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4660"/>
  </p:normalViewPr>
  <p:slideViewPr>
    <p:cSldViewPr>
      <p:cViewPr>
        <p:scale>
          <a:sx n="66" d="100"/>
          <a:sy n="66" d="100"/>
        </p:scale>
        <p:origin x="-654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eahome1\env\e680\.PC.USER.files\nktdocuments\mba\2012\Regulation\management_new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Sheet1!$D$31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xVal>
            <c:numRef>
              <c:f>Sheet1!$C$32:$C$46</c:f>
              <c:numCache>
                <c:formatCode>General</c:formatCode>
                <c:ptCount val="15"/>
                <c:pt idx="0">
                  <c:v>-4</c:v>
                </c:pt>
                <c:pt idx="1">
                  <c:v>-2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14</c:v>
                </c:pt>
                <c:pt idx="10">
                  <c:v>15.5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xVal>
          <c:yVal>
            <c:numRef>
              <c:f>Sheet1!$D$32:$D$46</c:f>
              <c:numCache>
                <c:formatCode>0.000</c:formatCode>
                <c:ptCount val="15"/>
                <c:pt idx="0">
                  <c:v>193.80955508235152</c:v>
                </c:pt>
                <c:pt idx="1">
                  <c:v>160.57364054778773</c:v>
                </c:pt>
                <c:pt idx="2">
                  <c:v>159.81901856508523</c:v>
                </c:pt>
                <c:pt idx="3">
                  <c:v>132.96703168379761</c:v>
                </c:pt>
                <c:pt idx="4">
                  <c:v>116.00816575838896</c:v>
                </c:pt>
                <c:pt idx="5">
                  <c:v>101.58345396184308</c:v>
                </c:pt>
                <c:pt idx="6">
                  <c:v>71.670374569691845</c:v>
                </c:pt>
                <c:pt idx="7">
                  <c:v>69.888620731272894</c:v>
                </c:pt>
                <c:pt idx="8">
                  <c:v>41.010152370832152</c:v>
                </c:pt>
                <c:pt idx="9">
                  <c:v>34.576202896643956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Sheet1!$E$31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xVal>
            <c:numRef>
              <c:f>Sheet1!$C$32:$C$46</c:f>
              <c:numCache>
                <c:formatCode>General</c:formatCode>
                <c:ptCount val="15"/>
                <c:pt idx="0">
                  <c:v>-4</c:v>
                </c:pt>
                <c:pt idx="1">
                  <c:v>-2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14</c:v>
                </c:pt>
                <c:pt idx="10">
                  <c:v>15.5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xVal>
          <c:yVal>
            <c:numRef>
              <c:f>Sheet1!$E$32:$E$46</c:f>
              <c:numCache>
                <c:formatCode>General</c:formatCode>
                <c:ptCount val="15"/>
                <c:pt idx="11" formatCode="0.000">
                  <c:v>15.768812749159299</c:v>
                </c:pt>
                <c:pt idx="12" formatCode="0.000">
                  <c:v>13.462500000000009</c:v>
                </c:pt>
                <c:pt idx="13" formatCode="0.000">
                  <c:v>11.859838571579777</c:v>
                </c:pt>
                <c:pt idx="14" formatCode="0.000">
                  <c:v>15.831954727163119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Sheet1!$F$31</c:f>
              <c:strCache>
                <c:ptCount val="1"/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Sheet1!$C$32:$C$46</c:f>
              <c:numCache>
                <c:formatCode>General</c:formatCode>
                <c:ptCount val="15"/>
                <c:pt idx="0">
                  <c:v>-4</c:v>
                </c:pt>
                <c:pt idx="1">
                  <c:v>-2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14</c:v>
                </c:pt>
                <c:pt idx="10">
                  <c:v>15.5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xVal>
          <c:yVal>
            <c:numRef>
              <c:f>Sheet1!$F$32:$F$46</c:f>
              <c:numCache>
                <c:formatCode>0.000</c:formatCode>
                <c:ptCount val="15"/>
                <c:pt idx="0">
                  <c:v>187.77274686816904</c:v>
                </c:pt>
                <c:pt idx="1">
                  <c:v>170.08783014563605</c:v>
                </c:pt>
                <c:pt idx="2">
                  <c:v>152.40291342310258</c:v>
                </c:pt>
                <c:pt idx="3">
                  <c:v>134.71799670056933</c:v>
                </c:pt>
                <c:pt idx="4">
                  <c:v>117.03307997803611</c:v>
                </c:pt>
                <c:pt idx="5">
                  <c:v>99.348163255502897</c:v>
                </c:pt>
                <c:pt idx="6">
                  <c:v>81.663246532969538</c:v>
                </c:pt>
                <c:pt idx="7">
                  <c:v>63.978329810436406</c:v>
                </c:pt>
                <c:pt idx="8">
                  <c:v>46.293413087903161</c:v>
                </c:pt>
                <c:pt idx="9">
                  <c:v>28.608496365369913</c:v>
                </c:pt>
                <c:pt idx="10">
                  <c:v>15.34480882347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Sheet1!$G$31</c:f>
              <c:strCache>
                <c:ptCount val="1"/>
              </c:strCache>
            </c:strRef>
          </c:tx>
          <c:spPr>
            <a:ln w="28575">
              <a:solidFill>
                <a:srgbClr val="0000FF"/>
              </a:solidFill>
              <a:prstDash val="dash"/>
            </a:ln>
          </c:spPr>
          <c:marker>
            <c:symbol val="none"/>
          </c:marker>
          <c:xVal>
            <c:numRef>
              <c:f>Sheet1!$C$32:$C$46</c:f>
              <c:numCache>
                <c:formatCode>General</c:formatCode>
                <c:ptCount val="15"/>
                <c:pt idx="0">
                  <c:v>-4</c:v>
                </c:pt>
                <c:pt idx="1">
                  <c:v>-2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14</c:v>
                </c:pt>
                <c:pt idx="10">
                  <c:v>15.5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xVal>
          <c:yVal>
            <c:numRef>
              <c:f>Sheet1!$G$32:$G$46</c:f>
              <c:numCache>
                <c:formatCode>0.000</c:formatCode>
                <c:ptCount val="15"/>
                <c:pt idx="0">
                  <c:v>159.60683483794367</c:v>
                </c:pt>
                <c:pt idx="1">
                  <c:v>144.57465562379022</c:v>
                </c:pt>
                <c:pt idx="2">
                  <c:v>129.54247640963729</c:v>
                </c:pt>
                <c:pt idx="3">
                  <c:v>114.51029719548387</c:v>
                </c:pt>
                <c:pt idx="4">
                  <c:v>99.478117981330726</c:v>
                </c:pt>
                <c:pt idx="5">
                  <c:v>84.445938767177466</c:v>
                </c:pt>
                <c:pt idx="6">
                  <c:v>69.413759553024178</c:v>
                </c:pt>
                <c:pt idx="7">
                  <c:v>54.381580338870961</c:v>
                </c:pt>
                <c:pt idx="8">
                  <c:v>39.349401124717637</c:v>
                </c:pt>
                <c:pt idx="9">
                  <c:v>24.317221910564445</c:v>
                </c:pt>
                <c:pt idx="10">
                  <c:v>13.043087499949502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602112"/>
        <c:axId val="172604032"/>
      </c:scatterChart>
      <c:valAx>
        <c:axId val="172602112"/>
        <c:scaling>
          <c:orientation val="minMax"/>
          <c:max val="23"/>
          <c:min val="-4"/>
        </c:scaling>
        <c:delete val="0"/>
        <c:axPos val="b"/>
        <c:title>
          <c:tx>
            <c:rich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GB" sz="1800">
                    <a:latin typeface="Times New Roman" pitchFamily="18" charset="0"/>
                    <a:cs typeface="Times New Roman" pitchFamily="18" charset="0"/>
                  </a:rPr>
                  <a:t>External Temperature </a:t>
                </a:r>
                <a:r>
                  <a:rPr lang="en-GB" sz="1800" baseline="30000"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GB" sz="1800" baseline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GB" sz="18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2604032"/>
        <c:crosses val="autoZero"/>
        <c:crossBetween val="midCat"/>
        <c:majorUnit val="4"/>
      </c:valAx>
      <c:valAx>
        <c:axId val="172604032"/>
        <c:scaling>
          <c:orientation val="minMax"/>
          <c:max val="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>
                    <a:latin typeface="Times New Roman" pitchFamily="18" charset="0"/>
                    <a:cs typeface="Times New Roman" pitchFamily="18" charset="0"/>
                  </a:rPr>
                  <a:t>kWh / day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2602112"/>
        <c:crosses val="autoZero"/>
        <c:crossBetween val="midCat"/>
      </c:valAx>
      <c:spPr>
        <a:solidFill>
          <a:srgbClr val="FFFFCC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rgbClr val="CCFFCC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12ECD-7884-4866-938A-E5ADD7F28F61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166AD-4FD0-4B66-9CE5-47C7AADDF9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391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823FC-EDE9-4DB7-9007-BD3A6B9BCFF2}" type="slidenum">
              <a:rPr lang="en-GB"/>
              <a:pPr/>
              <a:t>5</a:t>
            </a:fld>
            <a:endParaRPr lang="en-GB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2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1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18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7BDBE9-C138-446D-87E0-39F9704D3E6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177D564-2CFD-49BD-9CDA-515966121F55}" type="datetime1">
              <a:rPr lang="en-GB"/>
              <a:pPr>
                <a:defRPr/>
              </a:pPr>
              <a:t>09/10/2013</a:t>
            </a:fld>
            <a:r>
              <a:rPr lang="en-US"/>
              <a:t>2/20/2011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90D7-4293-48A7-80F3-C5ED8C1C72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6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5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0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39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0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4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E21-FF1D-4FC8-8E3B-E00F1B96A29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A11A-68D3-42C3-A4EF-767A5B38A5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7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sz="2400" b="1" dirty="0" smtClean="0">
                <a:solidFill>
                  <a:srgbClr val="F8F8F8"/>
                </a:solidFill>
                <a:latin typeface="Times New Roman" pitchFamily="18" charset="0"/>
              </a:rPr>
              <a:t>Summary of Heat Loss Calculations</a:t>
            </a:r>
            <a:endParaRPr lang="en-GB" sz="2400" b="1" dirty="0">
              <a:solidFill>
                <a:srgbClr val="00FFFF"/>
              </a:solidFill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200" y="431800"/>
            <a:ext cx="838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 smtClean="0">
                <a:latin typeface="+mj-lt"/>
              </a:rPr>
              <a:t>Assessing </a:t>
            </a:r>
            <a:r>
              <a:rPr lang="en-GB" sz="2000" b="1" dirty="0">
                <a:latin typeface="+mj-lt"/>
              </a:rPr>
              <a:t>overall heating requirements for building (E)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47873"/>
              </p:ext>
            </p:extLst>
          </p:nvPr>
        </p:nvGraphicFramePr>
        <p:xfrm>
          <a:off x="2915816" y="1120889"/>
          <a:ext cx="5854700" cy="3427415"/>
        </p:xfrm>
        <a:graphic>
          <a:graphicData uri="http://schemas.openxmlformats.org/drawingml/2006/table">
            <a:tbl>
              <a:tblPr/>
              <a:tblGrid>
                <a:gridCol w="1358900"/>
                <a:gridCol w="1257300"/>
                <a:gridCol w="1028700"/>
                <a:gridCol w="2209800"/>
              </a:tblGrid>
              <a:tr h="640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Component</a:t>
                      </a:r>
                    </a:p>
                  </a:txBody>
                  <a:tcPr marL="18000" marR="18000" marT="46809" marB="468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U-Value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Area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Heat Loss Rate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(W 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98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Walls</a:t>
                      </a:r>
                    </a:p>
                  </a:txBody>
                  <a:tcPr marL="18000" marR="18000" marT="46809" marB="468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walls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walls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walls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*  A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walls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98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</a:t>
                      </a:r>
                    </a:p>
                  </a:txBody>
                  <a:tcPr marL="18000" marR="18000" marT="46809" marB="468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*  A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98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Floor</a:t>
                      </a:r>
                    </a:p>
                  </a:txBody>
                  <a:tcPr marL="18000" marR="18000" marT="46809" marB="468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floor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floor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floor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*  A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floor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98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Roof</a:t>
                      </a:r>
                    </a:p>
                  </a:txBody>
                  <a:tcPr marL="18000" marR="18000" marT="46809" marB="468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roof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roof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roof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*  A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roof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98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000" marR="18000" marT="46809" marB="468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Air change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Volume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98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Ventilation</a:t>
                      </a:r>
                    </a:p>
                  </a:txBody>
                  <a:tcPr marL="18000" marR="18000" marT="46809" marB="468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ach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 * ach * 0.361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9632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Total Heat Loss Rate H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Σ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en-GB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GB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GB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en-GB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V* ach * 0.361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8819" y="5157192"/>
            <a:ext cx="841428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dirty="0">
                <a:latin typeface="Times New Roman" pitchFamily="18" charset="0"/>
              </a:rPr>
              <a:t>Annual Energy </a:t>
            </a:r>
            <a:r>
              <a:rPr lang="en-GB" b="1" dirty="0" smtClean="0">
                <a:latin typeface="Times New Roman" pitchFamily="18" charset="0"/>
              </a:rPr>
              <a:t>Requirement                E </a:t>
            </a:r>
            <a:r>
              <a:rPr lang="en-GB" b="1" dirty="0">
                <a:latin typeface="Times New Roman" pitchFamily="18" charset="0"/>
              </a:rPr>
              <a:t>= H * </a:t>
            </a:r>
            <a:r>
              <a:rPr lang="en-GB" b="1" dirty="0" err="1">
                <a:latin typeface="Times New Roman" pitchFamily="18" charset="0"/>
              </a:rPr>
              <a:t>DegreeDays</a:t>
            </a:r>
            <a:r>
              <a:rPr lang="en-GB" b="1" dirty="0">
                <a:latin typeface="Times New Roman" pitchFamily="18" charset="0"/>
              </a:rPr>
              <a:t> *</a:t>
            </a:r>
            <a:r>
              <a:rPr lang="en-GB" b="1" dirty="0" smtClean="0">
                <a:latin typeface="Times New Roman" pitchFamily="18" charset="0"/>
              </a:rPr>
              <a:t>86400</a:t>
            </a:r>
          </a:p>
          <a:p>
            <a:pPr eaLnBrk="1" hangingPunct="1"/>
            <a:endParaRPr lang="en-GB" b="1" dirty="0">
              <a:latin typeface="Times New Roman" pitchFamily="18" charset="0"/>
            </a:endParaRPr>
          </a:p>
          <a:p>
            <a:pPr eaLnBrk="1" hangingPunct="1"/>
            <a:r>
              <a:rPr lang="en-GB" b="1" dirty="0" smtClean="0">
                <a:latin typeface="Times New Roman" pitchFamily="18" charset="0"/>
              </a:rPr>
              <a:t>Degree Days are  a measure of climate – for heating  Degree Days are usually based on a base or neutral temperature of 15.5</a:t>
            </a:r>
            <a:r>
              <a:rPr lang="en-GB" b="1" baseline="30000" dirty="0" smtClean="0">
                <a:latin typeface="Times New Roman" pitchFamily="18" charset="0"/>
              </a:rPr>
              <a:t>o</a:t>
            </a:r>
            <a:r>
              <a:rPr lang="en-GB" b="1" dirty="0" smtClean="0">
                <a:latin typeface="Times New Roman" pitchFamily="18" charset="0"/>
              </a:rPr>
              <a:t>C, 60</a:t>
            </a:r>
            <a:r>
              <a:rPr lang="en-GB" b="1" baseline="30000" dirty="0" smtClean="0">
                <a:latin typeface="Times New Roman" pitchFamily="18" charset="0"/>
              </a:rPr>
              <a:t>o</a:t>
            </a:r>
            <a:r>
              <a:rPr lang="en-GB" b="1" dirty="0" smtClean="0">
                <a:latin typeface="Times New Roman" pitchFamily="18" charset="0"/>
              </a:rPr>
              <a:t>F.     For cooling  there is less agreement, but typically 22</a:t>
            </a:r>
            <a:r>
              <a:rPr lang="en-GB" b="1" baseline="30000" dirty="0" smtClean="0">
                <a:latin typeface="Times New Roman" pitchFamily="18" charset="0"/>
              </a:rPr>
              <a:t>o</a:t>
            </a:r>
            <a:r>
              <a:rPr lang="en-GB" b="1" dirty="0" smtClean="0">
                <a:latin typeface="Times New Roman" pitchFamily="18" charset="0"/>
              </a:rPr>
              <a:t>C or 25</a:t>
            </a:r>
            <a:r>
              <a:rPr lang="en-GB" b="1" baseline="30000" dirty="0" smtClean="0">
                <a:latin typeface="Times New Roman" pitchFamily="18" charset="0"/>
              </a:rPr>
              <a:t>o</a:t>
            </a:r>
            <a:r>
              <a:rPr lang="en-GB" b="1" dirty="0" smtClean="0">
                <a:latin typeface="Times New Roman" pitchFamily="18" charset="0"/>
              </a:rPr>
              <a:t>C. </a:t>
            </a:r>
            <a:endParaRPr lang="en-GB" b="1" dirty="0"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7893" y="3429000"/>
            <a:ext cx="633670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7544" y="463754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The Fabric Heat Loss Parameter = 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= 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Σ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U</a:t>
            </a:r>
            <a:r>
              <a:rPr kumimoji="0" lang="en-GB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x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*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</a:t>
            </a:r>
            <a:r>
              <a:rPr kumimoji="0" lang="en-GB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x</a:t>
            </a:r>
            <a:r>
              <a:rPr kumimoji="0" lang="en-GB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76188" y="1412776"/>
            <a:ext cx="25236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Heat Loss Rate and Heat Loss Parameter are used interchangeably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Heat Loss Coefficient is Heat Loss Parameter per unit area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45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 bldLvl="5"/>
      <p:bldP spid="3" grpId="0" animBg="1"/>
      <p:bldP spid="6" grpId="0"/>
      <p:bldP spid="9" grpId="0" uiExpand="1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sz="2400" b="1" dirty="0" smtClean="0">
                <a:solidFill>
                  <a:srgbClr val="F8F8F8"/>
                </a:solidFill>
                <a:latin typeface="Times New Roman" pitchFamily="18" charset="0"/>
              </a:rPr>
              <a:t>Summary of Energy Management in Buildings</a:t>
            </a:r>
            <a:endParaRPr lang="en-GB" sz="2400" b="1" dirty="0">
              <a:solidFill>
                <a:srgbClr val="00FFFF"/>
              </a:solidFill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200" y="431800"/>
            <a:ext cx="838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 smtClean="0">
                <a:latin typeface="+mj-lt"/>
              </a:rPr>
              <a:t>Energy Management in Buildings -    Heating</a:t>
            </a:r>
            <a:endParaRPr lang="en-GB" sz="2000" b="1" dirty="0">
              <a:latin typeface="+mj-lt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859959"/>
              </p:ext>
            </p:extLst>
          </p:nvPr>
        </p:nvGraphicFramePr>
        <p:xfrm>
          <a:off x="203200" y="1052736"/>
          <a:ext cx="476433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04048" y="1052736"/>
            <a:ext cx="3960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Do not include points &gt; 15.5</a:t>
            </a: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 when defining trend line,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 trend line may be used to predict future consumption,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Blue line takes account of efficiency of boiler,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Gradient of Blue Line is measured in   kWh / day / </a:t>
            </a:r>
            <a:r>
              <a:rPr lang="en-GB" b="1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Divide by 24 (</a:t>
            </a:r>
            <a:r>
              <a:rPr lang="en-GB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en-GB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to get in kW and the gradient should be identical with Heat loss parameter</a:t>
            </a:r>
          </a:p>
          <a:p>
            <a:pPr marL="285750" indent="-285750">
              <a:buFont typeface="Arial" pitchFamily="34" charset="0"/>
              <a:buChar char="•"/>
            </a:pP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i.e. bottom up and top down approaches should give same answer.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3475" y="5301208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Dashed Purple Line shows possible revised heat loss parameter after insulation improvement – e.g. double glazing</a:t>
            </a:r>
          </a:p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Dotted Black Line shows equivalent actual consumption after insulation measures </a:t>
            </a:r>
          </a:p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-can be compared with actual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consumption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i.e. in this example actual savings are not what had been predicted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5576" y="2492896"/>
            <a:ext cx="2808312" cy="1368152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5576" y="2060848"/>
            <a:ext cx="2808312" cy="1800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35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series"/>
        </p:bldSub>
      </p:bldGraphic>
      <p:bldP spid="2" grpId="0" uiExpand="1" build="p" bldLvl="5"/>
      <p:bldP spid="8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051720" y="1874070"/>
            <a:ext cx="5089525" cy="2741245"/>
            <a:chOff x="2051720" y="1874070"/>
            <a:chExt cx="5089525" cy="2741245"/>
          </a:xfrm>
        </p:grpSpPr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>
              <a:off x="2051720" y="1874070"/>
              <a:ext cx="3354080" cy="274124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>
              <a:off x="5405800" y="4615315"/>
              <a:ext cx="1735445" cy="0"/>
            </a:xfrm>
            <a:prstGeom prst="straightConnector1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sz="2400" b="1" dirty="0" smtClean="0">
                <a:solidFill>
                  <a:srgbClr val="F8F8F8"/>
                </a:solidFill>
                <a:latin typeface="Times New Roman" pitchFamily="18" charset="0"/>
              </a:rPr>
              <a:t>Summary of Energy Management in Buildings</a:t>
            </a:r>
            <a:endParaRPr lang="en-GB" sz="2400" b="1" dirty="0">
              <a:solidFill>
                <a:srgbClr val="00FFFF"/>
              </a:solidFill>
              <a:latin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1520" y="1539677"/>
            <a:ext cx="6889725" cy="4490903"/>
            <a:chOff x="251520" y="1539677"/>
            <a:chExt cx="6889725" cy="4490903"/>
          </a:xfrm>
        </p:grpSpPr>
        <p:grpSp>
          <p:nvGrpSpPr>
            <p:cNvPr id="7" name="Group 6"/>
            <p:cNvGrpSpPr/>
            <p:nvPr/>
          </p:nvGrpSpPr>
          <p:grpSpPr>
            <a:xfrm>
              <a:off x="2051720" y="1539677"/>
              <a:ext cx="5089525" cy="3989387"/>
              <a:chOff x="2051720" y="1539677"/>
              <a:chExt cx="5089525" cy="3989387"/>
            </a:xfrm>
          </p:grpSpPr>
          <p:cxnSp>
            <p:nvCxnSpPr>
              <p:cNvPr id="2057" name="AutoShape 9"/>
              <p:cNvCxnSpPr>
                <a:cxnSpLocks noChangeShapeType="1"/>
              </p:cNvCxnSpPr>
              <p:nvPr/>
            </p:nvCxnSpPr>
            <p:spPr bwMode="auto">
              <a:xfrm>
                <a:off x="2051720" y="1539677"/>
                <a:ext cx="0" cy="3989387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8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2051720" y="5529064"/>
                <a:ext cx="5089525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" name="TextBox 8"/>
            <p:cNvSpPr txBox="1"/>
            <p:nvPr/>
          </p:nvSpPr>
          <p:spPr>
            <a:xfrm>
              <a:off x="4283968" y="5661248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Times New Roman" pitchFamily="18" charset="0"/>
                  <a:cs typeface="Times New Roman" pitchFamily="18" charset="0"/>
                </a:rPr>
                <a:t>Temperature</a:t>
              </a:r>
              <a:endParaRPr lang="en-GB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520" y="2872028"/>
              <a:ext cx="2736304" cy="369332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Times New Roman" pitchFamily="18" charset="0"/>
                  <a:cs typeface="Times New Roman" pitchFamily="18" charset="0"/>
                </a:rPr>
                <a:t>Energy Consumption</a:t>
              </a:r>
              <a:endParaRPr lang="en-GB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51720" y="4615316"/>
            <a:ext cx="5089525" cy="913748"/>
            <a:chOff x="2051720" y="4615316"/>
            <a:chExt cx="5089525" cy="913748"/>
          </a:xfrm>
        </p:grpSpPr>
        <p:sp>
          <p:nvSpPr>
            <p:cNvPr id="4" name="Rectangle 4" descr="Solid diamond"/>
            <p:cNvSpPr>
              <a:spLocks noChangeArrowheads="1"/>
            </p:cNvSpPr>
            <p:nvPr/>
          </p:nvSpPr>
          <p:spPr bwMode="auto">
            <a:xfrm>
              <a:off x="2051720" y="4615316"/>
              <a:ext cx="5089525" cy="913748"/>
            </a:xfrm>
            <a:prstGeom prst="rect">
              <a:avLst/>
            </a:prstGeom>
            <a:pattFill prst="solidDmnd">
              <a:fgClr>
                <a:schemeClr val="accent6">
                  <a:lumMod val="75000"/>
                </a:schemeClr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19872" y="4887524"/>
              <a:ext cx="144016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Times New Roman" pitchFamily="18" charset="0"/>
                  <a:cs typeface="Times New Roman" pitchFamily="18" charset="0"/>
                </a:rPr>
                <a:t>Base Load</a:t>
              </a:r>
              <a:endParaRPr lang="en-GB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051720" y="1874070"/>
            <a:ext cx="3354080" cy="2741246"/>
            <a:chOff x="2051720" y="1874070"/>
            <a:chExt cx="3354080" cy="2741246"/>
          </a:xfrm>
        </p:grpSpPr>
        <p:sp>
          <p:nvSpPr>
            <p:cNvPr id="3" name="AutoShape 3" descr="Light upward diagonal"/>
            <p:cNvSpPr>
              <a:spLocks noChangeArrowheads="1"/>
            </p:cNvSpPr>
            <p:nvPr/>
          </p:nvSpPr>
          <p:spPr bwMode="auto">
            <a:xfrm>
              <a:off x="2051720" y="1874070"/>
              <a:ext cx="3354080" cy="2741246"/>
            </a:xfrm>
            <a:prstGeom prst="rtTriangle">
              <a:avLst/>
            </a:prstGeom>
            <a:pattFill prst="ltUpDiag">
              <a:fgClr>
                <a:srgbClr val="FF66CC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11760" y="3861048"/>
              <a:ext cx="144016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Times New Roman" pitchFamily="18" charset="0"/>
                  <a:cs typeface="Times New Roman" pitchFamily="18" charset="0"/>
                </a:rPr>
                <a:t>Heating</a:t>
              </a:r>
              <a:endParaRPr lang="en-GB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79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84671" y="1874070"/>
            <a:ext cx="6291585" cy="2741245"/>
            <a:chOff x="584671" y="1874070"/>
            <a:chExt cx="6291585" cy="2741245"/>
          </a:xfrm>
        </p:grpSpPr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>
              <a:off x="584671" y="1874070"/>
              <a:ext cx="3354080" cy="274124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>
              <a:off x="3938751" y="4615315"/>
              <a:ext cx="2937505" cy="0"/>
            </a:xfrm>
            <a:prstGeom prst="straightConnector1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sz="2400" b="1" dirty="0" smtClean="0">
                <a:solidFill>
                  <a:srgbClr val="F8F8F8"/>
                </a:solidFill>
                <a:latin typeface="Times New Roman" pitchFamily="18" charset="0"/>
              </a:rPr>
              <a:t>Summary of Energy Management in Buildings</a:t>
            </a:r>
            <a:endParaRPr lang="en-GB" sz="2400" b="1" dirty="0">
              <a:solidFill>
                <a:srgbClr val="00FFFF"/>
              </a:solidFill>
              <a:latin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1215529" y="1539677"/>
            <a:ext cx="6889725" cy="4490903"/>
            <a:chOff x="251520" y="1539677"/>
            <a:chExt cx="6889725" cy="4490903"/>
          </a:xfrm>
        </p:grpSpPr>
        <p:grpSp>
          <p:nvGrpSpPr>
            <p:cNvPr id="7" name="Group 6"/>
            <p:cNvGrpSpPr/>
            <p:nvPr/>
          </p:nvGrpSpPr>
          <p:grpSpPr>
            <a:xfrm>
              <a:off x="2051720" y="1539677"/>
              <a:ext cx="5089525" cy="3989387"/>
              <a:chOff x="2051720" y="1539677"/>
              <a:chExt cx="5089525" cy="3989387"/>
            </a:xfrm>
          </p:grpSpPr>
          <p:cxnSp>
            <p:nvCxnSpPr>
              <p:cNvPr id="2057" name="AutoShape 9"/>
              <p:cNvCxnSpPr>
                <a:cxnSpLocks noChangeShapeType="1"/>
              </p:cNvCxnSpPr>
              <p:nvPr/>
            </p:nvCxnSpPr>
            <p:spPr bwMode="auto">
              <a:xfrm>
                <a:off x="2051720" y="1539677"/>
                <a:ext cx="0" cy="3989387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8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2051720" y="5529064"/>
                <a:ext cx="5089525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" name="TextBox 8"/>
            <p:cNvSpPr txBox="1"/>
            <p:nvPr/>
          </p:nvSpPr>
          <p:spPr>
            <a:xfrm>
              <a:off x="4283968" y="5661248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Times New Roman" pitchFamily="18" charset="0"/>
                  <a:cs typeface="Times New Roman" pitchFamily="18" charset="0"/>
                </a:rPr>
                <a:t>Temperature</a:t>
              </a:r>
              <a:endParaRPr lang="en-GB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520" y="2872028"/>
              <a:ext cx="2736304" cy="369332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Times New Roman" pitchFamily="18" charset="0"/>
                  <a:cs typeface="Times New Roman" pitchFamily="18" charset="0"/>
                </a:rPr>
                <a:t>Energy Consumption</a:t>
              </a:r>
              <a:endParaRPr lang="en-GB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4671" y="4615316"/>
            <a:ext cx="6291585" cy="913748"/>
            <a:chOff x="2051720" y="4615316"/>
            <a:chExt cx="5089525" cy="913748"/>
          </a:xfrm>
        </p:grpSpPr>
        <p:sp>
          <p:nvSpPr>
            <p:cNvPr id="4" name="Rectangle 4" descr="Solid diamond"/>
            <p:cNvSpPr>
              <a:spLocks noChangeArrowheads="1"/>
            </p:cNvSpPr>
            <p:nvPr/>
          </p:nvSpPr>
          <p:spPr bwMode="auto">
            <a:xfrm>
              <a:off x="2051720" y="4615316"/>
              <a:ext cx="5089525" cy="913748"/>
            </a:xfrm>
            <a:prstGeom prst="rect">
              <a:avLst/>
            </a:prstGeom>
            <a:pattFill prst="solidDmnd">
              <a:fgClr>
                <a:schemeClr val="accent6">
                  <a:lumMod val="75000"/>
                </a:schemeClr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19872" y="4887524"/>
              <a:ext cx="144016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Times New Roman" pitchFamily="18" charset="0"/>
                  <a:cs typeface="Times New Roman" pitchFamily="18" charset="0"/>
                </a:rPr>
                <a:t>Base Load</a:t>
              </a:r>
              <a:endParaRPr lang="en-GB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4671" y="1874070"/>
            <a:ext cx="3354080" cy="2741246"/>
            <a:chOff x="2051720" y="1874070"/>
            <a:chExt cx="3354080" cy="2741246"/>
          </a:xfrm>
        </p:grpSpPr>
        <p:sp>
          <p:nvSpPr>
            <p:cNvPr id="3" name="AutoShape 3" descr="Light upward diagonal"/>
            <p:cNvSpPr>
              <a:spLocks noChangeArrowheads="1"/>
            </p:cNvSpPr>
            <p:nvPr/>
          </p:nvSpPr>
          <p:spPr bwMode="auto">
            <a:xfrm>
              <a:off x="2051720" y="1874070"/>
              <a:ext cx="3354080" cy="2741246"/>
            </a:xfrm>
            <a:prstGeom prst="rtTriangle">
              <a:avLst/>
            </a:prstGeom>
            <a:pattFill prst="ltUpDiag">
              <a:fgClr>
                <a:srgbClr val="FF66CC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11760" y="3861048"/>
              <a:ext cx="144016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Times New Roman" pitchFamily="18" charset="0"/>
                  <a:cs typeface="Times New Roman" pitchFamily="18" charset="0"/>
                </a:rPr>
                <a:t>Heating</a:t>
              </a:r>
              <a:endParaRPr lang="en-GB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" name="Straight Connector 4"/>
          <p:cNvCxnSpPr>
            <a:stCxn id="3" idx="4"/>
          </p:cNvCxnSpPr>
          <p:nvPr/>
        </p:nvCxnSpPr>
        <p:spPr>
          <a:xfrm flipV="1">
            <a:off x="3938751" y="1412776"/>
            <a:ext cx="2793489" cy="320254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3995936" y="1517948"/>
            <a:ext cx="2674464" cy="3075638"/>
            <a:chOff x="3995936" y="1517948"/>
            <a:chExt cx="2674464" cy="3075638"/>
          </a:xfrm>
        </p:grpSpPr>
        <p:sp>
          <p:nvSpPr>
            <p:cNvPr id="19" name="Right Triangle 18"/>
            <p:cNvSpPr/>
            <p:nvPr/>
          </p:nvSpPr>
          <p:spPr>
            <a:xfrm flipH="1">
              <a:off x="3995936" y="1517948"/>
              <a:ext cx="2674464" cy="3075638"/>
            </a:xfrm>
            <a:prstGeom prst="rtTriangle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76056" y="3861048"/>
              <a:ext cx="1368152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Times New Roman" pitchFamily="18" charset="0"/>
                  <a:cs typeface="Times New Roman" pitchFamily="18" charset="0"/>
                </a:rPr>
                <a:t>Cooling</a:t>
              </a:r>
              <a:endParaRPr lang="en-GB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27584" y="69269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Case with an electrically heated and cooled building – e.g. Shanghai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75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3494088"/>
            <a:chOff x="0" y="0"/>
            <a:chExt cx="5760" cy="2201"/>
          </a:xfrm>
        </p:grpSpPr>
        <p:pic>
          <p:nvPicPr>
            <p:cNvPr id="44041" name="Picture 9" descr="balloons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5760" cy="2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2115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3" y="5733256"/>
            <a:ext cx="8964487" cy="1262062"/>
          </a:xfrm>
        </p:spPr>
        <p:txBody>
          <a:bodyPr/>
          <a:lstStyle/>
          <a:p>
            <a:r>
              <a:rPr lang="en-GB" sz="2400" b="1" dirty="0" smtClean="0">
                <a:latin typeface="Times New Roman" pitchFamily="18" charset="0"/>
              </a:rPr>
              <a:t>Identify </a:t>
            </a:r>
            <a:r>
              <a:rPr lang="en-GB" sz="2400" b="1" dirty="0">
                <a:latin typeface="Times New Roman" pitchFamily="18" charset="0"/>
              </a:rPr>
              <a:t>when consumption deviates significantly from trend </a:t>
            </a:r>
            <a:r>
              <a:rPr lang="en-GB" sz="2400" b="1" dirty="0" smtClean="0">
                <a:latin typeface="Times New Roman" pitchFamily="18" charset="0"/>
              </a:rPr>
              <a:t>line</a:t>
            </a:r>
          </a:p>
          <a:p>
            <a:r>
              <a:rPr lang="en-GB" sz="2400" b="1" dirty="0" smtClean="0">
                <a:latin typeface="Times New Roman" pitchFamily="18" charset="0"/>
              </a:rPr>
              <a:t>1.5 standard deviations is a good starting point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51520" y="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2800" b="1" dirty="0">
                <a:solidFill>
                  <a:srgbClr val="0066FF"/>
                </a:solidFill>
              </a:rPr>
              <a:t>Monitoring Performance – Gas</a:t>
            </a:r>
          </a:p>
        </p:txBody>
      </p:sp>
      <p:graphicFrame>
        <p:nvGraphicFramePr>
          <p:cNvPr id="44037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323528" y="548680"/>
          <a:ext cx="8429625" cy="5067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5" imgW="11791827" imgH="6619851" progId="MSGraph.Chart.8">
                  <p:embed followColorScheme="full"/>
                </p:oleObj>
              </mc:Choice>
              <mc:Fallback>
                <p:oleObj name="Chart" r:id="rId5" imgW="11791827" imgH="6619851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48680"/>
                        <a:ext cx="8429625" cy="5067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7308304" y="2276872"/>
            <a:ext cx="1031875" cy="739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2483768" y="2276872"/>
            <a:ext cx="1031875" cy="739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7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37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037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037">
                                            <p:oleChartEl type="series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oleChartEl type="series" lvl="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037">
                                            <p:oleChartEl type="series" lvl="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oleChartEl type="series" lvl="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037">
                                            <p:oleChartEl type="series" lvl="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oleChartEl type="series" lvl="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4037">
                                            <p:oleChartEl type="series" lvl="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  <p:bldOleChart spid="44037" grpId="0" uiExpand="1" bld="series"/>
      <p:bldP spid="44038" grpId="0" uiExpand="1" animBg="1"/>
      <p:bldP spid="44039" grpId="0" uiExpan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-20638"/>
            <a:ext cx="9144000" cy="5603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Electricity Consumption in an Office Building in East Anglia</a:t>
            </a:r>
          </a:p>
        </p:txBody>
      </p:sp>
      <p:graphicFrame>
        <p:nvGraphicFramePr>
          <p:cNvPr id="135177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266700" y="457200"/>
          <a:ext cx="8128000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hart" r:id="rId4" imgW="6096075" imgH="3638435" progId="MSGraph.Chart.8">
                  <p:embed followColorScheme="full"/>
                </p:oleObj>
              </mc:Choice>
              <mc:Fallback>
                <p:oleObj name="Chart" r:id="rId4" imgW="6096075" imgH="3638435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457200"/>
                        <a:ext cx="8128000" cy="485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757238" y="5302250"/>
            <a:ext cx="773271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GB" sz="2000" b="1">
                <a:latin typeface="Times New Roman" pitchFamily="18" charset="0"/>
              </a:rPr>
              <a:t>  Consumption rose to nearly double level of early 2005. 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000" b="1">
                <a:latin typeface="Times New Roman" pitchFamily="18" charset="0"/>
              </a:rPr>
              <a:t>   Malfunction of Air-conditioning plant.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000" b="1">
                <a:latin typeface="Times New Roman" pitchFamily="18" charset="0"/>
              </a:rPr>
              <a:t>   Extra fuel cost £12 000 per annum      ~£1000 to repair fault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000" b="1">
                <a:latin typeface="Times New Roman" pitchFamily="18" charset="0"/>
              </a:rPr>
              <a:t>   Additional  CO</a:t>
            </a:r>
            <a:r>
              <a:rPr lang="en-GB" sz="2000" b="1" baseline="-25000">
                <a:latin typeface="Times New Roman" pitchFamily="18" charset="0"/>
              </a:rPr>
              <a:t>2</a:t>
            </a:r>
            <a:r>
              <a:rPr lang="en-GB" sz="2000" b="1">
                <a:latin typeface="Times New Roman" pitchFamily="18" charset="0"/>
              </a:rPr>
              <a:t> emitted ~ 100 tonnes.   </a:t>
            </a:r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 flipV="1">
            <a:off x="1752600" y="1473200"/>
            <a:ext cx="3249613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 flipV="1">
            <a:off x="1758950" y="1817688"/>
            <a:ext cx="3249613" cy="127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>
            <a:off x="1778000" y="2219325"/>
            <a:ext cx="32115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 flipV="1">
            <a:off x="6021388" y="2301875"/>
            <a:ext cx="21002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 flipV="1">
            <a:off x="6046788" y="2444750"/>
            <a:ext cx="2112962" cy="254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>
            <a:off x="6059488" y="2647950"/>
            <a:ext cx="20113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4889500" y="949325"/>
            <a:ext cx="167640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solidFill>
                  <a:srgbClr val="0033CC"/>
                </a:solidFill>
                <a:latin typeface="Times New Roman" pitchFamily="18" charset="0"/>
              </a:rPr>
              <a:t>Low Energy Lighting Installed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197475" y="1543050"/>
            <a:ext cx="695325" cy="180975"/>
            <a:chOff x="2490" y="1254"/>
            <a:chExt cx="342" cy="114"/>
          </a:xfrm>
        </p:grpSpPr>
        <p:sp>
          <p:nvSpPr>
            <p:cNvPr id="6158" name="Line 19"/>
            <p:cNvSpPr>
              <a:spLocks noChangeShapeType="1"/>
            </p:cNvSpPr>
            <p:nvPr/>
          </p:nvSpPr>
          <p:spPr bwMode="auto">
            <a:xfrm>
              <a:off x="2490" y="1260"/>
              <a:ext cx="34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Line 20"/>
            <p:cNvSpPr>
              <a:spLocks noChangeShapeType="1"/>
            </p:cNvSpPr>
            <p:nvPr/>
          </p:nvSpPr>
          <p:spPr bwMode="auto">
            <a:xfrm>
              <a:off x="2490" y="1254"/>
              <a:ext cx="0" cy="11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Line 21"/>
            <p:cNvSpPr>
              <a:spLocks noChangeShapeType="1"/>
            </p:cNvSpPr>
            <p:nvPr/>
          </p:nvSpPr>
          <p:spPr bwMode="auto">
            <a:xfrm>
              <a:off x="2820" y="1266"/>
              <a:ext cx="6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7" name="Slide Number Placeholder 1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C4939F-FE74-4FD4-A384-7A0358E2D83B}" type="slidenum">
              <a:rPr lang="en-GB" smtClean="0">
                <a:solidFill>
                  <a:schemeClr val="tx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7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5177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5177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5177">
                                            <p:oleChartEl type="series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>
                                            <p:oleChartEl type="series" lvl="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5177">
                                            <p:oleChartEl type="series" lvl="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>
                                            <p:oleChartEl type="series" lvl="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5177">
                                            <p:oleChartEl type="series" lvl="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>
                                            <p:oleChartEl type="series" lvl="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5177">
                                            <p:oleChartEl type="series" lvl="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>
                                            <p:oleChartEl type="series" lvl="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5177">
                                            <p:oleChartEl type="series" lvl="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>
                                            <p:oleChartEl type="series" lvl="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5177">
                                            <p:oleChartEl type="series" lvl="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>
                                            <p:oleChartEl type="series" lvl="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5177">
                                            <p:oleChartEl type="series" lvl="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35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35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35177" grpId="0" uiExpand="1" bld="series"/>
      <p:bldP spid="135178" grpId="0" uiExpand="1" build="p"/>
      <p:bldP spid="135180" grpId="0" uiExpand="1" animBg="1"/>
      <p:bldP spid="135181" grpId="0" uiExpand="1" animBg="1"/>
      <p:bldP spid="135182" grpId="0" uiExpand="1" animBg="1"/>
      <p:bldP spid="135183" grpId="0" uiExpand="1" animBg="1"/>
      <p:bldP spid="135184" grpId="0" uiExpand="1" animBg="1"/>
      <p:bldP spid="135185" grpId="0" uiExpand="1" animBg="1"/>
      <p:bldP spid="135186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010400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2587A43-E23E-4225-99B2-A564A9F08341}" type="slidenum">
              <a:rPr lang="en-GB" sz="1400" b="1">
                <a:solidFill>
                  <a:srgbClr val="FFFF99"/>
                </a:solidFill>
                <a:latin typeface="Calibri" pitchFamily="34" charset="0"/>
              </a:rPr>
              <a:pPr algn="r"/>
              <a:t>7</a:t>
            </a:fld>
            <a:endParaRPr lang="en-GB" sz="1400" b="1">
              <a:solidFill>
                <a:srgbClr val="FFFF99"/>
              </a:solidFill>
              <a:latin typeface="Calibri" pitchFamily="34" charset="0"/>
            </a:endParaRPr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7010400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C8F8C0-6605-495C-969D-DE5C68228DDF}" type="slidenum">
              <a:rPr lang="en-GB" sz="1400" b="1">
                <a:solidFill>
                  <a:srgbClr val="FFFF99"/>
                </a:solidFill>
                <a:latin typeface="Calibri" pitchFamily="34" charset="0"/>
              </a:rPr>
              <a:pPr algn="r"/>
              <a:t>7</a:t>
            </a:fld>
            <a:endParaRPr lang="en-GB" sz="1400" b="1">
              <a:solidFill>
                <a:srgbClr val="FFFF99"/>
              </a:solidFill>
              <a:latin typeface="Calibri" pitchFamily="34" charset="0"/>
            </a:endParaRPr>
          </a:p>
        </p:txBody>
      </p:sp>
      <p:graphicFrame>
        <p:nvGraphicFramePr>
          <p:cNvPr id="133122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771525"/>
          <a:ext cx="7981950" cy="532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4" imgW="6096075" imgH="4067089" progId="MSGraph.Chart.8">
                  <p:embed followColorScheme="full"/>
                </p:oleObj>
              </mc:Choice>
              <mc:Fallback>
                <p:oleObj name="Chart" r:id="rId4" imgW="6096075" imgH="4067089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71525"/>
                        <a:ext cx="7981950" cy="532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0" y="428625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  <a:latin typeface="Times New Roman" pitchFamily="18" charset="0"/>
              </a:rPr>
              <a:t>Good Management has reduced Energy Requirements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28688" y="1668463"/>
            <a:ext cx="3379787" cy="3046412"/>
            <a:chOff x="784" y="1543"/>
            <a:chExt cx="2266" cy="1672"/>
          </a:xfrm>
        </p:grpSpPr>
        <p:sp>
          <p:nvSpPr>
            <p:cNvPr id="5135" name="Line 7"/>
            <p:cNvSpPr>
              <a:spLocks noChangeShapeType="1"/>
            </p:cNvSpPr>
            <p:nvPr/>
          </p:nvSpPr>
          <p:spPr bwMode="auto">
            <a:xfrm flipV="1">
              <a:off x="3030" y="1678"/>
              <a:ext cx="0" cy="1537"/>
            </a:xfrm>
            <a:prstGeom prst="line">
              <a:avLst/>
            </a:prstGeom>
            <a:noFill/>
            <a:ln w="57150">
              <a:solidFill>
                <a:srgbClr val="B2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Line 8"/>
            <p:cNvSpPr>
              <a:spLocks noChangeShapeType="1"/>
            </p:cNvSpPr>
            <p:nvPr/>
          </p:nvSpPr>
          <p:spPr bwMode="auto">
            <a:xfrm flipH="1">
              <a:off x="1085" y="1646"/>
              <a:ext cx="1965" cy="0"/>
            </a:xfrm>
            <a:prstGeom prst="line">
              <a:avLst/>
            </a:prstGeom>
            <a:noFill/>
            <a:ln w="57150">
              <a:solidFill>
                <a:srgbClr val="B20000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84" y="1543"/>
              <a:ext cx="312" cy="209"/>
              <a:chOff x="728" y="1543"/>
              <a:chExt cx="312" cy="209"/>
            </a:xfrm>
          </p:grpSpPr>
          <p:sp>
            <p:nvSpPr>
              <p:cNvPr id="5138" name="Rectangle 10"/>
              <p:cNvSpPr>
                <a:spLocks noChangeArrowheads="1"/>
              </p:cNvSpPr>
              <p:nvPr/>
            </p:nvSpPr>
            <p:spPr bwMode="auto">
              <a:xfrm>
                <a:off x="728" y="1544"/>
                <a:ext cx="312" cy="208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5139" name="Text Box 11"/>
              <p:cNvSpPr txBox="1">
                <a:spLocks noChangeArrowheads="1"/>
              </p:cNvSpPr>
              <p:nvPr/>
            </p:nvSpPr>
            <p:spPr bwMode="auto">
              <a:xfrm>
                <a:off x="731" y="1543"/>
                <a:ext cx="30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10800" rIns="0" bIns="1080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>
                    <a:latin typeface="Calibri" pitchFamily="34" charset="0"/>
                  </a:rPr>
                  <a:t>800</a:t>
                </a:r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14388" y="3255963"/>
            <a:ext cx="3448050" cy="330200"/>
            <a:chOff x="769" y="2492"/>
            <a:chExt cx="2281" cy="208"/>
          </a:xfrm>
        </p:grpSpPr>
        <p:sp>
          <p:nvSpPr>
            <p:cNvPr id="5131" name="Line 13"/>
            <p:cNvSpPr>
              <a:spLocks noChangeShapeType="1"/>
            </p:cNvSpPr>
            <p:nvPr/>
          </p:nvSpPr>
          <p:spPr bwMode="auto">
            <a:xfrm flipH="1">
              <a:off x="1085" y="2554"/>
              <a:ext cx="1965" cy="0"/>
            </a:xfrm>
            <a:prstGeom prst="line">
              <a:avLst/>
            </a:prstGeom>
            <a:noFill/>
            <a:ln w="57150">
              <a:solidFill>
                <a:srgbClr val="000066"/>
              </a:solidFill>
              <a:prstDash val="sys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769" y="2492"/>
              <a:ext cx="318" cy="208"/>
              <a:chOff x="636" y="3002"/>
              <a:chExt cx="318" cy="208"/>
            </a:xfrm>
          </p:grpSpPr>
          <p:sp>
            <p:nvSpPr>
              <p:cNvPr id="5133" name="Rectangle 15"/>
              <p:cNvSpPr>
                <a:spLocks noChangeArrowheads="1"/>
              </p:cNvSpPr>
              <p:nvPr/>
            </p:nvSpPr>
            <p:spPr bwMode="auto">
              <a:xfrm>
                <a:off x="642" y="3002"/>
                <a:ext cx="312" cy="208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5134" name="Text Box 16"/>
              <p:cNvSpPr txBox="1">
                <a:spLocks noChangeArrowheads="1"/>
              </p:cNvSpPr>
              <p:nvPr/>
            </p:nvSpPr>
            <p:spPr bwMode="auto">
              <a:xfrm>
                <a:off x="636" y="3016"/>
                <a:ext cx="303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10800" rIns="0" bIns="1080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>
                    <a:latin typeface="Calibri" pitchFamily="34" charset="0"/>
                  </a:rPr>
                  <a:t>350</a:t>
                </a:r>
              </a:p>
            </p:txBody>
          </p:sp>
        </p:grpSp>
      </p:grpSp>
      <p:sp>
        <p:nvSpPr>
          <p:cNvPr id="133137" name="Text Box 17"/>
          <p:cNvSpPr txBox="1">
            <a:spLocks noChangeArrowheads="1"/>
          </p:cNvSpPr>
          <p:nvPr/>
        </p:nvSpPr>
        <p:spPr bwMode="auto">
          <a:xfrm>
            <a:off x="957263" y="5995988"/>
            <a:ext cx="6729412" cy="78581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FF0000"/>
                </a:solidFill>
                <a:latin typeface="Times New Roman" pitchFamily="18" charset="0"/>
              </a:rPr>
              <a:t>Space Heating Consumption reduced by 57% </a:t>
            </a:r>
          </a:p>
          <a:p>
            <a:pPr>
              <a:spcBef>
                <a:spcPts val="600"/>
              </a:spcBef>
            </a:pPr>
            <a:r>
              <a:rPr lang="en-GB" sz="2000" b="1">
                <a:solidFill>
                  <a:srgbClr val="FF0000"/>
                </a:solidFill>
                <a:latin typeface="Times New Roman" pitchFamily="18" charset="0"/>
              </a:rPr>
              <a:t>CO</a:t>
            </a:r>
            <a:r>
              <a:rPr lang="en-GB" sz="2000" b="1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GB" sz="2000" b="1">
                <a:solidFill>
                  <a:srgbClr val="FF0000"/>
                </a:solidFill>
                <a:latin typeface="Times New Roman" pitchFamily="18" charset="0"/>
              </a:rPr>
              <a:t> emissions reduced by 17.5 tonnes per annum.</a:t>
            </a:r>
          </a:p>
        </p:txBody>
      </p:sp>
      <p:sp>
        <p:nvSpPr>
          <p:cNvPr id="5129" name="Slide Number Placeholder 2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2A5F1B-37D0-4FC4-80EF-DF107047C55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0" y="0"/>
            <a:ext cx="9144000" cy="444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Performance of ZICER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2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22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3122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122">
                                            <p:oleChartEl type="series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33122" grpId="0" uiExpand="1" bld="series"/>
      <p:bldP spid="5125" grpId="0"/>
      <p:bldP spid="1331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435</Words>
  <Application>Microsoft Office PowerPoint</Application>
  <PresentationFormat>On-screen Show (4:3)</PresentationFormat>
  <Paragraphs>84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East Anglia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e680</dc:creator>
  <cp:lastModifiedBy>e680</cp:lastModifiedBy>
  <cp:revision>22</cp:revision>
  <dcterms:created xsi:type="dcterms:W3CDTF">2012-11-05T14:53:10Z</dcterms:created>
  <dcterms:modified xsi:type="dcterms:W3CDTF">2013-10-09T07:26:26Z</dcterms:modified>
</cp:coreProperties>
</file>