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1"/>
  </p:notesMasterIdLst>
  <p:handoutMasterIdLst>
    <p:handoutMasterId r:id="rId32"/>
  </p:handoutMasterIdLst>
  <p:sldIdLst>
    <p:sldId id="265" r:id="rId2"/>
    <p:sldId id="290" r:id="rId3"/>
    <p:sldId id="259" r:id="rId4"/>
    <p:sldId id="268" r:id="rId5"/>
    <p:sldId id="264" r:id="rId6"/>
    <p:sldId id="269" r:id="rId7"/>
    <p:sldId id="270" r:id="rId8"/>
    <p:sldId id="272" r:id="rId9"/>
    <p:sldId id="271" r:id="rId10"/>
    <p:sldId id="275" r:id="rId11"/>
    <p:sldId id="279" r:id="rId12"/>
    <p:sldId id="280" r:id="rId13"/>
    <p:sldId id="263" r:id="rId14"/>
    <p:sldId id="273" r:id="rId15"/>
    <p:sldId id="260" r:id="rId16"/>
    <p:sldId id="258" r:id="rId17"/>
    <p:sldId id="274" r:id="rId18"/>
    <p:sldId id="261" r:id="rId19"/>
    <p:sldId id="276" r:id="rId20"/>
    <p:sldId id="283" r:id="rId21"/>
    <p:sldId id="281" r:id="rId22"/>
    <p:sldId id="282" r:id="rId23"/>
    <p:sldId id="285" r:id="rId24"/>
    <p:sldId id="286" r:id="rId25"/>
    <p:sldId id="267" r:id="rId26"/>
    <p:sldId id="287" r:id="rId27"/>
    <p:sldId id="288" r:id="rId28"/>
    <p:sldId id="289" r:id="rId29"/>
    <p:sldId id="284" r:id="rId30"/>
  </p:sldIdLst>
  <p:sldSz cx="9144000" cy="6858000" type="screen4x3"/>
  <p:notesSz cx="6858000" cy="987425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E1A"/>
    <a:srgbClr val="000099"/>
    <a:srgbClr val="FF9900"/>
    <a:srgbClr val="FF0909"/>
    <a:srgbClr val="6699FF"/>
    <a:srgbClr val="FFCCFF"/>
    <a:srgbClr val="E52742"/>
    <a:srgbClr val="0033CC"/>
    <a:srgbClr val="C0C0C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668" autoAdjust="0"/>
  </p:normalViewPr>
  <p:slideViewPr>
    <p:cSldViewPr snapToGrid="0">
      <p:cViewPr>
        <p:scale>
          <a:sx n="66" d="100"/>
          <a:sy n="66" d="100"/>
        </p:scale>
        <p:origin x="-1176" y="-1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2970213" cy="493713"/>
          </a:xfrm>
          <a:prstGeom prst="rect">
            <a:avLst/>
          </a:prstGeom>
          <a:noFill/>
          <a:ln w="9525">
            <a:noFill/>
            <a:miter lim="800000"/>
            <a:headEnd/>
            <a:tailEnd/>
          </a:ln>
          <a:effectLst/>
        </p:spPr>
        <p:txBody>
          <a:bodyPr vert="horz" wrap="square" lIns="90160" tIns="45080" rIns="90160" bIns="45080" numCol="1" anchor="t" anchorCtr="0" compatLnSpc="1">
            <a:prstTxWarp prst="textNoShape">
              <a:avLst/>
            </a:prstTxWarp>
          </a:bodyPr>
          <a:lstStyle>
            <a:lvl1pPr defTabSz="901700">
              <a:defRPr sz="1200"/>
            </a:lvl1pPr>
          </a:lstStyle>
          <a:p>
            <a:pPr>
              <a:defRPr/>
            </a:pPr>
            <a:endParaRPr lang="en-GB"/>
          </a:p>
        </p:txBody>
      </p:sp>
      <p:sp>
        <p:nvSpPr>
          <p:cNvPr id="76803" name="Rectangle 3"/>
          <p:cNvSpPr>
            <a:spLocks noGrp="1" noChangeArrowheads="1"/>
          </p:cNvSpPr>
          <p:nvPr>
            <p:ph type="dt" sz="quarter" idx="1"/>
          </p:nvPr>
        </p:nvSpPr>
        <p:spPr bwMode="auto">
          <a:xfrm>
            <a:off x="3886200" y="0"/>
            <a:ext cx="2970213" cy="493713"/>
          </a:xfrm>
          <a:prstGeom prst="rect">
            <a:avLst/>
          </a:prstGeom>
          <a:noFill/>
          <a:ln w="9525">
            <a:noFill/>
            <a:miter lim="800000"/>
            <a:headEnd/>
            <a:tailEnd/>
          </a:ln>
          <a:effectLst/>
        </p:spPr>
        <p:txBody>
          <a:bodyPr vert="horz" wrap="square" lIns="90160" tIns="45080" rIns="90160" bIns="45080" numCol="1" anchor="t" anchorCtr="0" compatLnSpc="1">
            <a:prstTxWarp prst="textNoShape">
              <a:avLst/>
            </a:prstTxWarp>
          </a:bodyPr>
          <a:lstStyle>
            <a:lvl1pPr algn="r" defTabSz="901700">
              <a:defRPr sz="1200"/>
            </a:lvl1pPr>
          </a:lstStyle>
          <a:p>
            <a:pPr>
              <a:defRPr/>
            </a:pPr>
            <a:endParaRPr lang="en-GB"/>
          </a:p>
        </p:txBody>
      </p:sp>
      <p:sp>
        <p:nvSpPr>
          <p:cNvPr id="76804" name="Rectangle 4"/>
          <p:cNvSpPr>
            <a:spLocks noGrp="1" noChangeArrowheads="1"/>
          </p:cNvSpPr>
          <p:nvPr>
            <p:ph type="ftr" sz="quarter" idx="2"/>
          </p:nvPr>
        </p:nvSpPr>
        <p:spPr bwMode="auto">
          <a:xfrm>
            <a:off x="0" y="9378950"/>
            <a:ext cx="2970213" cy="493713"/>
          </a:xfrm>
          <a:prstGeom prst="rect">
            <a:avLst/>
          </a:prstGeom>
          <a:noFill/>
          <a:ln w="9525">
            <a:noFill/>
            <a:miter lim="800000"/>
            <a:headEnd/>
            <a:tailEnd/>
          </a:ln>
          <a:effectLst/>
        </p:spPr>
        <p:txBody>
          <a:bodyPr vert="horz" wrap="square" lIns="90160" tIns="45080" rIns="90160" bIns="45080" numCol="1" anchor="b" anchorCtr="0" compatLnSpc="1">
            <a:prstTxWarp prst="textNoShape">
              <a:avLst/>
            </a:prstTxWarp>
          </a:bodyPr>
          <a:lstStyle>
            <a:lvl1pPr defTabSz="901700">
              <a:defRPr sz="1200"/>
            </a:lvl1pPr>
          </a:lstStyle>
          <a:p>
            <a:pPr>
              <a:defRPr/>
            </a:pPr>
            <a:endParaRPr lang="en-GB"/>
          </a:p>
        </p:txBody>
      </p:sp>
      <p:sp>
        <p:nvSpPr>
          <p:cNvPr id="76805" name="Rectangle 5"/>
          <p:cNvSpPr>
            <a:spLocks noGrp="1" noChangeArrowheads="1"/>
          </p:cNvSpPr>
          <p:nvPr>
            <p:ph type="sldNum" sz="quarter" idx="3"/>
          </p:nvPr>
        </p:nvSpPr>
        <p:spPr bwMode="auto">
          <a:xfrm>
            <a:off x="3886200" y="9378950"/>
            <a:ext cx="2970213" cy="493713"/>
          </a:xfrm>
          <a:prstGeom prst="rect">
            <a:avLst/>
          </a:prstGeom>
          <a:noFill/>
          <a:ln w="9525">
            <a:noFill/>
            <a:miter lim="800000"/>
            <a:headEnd/>
            <a:tailEnd/>
          </a:ln>
          <a:effectLst/>
        </p:spPr>
        <p:txBody>
          <a:bodyPr vert="horz" wrap="square" lIns="90160" tIns="45080" rIns="90160" bIns="45080" numCol="1" anchor="b" anchorCtr="0" compatLnSpc="1">
            <a:prstTxWarp prst="textNoShape">
              <a:avLst/>
            </a:prstTxWarp>
          </a:bodyPr>
          <a:lstStyle>
            <a:lvl1pPr algn="r" defTabSz="901700">
              <a:defRPr sz="1200"/>
            </a:lvl1pPr>
          </a:lstStyle>
          <a:p>
            <a:pPr>
              <a:defRPr/>
            </a:pPr>
            <a:fld id="{B083C709-7942-4C00-BAFA-D1C31C3BE6B7}"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0213" cy="493713"/>
          </a:xfrm>
          <a:prstGeom prst="rect">
            <a:avLst/>
          </a:prstGeom>
          <a:noFill/>
          <a:ln w="9525">
            <a:noFill/>
            <a:miter lim="800000"/>
            <a:headEnd/>
            <a:tailEnd/>
          </a:ln>
          <a:effectLst/>
        </p:spPr>
        <p:txBody>
          <a:bodyPr vert="horz" wrap="square" lIns="95263" tIns="47632" rIns="95263" bIns="47632" numCol="1" anchor="t" anchorCtr="0" compatLnSpc="1">
            <a:prstTxWarp prst="textNoShape">
              <a:avLst/>
            </a:prstTxWarp>
          </a:bodyPr>
          <a:lstStyle>
            <a:lvl1pPr defTabSz="952500">
              <a:defRPr sz="1300"/>
            </a:lvl1pPr>
          </a:lstStyle>
          <a:p>
            <a:pPr>
              <a:defRPr/>
            </a:pPr>
            <a:endParaRPr lang="en-GB"/>
          </a:p>
        </p:txBody>
      </p:sp>
      <p:sp>
        <p:nvSpPr>
          <p:cNvPr id="4099" name="Rectangle 3"/>
          <p:cNvSpPr>
            <a:spLocks noGrp="1" noChangeArrowheads="1"/>
          </p:cNvSpPr>
          <p:nvPr>
            <p:ph type="dt" idx="1"/>
          </p:nvPr>
        </p:nvSpPr>
        <p:spPr bwMode="auto">
          <a:xfrm>
            <a:off x="3886200" y="0"/>
            <a:ext cx="2970213" cy="493713"/>
          </a:xfrm>
          <a:prstGeom prst="rect">
            <a:avLst/>
          </a:prstGeom>
          <a:noFill/>
          <a:ln w="9525">
            <a:noFill/>
            <a:miter lim="800000"/>
            <a:headEnd/>
            <a:tailEnd/>
          </a:ln>
          <a:effectLst/>
        </p:spPr>
        <p:txBody>
          <a:bodyPr vert="horz" wrap="square" lIns="95263" tIns="47632" rIns="95263" bIns="47632" numCol="1" anchor="t" anchorCtr="0" compatLnSpc="1">
            <a:prstTxWarp prst="textNoShape">
              <a:avLst/>
            </a:prstTxWarp>
          </a:bodyPr>
          <a:lstStyle>
            <a:lvl1pPr algn="r" defTabSz="952500">
              <a:defRPr sz="1300"/>
            </a:lvl1pPr>
          </a:lstStyle>
          <a:p>
            <a:pPr>
              <a:defRPr/>
            </a:pPr>
            <a:endParaRPr lang="en-GB"/>
          </a:p>
        </p:txBody>
      </p:sp>
      <p:sp>
        <p:nvSpPr>
          <p:cNvPr id="31748" name="Rectangle 4"/>
          <p:cNvSpPr>
            <a:spLocks noGrp="1" noRot="1" noChangeAspect="1" noChangeArrowheads="1" noTextEdit="1"/>
          </p:cNvSpPr>
          <p:nvPr>
            <p:ph type="sldImg" idx="2"/>
          </p:nvPr>
        </p:nvSpPr>
        <p:spPr bwMode="auto">
          <a:xfrm>
            <a:off x="960438" y="739775"/>
            <a:ext cx="4938712" cy="3703638"/>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689475"/>
            <a:ext cx="5486400" cy="4445000"/>
          </a:xfrm>
          <a:prstGeom prst="rect">
            <a:avLst/>
          </a:prstGeom>
          <a:noFill/>
          <a:ln w="9525">
            <a:noFill/>
            <a:miter lim="800000"/>
            <a:headEnd/>
            <a:tailEnd/>
          </a:ln>
          <a:effectLst/>
        </p:spPr>
        <p:txBody>
          <a:bodyPr vert="horz" wrap="square" lIns="95263" tIns="47632" rIns="95263" bIns="47632"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102" name="Rectangle 6"/>
          <p:cNvSpPr>
            <a:spLocks noGrp="1" noChangeArrowheads="1"/>
          </p:cNvSpPr>
          <p:nvPr>
            <p:ph type="ftr" sz="quarter" idx="4"/>
          </p:nvPr>
        </p:nvSpPr>
        <p:spPr bwMode="auto">
          <a:xfrm>
            <a:off x="0" y="9378950"/>
            <a:ext cx="2970213" cy="493713"/>
          </a:xfrm>
          <a:prstGeom prst="rect">
            <a:avLst/>
          </a:prstGeom>
          <a:noFill/>
          <a:ln w="9525">
            <a:noFill/>
            <a:miter lim="800000"/>
            <a:headEnd/>
            <a:tailEnd/>
          </a:ln>
          <a:effectLst/>
        </p:spPr>
        <p:txBody>
          <a:bodyPr vert="horz" wrap="square" lIns="95263" tIns="47632" rIns="95263" bIns="47632" numCol="1" anchor="b" anchorCtr="0" compatLnSpc="1">
            <a:prstTxWarp prst="textNoShape">
              <a:avLst/>
            </a:prstTxWarp>
          </a:bodyPr>
          <a:lstStyle>
            <a:lvl1pPr defTabSz="952500">
              <a:defRPr sz="1300"/>
            </a:lvl1pPr>
          </a:lstStyle>
          <a:p>
            <a:pPr>
              <a:defRPr/>
            </a:pPr>
            <a:endParaRPr lang="en-GB"/>
          </a:p>
        </p:txBody>
      </p:sp>
      <p:sp>
        <p:nvSpPr>
          <p:cNvPr id="4103" name="Rectangle 7"/>
          <p:cNvSpPr>
            <a:spLocks noGrp="1" noChangeArrowheads="1"/>
          </p:cNvSpPr>
          <p:nvPr>
            <p:ph type="sldNum" sz="quarter" idx="5"/>
          </p:nvPr>
        </p:nvSpPr>
        <p:spPr bwMode="auto">
          <a:xfrm>
            <a:off x="3886200" y="9378950"/>
            <a:ext cx="2970213" cy="493713"/>
          </a:xfrm>
          <a:prstGeom prst="rect">
            <a:avLst/>
          </a:prstGeom>
          <a:noFill/>
          <a:ln w="9525">
            <a:noFill/>
            <a:miter lim="800000"/>
            <a:headEnd/>
            <a:tailEnd/>
          </a:ln>
          <a:effectLst/>
        </p:spPr>
        <p:txBody>
          <a:bodyPr vert="horz" wrap="square" lIns="95263" tIns="47632" rIns="95263" bIns="47632" numCol="1" anchor="b" anchorCtr="0" compatLnSpc="1">
            <a:prstTxWarp prst="textNoShape">
              <a:avLst/>
            </a:prstTxWarp>
          </a:bodyPr>
          <a:lstStyle>
            <a:lvl1pPr algn="r" defTabSz="952500">
              <a:defRPr sz="1300"/>
            </a:lvl1pPr>
          </a:lstStyle>
          <a:p>
            <a:pPr>
              <a:defRPr/>
            </a:pPr>
            <a:fld id="{27E06DEC-96DF-4E29-8BEF-ACA8813690E1}"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700CECC9-78E5-4837-B88F-D63C8707D97F}" type="slidenum">
              <a:rPr lang="en-GB" smtClean="0"/>
              <a:pPr/>
              <a:t>1</a:t>
            </a:fld>
            <a:endParaRPr lang="en-GB"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26E4F04C-3F37-4245-A55D-06D2C879263E}" type="slidenum">
              <a:rPr lang="en-GB" smtClean="0"/>
              <a:pPr/>
              <a:t>10</a:t>
            </a:fld>
            <a:endParaRPr lang="en-GB"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AD881F69-D7D2-49BC-AAFF-05765BEBE951}" type="slidenum">
              <a:rPr lang="en-GB" smtClean="0"/>
              <a:pPr/>
              <a:t>11</a:t>
            </a:fld>
            <a:endParaRPr lang="en-GB"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1425D912-91DD-416B-B3D4-8BB9DEA75B8A}" type="slidenum">
              <a:rPr lang="en-GB" smtClean="0"/>
              <a:pPr/>
              <a:t>12</a:t>
            </a:fld>
            <a:endParaRPr lang="en-GB"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1368AB1E-31EF-452A-8A8F-24DD642FC29A}" type="slidenum">
              <a:rPr lang="en-GB" smtClean="0"/>
              <a:pPr/>
              <a:t>13</a:t>
            </a:fld>
            <a:endParaRPr lang="en-GB"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90852FCD-8613-4792-9575-51376DD08E69}" type="slidenum">
              <a:rPr lang="en-GB" smtClean="0"/>
              <a:pPr/>
              <a:t>14</a:t>
            </a:fld>
            <a:endParaRPr lang="en-GB"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B1CF1A33-8C12-4B99-9560-1D9780BFE7AC}" type="slidenum">
              <a:rPr lang="en-GB" smtClean="0"/>
              <a:pPr/>
              <a:t>15</a:t>
            </a:fld>
            <a:endParaRPr lang="en-GB"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BD36136A-2970-490D-877A-F71BEAB1B676}" type="slidenum">
              <a:rPr lang="en-GB" smtClean="0"/>
              <a:pPr/>
              <a:t>16</a:t>
            </a:fld>
            <a:endParaRPr lang="en-GB"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1EF2F4BC-3879-4545-BCFC-218A6C746B8E}" type="slidenum">
              <a:rPr lang="en-GB" smtClean="0"/>
              <a:pPr/>
              <a:t>17</a:t>
            </a:fld>
            <a:endParaRPr lang="en-GB"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34491B6E-6D37-458E-BF17-C7682B0D91A6}" type="slidenum">
              <a:rPr lang="en-GB" smtClean="0"/>
              <a:pPr/>
              <a:t>18</a:t>
            </a:fld>
            <a:endParaRPr lang="en-GB"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74A0FE12-E481-4B90-87DE-C69A89B09E81}" type="slidenum">
              <a:rPr lang="en-GB" smtClean="0"/>
              <a:pPr/>
              <a:t>19</a:t>
            </a:fld>
            <a:endParaRPr lang="en-GB"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CB162EC2-7E1E-46C9-95F4-5906B99FE29C}" type="slidenum">
              <a:rPr lang="en-GB" smtClean="0"/>
              <a:pPr/>
              <a:t>2</a:t>
            </a:fld>
            <a:endParaRPr lang="en-GB"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1E5FA2A-EDEE-4DEF-9519-17EE0B6039E1}" type="slidenum">
              <a:rPr lang="en-GB" smtClean="0"/>
              <a:pPr/>
              <a:t>20</a:t>
            </a:fld>
            <a:endParaRPr lang="en-GB"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87FAD2C2-CBE5-4D36-A1F8-8CE6EBA89940}" type="slidenum">
              <a:rPr lang="en-GB" smtClean="0"/>
              <a:pPr/>
              <a:t>21</a:t>
            </a:fld>
            <a:endParaRPr lang="en-GB"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EE6FA908-A23A-4A37-B79F-CFE3276808AE}" type="slidenum">
              <a:rPr lang="en-GB" smtClean="0"/>
              <a:pPr/>
              <a:t>22</a:t>
            </a:fld>
            <a:endParaRPr lang="en-GB"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smtClean="0"/>
          </a:p>
        </p:txBody>
      </p:sp>
      <p:sp>
        <p:nvSpPr>
          <p:cNvPr id="55300" name="Slide Number Placeholder 3"/>
          <p:cNvSpPr>
            <a:spLocks noGrp="1"/>
          </p:cNvSpPr>
          <p:nvPr>
            <p:ph type="sldNum" sz="quarter" idx="5"/>
          </p:nvPr>
        </p:nvSpPr>
        <p:spPr>
          <a:noFill/>
        </p:spPr>
        <p:txBody>
          <a:bodyPr/>
          <a:lstStyle/>
          <a:p>
            <a:fld id="{1D9EDA77-E268-4C9A-BCF8-5AD6CFBE5EE3}" type="slidenum">
              <a:rPr lang="en-GB" smtClean="0"/>
              <a:pPr/>
              <a:t>23</a:t>
            </a:fld>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en-US" smtClean="0"/>
          </a:p>
        </p:txBody>
      </p:sp>
      <p:sp>
        <p:nvSpPr>
          <p:cNvPr id="56324" name="Slide Number Placeholder 3"/>
          <p:cNvSpPr>
            <a:spLocks noGrp="1"/>
          </p:cNvSpPr>
          <p:nvPr>
            <p:ph type="sldNum" sz="quarter" idx="5"/>
          </p:nvPr>
        </p:nvSpPr>
        <p:spPr>
          <a:noFill/>
        </p:spPr>
        <p:txBody>
          <a:bodyPr/>
          <a:lstStyle/>
          <a:p>
            <a:fld id="{173AFAAC-7664-494B-8488-B35471BC8CC2}" type="slidenum">
              <a:rPr lang="en-GB" smtClean="0"/>
              <a:pPr/>
              <a:t>24</a:t>
            </a:fld>
            <a:endParaRPr lang="en-GB"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D4A6BC13-F0D5-4390-8F7F-06FA48648B0D}" type="slidenum">
              <a:rPr lang="en-GB" smtClean="0"/>
              <a:pPr/>
              <a:t>25</a:t>
            </a:fld>
            <a:endParaRPr lang="en-GB" smtClean="0"/>
          </a:p>
        </p:txBody>
      </p:sp>
      <p:sp>
        <p:nvSpPr>
          <p:cNvPr id="57347" name="Rectangle 2"/>
          <p:cNvSpPr>
            <a:spLocks noGrp="1" noRot="1" noChangeAspect="1" noChangeArrowheads="1" noTextEdit="1"/>
          </p:cNvSpPr>
          <p:nvPr>
            <p:ph type="sldImg"/>
          </p:nvPr>
        </p:nvSpPr>
        <p:spPr>
          <a:xfrm>
            <a:off x="962025" y="741363"/>
            <a:ext cx="4937125" cy="3702050"/>
          </a:xfrm>
          <a:ln/>
        </p:spPr>
      </p:sp>
      <p:sp>
        <p:nvSpPr>
          <p:cNvPr id="57348" name="Rectangle 3"/>
          <p:cNvSpPr>
            <a:spLocks noGrp="1" noChangeArrowheads="1"/>
          </p:cNvSpPr>
          <p:nvPr>
            <p:ph type="body" idx="1"/>
          </p:nvPr>
        </p:nvSpPr>
        <p:spPr>
          <a:xfrm>
            <a:off x="685800" y="4691063"/>
            <a:ext cx="5486400" cy="4443412"/>
          </a:xfrm>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C86B0A24-F69C-4EA4-882E-7ACE3E75C236}" type="slidenum">
              <a:rPr lang="en-GB" smtClean="0"/>
              <a:pPr/>
              <a:t>26</a:t>
            </a:fld>
            <a:endParaRPr lang="en-GB" smtClean="0"/>
          </a:p>
        </p:txBody>
      </p:sp>
      <p:sp>
        <p:nvSpPr>
          <p:cNvPr id="58371" name="Rectangle 2"/>
          <p:cNvSpPr>
            <a:spLocks noGrp="1" noRot="1" noChangeAspect="1" noChangeArrowheads="1" noTextEdit="1"/>
          </p:cNvSpPr>
          <p:nvPr>
            <p:ph type="sldImg"/>
          </p:nvPr>
        </p:nvSpPr>
        <p:spPr>
          <a:xfrm>
            <a:off x="962025" y="741363"/>
            <a:ext cx="4937125" cy="3702050"/>
          </a:xfrm>
          <a:ln/>
        </p:spPr>
      </p:sp>
      <p:sp>
        <p:nvSpPr>
          <p:cNvPr id="58372" name="Rectangle 3"/>
          <p:cNvSpPr>
            <a:spLocks noGrp="1" noChangeArrowheads="1"/>
          </p:cNvSpPr>
          <p:nvPr>
            <p:ph type="body" idx="1"/>
          </p:nvPr>
        </p:nvSpPr>
        <p:spPr>
          <a:xfrm>
            <a:off x="685800" y="4691063"/>
            <a:ext cx="5486400" cy="4443412"/>
          </a:xfrm>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3A0DE7C1-E2F0-4DDA-8487-8D50912E3E83}" type="slidenum">
              <a:rPr lang="en-GB" smtClean="0"/>
              <a:pPr/>
              <a:t>27</a:t>
            </a:fld>
            <a:endParaRPr lang="en-GB" smtClean="0"/>
          </a:p>
        </p:txBody>
      </p:sp>
      <p:sp>
        <p:nvSpPr>
          <p:cNvPr id="59395" name="Rectangle 2"/>
          <p:cNvSpPr>
            <a:spLocks noGrp="1" noRot="1" noChangeAspect="1" noChangeArrowheads="1" noTextEdit="1"/>
          </p:cNvSpPr>
          <p:nvPr>
            <p:ph type="sldImg"/>
          </p:nvPr>
        </p:nvSpPr>
        <p:spPr>
          <a:xfrm>
            <a:off x="962025" y="741363"/>
            <a:ext cx="4937125" cy="3702050"/>
          </a:xfrm>
          <a:ln/>
        </p:spPr>
      </p:sp>
      <p:sp>
        <p:nvSpPr>
          <p:cNvPr id="59396" name="Rectangle 3"/>
          <p:cNvSpPr>
            <a:spLocks noGrp="1" noChangeArrowheads="1"/>
          </p:cNvSpPr>
          <p:nvPr>
            <p:ph type="body" idx="1"/>
          </p:nvPr>
        </p:nvSpPr>
        <p:spPr>
          <a:xfrm>
            <a:off x="685800" y="4691063"/>
            <a:ext cx="5486400" cy="4443412"/>
          </a:xfrm>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37599A51-1A20-4767-8E79-63098E149E4D}" type="slidenum">
              <a:rPr lang="en-GB" smtClean="0"/>
              <a:pPr/>
              <a:t>29</a:t>
            </a:fld>
            <a:endParaRPr lang="en-GB"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70280E4F-765F-4D2A-94B9-DA5B91DF014D}" type="slidenum">
              <a:rPr lang="en-GB" smtClean="0"/>
              <a:pPr/>
              <a:t>3</a:t>
            </a:fld>
            <a:endParaRPr lang="en-GB"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599326E8-788D-49D8-816B-CE7A5058D875}" type="slidenum">
              <a:rPr lang="en-GB" smtClean="0"/>
              <a:pPr/>
              <a:t>4</a:t>
            </a:fld>
            <a:endParaRPr lang="en-GB"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0F2FEB7A-93FF-4E9B-8028-FE8C6FA5CD1C}" type="slidenum">
              <a:rPr lang="en-GB" smtClean="0"/>
              <a:pPr/>
              <a:t>5</a:t>
            </a:fld>
            <a:endParaRPr lang="en-GB"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F73B9DD0-A763-48C4-BBDE-77FA05751448}" type="slidenum">
              <a:rPr lang="en-GB" smtClean="0"/>
              <a:pPr/>
              <a:t>6</a:t>
            </a:fld>
            <a:endParaRPr lang="en-GB"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E9557BF-5181-49EA-AFAC-90B1507BEF81}" type="slidenum">
              <a:rPr lang="en-GB" smtClean="0"/>
              <a:pPr/>
              <a:t>7</a:t>
            </a:fld>
            <a:endParaRPr lang="en-GB"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39AB4913-FA56-4DDB-825F-ADC45BB9DEAF}" type="slidenum">
              <a:rPr lang="en-GB" smtClean="0"/>
              <a:pPr/>
              <a:t>8</a:t>
            </a:fld>
            <a:endParaRPr lang="en-GB"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3C66B63C-5F66-462F-891D-8D61DA7E207C}" type="slidenum">
              <a:rPr lang="en-GB" smtClean="0"/>
              <a:pPr/>
              <a:t>9</a:t>
            </a:fld>
            <a:endParaRPr lang="en-GB"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5"/>
          <p:cNvSpPr>
            <a:spLocks noGrp="1" noChangeArrowheads="1"/>
          </p:cNvSpPr>
          <p:nvPr>
            <p:ph type="sldNum" sz="quarter" idx="10"/>
          </p:nvPr>
        </p:nvSpPr>
        <p:spPr>
          <a:ln/>
        </p:spPr>
        <p:txBody>
          <a:bodyPr/>
          <a:lstStyle>
            <a:lvl1pPr>
              <a:defRPr/>
            </a:lvl1pPr>
          </a:lstStyle>
          <a:p>
            <a:pPr>
              <a:defRPr/>
            </a:pPr>
            <a:fld id="{F2B4F65F-A56A-4717-9E3C-2CA7C9F2D3E7}"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sz="quarter" idx="10"/>
          </p:nvPr>
        </p:nvSpPr>
        <p:spPr>
          <a:ln/>
        </p:spPr>
        <p:txBody>
          <a:bodyPr/>
          <a:lstStyle>
            <a:lvl1pPr>
              <a:defRPr/>
            </a:lvl1pPr>
          </a:lstStyle>
          <a:p>
            <a:pPr>
              <a:defRPr/>
            </a:pPr>
            <a:fld id="{33065B5C-53F5-4D82-B809-D4D2A0534D8D}"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0"/>
            <a:ext cx="2066925" cy="61261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19100" y="0"/>
            <a:ext cx="6048375"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sz="quarter" idx="10"/>
          </p:nvPr>
        </p:nvSpPr>
        <p:spPr>
          <a:ln/>
        </p:spPr>
        <p:txBody>
          <a:bodyPr/>
          <a:lstStyle>
            <a:lvl1pPr>
              <a:defRPr/>
            </a:lvl1pPr>
          </a:lstStyle>
          <a:p>
            <a:pPr>
              <a:defRPr/>
            </a:pPr>
            <a:fld id="{E3523CA2-BB6C-465A-822E-FBDD9D6628AA}"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sz="quarter" idx="10"/>
          </p:nvPr>
        </p:nvSpPr>
        <p:spPr>
          <a:ln/>
        </p:spPr>
        <p:txBody>
          <a:bodyPr/>
          <a:lstStyle>
            <a:lvl1pPr>
              <a:defRPr/>
            </a:lvl1pPr>
          </a:lstStyle>
          <a:p>
            <a:pPr>
              <a:defRPr/>
            </a:pPr>
            <a:fld id="{479CD7A0-B37A-4AF8-B624-C7E94ECAC16A}"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14EFF310-DD89-4483-A9D0-05F01DDCC0E9}"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858838"/>
            <a:ext cx="4038600" cy="5267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858838"/>
            <a:ext cx="4038600" cy="5267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sldNum" sz="quarter" idx="10"/>
          </p:nvPr>
        </p:nvSpPr>
        <p:spPr>
          <a:ln/>
        </p:spPr>
        <p:txBody>
          <a:bodyPr/>
          <a:lstStyle>
            <a:lvl1pPr>
              <a:defRPr/>
            </a:lvl1pPr>
          </a:lstStyle>
          <a:p>
            <a:pPr>
              <a:defRPr/>
            </a:pPr>
            <a:fld id="{50508452-1F34-4A8D-90B1-C3736DDFF88E}"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sldNum" sz="quarter" idx="10"/>
          </p:nvPr>
        </p:nvSpPr>
        <p:spPr>
          <a:ln/>
        </p:spPr>
        <p:txBody>
          <a:bodyPr/>
          <a:lstStyle>
            <a:lvl1pPr>
              <a:defRPr/>
            </a:lvl1pPr>
          </a:lstStyle>
          <a:p>
            <a:pPr>
              <a:defRPr/>
            </a:pPr>
            <a:fld id="{91170AE0-AD96-4CBD-8C27-C0AA6D55F37A}"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sldNum" sz="quarter" idx="10"/>
          </p:nvPr>
        </p:nvSpPr>
        <p:spPr>
          <a:ln/>
        </p:spPr>
        <p:txBody>
          <a:bodyPr/>
          <a:lstStyle>
            <a:lvl1pPr>
              <a:defRPr/>
            </a:lvl1pPr>
          </a:lstStyle>
          <a:p>
            <a:pPr>
              <a:defRPr/>
            </a:pPr>
            <a:fld id="{2084B0EB-6881-4D67-AAE9-3E0C6DE2EE6B}"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D1C11089-CA8B-4079-BF80-D18EEBCD312B}"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F169EB78-4228-441C-BED1-9CF5345661C2}"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FE9B70C9-0B99-4AAE-821F-3239920DDB88}"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BACKGND2"/>
          <p:cNvPicPr>
            <a:picLocks noChangeAspect="1" noChangeArrowheads="1"/>
          </p:cNvPicPr>
          <p:nvPr/>
        </p:nvPicPr>
        <p:blipFill>
          <a:blip r:embed="rId13" cstate="print"/>
          <a:srcRect/>
          <a:stretch>
            <a:fillRect/>
          </a:stretch>
        </p:blipFill>
        <p:spPr bwMode="auto">
          <a:xfrm>
            <a:off x="0" y="0"/>
            <a:ext cx="9144000" cy="68707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419100" y="0"/>
            <a:ext cx="8229600"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8" name="Rectangle 4"/>
          <p:cNvSpPr>
            <a:spLocks noGrp="1" noChangeArrowheads="1"/>
          </p:cNvSpPr>
          <p:nvPr>
            <p:ph type="body" idx="1"/>
          </p:nvPr>
        </p:nvSpPr>
        <p:spPr bwMode="auto">
          <a:xfrm>
            <a:off x="457200" y="858838"/>
            <a:ext cx="8229600" cy="5267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97285" name="Rectangle 5"/>
          <p:cNvSpPr>
            <a:spLocks noGrp="1" noChangeArrowheads="1"/>
          </p:cNvSpPr>
          <p:nvPr>
            <p:ph type="sldNum" sz="quarter" idx="4"/>
          </p:nvPr>
        </p:nvSpPr>
        <p:spPr bwMode="auto">
          <a:xfrm>
            <a:off x="7010400" y="65341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lvl1pPr>
          </a:lstStyle>
          <a:p>
            <a:pPr>
              <a:defRPr/>
            </a:pPr>
            <a:fld id="{D40ABE8A-3F7D-42D0-A4F3-09935214EAB8}"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Times New Roman" pitchFamily="18" charset="0"/>
        </a:defRPr>
      </a:lvl2pPr>
      <a:lvl3pPr algn="ctr" rtl="0" eaLnBrk="0" fontAlgn="base" hangingPunct="0">
        <a:spcBef>
          <a:spcPct val="0"/>
        </a:spcBef>
        <a:spcAft>
          <a:spcPct val="0"/>
        </a:spcAft>
        <a:defRPr sz="2800" b="1">
          <a:solidFill>
            <a:schemeClr val="tx2"/>
          </a:solidFill>
          <a:latin typeface="Times New Roman" pitchFamily="18" charset="0"/>
        </a:defRPr>
      </a:lvl3pPr>
      <a:lvl4pPr algn="ctr" rtl="0" eaLnBrk="0" fontAlgn="base" hangingPunct="0">
        <a:spcBef>
          <a:spcPct val="0"/>
        </a:spcBef>
        <a:spcAft>
          <a:spcPct val="0"/>
        </a:spcAft>
        <a:defRPr sz="2800" b="1">
          <a:solidFill>
            <a:schemeClr val="tx2"/>
          </a:solidFill>
          <a:latin typeface="Times New Roman" pitchFamily="18" charset="0"/>
        </a:defRPr>
      </a:lvl4pPr>
      <a:lvl5pPr algn="ctr" rtl="0" eaLnBrk="0" fontAlgn="base" hangingPunct="0">
        <a:spcBef>
          <a:spcPct val="0"/>
        </a:spcBef>
        <a:spcAft>
          <a:spcPct val="0"/>
        </a:spcAft>
        <a:defRPr sz="2800" b="1">
          <a:solidFill>
            <a:schemeClr val="tx2"/>
          </a:solidFill>
          <a:latin typeface="Times New Roman" pitchFamily="18" charset="0"/>
        </a:defRPr>
      </a:lvl5pPr>
      <a:lvl6pPr marL="457200" algn="ctr" rtl="0" fontAlgn="base">
        <a:spcBef>
          <a:spcPct val="0"/>
        </a:spcBef>
        <a:spcAft>
          <a:spcPct val="0"/>
        </a:spcAft>
        <a:defRPr sz="2800" b="1">
          <a:solidFill>
            <a:schemeClr val="tx2"/>
          </a:solidFill>
          <a:latin typeface="Times New Roman" pitchFamily="18" charset="0"/>
        </a:defRPr>
      </a:lvl6pPr>
      <a:lvl7pPr marL="914400" algn="ctr" rtl="0" fontAlgn="base">
        <a:spcBef>
          <a:spcPct val="0"/>
        </a:spcBef>
        <a:spcAft>
          <a:spcPct val="0"/>
        </a:spcAft>
        <a:defRPr sz="2800" b="1">
          <a:solidFill>
            <a:schemeClr val="tx2"/>
          </a:solidFill>
          <a:latin typeface="Times New Roman" pitchFamily="18" charset="0"/>
        </a:defRPr>
      </a:lvl7pPr>
      <a:lvl8pPr marL="1371600" algn="ctr" rtl="0" fontAlgn="base">
        <a:spcBef>
          <a:spcPct val="0"/>
        </a:spcBef>
        <a:spcAft>
          <a:spcPct val="0"/>
        </a:spcAft>
        <a:defRPr sz="2800" b="1">
          <a:solidFill>
            <a:schemeClr val="tx2"/>
          </a:solidFill>
          <a:latin typeface="Times New Roman" pitchFamily="18" charset="0"/>
        </a:defRPr>
      </a:lvl8pPr>
      <a:lvl9pPr marL="1828800" algn="ctr" rtl="0" fontAlgn="base">
        <a:spcBef>
          <a:spcPct val="0"/>
        </a:spcBef>
        <a:spcAft>
          <a:spcPct val="0"/>
        </a:spcAft>
        <a:defRPr sz="28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mailto:k.tovey@uea.ac.uk"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slide" Target="slide27.xml"/><Relationship Id="rId4" Type="http://schemas.openxmlformats.org/officeDocument/2006/relationships/slide" Target="slide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2jzugX2NMnk"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slide" Target="slide10.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slide" Target="slide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1"/>
          <p:cNvSpPr>
            <a:spLocks noGrp="1"/>
          </p:cNvSpPr>
          <p:nvPr>
            <p:ph type="sldNum" sz="quarter" idx="10"/>
          </p:nvPr>
        </p:nvSpPr>
        <p:spPr>
          <a:noFill/>
        </p:spPr>
        <p:txBody>
          <a:bodyPr/>
          <a:lstStyle/>
          <a:p>
            <a:fld id="{267CC74D-7FB9-45A7-A958-FD567BBA936E}" type="slidenum">
              <a:rPr lang="en-GB" smtClean="0"/>
              <a:pPr/>
              <a:t>1</a:t>
            </a:fld>
            <a:endParaRPr lang="en-GB" smtClean="0"/>
          </a:p>
        </p:txBody>
      </p:sp>
      <p:sp>
        <p:nvSpPr>
          <p:cNvPr id="2051" name="Text Box 6" descr="White marble"/>
          <p:cNvSpPr txBox="1">
            <a:spLocks noChangeArrowheads="1"/>
          </p:cNvSpPr>
          <p:nvPr/>
        </p:nvSpPr>
        <p:spPr bwMode="auto">
          <a:xfrm>
            <a:off x="612096" y="1628774"/>
            <a:ext cx="7831137" cy="1160463"/>
          </a:xfrm>
          <a:prstGeom prst="rect">
            <a:avLst/>
          </a:prstGeom>
          <a:blipFill dpi="0" rotWithShape="0">
            <a:blip r:embed="rId3" cstate="print"/>
            <a:srcRect/>
            <a:tile tx="0" ty="0" sx="100000" sy="100000" flip="none" algn="tl"/>
          </a:blipFill>
          <a:ln w="9525">
            <a:noFill/>
            <a:miter lim="800000"/>
            <a:headEnd/>
            <a:tailEnd/>
          </a:ln>
        </p:spPr>
        <p:txBody>
          <a:bodyPr>
            <a:spAutoFit/>
          </a:bodyPr>
          <a:lstStyle/>
          <a:p>
            <a:pPr algn="ctr" eaLnBrk="0" hangingPunct="0">
              <a:spcBef>
                <a:spcPct val="50000"/>
              </a:spcBef>
            </a:pPr>
            <a:r>
              <a:rPr lang="en-GB" sz="2800" b="1" dirty="0">
                <a:solidFill>
                  <a:srgbClr val="FF0000"/>
                </a:solidFill>
                <a:latin typeface="Times New Roman" pitchFamily="18" charset="0"/>
              </a:rPr>
              <a:t>NUCLEAR POWER – Part 3</a:t>
            </a:r>
          </a:p>
          <a:p>
            <a:pPr algn="ctr" eaLnBrk="0" hangingPunct="0">
              <a:spcBef>
                <a:spcPct val="50000"/>
              </a:spcBef>
            </a:pPr>
            <a:r>
              <a:rPr lang="en-GB" sz="2800" b="1" dirty="0">
                <a:solidFill>
                  <a:srgbClr val="FF0000"/>
                </a:solidFill>
                <a:latin typeface="Times New Roman" pitchFamily="18" charset="0"/>
              </a:rPr>
              <a:t>The Nuclear Fuel Cycle</a:t>
            </a:r>
            <a:endParaRPr lang="en-GB" sz="2400" b="1" dirty="0">
              <a:latin typeface="Times New Roman" pitchFamily="18" charset="0"/>
            </a:endParaRPr>
          </a:p>
        </p:txBody>
      </p:sp>
      <p:sp>
        <p:nvSpPr>
          <p:cNvPr id="8" name="Text Box 3"/>
          <p:cNvSpPr txBox="1">
            <a:spLocks noChangeArrowheads="1"/>
          </p:cNvSpPr>
          <p:nvPr/>
        </p:nvSpPr>
        <p:spPr bwMode="auto">
          <a:xfrm>
            <a:off x="550863" y="209550"/>
            <a:ext cx="8153400" cy="1200329"/>
          </a:xfrm>
          <a:prstGeom prst="rect">
            <a:avLst/>
          </a:prstGeom>
          <a:gradFill rotWithShape="0">
            <a:gsLst>
              <a:gs pos="0">
                <a:schemeClr val="accent2"/>
              </a:gs>
              <a:gs pos="100000">
                <a:schemeClr val="accent2">
                  <a:gamma/>
                  <a:shade val="46275"/>
                  <a:invGamma/>
                </a:schemeClr>
              </a:gs>
            </a:gsLst>
            <a:lin ang="5400000" scaled="1"/>
          </a:gradFill>
          <a:ln w="9525">
            <a:noFill/>
            <a:miter lim="800000"/>
            <a:headEnd/>
            <a:tailEnd/>
          </a:ln>
          <a:effectLst/>
        </p:spPr>
        <p:txBody>
          <a:bodyPr>
            <a:spAutoFit/>
          </a:bodyPr>
          <a:lstStyle/>
          <a:p>
            <a:pPr algn="ctr" eaLnBrk="0" hangingPunct="0">
              <a:defRPr/>
            </a:pPr>
            <a:r>
              <a:rPr lang="en-GB" sz="3600" b="1" dirty="0" smtClean="0">
                <a:solidFill>
                  <a:srgbClr val="FFFF00"/>
                </a:solidFill>
                <a:latin typeface="Times New Roman" pitchFamily="18" charset="0"/>
              </a:rPr>
              <a:t>ENV-5022B Low </a:t>
            </a:r>
            <a:r>
              <a:rPr lang="en-GB" sz="3600" b="1" dirty="0">
                <a:solidFill>
                  <a:srgbClr val="FFFF00"/>
                </a:solidFill>
                <a:latin typeface="Times New Roman" pitchFamily="18" charset="0"/>
              </a:rPr>
              <a:t>Carbon Energy</a:t>
            </a:r>
          </a:p>
          <a:p>
            <a:pPr algn="ctr" eaLnBrk="0" hangingPunct="0">
              <a:defRPr/>
            </a:pPr>
            <a:r>
              <a:rPr lang="en-GB" sz="3600" b="1" dirty="0" smtClean="0">
                <a:solidFill>
                  <a:srgbClr val="FFFF00"/>
                </a:solidFill>
                <a:latin typeface="Times New Roman" pitchFamily="18" charset="0"/>
              </a:rPr>
              <a:t>2017 </a:t>
            </a:r>
            <a:r>
              <a:rPr lang="en-GB" sz="3600" b="1">
                <a:solidFill>
                  <a:srgbClr val="FFFF00"/>
                </a:solidFill>
                <a:latin typeface="Times New Roman" pitchFamily="18" charset="0"/>
              </a:rPr>
              <a:t>- </a:t>
            </a:r>
            <a:r>
              <a:rPr lang="en-GB" sz="3600" b="1" smtClean="0">
                <a:solidFill>
                  <a:srgbClr val="FFFF00"/>
                </a:solidFill>
                <a:latin typeface="Times New Roman" pitchFamily="18" charset="0"/>
              </a:rPr>
              <a:t>18</a:t>
            </a:r>
            <a:endParaRPr lang="en-GB" sz="3600" b="1" dirty="0">
              <a:solidFill>
                <a:srgbClr val="FFFF00"/>
              </a:solidFill>
              <a:latin typeface="Times New Roman" pitchFamily="18" charset="0"/>
            </a:endParaRPr>
          </a:p>
        </p:txBody>
      </p:sp>
      <p:grpSp>
        <p:nvGrpSpPr>
          <p:cNvPr id="2053" name="Group 12"/>
          <p:cNvGrpSpPr>
            <a:grpSpLocks/>
          </p:cNvGrpSpPr>
          <p:nvPr/>
        </p:nvGrpSpPr>
        <p:grpSpPr bwMode="auto">
          <a:xfrm>
            <a:off x="1349119" y="5150081"/>
            <a:ext cx="7199313" cy="923925"/>
            <a:chOff x="1325" y="3612"/>
            <a:chExt cx="4480" cy="582"/>
          </a:xfrm>
        </p:grpSpPr>
        <p:sp>
          <p:nvSpPr>
            <p:cNvPr id="2054" name="Text Box 10"/>
            <p:cNvSpPr txBox="1">
              <a:spLocks noChangeArrowheads="1"/>
            </p:cNvSpPr>
            <p:nvPr/>
          </p:nvSpPr>
          <p:spPr bwMode="auto">
            <a:xfrm>
              <a:off x="1325" y="3612"/>
              <a:ext cx="4480" cy="523"/>
            </a:xfrm>
            <a:prstGeom prst="rect">
              <a:avLst/>
            </a:prstGeom>
            <a:gradFill rotWithShape="0">
              <a:gsLst>
                <a:gs pos="0">
                  <a:srgbClr val="FFFF66"/>
                </a:gs>
                <a:gs pos="100000">
                  <a:srgbClr val="76762F"/>
                </a:gs>
              </a:gsLst>
              <a:lin ang="2700000" scaled="1"/>
            </a:gradFill>
            <a:ln w="9525">
              <a:noFill/>
              <a:miter lim="800000"/>
              <a:headEnd/>
              <a:tailEnd/>
            </a:ln>
          </p:spPr>
          <p:txBody>
            <a:bodyPr>
              <a:spAutoFit/>
            </a:bodyPr>
            <a:lstStyle/>
            <a:p>
              <a:pPr eaLnBrk="0" hangingPunct="0"/>
              <a:r>
                <a:rPr lang="en-GB" sz="2400" b="1" dirty="0">
                  <a:solidFill>
                    <a:srgbClr val="FF0000"/>
                  </a:solidFill>
                  <a:latin typeface="Times New Roman" pitchFamily="18" charset="0"/>
                </a:rPr>
                <a:t>N.K. Tovey </a:t>
              </a:r>
              <a:r>
                <a:rPr lang="en-GB" sz="2400" dirty="0">
                  <a:latin typeface="Times New Roman" pitchFamily="18" charset="0"/>
                </a:rPr>
                <a:t>(</a:t>
              </a:r>
              <a:r>
                <a:rPr lang="en-US" sz="2400" dirty="0" err="1">
                  <a:solidFill>
                    <a:srgbClr val="0033CC"/>
                  </a:solidFill>
                  <a:latin typeface="Times New Roman" pitchFamily="18" charset="0"/>
                </a:rPr>
                <a:t>杜伟贤</a:t>
              </a:r>
              <a:r>
                <a:rPr lang="en-US" sz="2400" dirty="0">
                  <a:latin typeface="Times New Roman" pitchFamily="18" charset="0"/>
                </a:rPr>
                <a:t>)</a:t>
              </a:r>
              <a:r>
                <a:rPr lang="en-GB" sz="2400" b="1" dirty="0">
                  <a:solidFill>
                    <a:srgbClr val="FF0000"/>
                  </a:solidFill>
                  <a:latin typeface="Times New Roman" pitchFamily="18" charset="0"/>
                </a:rPr>
                <a:t> M.A, PhD, CEng, MICE, </a:t>
              </a:r>
              <a:r>
                <a:rPr lang="en-GB" sz="2400" b="1" dirty="0" err="1">
                  <a:solidFill>
                    <a:srgbClr val="FF0000"/>
                  </a:solidFill>
                  <a:latin typeface="Times New Roman" pitchFamily="18" charset="0"/>
                </a:rPr>
                <a:t>CEnv</a:t>
              </a:r>
              <a:endParaRPr lang="en-GB" sz="2400" b="1" dirty="0">
                <a:solidFill>
                  <a:srgbClr val="FF0000"/>
                </a:solidFill>
                <a:latin typeface="Times New Roman" pitchFamily="18" charset="0"/>
              </a:endParaRPr>
            </a:p>
            <a:p>
              <a:pPr eaLnBrk="0" hangingPunct="0"/>
              <a:r>
                <a:rPr lang="en-GB" sz="2400" dirty="0">
                  <a:latin typeface="Times New Roman" pitchFamily="18" charset="0"/>
                </a:rPr>
                <a:t>                         </a:t>
              </a:r>
              <a:r>
                <a:rPr lang="ru-RU" sz="2400" dirty="0">
                  <a:latin typeface="Times New Roman" pitchFamily="18" charset="0"/>
                </a:rPr>
                <a:t>Н.К.Тови М.А., д-р технических наук</a:t>
              </a:r>
              <a:endParaRPr lang="en-GB" sz="2400" b="1" dirty="0">
                <a:solidFill>
                  <a:schemeClr val="accent2"/>
                </a:solidFill>
                <a:latin typeface="Times New Roman" pitchFamily="18" charset="0"/>
              </a:endParaRPr>
            </a:p>
          </p:txBody>
        </p:sp>
        <p:pic>
          <p:nvPicPr>
            <p:cNvPr id="2055" name="Picture 11" descr="NAMERED2"/>
            <p:cNvPicPr>
              <a:picLocks noChangeAspect="1" noChangeArrowheads="1"/>
            </p:cNvPicPr>
            <p:nvPr/>
          </p:nvPicPr>
          <p:blipFill>
            <a:blip r:embed="rId4" cstate="print"/>
            <a:srcRect/>
            <a:stretch>
              <a:fillRect/>
            </a:stretch>
          </p:blipFill>
          <p:spPr bwMode="auto">
            <a:xfrm>
              <a:off x="1407" y="3846"/>
              <a:ext cx="990" cy="348"/>
            </a:xfrm>
            <a:prstGeom prst="rect">
              <a:avLst/>
            </a:prstGeom>
            <a:noFill/>
            <a:ln w="9525">
              <a:noFill/>
              <a:miter lim="800000"/>
              <a:headEnd/>
              <a:tailEnd/>
            </a:ln>
          </p:spPr>
        </p:pic>
      </p:grpSp>
      <p:sp>
        <p:nvSpPr>
          <p:cNvPr id="9" name="TextBox 8"/>
          <p:cNvSpPr txBox="1"/>
          <p:nvPr/>
        </p:nvSpPr>
        <p:spPr>
          <a:xfrm>
            <a:off x="3137338" y="6237549"/>
            <a:ext cx="4051738" cy="461665"/>
          </a:xfrm>
          <a:prstGeom prst="rect">
            <a:avLst/>
          </a:prstGeom>
          <a:solidFill>
            <a:schemeClr val="tx1"/>
          </a:solidFill>
        </p:spPr>
        <p:txBody>
          <a:bodyPr wrap="square" rtlCol="0">
            <a:spAutoFit/>
          </a:bodyPr>
          <a:lstStyle/>
          <a:p>
            <a:r>
              <a:rPr lang="en-GB" sz="2400" dirty="0" smtClean="0">
                <a:solidFill>
                  <a:srgbClr val="0033CC"/>
                </a:solidFill>
                <a:hlinkClick r:id="rId5"/>
              </a:rPr>
              <a:t>k.tovey@uea.ac.uk</a:t>
            </a:r>
            <a:endParaRPr lang="en-GB" sz="2400" dirty="0"/>
          </a:p>
        </p:txBody>
      </p:sp>
      <p:grpSp>
        <p:nvGrpSpPr>
          <p:cNvPr id="10" name="Group 19"/>
          <p:cNvGrpSpPr>
            <a:grpSpLocks/>
          </p:cNvGrpSpPr>
          <p:nvPr/>
        </p:nvGrpSpPr>
        <p:grpSpPr bwMode="auto">
          <a:xfrm>
            <a:off x="465138" y="3012396"/>
            <a:ext cx="8678862" cy="2066925"/>
            <a:chOff x="0" y="2377"/>
            <a:chExt cx="5859" cy="1302"/>
          </a:xfrm>
        </p:grpSpPr>
        <p:pic>
          <p:nvPicPr>
            <p:cNvPr id="11" name="Picture 23" descr="JWMED_F"/>
            <p:cNvPicPr>
              <a:picLocks noChangeAspect="1" noChangeArrowheads="1"/>
            </p:cNvPicPr>
            <p:nvPr/>
          </p:nvPicPr>
          <p:blipFill>
            <a:blip r:embed="rId6" cstate="print"/>
            <a:srcRect/>
            <a:stretch>
              <a:fillRect/>
            </a:stretch>
          </p:blipFill>
          <p:spPr bwMode="auto">
            <a:xfrm>
              <a:off x="0" y="2432"/>
              <a:ext cx="1326" cy="1230"/>
            </a:xfrm>
            <a:prstGeom prst="rect">
              <a:avLst/>
            </a:prstGeom>
            <a:noFill/>
            <a:ln w="9525">
              <a:noFill/>
              <a:miter lim="800000"/>
              <a:headEnd/>
              <a:tailEnd/>
            </a:ln>
          </p:spPr>
        </p:pic>
        <p:pic>
          <p:nvPicPr>
            <p:cNvPr id="12" name="Picture 24" descr="JWMED_B"/>
            <p:cNvPicPr>
              <a:picLocks noChangeAspect="1" noChangeArrowheads="1"/>
            </p:cNvPicPr>
            <p:nvPr/>
          </p:nvPicPr>
          <p:blipFill>
            <a:blip r:embed="rId7" cstate="print"/>
            <a:srcRect/>
            <a:stretch>
              <a:fillRect/>
            </a:stretch>
          </p:blipFill>
          <p:spPr bwMode="auto">
            <a:xfrm>
              <a:off x="4490" y="2377"/>
              <a:ext cx="1369" cy="1302"/>
            </a:xfrm>
            <a:prstGeom prst="rect">
              <a:avLst/>
            </a:prstGeom>
            <a:noFill/>
            <a:ln w="9525">
              <a:noFill/>
              <a:miter lim="800000"/>
              <a:headEnd/>
              <a:tailEnd/>
            </a:ln>
          </p:spPr>
        </p:pic>
      </p:grpSp>
      <p:sp>
        <p:nvSpPr>
          <p:cNvPr id="13" name="Text Box 25"/>
          <p:cNvSpPr txBox="1">
            <a:spLocks noChangeArrowheads="1"/>
          </p:cNvSpPr>
          <p:nvPr/>
        </p:nvSpPr>
        <p:spPr bwMode="auto">
          <a:xfrm>
            <a:off x="2420938" y="3416528"/>
            <a:ext cx="4730750" cy="1200150"/>
          </a:xfrm>
          <a:prstGeom prst="rect">
            <a:avLst/>
          </a:prstGeom>
          <a:noFill/>
          <a:ln w="9525" algn="ctr">
            <a:noFill/>
            <a:miter lim="800000"/>
            <a:headEnd/>
            <a:tailEnd/>
          </a:ln>
        </p:spPr>
        <p:txBody>
          <a:bodyPr>
            <a:spAutoFit/>
          </a:bodyPr>
          <a:lstStyle/>
          <a:p>
            <a:r>
              <a:rPr lang="en-GB" sz="2400" b="1" dirty="0">
                <a:solidFill>
                  <a:srgbClr val="3333FF"/>
                </a:solidFill>
                <a:latin typeface="Times New Roman" pitchFamily="18" charset="0"/>
                <a:cs typeface="Arial" charset="0"/>
              </a:rPr>
              <a:t>Recipient of  </a:t>
            </a:r>
          </a:p>
          <a:p>
            <a:r>
              <a:rPr lang="en-GB" sz="2400" b="1" dirty="0">
                <a:solidFill>
                  <a:srgbClr val="3333FF"/>
                </a:solidFill>
                <a:latin typeface="Times New Roman" pitchFamily="18" charset="0"/>
                <a:cs typeface="Arial" charset="0"/>
              </a:rPr>
              <a:t>James Watt Gold Medal for Energy Conservation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noFill/>
        </p:spPr>
        <p:txBody>
          <a:bodyPr/>
          <a:lstStyle/>
          <a:p>
            <a:fld id="{D963B983-22B8-4D3E-A8B5-2672071FBD1C}" type="slidenum">
              <a:rPr lang="en-GB" smtClean="0"/>
              <a:pPr/>
              <a:t>10</a:t>
            </a:fld>
            <a:endParaRPr lang="en-GB" smtClean="0"/>
          </a:p>
        </p:txBody>
      </p:sp>
      <p:sp>
        <p:nvSpPr>
          <p:cNvPr id="119810" name="Rectangle 2"/>
          <p:cNvSpPr>
            <a:spLocks noGrp="1" noChangeArrowheads="1"/>
          </p:cNvSpPr>
          <p:nvPr>
            <p:ph type="body" idx="1"/>
          </p:nvPr>
        </p:nvSpPr>
        <p:spPr>
          <a:xfrm>
            <a:off x="412750" y="512763"/>
            <a:ext cx="8731250" cy="7067550"/>
          </a:xfrm>
        </p:spPr>
        <p:txBody>
          <a:bodyPr/>
          <a:lstStyle/>
          <a:p>
            <a:pPr eaLnBrk="1" hangingPunct="1">
              <a:lnSpc>
                <a:spcPct val="80000"/>
              </a:lnSpc>
            </a:pPr>
            <a:r>
              <a:rPr lang="en-GB" sz="2800" smtClean="0">
                <a:solidFill>
                  <a:srgbClr val="FF0909"/>
                </a:solidFill>
              </a:rPr>
              <a:t>FUEL FABRICATION -</a:t>
            </a:r>
            <a:r>
              <a:rPr lang="en-GB" sz="2800" smtClean="0"/>
              <a:t>  </a:t>
            </a:r>
          </a:p>
          <a:p>
            <a:pPr eaLnBrk="1" hangingPunct="1">
              <a:lnSpc>
                <a:spcPct val="80000"/>
              </a:lnSpc>
            </a:pPr>
            <a:r>
              <a:rPr lang="en-GB" sz="2400" smtClean="0">
                <a:solidFill>
                  <a:srgbClr val="FF0909"/>
                </a:solidFill>
              </a:rPr>
              <a:t>MAGNOX reactors:</a:t>
            </a:r>
            <a:r>
              <a:rPr lang="en-GB" sz="2400" smtClean="0"/>
              <a:t> URANIUM metal is machined into bars using normal techniques.  </a:t>
            </a:r>
          </a:p>
          <a:p>
            <a:pPr lvl="1" eaLnBrk="1" hangingPunct="1">
              <a:lnSpc>
                <a:spcPct val="90000"/>
              </a:lnSpc>
              <a:spcBef>
                <a:spcPct val="25000"/>
              </a:spcBef>
            </a:pPr>
            <a:r>
              <a:rPr lang="en-GB" sz="2000" smtClean="0">
                <a:solidFill>
                  <a:srgbClr val="0033CC"/>
                </a:solidFill>
              </a:rPr>
              <a:t>CARE MUST BE TAKEN not to allow water into process as this acts as a moderator and might cause the fuel element to 'go critical'. </a:t>
            </a:r>
          </a:p>
          <a:p>
            <a:pPr lvl="1" eaLnBrk="1" hangingPunct="1">
              <a:lnSpc>
                <a:spcPct val="90000"/>
              </a:lnSpc>
              <a:spcBef>
                <a:spcPct val="25000"/>
              </a:spcBef>
            </a:pPr>
            <a:r>
              <a:rPr lang="en-GB" sz="2000" smtClean="0">
                <a:solidFill>
                  <a:srgbClr val="0033CC"/>
                </a:solidFill>
              </a:rPr>
              <a:t>CARE MUST ALSO BE TAKEN over its CHEMICAL TOXICITY although this is not a much a problem as PLUTONIUM</a:t>
            </a:r>
          </a:p>
          <a:p>
            <a:pPr lvl="1" eaLnBrk="1" hangingPunct="1">
              <a:lnSpc>
                <a:spcPct val="90000"/>
              </a:lnSpc>
              <a:spcBef>
                <a:spcPct val="25000"/>
              </a:spcBef>
            </a:pPr>
            <a:r>
              <a:rPr lang="en-GB" sz="2000" smtClean="0">
                <a:solidFill>
                  <a:srgbClr val="0033CC"/>
                </a:solidFill>
              </a:rPr>
              <a:t>URANIUM METAL bars are about 1m in length and about 30 mm in diameter.</a:t>
            </a:r>
            <a:r>
              <a:rPr lang="en-GB" sz="2000" smtClean="0"/>
              <a:t>  </a:t>
            </a:r>
          </a:p>
          <a:p>
            <a:pPr eaLnBrk="1" hangingPunct="1">
              <a:lnSpc>
                <a:spcPct val="90000"/>
              </a:lnSpc>
              <a:spcBef>
                <a:spcPct val="50000"/>
              </a:spcBef>
            </a:pPr>
            <a:r>
              <a:rPr lang="en-GB" sz="2400" smtClean="0">
                <a:solidFill>
                  <a:srgbClr val="FF0909"/>
                </a:solidFill>
              </a:rPr>
              <a:t>OXIDE Fuels for Other Reactors</a:t>
            </a:r>
          </a:p>
          <a:p>
            <a:pPr lvl="1" eaLnBrk="1" hangingPunct="1">
              <a:lnSpc>
                <a:spcPct val="90000"/>
              </a:lnSpc>
              <a:spcBef>
                <a:spcPct val="50000"/>
              </a:spcBef>
            </a:pPr>
            <a:r>
              <a:rPr lang="en-GB" sz="2000" smtClean="0">
                <a:solidFill>
                  <a:srgbClr val="0033CC"/>
                </a:solidFill>
              </a:rPr>
              <a:t>Because of low thermal conductivity of oxides of uranium, fuels of this form are made as small pellets which are loaded into stainless steel cladding in the case of AGRs, and ZIRCALLOY in the case of most other reactors.</a:t>
            </a:r>
          </a:p>
          <a:p>
            <a:pPr eaLnBrk="1" hangingPunct="1">
              <a:lnSpc>
                <a:spcPct val="90000"/>
              </a:lnSpc>
              <a:spcBef>
                <a:spcPct val="50000"/>
              </a:spcBef>
            </a:pPr>
            <a:r>
              <a:rPr lang="en-GB" sz="2000" smtClean="0">
                <a:solidFill>
                  <a:srgbClr val="FF0909"/>
                </a:solidFill>
              </a:rPr>
              <a:t>TRANSPORT of FUEL Elements</a:t>
            </a:r>
          </a:p>
          <a:p>
            <a:pPr lvl="1" eaLnBrk="1" hangingPunct="1">
              <a:lnSpc>
                <a:spcPct val="90000"/>
              </a:lnSpc>
              <a:spcBef>
                <a:spcPct val="25000"/>
              </a:spcBef>
            </a:pPr>
            <a:r>
              <a:rPr lang="en-GB" sz="2000" smtClean="0">
                <a:solidFill>
                  <a:srgbClr val="0033CC"/>
                </a:solidFill>
              </a:rPr>
              <a:t>Little screening is needed as URANIUM is an alpha emitter and even a thin layer of paper is sufficient to stop such particles.   </a:t>
            </a:r>
          </a:p>
          <a:p>
            <a:pPr lvl="1" eaLnBrk="1" hangingPunct="1">
              <a:lnSpc>
                <a:spcPct val="90000"/>
              </a:lnSpc>
              <a:spcBef>
                <a:spcPct val="25000"/>
              </a:spcBef>
            </a:pPr>
            <a:r>
              <a:rPr lang="en-GB" sz="2000" smtClean="0">
                <a:solidFill>
                  <a:srgbClr val="0033CC"/>
                </a:solidFill>
              </a:rPr>
              <a:t>No special precaution are needed as even enriched fuel is unsuitable for bomb making</a:t>
            </a:r>
          </a:p>
        </p:txBody>
      </p:sp>
      <p:sp>
        <p:nvSpPr>
          <p:cNvPr id="11268" name="Rectangle 3"/>
          <p:cNvSpPr>
            <a:spLocks noGrp="1" noChangeArrowheads="1"/>
          </p:cNvSpPr>
          <p:nvPr>
            <p:ph type="title"/>
          </p:nvPr>
        </p:nvSpPr>
        <p:spPr/>
        <p:txBody>
          <a:bodyPr/>
          <a:lstStyle/>
          <a:p>
            <a:pPr eaLnBrk="1" hangingPunct="1"/>
            <a:endParaRPr lang="en-US" smtClean="0"/>
          </a:p>
        </p:txBody>
      </p:sp>
      <p:sp>
        <p:nvSpPr>
          <p:cNvPr id="119814" name="AutoShape 6">
            <a:hlinkClick r:id="rId3" action="ppaction://hlinksldjump" highlightClick="1"/>
          </p:cNvPr>
          <p:cNvSpPr>
            <a:spLocks noChangeArrowheads="1"/>
          </p:cNvSpPr>
          <p:nvPr/>
        </p:nvSpPr>
        <p:spPr bwMode="auto">
          <a:xfrm>
            <a:off x="8461604" y="1258434"/>
            <a:ext cx="493712" cy="363537"/>
          </a:xfrm>
          <a:prstGeom prst="actionButtonBlank">
            <a:avLst/>
          </a:prstGeom>
          <a:solidFill>
            <a:srgbClr val="FFFF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endParaRPr lang="en-US"/>
          </a:p>
        </p:txBody>
      </p:sp>
      <p:sp>
        <p:nvSpPr>
          <p:cNvPr id="119815" name="AutoShape 7">
            <a:hlinkClick r:id="rId4" action="ppaction://hlinksldjump" highlightClick="1"/>
          </p:cNvPr>
          <p:cNvSpPr>
            <a:spLocks noChangeArrowheads="1"/>
          </p:cNvSpPr>
          <p:nvPr/>
        </p:nvSpPr>
        <p:spPr bwMode="auto">
          <a:xfrm>
            <a:off x="7547204" y="3628571"/>
            <a:ext cx="493712" cy="363538"/>
          </a:xfrm>
          <a:prstGeom prst="actionButtonBlank">
            <a:avLst/>
          </a:prstGeom>
          <a:solidFill>
            <a:schemeClr val="accent2"/>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endParaRPr lang="en-US"/>
          </a:p>
        </p:txBody>
      </p:sp>
      <p:sp>
        <p:nvSpPr>
          <p:cNvPr id="119816" name="AutoShape 8">
            <a:hlinkClick r:id="rId5" action="ppaction://hlinksldjump" highlightClick="1"/>
          </p:cNvPr>
          <p:cNvSpPr>
            <a:spLocks noChangeArrowheads="1"/>
          </p:cNvSpPr>
          <p:nvPr/>
        </p:nvSpPr>
        <p:spPr bwMode="auto">
          <a:xfrm>
            <a:off x="8258403" y="3641512"/>
            <a:ext cx="493712" cy="363537"/>
          </a:xfrm>
          <a:prstGeom prst="actionButtonBlank">
            <a:avLst/>
          </a:prstGeom>
          <a:solidFill>
            <a:srgbClr val="FF00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endParaRPr lang="en-US"/>
          </a:p>
        </p:txBody>
      </p:sp>
      <p:sp>
        <p:nvSpPr>
          <p:cNvPr id="10" name="Rectangle 2"/>
          <p:cNvSpPr txBox="1">
            <a:spLocks/>
          </p:cNvSpPr>
          <p:nvPr/>
        </p:nvSpPr>
        <p:spPr bwMode="auto">
          <a:xfrm>
            <a:off x="0" y="0"/>
            <a:ext cx="9144000" cy="501650"/>
          </a:xfrm>
          <a:prstGeom prst="rect">
            <a:avLst/>
          </a:prstGeom>
          <a:gradFill flip="none" rotWithShape="1">
            <a:gsLst>
              <a:gs pos="0">
                <a:srgbClr val="000000"/>
              </a:gs>
              <a:gs pos="39999">
                <a:srgbClr val="0A128C"/>
              </a:gs>
              <a:gs pos="70000">
                <a:srgbClr val="181CC7"/>
              </a:gs>
              <a:gs pos="88000">
                <a:srgbClr val="7005D4"/>
              </a:gs>
              <a:gs pos="100000">
                <a:srgbClr val="8C3D91"/>
              </a:gs>
            </a:gsLst>
            <a:lin ang="5400000" scaled="0"/>
            <a:tileRect/>
          </a:gradFill>
          <a:ln w="9525">
            <a:noFill/>
            <a:miter lim="800000"/>
            <a:headEnd/>
            <a:tailEnd/>
          </a:ln>
        </p:spPr>
        <p:txBody>
          <a:bodyPr vert="horz" wrap="square" lIns="91440" tIns="45720" rIns="91440" bIns="45720" numCol="1" anchor="ctr" anchorCtr="0" compatLnSpc="1">
            <a:prstTxWarp prst="textNoShape">
              <a:avLst/>
            </a:prstTxWarp>
          </a:bodyPr>
          <a:lstStyle/>
          <a:p>
            <a:pPr algn="ctr" eaLnBrk="0" hangingPunct="0">
              <a:spcBef>
                <a:spcPct val="50000"/>
              </a:spcBef>
            </a:pPr>
            <a:r>
              <a:rPr lang="en-GB" sz="3200" b="1" dirty="0" smtClean="0">
                <a:solidFill>
                  <a:srgbClr val="FFFF00"/>
                </a:solidFill>
                <a:latin typeface="Times New Roman" pitchFamily="18" charset="0"/>
              </a:rPr>
              <a:t>Fuel Fabrication (1)</a:t>
            </a:r>
            <a:endParaRPr kumimoji="0" lang="en-GB" sz="3200" b="1" i="0" u="none" strike="noStrike" kern="0" cap="none" spc="0" normalizeH="0" baseline="0" noProof="0" dirty="0">
              <a:ln>
                <a:noFill/>
              </a:ln>
              <a:solidFill>
                <a:srgbClr val="FFFF00"/>
              </a:solidFill>
              <a:effectLst/>
              <a:uLnTx/>
              <a:uFillTx/>
              <a:latin typeface="Times New Roman" pitchFamily="18"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19810">
                                            <p:txEl>
                                              <p:pRg st="1" end="1"/>
                                            </p:txEl>
                                          </p:spTgt>
                                        </p:tgtEl>
                                        <p:attrNameLst>
                                          <p:attrName>style.visibility</p:attrName>
                                        </p:attrNameLst>
                                      </p:cBhvr>
                                      <p:to>
                                        <p:strVal val="visible"/>
                                      </p:to>
                                    </p:set>
                                    <p:animEffect transition="in" filter="dissolve">
                                      <p:cBhvr>
                                        <p:cTn id="7" dur="500"/>
                                        <p:tgtEl>
                                          <p:spTgt spid="119810">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19814"/>
                                        </p:tgtEl>
                                        <p:attrNameLst>
                                          <p:attrName>style.visibility</p:attrName>
                                        </p:attrNameLst>
                                      </p:cBhvr>
                                      <p:to>
                                        <p:strVal val="visible"/>
                                      </p:to>
                                    </p:set>
                                    <p:animEffect transition="in" filter="dissolve">
                                      <p:cBhvr>
                                        <p:cTn id="10" dur="500"/>
                                        <p:tgtEl>
                                          <p:spTgt spid="119814"/>
                                        </p:tgtEl>
                                      </p:cBhvr>
                                    </p:animEffect>
                                  </p:childTnLst>
                                </p:cTn>
                              </p:par>
                              <p:par>
                                <p:cTn id="11" presetID="9" presetClass="entr" presetSubtype="0" fill="hold" nodeType="withEffect">
                                  <p:stCondLst>
                                    <p:cond delay="0"/>
                                  </p:stCondLst>
                                  <p:childTnLst>
                                    <p:set>
                                      <p:cBhvr>
                                        <p:cTn id="12" dur="1" fill="hold">
                                          <p:stCondLst>
                                            <p:cond delay="0"/>
                                          </p:stCondLst>
                                        </p:cTn>
                                        <p:tgtEl>
                                          <p:spTgt spid="119810">
                                            <p:txEl>
                                              <p:pRg st="2" end="2"/>
                                            </p:txEl>
                                          </p:spTgt>
                                        </p:tgtEl>
                                        <p:attrNameLst>
                                          <p:attrName>style.visibility</p:attrName>
                                        </p:attrNameLst>
                                      </p:cBhvr>
                                      <p:to>
                                        <p:strVal val="visible"/>
                                      </p:to>
                                    </p:set>
                                    <p:animEffect transition="in" filter="dissolve">
                                      <p:cBhvr>
                                        <p:cTn id="13" dur="500"/>
                                        <p:tgtEl>
                                          <p:spTgt spid="119810">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119810">
                                            <p:txEl>
                                              <p:pRg st="3" end="3"/>
                                            </p:txEl>
                                          </p:spTgt>
                                        </p:tgtEl>
                                        <p:attrNameLst>
                                          <p:attrName>style.visibility</p:attrName>
                                        </p:attrNameLst>
                                      </p:cBhvr>
                                      <p:to>
                                        <p:strVal val="visible"/>
                                      </p:to>
                                    </p:set>
                                    <p:animEffect transition="in" filter="dissolve">
                                      <p:cBhvr>
                                        <p:cTn id="16" dur="500"/>
                                        <p:tgtEl>
                                          <p:spTgt spid="119810">
                                            <p:txEl>
                                              <p:pRg st="3" end="3"/>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119810">
                                            <p:txEl>
                                              <p:pRg st="4" end="4"/>
                                            </p:txEl>
                                          </p:spTgt>
                                        </p:tgtEl>
                                        <p:attrNameLst>
                                          <p:attrName>style.visibility</p:attrName>
                                        </p:attrNameLst>
                                      </p:cBhvr>
                                      <p:to>
                                        <p:strVal val="visible"/>
                                      </p:to>
                                    </p:set>
                                    <p:animEffect transition="in" filter="dissolve">
                                      <p:cBhvr>
                                        <p:cTn id="19" dur="500"/>
                                        <p:tgtEl>
                                          <p:spTgt spid="119810">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119810">
                                            <p:txEl>
                                              <p:pRg st="5" end="5"/>
                                            </p:txEl>
                                          </p:spTgt>
                                        </p:tgtEl>
                                        <p:attrNameLst>
                                          <p:attrName>style.visibility</p:attrName>
                                        </p:attrNameLst>
                                      </p:cBhvr>
                                      <p:to>
                                        <p:strVal val="visible"/>
                                      </p:to>
                                    </p:set>
                                    <p:animEffect transition="in" filter="dissolve">
                                      <p:cBhvr>
                                        <p:cTn id="24" dur="500"/>
                                        <p:tgtEl>
                                          <p:spTgt spid="119810">
                                            <p:txEl>
                                              <p:pRg st="5" end="5"/>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119815"/>
                                        </p:tgtEl>
                                        <p:attrNameLst>
                                          <p:attrName>style.visibility</p:attrName>
                                        </p:attrNameLst>
                                      </p:cBhvr>
                                      <p:to>
                                        <p:strVal val="visible"/>
                                      </p:to>
                                    </p:set>
                                    <p:animEffect transition="in" filter="dissolve">
                                      <p:cBhvr>
                                        <p:cTn id="27" dur="500"/>
                                        <p:tgtEl>
                                          <p:spTgt spid="119815"/>
                                        </p:tgtEl>
                                      </p:cBhvr>
                                    </p:animEffect>
                                  </p:childTnLst>
                                </p:cTn>
                              </p:par>
                              <p:par>
                                <p:cTn id="28" presetID="9" presetClass="entr" presetSubtype="0" fill="hold" nodeType="withEffect">
                                  <p:stCondLst>
                                    <p:cond delay="0"/>
                                  </p:stCondLst>
                                  <p:childTnLst>
                                    <p:set>
                                      <p:cBhvr>
                                        <p:cTn id="29" dur="1" fill="hold">
                                          <p:stCondLst>
                                            <p:cond delay="0"/>
                                          </p:stCondLst>
                                        </p:cTn>
                                        <p:tgtEl>
                                          <p:spTgt spid="119816"/>
                                        </p:tgtEl>
                                        <p:attrNameLst>
                                          <p:attrName>style.visibility</p:attrName>
                                        </p:attrNameLst>
                                      </p:cBhvr>
                                      <p:to>
                                        <p:strVal val="visible"/>
                                      </p:to>
                                    </p:set>
                                    <p:animEffect transition="in" filter="dissolve">
                                      <p:cBhvr>
                                        <p:cTn id="30" dur="500"/>
                                        <p:tgtEl>
                                          <p:spTgt spid="119816"/>
                                        </p:tgtEl>
                                      </p:cBhvr>
                                    </p:animEffect>
                                  </p:childTnLst>
                                </p:cTn>
                              </p:par>
                            </p:childTnLst>
                          </p:cTn>
                        </p:par>
                        <p:par>
                          <p:cTn id="31" fill="hold">
                            <p:stCondLst>
                              <p:cond delay="500"/>
                            </p:stCondLst>
                            <p:childTnLst>
                              <p:par>
                                <p:cTn id="32" presetID="9" presetClass="entr" presetSubtype="0" fill="hold" nodeType="afterEffect">
                                  <p:stCondLst>
                                    <p:cond delay="0"/>
                                  </p:stCondLst>
                                  <p:childTnLst>
                                    <p:set>
                                      <p:cBhvr>
                                        <p:cTn id="33" dur="1" fill="hold">
                                          <p:stCondLst>
                                            <p:cond delay="0"/>
                                          </p:stCondLst>
                                        </p:cTn>
                                        <p:tgtEl>
                                          <p:spTgt spid="119810">
                                            <p:txEl>
                                              <p:pRg st="6" end="6"/>
                                            </p:txEl>
                                          </p:spTgt>
                                        </p:tgtEl>
                                        <p:attrNameLst>
                                          <p:attrName>style.visibility</p:attrName>
                                        </p:attrNameLst>
                                      </p:cBhvr>
                                      <p:to>
                                        <p:strVal val="visible"/>
                                      </p:to>
                                    </p:set>
                                    <p:animEffect transition="in" filter="dissolve">
                                      <p:cBhvr>
                                        <p:cTn id="34" dur="500"/>
                                        <p:tgtEl>
                                          <p:spTgt spid="119810">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119810">
                                            <p:txEl>
                                              <p:pRg st="7" end="7"/>
                                            </p:txEl>
                                          </p:spTgt>
                                        </p:tgtEl>
                                        <p:attrNameLst>
                                          <p:attrName>style.visibility</p:attrName>
                                        </p:attrNameLst>
                                      </p:cBhvr>
                                      <p:to>
                                        <p:strVal val="visible"/>
                                      </p:to>
                                    </p:set>
                                    <p:animEffect transition="in" filter="dissolve">
                                      <p:cBhvr>
                                        <p:cTn id="39" dur="500"/>
                                        <p:tgtEl>
                                          <p:spTgt spid="119810">
                                            <p:txEl>
                                              <p:pRg st="7" end="7"/>
                                            </p:txEl>
                                          </p:spTgt>
                                        </p:tgtEl>
                                      </p:cBhvr>
                                    </p:animEffect>
                                  </p:childTnLst>
                                </p:cTn>
                              </p:par>
                            </p:childTnLst>
                          </p:cTn>
                        </p:par>
                        <p:par>
                          <p:cTn id="40" fill="hold">
                            <p:stCondLst>
                              <p:cond delay="500"/>
                            </p:stCondLst>
                            <p:childTnLst>
                              <p:par>
                                <p:cTn id="41" presetID="9" presetClass="entr" presetSubtype="0" fill="hold" nodeType="afterEffect">
                                  <p:stCondLst>
                                    <p:cond delay="0"/>
                                  </p:stCondLst>
                                  <p:childTnLst>
                                    <p:set>
                                      <p:cBhvr>
                                        <p:cTn id="42" dur="1" fill="hold">
                                          <p:stCondLst>
                                            <p:cond delay="0"/>
                                          </p:stCondLst>
                                        </p:cTn>
                                        <p:tgtEl>
                                          <p:spTgt spid="119810">
                                            <p:txEl>
                                              <p:pRg st="8" end="8"/>
                                            </p:txEl>
                                          </p:spTgt>
                                        </p:tgtEl>
                                        <p:attrNameLst>
                                          <p:attrName>style.visibility</p:attrName>
                                        </p:attrNameLst>
                                      </p:cBhvr>
                                      <p:to>
                                        <p:strVal val="visible"/>
                                      </p:to>
                                    </p:set>
                                    <p:animEffect transition="in" filter="dissolve">
                                      <p:cBhvr>
                                        <p:cTn id="43" dur="500"/>
                                        <p:tgtEl>
                                          <p:spTgt spid="119810">
                                            <p:txEl>
                                              <p:pRg st="8" end="8"/>
                                            </p:txEl>
                                          </p:spTgt>
                                        </p:tgtEl>
                                      </p:cBhvr>
                                    </p:animEffect>
                                  </p:childTnLst>
                                </p:cTn>
                              </p:par>
                            </p:childTnLst>
                          </p:cTn>
                        </p:par>
                        <p:par>
                          <p:cTn id="44" fill="hold">
                            <p:stCondLst>
                              <p:cond delay="1000"/>
                            </p:stCondLst>
                            <p:childTnLst>
                              <p:par>
                                <p:cTn id="45" presetID="9" presetClass="entr" presetSubtype="0" fill="hold" nodeType="afterEffect">
                                  <p:stCondLst>
                                    <p:cond delay="0"/>
                                  </p:stCondLst>
                                  <p:childTnLst>
                                    <p:set>
                                      <p:cBhvr>
                                        <p:cTn id="46" dur="1" fill="hold">
                                          <p:stCondLst>
                                            <p:cond delay="0"/>
                                          </p:stCondLst>
                                        </p:cTn>
                                        <p:tgtEl>
                                          <p:spTgt spid="119810">
                                            <p:txEl>
                                              <p:pRg st="9" end="9"/>
                                            </p:txEl>
                                          </p:spTgt>
                                        </p:tgtEl>
                                        <p:attrNameLst>
                                          <p:attrName>style.visibility</p:attrName>
                                        </p:attrNameLst>
                                      </p:cBhvr>
                                      <p:to>
                                        <p:strVal val="visible"/>
                                      </p:to>
                                    </p:set>
                                    <p:animEffect transition="in" filter="dissolve">
                                      <p:cBhvr>
                                        <p:cTn id="47" dur="500"/>
                                        <p:tgtEl>
                                          <p:spTgt spid="11981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0"/>
          </p:nvPr>
        </p:nvSpPr>
        <p:spPr>
          <a:noFill/>
        </p:spPr>
        <p:txBody>
          <a:bodyPr/>
          <a:lstStyle/>
          <a:p>
            <a:fld id="{C05CB436-9E86-4615-8FB0-280B640D8FFE}" type="slidenum">
              <a:rPr lang="en-GB" smtClean="0"/>
              <a:pPr/>
              <a:t>11</a:t>
            </a:fld>
            <a:endParaRPr lang="en-GB" smtClean="0"/>
          </a:p>
        </p:txBody>
      </p:sp>
      <p:sp>
        <p:nvSpPr>
          <p:cNvPr id="128002" name="Rectangle 2"/>
          <p:cNvSpPr>
            <a:spLocks noGrp="1" noChangeArrowheads="1"/>
          </p:cNvSpPr>
          <p:nvPr>
            <p:ph type="body" idx="1"/>
          </p:nvPr>
        </p:nvSpPr>
        <p:spPr>
          <a:xfrm>
            <a:off x="341313" y="539750"/>
            <a:ext cx="8802687" cy="6877050"/>
          </a:xfrm>
        </p:spPr>
        <p:txBody>
          <a:bodyPr/>
          <a:lstStyle/>
          <a:p>
            <a:pPr eaLnBrk="1" hangingPunct="1">
              <a:lnSpc>
                <a:spcPct val="80000"/>
              </a:lnSpc>
              <a:buFontTx/>
              <a:buNone/>
            </a:pPr>
            <a:r>
              <a:rPr lang="en-GB" sz="2400" dirty="0" smtClean="0">
                <a:solidFill>
                  <a:srgbClr val="FF0909"/>
                </a:solidFill>
              </a:rPr>
              <a:t>PLUTONIUM </a:t>
            </a:r>
          </a:p>
          <a:p>
            <a:pPr eaLnBrk="1" hangingPunct="1">
              <a:spcBef>
                <a:spcPct val="0"/>
              </a:spcBef>
              <a:buFontTx/>
              <a:buNone/>
            </a:pPr>
            <a:r>
              <a:rPr lang="en-GB" sz="2400" dirty="0" smtClean="0"/>
              <a:t>Fuel fabrication presents much greater problems.  </a:t>
            </a:r>
          </a:p>
          <a:p>
            <a:pPr eaLnBrk="1" hangingPunct="1">
              <a:spcBef>
                <a:spcPct val="0"/>
              </a:spcBef>
            </a:pPr>
            <a:r>
              <a:rPr lang="en-GB" sz="2400" dirty="0" smtClean="0"/>
              <a:t>Workers require more shielding from radiation.  </a:t>
            </a:r>
          </a:p>
          <a:p>
            <a:pPr eaLnBrk="1" hangingPunct="1">
              <a:spcBef>
                <a:spcPct val="0"/>
              </a:spcBef>
            </a:pPr>
            <a:r>
              <a:rPr lang="en-GB" sz="2400" dirty="0" smtClean="0"/>
              <a:t>Chemically toxic.  </a:t>
            </a:r>
          </a:p>
          <a:p>
            <a:pPr eaLnBrk="1" hangingPunct="1">
              <a:spcBef>
                <a:spcPct val="0"/>
              </a:spcBef>
            </a:pPr>
            <a:r>
              <a:rPr lang="en-GB" sz="2400" dirty="0" smtClean="0"/>
              <a:t>Metallurgy is complex.  </a:t>
            </a:r>
          </a:p>
          <a:p>
            <a:pPr eaLnBrk="1" hangingPunct="1">
              <a:spcBef>
                <a:spcPct val="0"/>
              </a:spcBef>
            </a:pPr>
            <a:r>
              <a:rPr lang="en-GB" sz="2400" dirty="0" smtClean="0"/>
              <a:t>Can reach criticality on its own WITHOUT a MODERATOR.</a:t>
            </a:r>
          </a:p>
          <a:p>
            <a:pPr eaLnBrk="1" hangingPunct="1">
              <a:spcBef>
                <a:spcPct val="0"/>
              </a:spcBef>
            </a:pPr>
            <a:r>
              <a:rPr lang="en-GB" sz="2400" dirty="0" smtClean="0"/>
              <a:t>Care must be taken in manufacture and ALL subsequent storage that the fuel elements are not of size and shape which could cause a criticality.</a:t>
            </a:r>
          </a:p>
          <a:p>
            <a:pPr eaLnBrk="1" hangingPunct="1">
              <a:lnSpc>
                <a:spcPct val="90000"/>
              </a:lnSpc>
              <a:spcBef>
                <a:spcPct val="50000"/>
              </a:spcBef>
              <a:buFontTx/>
              <a:buNone/>
            </a:pPr>
            <a:r>
              <a:rPr lang="en-GB" sz="2400" dirty="0" smtClean="0">
                <a:solidFill>
                  <a:srgbClr val="FF0909"/>
                </a:solidFill>
              </a:rPr>
              <a:t>NOTE:-</a:t>
            </a:r>
            <a:r>
              <a:rPr lang="en-GB" sz="2400" dirty="0" smtClean="0"/>
              <a:t> </a:t>
            </a:r>
          </a:p>
          <a:p>
            <a:pPr eaLnBrk="1" hangingPunct="1">
              <a:lnSpc>
                <a:spcPct val="90000"/>
              </a:lnSpc>
              <a:spcBef>
                <a:spcPct val="50000"/>
              </a:spcBef>
              <a:buFontTx/>
              <a:buNone/>
            </a:pPr>
            <a:r>
              <a:rPr lang="en-GB" sz="2000" dirty="0" smtClean="0"/>
              <a:t>Transport of PLUTONIUM fuel elements </a:t>
            </a:r>
          </a:p>
          <a:p>
            <a:pPr eaLnBrk="1" hangingPunct="1">
              <a:lnSpc>
                <a:spcPct val="90000"/>
              </a:lnSpc>
              <a:spcBef>
                <a:spcPct val="50000"/>
              </a:spcBef>
            </a:pPr>
            <a:r>
              <a:rPr lang="en-GB" sz="2000" dirty="0" smtClean="0"/>
              <a:t>a potential hazard if stolen, as a crude atomic bomb could  be made without the need for a large amount of energy </a:t>
            </a:r>
            <a:r>
              <a:rPr lang="en-GB" sz="2000" dirty="0" err="1" smtClean="0"/>
              <a:t>cf</a:t>
            </a:r>
            <a:r>
              <a:rPr lang="en-GB" sz="2000" dirty="0" smtClean="0"/>
              <a:t> enriched URANIUM. </a:t>
            </a:r>
          </a:p>
          <a:p>
            <a:pPr eaLnBrk="1" hangingPunct="1">
              <a:lnSpc>
                <a:spcPct val="90000"/>
              </a:lnSpc>
              <a:spcBef>
                <a:spcPct val="50000"/>
              </a:spcBef>
            </a:pPr>
            <a:r>
              <a:rPr lang="en-GB" sz="2000" dirty="0" smtClean="0"/>
              <a:t>DELIBERATE 'spiking' of PLUTONIUM with some fission products is considered to make the fuel elements very difficult to handle.</a:t>
            </a:r>
          </a:p>
        </p:txBody>
      </p:sp>
      <p:sp>
        <p:nvSpPr>
          <p:cNvPr id="12292" name="Rectangle 3"/>
          <p:cNvSpPr>
            <a:spLocks noGrp="1" noChangeArrowheads="1"/>
          </p:cNvSpPr>
          <p:nvPr>
            <p:ph type="title"/>
          </p:nvPr>
        </p:nvSpPr>
        <p:spPr/>
        <p:txBody>
          <a:bodyPr/>
          <a:lstStyle/>
          <a:p>
            <a:pPr eaLnBrk="1" hangingPunct="1"/>
            <a:endParaRPr lang="en-US" smtClean="0"/>
          </a:p>
        </p:txBody>
      </p:sp>
      <p:sp>
        <p:nvSpPr>
          <p:cNvPr id="6" name="Rectangle 2"/>
          <p:cNvSpPr txBox="1">
            <a:spLocks/>
          </p:cNvSpPr>
          <p:nvPr/>
        </p:nvSpPr>
        <p:spPr bwMode="auto">
          <a:xfrm>
            <a:off x="0" y="0"/>
            <a:ext cx="9144000" cy="501650"/>
          </a:xfrm>
          <a:prstGeom prst="rect">
            <a:avLst/>
          </a:prstGeom>
          <a:gradFill flip="none" rotWithShape="1">
            <a:gsLst>
              <a:gs pos="0">
                <a:srgbClr val="000000"/>
              </a:gs>
              <a:gs pos="39999">
                <a:srgbClr val="0A128C"/>
              </a:gs>
              <a:gs pos="70000">
                <a:srgbClr val="181CC7"/>
              </a:gs>
              <a:gs pos="88000">
                <a:srgbClr val="7005D4"/>
              </a:gs>
              <a:gs pos="100000">
                <a:srgbClr val="8C3D91"/>
              </a:gs>
            </a:gsLst>
            <a:lin ang="5400000" scaled="0"/>
            <a:tileRect/>
          </a:gradFill>
          <a:ln w="9525">
            <a:noFill/>
            <a:miter lim="800000"/>
            <a:headEnd/>
            <a:tailEnd/>
          </a:ln>
        </p:spPr>
        <p:txBody>
          <a:bodyPr vert="horz" wrap="square" lIns="91440" tIns="45720" rIns="91440" bIns="45720" numCol="1" anchor="ctr" anchorCtr="0" compatLnSpc="1">
            <a:prstTxWarp prst="textNoShape">
              <a:avLst/>
            </a:prstTxWarp>
          </a:bodyPr>
          <a:lstStyle/>
          <a:p>
            <a:pPr algn="ctr" eaLnBrk="0" hangingPunct="0">
              <a:spcBef>
                <a:spcPct val="50000"/>
              </a:spcBef>
            </a:pPr>
            <a:r>
              <a:rPr lang="en-GB" sz="3200" b="1" dirty="0" smtClean="0">
                <a:solidFill>
                  <a:srgbClr val="FFFF00"/>
                </a:solidFill>
                <a:latin typeface="Times New Roman" pitchFamily="18" charset="0"/>
              </a:rPr>
              <a:t>Fuel Fabrication (2)</a:t>
            </a:r>
            <a:endParaRPr kumimoji="0" lang="en-GB" sz="3200" b="1" i="0" u="none" strike="noStrike" kern="0" cap="none" spc="0" normalizeH="0" baseline="0" noProof="0" dirty="0">
              <a:ln>
                <a:noFill/>
              </a:ln>
              <a:solidFill>
                <a:srgbClr val="FFFF00"/>
              </a:solidFill>
              <a:effectLst/>
              <a:uLnTx/>
              <a:uFillTx/>
              <a:latin typeface="Times New Roman" pitchFamily="18"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8002">
                                            <p:txEl>
                                              <p:pRg st="1" end="1"/>
                                            </p:txEl>
                                          </p:spTgt>
                                        </p:tgtEl>
                                        <p:attrNameLst>
                                          <p:attrName>style.visibility</p:attrName>
                                        </p:attrNameLst>
                                      </p:cBhvr>
                                      <p:to>
                                        <p:strVal val="visible"/>
                                      </p:to>
                                    </p:set>
                                    <p:animEffect transition="in" filter="dissolve">
                                      <p:cBhvr>
                                        <p:cTn id="7" dur="500"/>
                                        <p:tgtEl>
                                          <p:spTgt spid="12800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8002">
                                            <p:txEl>
                                              <p:pRg st="2" end="2"/>
                                            </p:txEl>
                                          </p:spTgt>
                                        </p:tgtEl>
                                        <p:attrNameLst>
                                          <p:attrName>style.visibility</p:attrName>
                                        </p:attrNameLst>
                                      </p:cBhvr>
                                      <p:to>
                                        <p:strVal val="visible"/>
                                      </p:to>
                                    </p:set>
                                    <p:animEffect transition="in" filter="dissolve">
                                      <p:cBhvr>
                                        <p:cTn id="12" dur="500"/>
                                        <p:tgtEl>
                                          <p:spTgt spid="128002">
                                            <p:txEl>
                                              <p:pRg st="2" end="2"/>
                                            </p:txEl>
                                          </p:spTgt>
                                        </p:tgtEl>
                                      </p:cBhvr>
                                    </p:animEffect>
                                  </p:childTnLst>
                                </p:cTn>
                              </p:par>
                            </p:childTnLst>
                          </p:cTn>
                        </p:par>
                        <p:par>
                          <p:cTn id="13" fill="hold">
                            <p:stCondLst>
                              <p:cond delay="500"/>
                            </p:stCondLst>
                            <p:childTnLst>
                              <p:par>
                                <p:cTn id="14" presetID="9" presetClass="entr" presetSubtype="0" fill="hold" nodeType="afterEffect">
                                  <p:stCondLst>
                                    <p:cond delay="1000"/>
                                  </p:stCondLst>
                                  <p:childTnLst>
                                    <p:set>
                                      <p:cBhvr>
                                        <p:cTn id="15" dur="1" fill="hold">
                                          <p:stCondLst>
                                            <p:cond delay="0"/>
                                          </p:stCondLst>
                                        </p:cTn>
                                        <p:tgtEl>
                                          <p:spTgt spid="128002">
                                            <p:txEl>
                                              <p:pRg st="3" end="3"/>
                                            </p:txEl>
                                          </p:spTgt>
                                        </p:tgtEl>
                                        <p:attrNameLst>
                                          <p:attrName>style.visibility</p:attrName>
                                        </p:attrNameLst>
                                      </p:cBhvr>
                                      <p:to>
                                        <p:strVal val="visible"/>
                                      </p:to>
                                    </p:set>
                                    <p:animEffect transition="in" filter="dissolve">
                                      <p:cBhvr>
                                        <p:cTn id="16" dur="500"/>
                                        <p:tgtEl>
                                          <p:spTgt spid="128002">
                                            <p:txEl>
                                              <p:pRg st="3" end="3"/>
                                            </p:txEl>
                                          </p:spTgt>
                                        </p:tgtEl>
                                      </p:cBhvr>
                                    </p:animEffect>
                                  </p:childTnLst>
                                </p:cTn>
                              </p:par>
                            </p:childTnLst>
                          </p:cTn>
                        </p:par>
                        <p:par>
                          <p:cTn id="17" fill="hold">
                            <p:stCondLst>
                              <p:cond delay="2000"/>
                            </p:stCondLst>
                            <p:childTnLst>
                              <p:par>
                                <p:cTn id="18" presetID="9" presetClass="entr" presetSubtype="0" fill="hold" nodeType="afterEffect">
                                  <p:stCondLst>
                                    <p:cond delay="1000"/>
                                  </p:stCondLst>
                                  <p:childTnLst>
                                    <p:set>
                                      <p:cBhvr>
                                        <p:cTn id="19" dur="1" fill="hold">
                                          <p:stCondLst>
                                            <p:cond delay="0"/>
                                          </p:stCondLst>
                                        </p:cTn>
                                        <p:tgtEl>
                                          <p:spTgt spid="128002">
                                            <p:txEl>
                                              <p:pRg st="4" end="4"/>
                                            </p:txEl>
                                          </p:spTgt>
                                        </p:tgtEl>
                                        <p:attrNameLst>
                                          <p:attrName>style.visibility</p:attrName>
                                        </p:attrNameLst>
                                      </p:cBhvr>
                                      <p:to>
                                        <p:strVal val="visible"/>
                                      </p:to>
                                    </p:set>
                                    <p:animEffect transition="in" filter="dissolve">
                                      <p:cBhvr>
                                        <p:cTn id="20" dur="500"/>
                                        <p:tgtEl>
                                          <p:spTgt spid="128002">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28002">
                                            <p:txEl>
                                              <p:pRg st="5" end="5"/>
                                            </p:txEl>
                                          </p:spTgt>
                                        </p:tgtEl>
                                        <p:attrNameLst>
                                          <p:attrName>style.visibility</p:attrName>
                                        </p:attrNameLst>
                                      </p:cBhvr>
                                      <p:to>
                                        <p:strVal val="visible"/>
                                      </p:to>
                                    </p:set>
                                    <p:animEffect transition="in" filter="dissolve">
                                      <p:cBhvr>
                                        <p:cTn id="25" dur="500"/>
                                        <p:tgtEl>
                                          <p:spTgt spid="128002">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128002">
                                            <p:txEl>
                                              <p:pRg st="6" end="6"/>
                                            </p:txEl>
                                          </p:spTgt>
                                        </p:tgtEl>
                                        <p:attrNameLst>
                                          <p:attrName>style.visibility</p:attrName>
                                        </p:attrNameLst>
                                      </p:cBhvr>
                                      <p:to>
                                        <p:strVal val="visible"/>
                                      </p:to>
                                    </p:set>
                                    <p:animEffect transition="in" filter="dissolve">
                                      <p:cBhvr>
                                        <p:cTn id="30" dur="500"/>
                                        <p:tgtEl>
                                          <p:spTgt spid="128002">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128002">
                                            <p:txEl>
                                              <p:pRg st="7" end="7"/>
                                            </p:txEl>
                                          </p:spTgt>
                                        </p:tgtEl>
                                        <p:attrNameLst>
                                          <p:attrName>style.visibility</p:attrName>
                                        </p:attrNameLst>
                                      </p:cBhvr>
                                      <p:to>
                                        <p:strVal val="visible"/>
                                      </p:to>
                                    </p:set>
                                    <p:animEffect transition="in" filter="dissolve">
                                      <p:cBhvr>
                                        <p:cTn id="35" dur="500"/>
                                        <p:tgtEl>
                                          <p:spTgt spid="128002">
                                            <p:txEl>
                                              <p:pRg st="7" end="7"/>
                                            </p:txEl>
                                          </p:spTgt>
                                        </p:tgtEl>
                                      </p:cBhvr>
                                    </p:animEffect>
                                  </p:childTnLst>
                                </p:cTn>
                              </p:par>
                            </p:childTnLst>
                          </p:cTn>
                        </p:par>
                        <p:par>
                          <p:cTn id="36" fill="hold">
                            <p:stCondLst>
                              <p:cond delay="500"/>
                            </p:stCondLst>
                            <p:childTnLst>
                              <p:par>
                                <p:cTn id="37" presetID="9" presetClass="entr" presetSubtype="0" fill="hold" nodeType="afterEffect">
                                  <p:stCondLst>
                                    <p:cond delay="0"/>
                                  </p:stCondLst>
                                  <p:childTnLst>
                                    <p:set>
                                      <p:cBhvr>
                                        <p:cTn id="38" dur="1" fill="hold">
                                          <p:stCondLst>
                                            <p:cond delay="0"/>
                                          </p:stCondLst>
                                        </p:cTn>
                                        <p:tgtEl>
                                          <p:spTgt spid="128002">
                                            <p:txEl>
                                              <p:pRg st="8" end="8"/>
                                            </p:txEl>
                                          </p:spTgt>
                                        </p:tgtEl>
                                        <p:attrNameLst>
                                          <p:attrName>style.visibility</p:attrName>
                                        </p:attrNameLst>
                                      </p:cBhvr>
                                      <p:to>
                                        <p:strVal val="visible"/>
                                      </p:to>
                                    </p:set>
                                    <p:animEffect transition="in" filter="dissolve">
                                      <p:cBhvr>
                                        <p:cTn id="39" dur="500"/>
                                        <p:tgtEl>
                                          <p:spTgt spid="128002">
                                            <p:txEl>
                                              <p:pRg st="8" end="8"/>
                                            </p:txEl>
                                          </p:spTgt>
                                        </p:tgtEl>
                                      </p:cBhvr>
                                    </p:animEffect>
                                  </p:childTnLst>
                                </p:cTn>
                              </p:par>
                            </p:childTnLst>
                          </p:cTn>
                        </p:par>
                        <p:par>
                          <p:cTn id="40" fill="hold">
                            <p:stCondLst>
                              <p:cond delay="1000"/>
                            </p:stCondLst>
                            <p:childTnLst>
                              <p:par>
                                <p:cTn id="41" presetID="9" presetClass="entr" presetSubtype="0" fill="hold" nodeType="afterEffect">
                                  <p:stCondLst>
                                    <p:cond delay="0"/>
                                  </p:stCondLst>
                                  <p:childTnLst>
                                    <p:set>
                                      <p:cBhvr>
                                        <p:cTn id="42" dur="1" fill="hold">
                                          <p:stCondLst>
                                            <p:cond delay="0"/>
                                          </p:stCondLst>
                                        </p:cTn>
                                        <p:tgtEl>
                                          <p:spTgt spid="128002">
                                            <p:txEl>
                                              <p:pRg st="9" end="9"/>
                                            </p:txEl>
                                          </p:spTgt>
                                        </p:tgtEl>
                                        <p:attrNameLst>
                                          <p:attrName>style.visibility</p:attrName>
                                        </p:attrNameLst>
                                      </p:cBhvr>
                                      <p:to>
                                        <p:strVal val="visible"/>
                                      </p:to>
                                    </p:set>
                                    <p:animEffect transition="in" filter="dissolve">
                                      <p:cBhvr>
                                        <p:cTn id="43" dur="500"/>
                                        <p:tgtEl>
                                          <p:spTgt spid="128002">
                                            <p:txEl>
                                              <p:pRg st="9" end="9"/>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nodeType="clickEffect">
                                  <p:stCondLst>
                                    <p:cond delay="0"/>
                                  </p:stCondLst>
                                  <p:childTnLst>
                                    <p:set>
                                      <p:cBhvr>
                                        <p:cTn id="47" dur="1" fill="hold">
                                          <p:stCondLst>
                                            <p:cond delay="0"/>
                                          </p:stCondLst>
                                        </p:cTn>
                                        <p:tgtEl>
                                          <p:spTgt spid="128002">
                                            <p:txEl>
                                              <p:pRg st="10" end="10"/>
                                            </p:txEl>
                                          </p:spTgt>
                                        </p:tgtEl>
                                        <p:attrNameLst>
                                          <p:attrName>style.visibility</p:attrName>
                                        </p:attrNameLst>
                                      </p:cBhvr>
                                      <p:to>
                                        <p:strVal val="visible"/>
                                      </p:to>
                                    </p:set>
                                    <p:animEffect transition="in" filter="dissolve">
                                      <p:cBhvr>
                                        <p:cTn id="48" dur="500"/>
                                        <p:tgtEl>
                                          <p:spTgt spid="12800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p:spPr>
        <p:txBody>
          <a:bodyPr/>
          <a:lstStyle/>
          <a:p>
            <a:fld id="{6537511F-6FEC-488F-932B-D33EDB6FF176}" type="slidenum">
              <a:rPr lang="en-GB" smtClean="0"/>
              <a:pPr/>
              <a:t>12</a:t>
            </a:fld>
            <a:endParaRPr lang="en-GB" smtClean="0"/>
          </a:p>
        </p:txBody>
      </p:sp>
      <p:sp>
        <p:nvSpPr>
          <p:cNvPr id="130050" name="Rectangle 2"/>
          <p:cNvSpPr>
            <a:spLocks noGrp="1" noChangeArrowheads="1"/>
          </p:cNvSpPr>
          <p:nvPr>
            <p:ph type="body" idx="1"/>
          </p:nvPr>
        </p:nvSpPr>
        <p:spPr>
          <a:xfrm>
            <a:off x="341313" y="1338263"/>
            <a:ext cx="8802687" cy="6877050"/>
          </a:xfrm>
        </p:spPr>
        <p:txBody>
          <a:bodyPr/>
          <a:lstStyle/>
          <a:p>
            <a:pPr eaLnBrk="1" hangingPunct="1">
              <a:spcBef>
                <a:spcPct val="50000"/>
              </a:spcBef>
            </a:pPr>
            <a:r>
              <a:rPr lang="en-GB" sz="2800" smtClean="0"/>
              <a:t>1 tonne of enriched fuel for a PWR produces ~1PJ of energy.  </a:t>
            </a:r>
          </a:p>
          <a:p>
            <a:pPr eaLnBrk="1" hangingPunct="1">
              <a:spcBef>
                <a:spcPct val="50000"/>
              </a:spcBef>
            </a:pPr>
            <a:r>
              <a:rPr lang="en-GB" sz="2800" smtClean="0"/>
              <a:t>1 tonne of unenriched fuel for a CANDU reactor produces about ~0.2 PJ in a single pass.  </a:t>
            </a:r>
          </a:p>
          <a:p>
            <a:pPr eaLnBrk="1" hangingPunct="1">
              <a:spcBef>
                <a:spcPct val="50000"/>
              </a:spcBef>
            </a:pPr>
            <a:r>
              <a:rPr lang="en-GB" sz="2800" smtClean="0"/>
              <a:t>However, because of losses, about 20-25% MORE ENERGY PER TONNE of MINED URANIUM can be obtained with CANDU if the spent fuel is reprocessed.</a:t>
            </a:r>
            <a:endParaRPr lang="en-GB" sz="2800" b="0" smtClean="0"/>
          </a:p>
        </p:txBody>
      </p:sp>
      <p:sp>
        <p:nvSpPr>
          <p:cNvPr id="13316" name="Rectangle 3"/>
          <p:cNvSpPr>
            <a:spLocks noGrp="1" noChangeArrowheads="1"/>
          </p:cNvSpPr>
          <p:nvPr>
            <p:ph type="title"/>
          </p:nvPr>
        </p:nvSpPr>
        <p:spPr/>
        <p:txBody>
          <a:bodyPr/>
          <a:lstStyle/>
          <a:p>
            <a:pPr eaLnBrk="1" hangingPunct="1"/>
            <a:endParaRPr lang="en-US" smtClean="0"/>
          </a:p>
        </p:txBody>
      </p:sp>
      <p:sp>
        <p:nvSpPr>
          <p:cNvPr id="6" name="Rectangle 2"/>
          <p:cNvSpPr txBox="1">
            <a:spLocks/>
          </p:cNvSpPr>
          <p:nvPr/>
        </p:nvSpPr>
        <p:spPr bwMode="auto">
          <a:xfrm>
            <a:off x="0" y="0"/>
            <a:ext cx="9144000" cy="501650"/>
          </a:xfrm>
          <a:prstGeom prst="rect">
            <a:avLst/>
          </a:prstGeom>
          <a:gradFill flip="none" rotWithShape="1">
            <a:gsLst>
              <a:gs pos="0">
                <a:srgbClr val="000000"/>
              </a:gs>
              <a:gs pos="39999">
                <a:srgbClr val="0A128C"/>
              </a:gs>
              <a:gs pos="70000">
                <a:srgbClr val="181CC7"/>
              </a:gs>
              <a:gs pos="88000">
                <a:srgbClr val="7005D4"/>
              </a:gs>
              <a:gs pos="100000">
                <a:srgbClr val="8C3D91"/>
              </a:gs>
            </a:gsLst>
            <a:lin ang="5400000" scaled="0"/>
            <a:tileRect/>
          </a:gradFill>
          <a:ln w="9525">
            <a:noFill/>
            <a:miter lim="800000"/>
            <a:headEnd/>
            <a:tailEnd/>
          </a:ln>
        </p:spPr>
        <p:txBody>
          <a:bodyPr vert="horz" wrap="square" lIns="91440" tIns="45720" rIns="91440" bIns="45720" numCol="1" anchor="ctr" anchorCtr="0" compatLnSpc="1">
            <a:prstTxWarp prst="textNoShape">
              <a:avLst/>
            </a:prstTxWarp>
          </a:bodyPr>
          <a:lstStyle/>
          <a:p>
            <a:pPr algn="ctr" eaLnBrk="0" hangingPunct="0">
              <a:spcBef>
                <a:spcPct val="50000"/>
              </a:spcBef>
            </a:pPr>
            <a:r>
              <a:rPr lang="en-GB" sz="3200" b="1" dirty="0" smtClean="0">
                <a:solidFill>
                  <a:srgbClr val="FFFF00"/>
                </a:solidFill>
                <a:latin typeface="Times New Roman" pitchFamily="18" charset="0"/>
              </a:rPr>
              <a:t>Fuel Enrichment</a:t>
            </a:r>
            <a:endParaRPr kumimoji="0" lang="en-GB" sz="3200" b="1" i="0" u="none" strike="noStrike" kern="0" cap="none" spc="0" normalizeH="0" baseline="0" noProof="0" dirty="0">
              <a:ln>
                <a:noFill/>
              </a:ln>
              <a:solidFill>
                <a:srgbClr val="FFFF00"/>
              </a:solidFill>
              <a:effectLst/>
              <a:uLnTx/>
              <a:uFillTx/>
              <a:latin typeface="Times New Roman" pitchFamily="18"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500"/>
                                  </p:stCondLst>
                                  <p:childTnLst>
                                    <p:set>
                                      <p:cBhvr>
                                        <p:cTn id="6" dur="1" fill="hold">
                                          <p:stCondLst>
                                            <p:cond delay="0"/>
                                          </p:stCondLst>
                                        </p:cTn>
                                        <p:tgtEl>
                                          <p:spTgt spid="130050">
                                            <p:txEl>
                                              <p:pRg st="0" end="0"/>
                                            </p:txEl>
                                          </p:spTgt>
                                        </p:tgtEl>
                                        <p:attrNameLst>
                                          <p:attrName>style.visibility</p:attrName>
                                        </p:attrNameLst>
                                      </p:cBhvr>
                                      <p:to>
                                        <p:strVal val="visible"/>
                                      </p:to>
                                    </p:set>
                                    <p:animEffect transition="in" filter="dissolve">
                                      <p:cBhvr>
                                        <p:cTn id="7" dur="500"/>
                                        <p:tgtEl>
                                          <p:spTgt spid="1300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30050">
                                            <p:txEl>
                                              <p:pRg st="1" end="1"/>
                                            </p:txEl>
                                          </p:spTgt>
                                        </p:tgtEl>
                                        <p:attrNameLst>
                                          <p:attrName>style.visibility</p:attrName>
                                        </p:attrNameLst>
                                      </p:cBhvr>
                                      <p:to>
                                        <p:strVal val="visible"/>
                                      </p:to>
                                    </p:set>
                                    <p:animEffect transition="in" filter="dissolve">
                                      <p:cBhvr>
                                        <p:cTn id="12" dur="500"/>
                                        <p:tgtEl>
                                          <p:spTgt spid="13005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30050">
                                            <p:txEl>
                                              <p:pRg st="2" end="2"/>
                                            </p:txEl>
                                          </p:spTgt>
                                        </p:tgtEl>
                                        <p:attrNameLst>
                                          <p:attrName>style.visibility</p:attrName>
                                        </p:attrNameLst>
                                      </p:cBhvr>
                                      <p:to>
                                        <p:strVal val="visible"/>
                                      </p:to>
                                    </p:set>
                                    <p:animEffect transition="in" filter="dissolve">
                                      <p:cBhvr>
                                        <p:cTn id="17" dur="500"/>
                                        <p:tgtEl>
                                          <p:spTgt spid="13005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a:noFill/>
        </p:spPr>
        <p:txBody>
          <a:bodyPr/>
          <a:lstStyle/>
          <a:p>
            <a:fld id="{0922D64C-72EB-4B0F-8B12-050C0BD3CB33}" type="slidenum">
              <a:rPr lang="en-GB" smtClean="0"/>
              <a:pPr/>
              <a:t>13</a:t>
            </a:fld>
            <a:endParaRPr lang="en-GB" smtClean="0"/>
          </a:p>
        </p:txBody>
      </p:sp>
      <p:sp>
        <p:nvSpPr>
          <p:cNvPr id="93187" name="Rectangle 3"/>
          <p:cNvSpPr>
            <a:spLocks noGrp="1" noChangeArrowheads="1"/>
          </p:cNvSpPr>
          <p:nvPr>
            <p:ph type="body" idx="1"/>
          </p:nvPr>
        </p:nvSpPr>
        <p:spPr>
          <a:xfrm>
            <a:off x="428625" y="546100"/>
            <a:ext cx="8229600" cy="6311900"/>
          </a:xfrm>
        </p:spPr>
        <p:txBody>
          <a:bodyPr/>
          <a:lstStyle/>
          <a:p>
            <a:pPr eaLnBrk="1" hangingPunct="1">
              <a:lnSpc>
                <a:spcPct val="80000"/>
              </a:lnSpc>
              <a:buFontTx/>
              <a:buNone/>
            </a:pPr>
            <a:r>
              <a:rPr lang="en-GB" sz="2400" smtClean="0">
                <a:solidFill>
                  <a:srgbClr val="FF0909"/>
                </a:solidFill>
              </a:rPr>
              <a:t>BOTH ONCE-THROUGH and REPROCESSING CYCLES</a:t>
            </a:r>
          </a:p>
          <a:p>
            <a:pPr eaLnBrk="1" hangingPunct="1">
              <a:lnSpc>
                <a:spcPct val="90000"/>
              </a:lnSpc>
              <a:spcBef>
                <a:spcPct val="50000"/>
              </a:spcBef>
            </a:pPr>
            <a:r>
              <a:rPr lang="en-GB" sz="2200" smtClean="0"/>
              <a:t>SPENT FUEL ELEMENTS from the REACTOR </a:t>
            </a:r>
          </a:p>
          <a:p>
            <a:pPr eaLnBrk="1" hangingPunct="1">
              <a:lnSpc>
                <a:spcPct val="90000"/>
              </a:lnSpc>
              <a:spcBef>
                <a:spcPct val="50000"/>
              </a:spcBef>
            </a:pPr>
            <a:r>
              <a:rPr lang="en-GB" sz="2200" smtClean="0"/>
              <a:t>FISSION PRODUCTS mostly with SHORT HALF LIVES. heat is evolved </a:t>
            </a:r>
          </a:p>
          <a:p>
            <a:pPr lvl="1" eaLnBrk="1" hangingPunct="1">
              <a:lnSpc>
                <a:spcPct val="90000"/>
              </a:lnSpc>
              <a:spcBef>
                <a:spcPct val="50000"/>
              </a:spcBef>
            </a:pPr>
            <a:r>
              <a:rPr lang="en-GB" sz="2200" smtClean="0">
                <a:solidFill>
                  <a:srgbClr val="0033CC"/>
                </a:solidFill>
              </a:rPr>
              <a:t>spent fuel elements are normally stored under water </a:t>
            </a:r>
          </a:p>
          <a:p>
            <a:pPr lvl="1" eaLnBrk="1" hangingPunct="1">
              <a:lnSpc>
                <a:spcPct val="90000"/>
              </a:lnSpc>
              <a:spcBef>
                <a:spcPct val="50000"/>
              </a:spcBef>
            </a:pPr>
            <a:r>
              <a:rPr lang="en-GB" sz="2200" smtClean="0">
                <a:solidFill>
                  <a:srgbClr val="0033CC"/>
                </a:solidFill>
              </a:rPr>
              <a:t>at least in the short term.</a:t>
            </a:r>
          </a:p>
          <a:p>
            <a:pPr eaLnBrk="1" hangingPunct="1">
              <a:lnSpc>
                <a:spcPct val="90000"/>
              </a:lnSpc>
              <a:spcBef>
                <a:spcPct val="50000"/>
              </a:spcBef>
            </a:pPr>
            <a:r>
              <a:rPr lang="en-GB" sz="2200" smtClean="0"/>
              <a:t>100 days, the radioactivity reduced to about 25% of its original value, and after 5 years the level will be down to about 1%. </a:t>
            </a:r>
          </a:p>
          <a:p>
            <a:pPr eaLnBrk="1" hangingPunct="1">
              <a:lnSpc>
                <a:spcPct val="90000"/>
              </a:lnSpc>
              <a:spcBef>
                <a:spcPct val="50000"/>
              </a:spcBef>
            </a:pPr>
            <a:r>
              <a:rPr lang="en-GB" sz="2200" smtClean="0"/>
              <a:t>Early reduction comes from the decay of radioisotopes such as IODINE - 131 and XENON - 133 -half-lives (8 days and 1.8 hours respectively). </a:t>
            </a:r>
          </a:p>
          <a:p>
            <a:pPr eaLnBrk="1" hangingPunct="1">
              <a:lnSpc>
                <a:spcPct val="90000"/>
              </a:lnSpc>
              <a:spcBef>
                <a:spcPct val="50000"/>
              </a:spcBef>
            </a:pPr>
            <a:r>
              <a:rPr lang="en-GB" sz="2200" smtClean="0"/>
              <a:t>CAESIUM - 137 decays to only 90% of its initial level even after 5 years. </a:t>
            </a:r>
          </a:p>
          <a:p>
            <a:pPr lvl="1" eaLnBrk="1" hangingPunct="1">
              <a:lnSpc>
                <a:spcPct val="90000"/>
              </a:lnSpc>
              <a:spcBef>
                <a:spcPct val="50000"/>
              </a:spcBef>
            </a:pPr>
            <a:r>
              <a:rPr lang="en-GB" sz="2200" smtClean="0">
                <a:solidFill>
                  <a:srgbClr val="0033CC"/>
                </a:solidFill>
              </a:rPr>
              <a:t>accounts for less than 0.2% of initial radioactive decay, but 15% of the activity after 5 years.</a:t>
            </a:r>
          </a:p>
        </p:txBody>
      </p:sp>
      <p:sp>
        <p:nvSpPr>
          <p:cNvPr id="6" name="Rectangle 2"/>
          <p:cNvSpPr txBox="1">
            <a:spLocks noGrp="1"/>
          </p:cNvSpPr>
          <p:nvPr>
            <p:ph type="title"/>
          </p:nvPr>
        </p:nvSpPr>
        <p:spPr bwMode="auto">
          <a:xfrm>
            <a:off x="0" y="0"/>
            <a:ext cx="9144000" cy="501650"/>
          </a:xfrm>
          <a:prstGeom prst="rect">
            <a:avLst/>
          </a:prstGeom>
          <a:gradFill flip="none" rotWithShape="1">
            <a:gsLst>
              <a:gs pos="0">
                <a:srgbClr val="000000"/>
              </a:gs>
              <a:gs pos="39999">
                <a:srgbClr val="0A128C"/>
              </a:gs>
              <a:gs pos="70000">
                <a:srgbClr val="181CC7"/>
              </a:gs>
              <a:gs pos="88000">
                <a:srgbClr val="7005D4"/>
              </a:gs>
              <a:gs pos="100000">
                <a:srgbClr val="8C3D91"/>
              </a:gs>
            </a:gsLst>
            <a:lin ang="5400000" scaled="0"/>
            <a:tileRect/>
          </a:gradFill>
          <a:ln w="9525">
            <a:noFill/>
            <a:miter lim="800000"/>
            <a:headEnd/>
            <a:tailEnd/>
          </a:ln>
        </p:spPr>
        <p:txBody>
          <a:bodyPr vert="horz" wrap="square" lIns="91440" tIns="45720" rIns="91440" bIns="45720" numCol="1" anchor="ctr" anchorCtr="0" compatLnSpc="1">
            <a:prstTxWarp prst="textNoShape">
              <a:avLst/>
            </a:prstTxWarp>
          </a:bodyPr>
          <a:lstStyle/>
          <a:p>
            <a:pPr>
              <a:spcBef>
                <a:spcPct val="50000"/>
              </a:spcBef>
            </a:pPr>
            <a:r>
              <a:rPr lang="en-GB" dirty="0" smtClean="0">
                <a:solidFill>
                  <a:srgbClr val="FFFF00"/>
                </a:solidFill>
                <a:latin typeface="Times New Roman" pitchFamily="18" charset="0"/>
              </a:rPr>
              <a:t>Simplified Fuel Cycle for a PWR: BACKEND (1)</a:t>
            </a:r>
            <a:endParaRPr lang="en-GB" dirty="0">
              <a:solidFill>
                <a:srgbClr val="FFFF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93187">
                                            <p:txEl>
                                              <p:pRg st="1" end="1"/>
                                            </p:txEl>
                                          </p:spTgt>
                                        </p:tgtEl>
                                        <p:attrNameLst>
                                          <p:attrName>style.visibility</p:attrName>
                                        </p:attrNameLst>
                                      </p:cBhvr>
                                      <p:to>
                                        <p:strVal val="visible"/>
                                      </p:to>
                                    </p:set>
                                    <p:animEffect transition="in" filter="dissolve">
                                      <p:cBhvr>
                                        <p:cTn id="7" dur="500"/>
                                        <p:tgtEl>
                                          <p:spTgt spid="93187">
                                            <p:txEl>
                                              <p:pRg st="1" end="1"/>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93187">
                                            <p:txEl>
                                              <p:pRg st="2" end="2"/>
                                            </p:txEl>
                                          </p:spTgt>
                                        </p:tgtEl>
                                        <p:attrNameLst>
                                          <p:attrName>style.visibility</p:attrName>
                                        </p:attrNameLst>
                                      </p:cBhvr>
                                      <p:to>
                                        <p:strVal val="visible"/>
                                      </p:to>
                                    </p:set>
                                    <p:animEffect transition="in" filter="dissolve">
                                      <p:cBhvr>
                                        <p:cTn id="11" dur="500"/>
                                        <p:tgtEl>
                                          <p:spTgt spid="93187">
                                            <p:txEl>
                                              <p:pRg st="2" end="2"/>
                                            </p:txEl>
                                          </p:spTgt>
                                        </p:tgtEl>
                                      </p:cBhvr>
                                    </p:animEffect>
                                  </p:childTnLst>
                                </p:cTn>
                              </p:par>
                            </p:childTnLst>
                          </p:cTn>
                        </p:par>
                        <p:par>
                          <p:cTn id="12" fill="hold">
                            <p:stCondLst>
                              <p:cond delay="1000"/>
                            </p:stCondLst>
                            <p:childTnLst>
                              <p:par>
                                <p:cTn id="13" presetID="9" presetClass="entr" presetSubtype="0" fill="hold" nodeType="afterEffect">
                                  <p:stCondLst>
                                    <p:cond delay="3000"/>
                                  </p:stCondLst>
                                  <p:childTnLst>
                                    <p:set>
                                      <p:cBhvr>
                                        <p:cTn id="14" dur="1" fill="hold">
                                          <p:stCondLst>
                                            <p:cond delay="0"/>
                                          </p:stCondLst>
                                        </p:cTn>
                                        <p:tgtEl>
                                          <p:spTgt spid="93187">
                                            <p:txEl>
                                              <p:pRg st="3" end="3"/>
                                            </p:txEl>
                                          </p:spTgt>
                                        </p:tgtEl>
                                        <p:attrNameLst>
                                          <p:attrName>style.visibility</p:attrName>
                                        </p:attrNameLst>
                                      </p:cBhvr>
                                      <p:to>
                                        <p:strVal val="visible"/>
                                      </p:to>
                                    </p:set>
                                    <p:animEffect transition="in" filter="dissolve">
                                      <p:cBhvr>
                                        <p:cTn id="15" dur="500"/>
                                        <p:tgtEl>
                                          <p:spTgt spid="93187">
                                            <p:txEl>
                                              <p:pRg st="3" end="3"/>
                                            </p:txEl>
                                          </p:spTgt>
                                        </p:tgtEl>
                                      </p:cBhvr>
                                    </p:animEffect>
                                  </p:childTnLst>
                                </p:cTn>
                              </p:par>
                            </p:childTnLst>
                          </p:cTn>
                        </p:par>
                        <p:par>
                          <p:cTn id="16" fill="hold">
                            <p:stCondLst>
                              <p:cond delay="4500"/>
                            </p:stCondLst>
                            <p:childTnLst>
                              <p:par>
                                <p:cTn id="17" presetID="9" presetClass="entr" presetSubtype="0" fill="hold" nodeType="afterEffect">
                                  <p:stCondLst>
                                    <p:cond delay="500"/>
                                  </p:stCondLst>
                                  <p:childTnLst>
                                    <p:set>
                                      <p:cBhvr>
                                        <p:cTn id="18" dur="1" fill="hold">
                                          <p:stCondLst>
                                            <p:cond delay="0"/>
                                          </p:stCondLst>
                                        </p:cTn>
                                        <p:tgtEl>
                                          <p:spTgt spid="93187">
                                            <p:txEl>
                                              <p:pRg st="4" end="4"/>
                                            </p:txEl>
                                          </p:spTgt>
                                        </p:tgtEl>
                                        <p:attrNameLst>
                                          <p:attrName>style.visibility</p:attrName>
                                        </p:attrNameLst>
                                      </p:cBhvr>
                                      <p:to>
                                        <p:strVal val="visible"/>
                                      </p:to>
                                    </p:set>
                                    <p:animEffect transition="in" filter="dissolve">
                                      <p:cBhvr>
                                        <p:cTn id="19" dur="500"/>
                                        <p:tgtEl>
                                          <p:spTgt spid="93187">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93187">
                                            <p:txEl>
                                              <p:pRg st="5" end="5"/>
                                            </p:txEl>
                                          </p:spTgt>
                                        </p:tgtEl>
                                        <p:attrNameLst>
                                          <p:attrName>style.visibility</p:attrName>
                                        </p:attrNameLst>
                                      </p:cBhvr>
                                      <p:to>
                                        <p:strVal val="visible"/>
                                      </p:to>
                                    </p:set>
                                    <p:animEffect transition="in" filter="dissolve">
                                      <p:cBhvr>
                                        <p:cTn id="24" dur="500"/>
                                        <p:tgtEl>
                                          <p:spTgt spid="93187">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93187">
                                            <p:txEl>
                                              <p:pRg st="6" end="6"/>
                                            </p:txEl>
                                          </p:spTgt>
                                        </p:tgtEl>
                                        <p:attrNameLst>
                                          <p:attrName>style.visibility</p:attrName>
                                        </p:attrNameLst>
                                      </p:cBhvr>
                                      <p:to>
                                        <p:strVal val="visible"/>
                                      </p:to>
                                    </p:set>
                                    <p:animEffect transition="in" filter="dissolve">
                                      <p:cBhvr>
                                        <p:cTn id="29" dur="500"/>
                                        <p:tgtEl>
                                          <p:spTgt spid="93187">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93187">
                                            <p:txEl>
                                              <p:pRg st="7" end="7"/>
                                            </p:txEl>
                                          </p:spTgt>
                                        </p:tgtEl>
                                        <p:attrNameLst>
                                          <p:attrName>style.visibility</p:attrName>
                                        </p:attrNameLst>
                                      </p:cBhvr>
                                      <p:to>
                                        <p:strVal val="visible"/>
                                      </p:to>
                                    </p:set>
                                    <p:animEffect transition="in" filter="dissolve">
                                      <p:cBhvr>
                                        <p:cTn id="34" dur="500"/>
                                        <p:tgtEl>
                                          <p:spTgt spid="93187">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93187">
                                            <p:txEl>
                                              <p:pRg st="8" end="8"/>
                                            </p:txEl>
                                          </p:spTgt>
                                        </p:tgtEl>
                                        <p:attrNameLst>
                                          <p:attrName>style.visibility</p:attrName>
                                        </p:attrNameLst>
                                      </p:cBhvr>
                                      <p:to>
                                        <p:strVal val="visible"/>
                                      </p:to>
                                    </p:set>
                                    <p:animEffect transition="in" filter="dissolve">
                                      <p:cBhvr>
                                        <p:cTn id="39" dur="500"/>
                                        <p:tgtEl>
                                          <p:spTgt spid="9318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p:spPr>
        <p:txBody>
          <a:bodyPr/>
          <a:lstStyle/>
          <a:p>
            <a:fld id="{FBF43D4F-3F5C-4626-B314-1B39E3A0362C}" type="slidenum">
              <a:rPr lang="en-GB" smtClean="0"/>
              <a:pPr/>
              <a:t>14</a:t>
            </a:fld>
            <a:endParaRPr lang="en-GB" smtClean="0"/>
          </a:p>
        </p:txBody>
      </p:sp>
      <p:sp>
        <p:nvSpPr>
          <p:cNvPr id="115715" name="Rectangle 3"/>
          <p:cNvSpPr>
            <a:spLocks noGrp="1" noChangeArrowheads="1"/>
          </p:cNvSpPr>
          <p:nvPr>
            <p:ph type="body" idx="1"/>
          </p:nvPr>
        </p:nvSpPr>
        <p:spPr>
          <a:xfrm>
            <a:off x="203200" y="487816"/>
            <a:ext cx="8752114" cy="6399212"/>
          </a:xfrm>
        </p:spPr>
        <p:txBody>
          <a:bodyPr/>
          <a:lstStyle/>
          <a:p>
            <a:pPr eaLnBrk="1" hangingPunct="1">
              <a:lnSpc>
                <a:spcPct val="80000"/>
              </a:lnSpc>
              <a:buFontTx/>
              <a:buNone/>
            </a:pPr>
            <a:r>
              <a:rPr lang="en-GB" sz="2400" dirty="0" smtClean="0">
                <a:solidFill>
                  <a:srgbClr val="FF0909"/>
                </a:solidFill>
              </a:rPr>
              <a:t>BOTH ONCE-THROUGH and REPROCESSING CYCLES</a:t>
            </a:r>
          </a:p>
          <a:p>
            <a:pPr eaLnBrk="1" hangingPunct="1">
              <a:lnSpc>
                <a:spcPct val="90000"/>
              </a:lnSpc>
              <a:spcBef>
                <a:spcPct val="50000"/>
              </a:spcBef>
            </a:pPr>
            <a:r>
              <a:rPr lang="en-GB" sz="2400" dirty="0" smtClean="0"/>
              <a:t>SPENT FUEL ELEMENTS  stored under 6m of water </a:t>
            </a:r>
          </a:p>
          <a:p>
            <a:pPr lvl="1" eaLnBrk="1" hangingPunct="1">
              <a:lnSpc>
                <a:spcPts val="2200"/>
              </a:lnSpc>
              <a:spcBef>
                <a:spcPct val="50000"/>
              </a:spcBef>
            </a:pPr>
            <a:r>
              <a:rPr lang="en-GB" sz="2200" dirty="0" smtClean="0">
                <a:solidFill>
                  <a:srgbClr val="000099"/>
                </a:solidFill>
              </a:rPr>
              <a:t>also acts as BIOLOGICAL SHIELD.  </a:t>
            </a:r>
          </a:p>
          <a:p>
            <a:pPr lvl="1" eaLnBrk="1" hangingPunct="1">
              <a:lnSpc>
                <a:spcPts val="2200"/>
              </a:lnSpc>
              <a:spcBef>
                <a:spcPct val="50000"/>
              </a:spcBef>
            </a:pPr>
            <a:r>
              <a:rPr lang="en-GB" sz="2200" dirty="0" smtClean="0">
                <a:solidFill>
                  <a:srgbClr val="000099"/>
                </a:solidFill>
              </a:rPr>
              <a:t>Water  may become radioactive from corrosion of fuel cladding causing leakage - so water is conditioned – </a:t>
            </a:r>
          </a:p>
          <a:p>
            <a:pPr lvl="1" eaLnBrk="1" hangingPunct="1">
              <a:lnSpc>
                <a:spcPts val="2200"/>
              </a:lnSpc>
              <a:spcBef>
                <a:spcPct val="50000"/>
              </a:spcBef>
            </a:pPr>
            <a:r>
              <a:rPr lang="en-GB" sz="2200" dirty="0" smtClean="0">
                <a:solidFill>
                  <a:srgbClr val="000099"/>
                </a:solidFill>
              </a:rPr>
              <a:t>kept at pH of 11 - 12 (i.e. strongly alkaline in case of MAGNOX).  Other reactor fuel elements do not corrode so readily.</a:t>
            </a:r>
          </a:p>
          <a:p>
            <a:pPr lvl="1" eaLnBrk="1" hangingPunct="1">
              <a:lnSpc>
                <a:spcPts val="2200"/>
              </a:lnSpc>
              <a:spcBef>
                <a:spcPct val="50000"/>
              </a:spcBef>
            </a:pPr>
            <a:r>
              <a:rPr lang="en-GB" sz="2200" dirty="0" smtClean="0">
                <a:solidFill>
                  <a:srgbClr val="000099"/>
                </a:solidFill>
              </a:rPr>
              <a:t>Any </a:t>
            </a:r>
            <a:r>
              <a:rPr lang="en-GB" sz="2200" dirty="0" err="1" smtClean="0">
                <a:solidFill>
                  <a:srgbClr val="000099"/>
                </a:solidFill>
              </a:rPr>
              <a:t>radionucleides</a:t>
            </a:r>
            <a:r>
              <a:rPr lang="en-GB" sz="2200" dirty="0" smtClean="0">
                <a:solidFill>
                  <a:srgbClr val="000099"/>
                </a:solidFill>
              </a:rPr>
              <a:t>  escaping into the water are removed by ION EXCHANGE.  </a:t>
            </a:r>
          </a:p>
          <a:p>
            <a:pPr eaLnBrk="1" hangingPunct="1">
              <a:lnSpc>
                <a:spcPct val="90000"/>
              </a:lnSpc>
              <a:spcBef>
                <a:spcPct val="50000"/>
              </a:spcBef>
            </a:pPr>
            <a:r>
              <a:rPr lang="en-GB" sz="2400" dirty="0" smtClean="0"/>
              <a:t>Subsequent handling depends on whether </a:t>
            </a:r>
            <a:r>
              <a:rPr lang="en-GB" sz="2400" dirty="0" smtClean="0">
                <a:solidFill>
                  <a:srgbClr val="FF0909"/>
                </a:solidFill>
              </a:rPr>
              <a:t>ONCE-THROUGH</a:t>
            </a:r>
            <a:r>
              <a:rPr lang="en-GB" sz="2400" dirty="0" smtClean="0"/>
              <a:t> or </a:t>
            </a:r>
            <a:r>
              <a:rPr lang="en-GB" sz="2400" dirty="0" smtClean="0">
                <a:solidFill>
                  <a:srgbClr val="FF0909"/>
                </a:solidFill>
              </a:rPr>
              <a:t>REPROCESSING CYCLE</a:t>
            </a:r>
            <a:r>
              <a:rPr lang="en-GB" sz="2400" dirty="0" smtClean="0"/>
              <a:t> is chosen.</a:t>
            </a:r>
          </a:p>
          <a:p>
            <a:pPr lvl="1" eaLnBrk="1" hangingPunct="1">
              <a:lnSpc>
                <a:spcPct val="90000"/>
              </a:lnSpc>
              <a:spcBef>
                <a:spcPct val="50000"/>
              </a:spcBef>
            </a:pPr>
            <a:r>
              <a:rPr lang="en-GB" sz="2000" dirty="0" smtClean="0">
                <a:solidFill>
                  <a:srgbClr val="000099"/>
                </a:solidFill>
              </a:rPr>
              <a:t>Spent fuel can be stored in dry caverns, </a:t>
            </a:r>
          </a:p>
          <a:p>
            <a:pPr lvl="1" eaLnBrk="1" hangingPunct="1">
              <a:lnSpc>
                <a:spcPct val="90000"/>
              </a:lnSpc>
              <a:spcBef>
                <a:spcPct val="50000"/>
              </a:spcBef>
            </a:pPr>
            <a:r>
              <a:rPr lang="en-GB" sz="2000" dirty="0" smtClean="0">
                <a:solidFill>
                  <a:srgbClr val="000099"/>
                </a:solidFill>
              </a:rPr>
              <a:t>drying the elements after the initial water cooling is a problem.  </a:t>
            </a:r>
          </a:p>
          <a:p>
            <a:pPr lvl="1" eaLnBrk="1" hangingPunct="1">
              <a:lnSpc>
                <a:spcPct val="90000"/>
              </a:lnSpc>
              <a:spcBef>
                <a:spcPct val="50000"/>
              </a:spcBef>
            </a:pPr>
            <a:r>
              <a:rPr lang="en-GB" sz="2000" dirty="0" smtClean="0">
                <a:solidFill>
                  <a:srgbClr val="000099"/>
                </a:solidFill>
              </a:rPr>
              <a:t>Adequate air cooling must be provided, and this may make air - radioactive if fuel element cladding is defective.  WYLFA power station stored MAGNOX fuel elements in this form. </a:t>
            </a:r>
          </a:p>
        </p:txBody>
      </p:sp>
      <p:sp>
        <p:nvSpPr>
          <p:cNvPr id="6" name="Rectangle 2"/>
          <p:cNvSpPr txBox="1">
            <a:spLocks noGrp="1"/>
          </p:cNvSpPr>
          <p:nvPr>
            <p:ph type="title"/>
          </p:nvPr>
        </p:nvSpPr>
        <p:spPr bwMode="auto">
          <a:xfrm>
            <a:off x="0" y="0"/>
            <a:ext cx="9144000" cy="501650"/>
          </a:xfrm>
          <a:prstGeom prst="rect">
            <a:avLst/>
          </a:prstGeom>
          <a:gradFill flip="none" rotWithShape="1">
            <a:gsLst>
              <a:gs pos="0">
                <a:srgbClr val="000000"/>
              </a:gs>
              <a:gs pos="39999">
                <a:srgbClr val="0A128C"/>
              </a:gs>
              <a:gs pos="70000">
                <a:srgbClr val="181CC7"/>
              </a:gs>
              <a:gs pos="88000">
                <a:srgbClr val="7005D4"/>
              </a:gs>
              <a:gs pos="100000">
                <a:srgbClr val="8C3D91"/>
              </a:gs>
            </a:gsLst>
            <a:lin ang="5400000" scaled="0"/>
            <a:tileRect/>
          </a:gradFill>
          <a:ln w="9525">
            <a:noFill/>
            <a:miter lim="800000"/>
            <a:headEnd/>
            <a:tailEnd/>
          </a:ln>
        </p:spPr>
        <p:txBody>
          <a:bodyPr vert="horz" wrap="square" lIns="91440" tIns="45720" rIns="91440" bIns="45720" numCol="1" anchor="ctr" anchorCtr="0" compatLnSpc="1">
            <a:prstTxWarp prst="textNoShape">
              <a:avLst/>
            </a:prstTxWarp>
          </a:bodyPr>
          <a:lstStyle/>
          <a:p>
            <a:pPr>
              <a:spcBef>
                <a:spcPct val="50000"/>
              </a:spcBef>
            </a:pPr>
            <a:r>
              <a:rPr lang="en-GB" dirty="0" smtClean="0">
                <a:solidFill>
                  <a:srgbClr val="FFFF00"/>
                </a:solidFill>
                <a:latin typeface="Times New Roman" pitchFamily="18" charset="0"/>
              </a:rPr>
              <a:t>Simplified Fuel Cycle for a PWR: BACKEND (2)</a:t>
            </a:r>
            <a:endParaRPr lang="en-GB" dirty="0">
              <a:solidFill>
                <a:srgbClr val="FFFF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15715">
                                            <p:txEl>
                                              <p:pRg st="1" end="1"/>
                                            </p:txEl>
                                          </p:spTgt>
                                        </p:tgtEl>
                                        <p:attrNameLst>
                                          <p:attrName>style.visibility</p:attrName>
                                        </p:attrNameLst>
                                      </p:cBhvr>
                                      <p:to>
                                        <p:strVal val="visible"/>
                                      </p:to>
                                    </p:set>
                                    <p:animEffect transition="in" filter="dissolve">
                                      <p:cBhvr>
                                        <p:cTn id="7" dur="500"/>
                                        <p:tgtEl>
                                          <p:spTgt spid="115715">
                                            <p:txEl>
                                              <p:pRg st="1" end="1"/>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15715">
                                            <p:txEl>
                                              <p:pRg st="2" end="2"/>
                                            </p:txEl>
                                          </p:spTgt>
                                        </p:tgtEl>
                                        <p:attrNameLst>
                                          <p:attrName>style.visibility</p:attrName>
                                        </p:attrNameLst>
                                      </p:cBhvr>
                                      <p:to>
                                        <p:strVal val="visible"/>
                                      </p:to>
                                    </p:set>
                                    <p:animEffect transition="in" filter="dissolve">
                                      <p:cBhvr>
                                        <p:cTn id="11" dur="500"/>
                                        <p:tgtEl>
                                          <p:spTgt spid="115715">
                                            <p:txEl>
                                              <p:pRg st="2" end="2"/>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15715">
                                            <p:txEl>
                                              <p:pRg st="3" end="3"/>
                                            </p:txEl>
                                          </p:spTgt>
                                        </p:tgtEl>
                                        <p:attrNameLst>
                                          <p:attrName>style.visibility</p:attrName>
                                        </p:attrNameLst>
                                      </p:cBhvr>
                                      <p:to>
                                        <p:strVal val="visible"/>
                                      </p:to>
                                    </p:set>
                                    <p:animEffect transition="in" filter="dissolve">
                                      <p:cBhvr>
                                        <p:cTn id="15" dur="500"/>
                                        <p:tgtEl>
                                          <p:spTgt spid="115715">
                                            <p:txEl>
                                              <p:pRg st="3" end="3"/>
                                            </p:txEl>
                                          </p:spTgt>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115715">
                                            <p:txEl>
                                              <p:pRg st="4" end="4"/>
                                            </p:txEl>
                                          </p:spTgt>
                                        </p:tgtEl>
                                        <p:attrNameLst>
                                          <p:attrName>style.visibility</p:attrName>
                                        </p:attrNameLst>
                                      </p:cBhvr>
                                      <p:to>
                                        <p:strVal val="visible"/>
                                      </p:to>
                                    </p:set>
                                    <p:animEffect transition="in" filter="dissolve">
                                      <p:cBhvr>
                                        <p:cTn id="19" dur="500"/>
                                        <p:tgtEl>
                                          <p:spTgt spid="115715">
                                            <p:txEl>
                                              <p:pRg st="4" end="4"/>
                                            </p:txEl>
                                          </p:spTgt>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115715">
                                            <p:txEl>
                                              <p:pRg st="5" end="5"/>
                                            </p:txEl>
                                          </p:spTgt>
                                        </p:tgtEl>
                                        <p:attrNameLst>
                                          <p:attrName>style.visibility</p:attrName>
                                        </p:attrNameLst>
                                      </p:cBhvr>
                                      <p:to>
                                        <p:strVal val="visible"/>
                                      </p:to>
                                    </p:set>
                                    <p:animEffect transition="in" filter="dissolve">
                                      <p:cBhvr>
                                        <p:cTn id="23" dur="500"/>
                                        <p:tgtEl>
                                          <p:spTgt spid="115715">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115715">
                                            <p:txEl>
                                              <p:pRg st="6" end="6"/>
                                            </p:txEl>
                                          </p:spTgt>
                                        </p:tgtEl>
                                        <p:attrNameLst>
                                          <p:attrName>style.visibility</p:attrName>
                                        </p:attrNameLst>
                                      </p:cBhvr>
                                      <p:to>
                                        <p:strVal val="visible"/>
                                      </p:to>
                                    </p:set>
                                    <p:animEffect transition="in" filter="dissolve">
                                      <p:cBhvr>
                                        <p:cTn id="28" dur="500"/>
                                        <p:tgtEl>
                                          <p:spTgt spid="115715">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115715">
                                            <p:txEl>
                                              <p:pRg st="7" end="7"/>
                                            </p:txEl>
                                          </p:spTgt>
                                        </p:tgtEl>
                                        <p:attrNameLst>
                                          <p:attrName>style.visibility</p:attrName>
                                        </p:attrNameLst>
                                      </p:cBhvr>
                                      <p:to>
                                        <p:strVal val="visible"/>
                                      </p:to>
                                    </p:set>
                                    <p:animEffect transition="in" filter="dissolve">
                                      <p:cBhvr>
                                        <p:cTn id="33" dur="500"/>
                                        <p:tgtEl>
                                          <p:spTgt spid="115715">
                                            <p:txEl>
                                              <p:pRg st="7" end="7"/>
                                            </p:txEl>
                                          </p:spTgt>
                                        </p:tgtEl>
                                      </p:cBhvr>
                                    </p:animEffect>
                                  </p:childTnLst>
                                </p:cTn>
                              </p:par>
                            </p:childTnLst>
                          </p:cTn>
                        </p:par>
                        <p:par>
                          <p:cTn id="34" fill="hold">
                            <p:stCondLst>
                              <p:cond delay="500"/>
                            </p:stCondLst>
                            <p:childTnLst>
                              <p:par>
                                <p:cTn id="35" presetID="9" presetClass="entr" presetSubtype="0" fill="hold" nodeType="afterEffect">
                                  <p:stCondLst>
                                    <p:cond delay="0"/>
                                  </p:stCondLst>
                                  <p:childTnLst>
                                    <p:set>
                                      <p:cBhvr>
                                        <p:cTn id="36" dur="1" fill="hold">
                                          <p:stCondLst>
                                            <p:cond delay="0"/>
                                          </p:stCondLst>
                                        </p:cTn>
                                        <p:tgtEl>
                                          <p:spTgt spid="115715">
                                            <p:txEl>
                                              <p:pRg st="8" end="8"/>
                                            </p:txEl>
                                          </p:spTgt>
                                        </p:tgtEl>
                                        <p:attrNameLst>
                                          <p:attrName>style.visibility</p:attrName>
                                        </p:attrNameLst>
                                      </p:cBhvr>
                                      <p:to>
                                        <p:strVal val="visible"/>
                                      </p:to>
                                    </p:set>
                                    <p:animEffect transition="in" filter="dissolve">
                                      <p:cBhvr>
                                        <p:cTn id="37" dur="500"/>
                                        <p:tgtEl>
                                          <p:spTgt spid="115715">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15715">
                                            <p:txEl>
                                              <p:pRg st="9" end="9"/>
                                            </p:txEl>
                                          </p:spTgt>
                                        </p:tgtEl>
                                        <p:attrNameLst>
                                          <p:attrName>style.visibility</p:attrName>
                                        </p:attrNameLst>
                                      </p:cBhvr>
                                      <p:to>
                                        <p:strVal val="visible"/>
                                      </p:to>
                                    </p:set>
                                    <p:animEffect transition="in" filter="dissolve">
                                      <p:cBhvr>
                                        <p:cTn id="42" dur="500"/>
                                        <p:tgtEl>
                                          <p:spTgt spid="11571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0"/>
          </p:nvPr>
        </p:nvSpPr>
        <p:spPr>
          <a:noFill/>
        </p:spPr>
        <p:txBody>
          <a:bodyPr/>
          <a:lstStyle/>
          <a:p>
            <a:fld id="{945BEDB7-44BD-479B-A515-6734507A929E}" type="slidenum">
              <a:rPr lang="en-GB" smtClean="0"/>
              <a:pPr/>
              <a:t>15</a:t>
            </a:fld>
            <a:endParaRPr lang="en-GB" smtClean="0"/>
          </a:p>
        </p:txBody>
      </p:sp>
      <p:sp>
        <p:nvSpPr>
          <p:cNvPr id="87043" name="Rectangle 3"/>
          <p:cNvSpPr>
            <a:spLocks noGrp="1" noChangeArrowheads="1"/>
          </p:cNvSpPr>
          <p:nvPr>
            <p:ph type="body" idx="1"/>
          </p:nvPr>
        </p:nvSpPr>
        <p:spPr>
          <a:xfrm>
            <a:off x="384175" y="625475"/>
            <a:ext cx="8229600" cy="6456363"/>
          </a:xfrm>
        </p:spPr>
        <p:txBody>
          <a:bodyPr/>
          <a:lstStyle/>
          <a:p>
            <a:pPr eaLnBrk="1" hangingPunct="1">
              <a:lnSpc>
                <a:spcPct val="80000"/>
              </a:lnSpc>
              <a:buFontTx/>
              <a:buNone/>
            </a:pPr>
            <a:r>
              <a:rPr lang="en-GB" sz="2800" smtClean="0">
                <a:solidFill>
                  <a:srgbClr val="0033CC"/>
                </a:solidFill>
              </a:rPr>
              <a:t>ADVANTAGES:-</a:t>
            </a:r>
          </a:p>
          <a:p>
            <a:pPr eaLnBrk="1" hangingPunct="1">
              <a:lnSpc>
                <a:spcPct val="90000"/>
              </a:lnSpc>
              <a:spcBef>
                <a:spcPct val="50000"/>
              </a:spcBef>
            </a:pPr>
            <a:r>
              <a:rPr lang="en-GB" sz="2400" smtClean="0">
                <a:solidFill>
                  <a:srgbClr val="FF0909"/>
                </a:solidFill>
              </a:rPr>
              <a:t>NO  REPROCESSING</a:t>
            </a:r>
            <a:r>
              <a:rPr lang="en-GB" sz="2000" smtClean="0"/>
              <a:t> needed - therefore much lower discharges of low level/intermediate level liquid/gaseous waste.</a:t>
            </a:r>
          </a:p>
          <a:p>
            <a:pPr eaLnBrk="1" hangingPunct="1">
              <a:lnSpc>
                <a:spcPct val="90000"/>
              </a:lnSpc>
              <a:spcBef>
                <a:spcPct val="50000"/>
              </a:spcBef>
            </a:pPr>
            <a:r>
              <a:rPr lang="en-GB" sz="2400" smtClean="0">
                <a:solidFill>
                  <a:srgbClr val="FF0909"/>
                </a:solidFill>
              </a:rPr>
              <a:t>FUEL CLADDING NOT STRIPPED</a:t>
            </a:r>
            <a:r>
              <a:rPr lang="en-GB" sz="2000" smtClean="0"/>
              <a:t> - therefore less solid intermediate waste created. </a:t>
            </a:r>
            <a:r>
              <a:rPr lang="en-GB" sz="2000" smtClean="0">
                <a:solidFill>
                  <a:srgbClr val="FF0909"/>
                </a:solidFill>
              </a:rPr>
              <a:t>(although sometimes it is)</a:t>
            </a:r>
          </a:p>
          <a:p>
            <a:pPr eaLnBrk="1" hangingPunct="1">
              <a:lnSpc>
                <a:spcPct val="90000"/>
              </a:lnSpc>
              <a:spcBef>
                <a:spcPct val="50000"/>
              </a:spcBef>
            </a:pPr>
            <a:r>
              <a:rPr lang="en-GB" sz="2400" smtClean="0">
                <a:solidFill>
                  <a:srgbClr val="FF0909"/>
                </a:solidFill>
              </a:rPr>
              <a:t>NO PLUTONIUM</a:t>
            </a:r>
            <a:r>
              <a:rPr lang="en-GB" sz="2000" smtClean="0"/>
              <a:t> in transport so no danger of diversion.</a:t>
            </a:r>
            <a:endParaRPr lang="en-GB" sz="2000" b="0" smtClean="0"/>
          </a:p>
          <a:p>
            <a:pPr eaLnBrk="1" hangingPunct="1">
              <a:lnSpc>
                <a:spcPct val="90000"/>
              </a:lnSpc>
              <a:spcBef>
                <a:spcPct val="50000"/>
              </a:spcBef>
              <a:buFontTx/>
              <a:buNone/>
            </a:pPr>
            <a:r>
              <a:rPr lang="en-GB" sz="2800" smtClean="0">
                <a:solidFill>
                  <a:srgbClr val="0033CC"/>
                </a:solidFill>
              </a:rPr>
              <a:t>DISADVANTAGES:-</a:t>
            </a:r>
          </a:p>
          <a:p>
            <a:pPr eaLnBrk="1" hangingPunct="1">
              <a:lnSpc>
                <a:spcPct val="90000"/>
              </a:lnSpc>
              <a:spcBef>
                <a:spcPct val="50000"/>
              </a:spcBef>
            </a:pPr>
            <a:r>
              <a:rPr lang="en-GB" sz="2400" smtClean="0">
                <a:solidFill>
                  <a:srgbClr val="FF0909"/>
                </a:solidFill>
              </a:rPr>
              <a:t>CANNOT RECOVER UNUSED URANIUM - 235, PLUTONIUM OR URANIUM - 238.</a:t>
            </a:r>
            <a:r>
              <a:rPr lang="en-GB" sz="2000" smtClean="0"/>
              <a:t>  Thus fuel cannot be used again.</a:t>
            </a:r>
          </a:p>
          <a:p>
            <a:pPr eaLnBrk="1" hangingPunct="1">
              <a:lnSpc>
                <a:spcPct val="90000"/>
              </a:lnSpc>
              <a:spcBef>
                <a:spcPct val="50000"/>
              </a:spcBef>
            </a:pPr>
            <a:r>
              <a:rPr lang="en-GB" sz="2400" smtClean="0">
                <a:solidFill>
                  <a:srgbClr val="FF0909"/>
                </a:solidFill>
              </a:rPr>
              <a:t>VOLUME OF HIGH LEVEL WASTE MUCH GREATER</a:t>
            </a:r>
            <a:r>
              <a:rPr lang="en-GB" sz="2000" smtClean="0"/>
              <a:t> (5 - 10 times) than with reprocessing cycle.</a:t>
            </a:r>
          </a:p>
          <a:p>
            <a:pPr eaLnBrk="1" hangingPunct="1">
              <a:lnSpc>
                <a:spcPct val="90000"/>
              </a:lnSpc>
              <a:spcBef>
                <a:spcPct val="50000"/>
              </a:spcBef>
            </a:pPr>
            <a:r>
              <a:rPr lang="en-GB" sz="2400" smtClean="0">
                <a:solidFill>
                  <a:srgbClr val="FF0909"/>
                </a:solidFill>
              </a:rPr>
              <a:t>SUPERVISION OF HIGH LEVEL WASTE</a:t>
            </a:r>
            <a:r>
              <a:rPr lang="en-GB" sz="2000" smtClean="0"/>
              <a:t> needed for much longer time as encapsulation is more difficult than for reprocessing cycle. </a:t>
            </a:r>
            <a:endParaRPr lang="en-GB" sz="2000" b="0" smtClean="0"/>
          </a:p>
          <a:p>
            <a:pPr eaLnBrk="1" hangingPunct="1">
              <a:lnSpc>
                <a:spcPct val="80000"/>
              </a:lnSpc>
            </a:pPr>
            <a:endParaRPr lang="en-GB" sz="2000" smtClean="0"/>
          </a:p>
        </p:txBody>
      </p:sp>
      <p:sp>
        <p:nvSpPr>
          <p:cNvPr id="16388" name="Rectangle 4"/>
          <p:cNvSpPr>
            <a:spLocks noGrp="1" noChangeArrowheads="1"/>
          </p:cNvSpPr>
          <p:nvPr>
            <p:ph type="title"/>
          </p:nvPr>
        </p:nvSpPr>
        <p:spPr/>
        <p:txBody>
          <a:bodyPr/>
          <a:lstStyle/>
          <a:p>
            <a:pPr eaLnBrk="1" hangingPunct="1"/>
            <a:endParaRPr lang="en-US" smtClean="0"/>
          </a:p>
        </p:txBody>
      </p:sp>
      <p:sp>
        <p:nvSpPr>
          <p:cNvPr id="6" name="Rectangle 2"/>
          <p:cNvSpPr txBox="1">
            <a:spLocks/>
          </p:cNvSpPr>
          <p:nvPr/>
        </p:nvSpPr>
        <p:spPr bwMode="auto">
          <a:xfrm>
            <a:off x="0" y="0"/>
            <a:ext cx="9144000" cy="501650"/>
          </a:xfrm>
          <a:prstGeom prst="rect">
            <a:avLst/>
          </a:prstGeom>
          <a:gradFill flip="none" rotWithShape="1">
            <a:gsLst>
              <a:gs pos="0">
                <a:srgbClr val="000000"/>
              </a:gs>
              <a:gs pos="39999">
                <a:srgbClr val="0A128C"/>
              </a:gs>
              <a:gs pos="70000">
                <a:srgbClr val="181CC7"/>
              </a:gs>
              <a:gs pos="88000">
                <a:srgbClr val="7005D4"/>
              </a:gs>
              <a:gs pos="100000">
                <a:srgbClr val="8C3D91"/>
              </a:gs>
            </a:gsLst>
            <a:lin ang="5400000" scaled="0"/>
            <a:tileRect/>
          </a:gra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2800" b="1" i="0" u="none" strike="noStrike" kern="0" cap="none" spc="0" normalizeH="0" baseline="0" noProof="0" dirty="0" smtClean="0">
                <a:ln>
                  <a:noFill/>
                </a:ln>
                <a:solidFill>
                  <a:srgbClr val="FFFF00"/>
                </a:solidFill>
                <a:effectLst/>
                <a:uLnTx/>
                <a:uFillTx/>
                <a:latin typeface="Times New Roman" pitchFamily="18" charset="0"/>
                <a:ea typeface="+mj-ea"/>
                <a:cs typeface="+mj-cs"/>
              </a:rPr>
              <a:t>Simplified Fuel Cycle for a PWR: No Reprocessing</a:t>
            </a:r>
            <a:endParaRPr kumimoji="0" lang="en-GB" sz="2800" b="1" i="0" u="none" strike="noStrike" kern="0" cap="none" spc="0" normalizeH="0" baseline="0" noProof="0" dirty="0">
              <a:ln>
                <a:noFill/>
              </a:ln>
              <a:solidFill>
                <a:srgbClr val="FFFF00"/>
              </a:solidFill>
              <a:effectLst/>
              <a:uLnTx/>
              <a:uFillTx/>
              <a:latin typeface="Times New Roman" pitchFamily="18"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87043">
                                            <p:txEl>
                                              <p:pRg st="1" end="1"/>
                                            </p:txEl>
                                          </p:spTgt>
                                        </p:tgtEl>
                                        <p:attrNameLst>
                                          <p:attrName>style.visibility</p:attrName>
                                        </p:attrNameLst>
                                      </p:cBhvr>
                                      <p:to>
                                        <p:strVal val="visible"/>
                                      </p:to>
                                    </p:set>
                                    <p:animEffect transition="in" filter="dissolve">
                                      <p:cBhvr>
                                        <p:cTn id="7" dur="500"/>
                                        <p:tgtEl>
                                          <p:spTgt spid="87043">
                                            <p:txEl>
                                              <p:pRg st="1" end="1"/>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043">
                                            <p:txEl>
                                              <p:pRg st="2" end="2"/>
                                            </p:txEl>
                                          </p:spTgt>
                                        </p:tgtEl>
                                        <p:attrNameLst>
                                          <p:attrName>style.visibility</p:attrName>
                                        </p:attrNameLst>
                                      </p:cBhvr>
                                      <p:to>
                                        <p:strVal val="visible"/>
                                      </p:to>
                                    </p:set>
                                    <p:animEffect transition="in" filter="dissolve">
                                      <p:cBhvr>
                                        <p:cTn id="11" dur="500"/>
                                        <p:tgtEl>
                                          <p:spTgt spid="87043">
                                            <p:txEl>
                                              <p:pRg st="2" end="2"/>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87043">
                                            <p:txEl>
                                              <p:pRg st="3" end="3"/>
                                            </p:txEl>
                                          </p:spTgt>
                                        </p:tgtEl>
                                        <p:attrNameLst>
                                          <p:attrName>style.visibility</p:attrName>
                                        </p:attrNameLst>
                                      </p:cBhvr>
                                      <p:to>
                                        <p:strVal val="visible"/>
                                      </p:to>
                                    </p:set>
                                    <p:animEffect transition="in" filter="dissolve">
                                      <p:cBhvr>
                                        <p:cTn id="15" dur="500"/>
                                        <p:tgtEl>
                                          <p:spTgt spid="8704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87043">
                                            <p:txEl>
                                              <p:pRg st="4" end="4"/>
                                            </p:txEl>
                                          </p:spTgt>
                                        </p:tgtEl>
                                        <p:attrNameLst>
                                          <p:attrName>style.visibility</p:attrName>
                                        </p:attrNameLst>
                                      </p:cBhvr>
                                      <p:to>
                                        <p:strVal val="visible"/>
                                      </p:to>
                                    </p:set>
                                    <p:animEffect transition="in" filter="dissolve">
                                      <p:cBhvr>
                                        <p:cTn id="20" dur="500"/>
                                        <p:tgtEl>
                                          <p:spTgt spid="87043">
                                            <p:txEl>
                                              <p:pRg st="4" end="4"/>
                                            </p:txEl>
                                          </p:spTgt>
                                        </p:tgtEl>
                                      </p:cBhvr>
                                    </p:animEffect>
                                  </p:childTnLst>
                                </p:cTn>
                              </p:par>
                            </p:childTnLst>
                          </p:cTn>
                        </p:par>
                        <p:par>
                          <p:cTn id="21" fill="hold">
                            <p:stCondLst>
                              <p:cond delay="500"/>
                            </p:stCondLst>
                            <p:childTnLst>
                              <p:par>
                                <p:cTn id="22" presetID="9" presetClass="entr" presetSubtype="0" fill="hold" nodeType="afterEffect">
                                  <p:stCondLst>
                                    <p:cond delay="0"/>
                                  </p:stCondLst>
                                  <p:childTnLst>
                                    <p:set>
                                      <p:cBhvr>
                                        <p:cTn id="23" dur="1" fill="hold">
                                          <p:stCondLst>
                                            <p:cond delay="0"/>
                                          </p:stCondLst>
                                        </p:cTn>
                                        <p:tgtEl>
                                          <p:spTgt spid="87043">
                                            <p:txEl>
                                              <p:pRg st="5" end="5"/>
                                            </p:txEl>
                                          </p:spTgt>
                                        </p:tgtEl>
                                        <p:attrNameLst>
                                          <p:attrName>style.visibility</p:attrName>
                                        </p:attrNameLst>
                                      </p:cBhvr>
                                      <p:to>
                                        <p:strVal val="visible"/>
                                      </p:to>
                                    </p:set>
                                    <p:animEffect transition="in" filter="dissolve">
                                      <p:cBhvr>
                                        <p:cTn id="24" dur="500"/>
                                        <p:tgtEl>
                                          <p:spTgt spid="87043">
                                            <p:txEl>
                                              <p:pRg st="5" end="5"/>
                                            </p:txEl>
                                          </p:spTgt>
                                        </p:tgtEl>
                                      </p:cBhvr>
                                    </p:animEffect>
                                  </p:childTnLst>
                                </p:cTn>
                              </p:par>
                            </p:childTnLst>
                          </p:cTn>
                        </p:par>
                        <p:par>
                          <p:cTn id="25" fill="hold">
                            <p:stCondLst>
                              <p:cond delay="1000"/>
                            </p:stCondLst>
                            <p:childTnLst>
                              <p:par>
                                <p:cTn id="26" presetID="9" presetClass="entr" presetSubtype="0" fill="hold" nodeType="afterEffect">
                                  <p:stCondLst>
                                    <p:cond delay="0"/>
                                  </p:stCondLst>
                                  <p:childTnLst>
                                    <p:set>
                                      <p:cBhvr>
                                        <p:cTn id="27" dur="1" fill="hold">
                                          <p:stCondLst>
                                            <p:cond delay="0"/>
                                          </p:stCondLst>
                                        </p:cTn>
                                        <p:tgtEl>
                                          <p:spTgt spid="87043">
                                            <p:txEl>
                                              <p:pRg st="6" end="6"/>
                                            </p:txEl>
                                          </p:spTgt>
                                        </p:tgtEl>
                                        <p:attrNameLst>
                                          <p:attrName>style.visibility</p:attrName>
                                        </p:attrNameLst>
                                      </p:cBhvr>
                                      <p:to>
                                        <p:strVal val="visible"/>
                                      </p:to>
                                    </p:set>
                                    <p:animEffect transition="in" filter="dissolve">
                                      <p:cBhvr>
                                        <p:cTn id="28" dur="500"/>
                                        <p:tgtEl>
                                          <p:spTgt spid="87043">
                                            <p:txEl>
                                              <p:pRg st="6" end="6"/>
                                            </p:txEl>
                                          </p:spTgt>
                                        </p:tgtEl>
                                      </p:cBhvr>
                                    </p:animEffect>
                                  </p:childTnLst>
                                </p:cTn>
                              </p:par>
                            </p:childTnLst>
                          </p:cTn>
                        </p:par>
                        <p:par>
                          <p:cTn id="29" fill="hold">
                            <p:stCondLst>
                              <p:cond delay="1500"/>
                            </p:stCondLst>
                            <p:childTnLst>
                              <p:par>
                                <p:cTn id="30" presetID="9" presetClass="entr" presetSubtype="0" fill="hold" nodeType="afterEffect">
                                  <p:stCondLst>
                                    <p:cond delay="0"/>
                                  </p:stCondLst>
                                  <p:childTnLst>
                                    <p:set>
                                      <p:cBhvr>
                                        <p:cTn id="31" dur="1" fill="hold">
                                          <p:stCondLst>
                                            <p:cond delay="0"/>
                                          </p:stCondLst>
                                        </p:cTn>
                                        <p:tgtEl>
                                          <p:spTgt spid="87043">
                                            <p:txEl>
                                              <p:pRg st="7" end="7"/>
                                            </p:txEl>
                                          </p:spTgt>
                                        </p:tgtEl>
                                        <p:attrNameLst>
                                          <p:attrName>style.visibility</p:attrName>
                                        </p:attrNameLst>
                                      </p:cBhvr>
                                      <p:to>
                                        <p:strVal val="visible"/>
                                      </p:to>
                                    </p:set>
                                    <p:animEffect transition="in" filter="dissolve">
                                      <p:cBhvr>
                                        <p:cTn id="32" dur="500"/>
                                        <p:tgtEl>
                                          <p:spTgt spid="8704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a:noFill/>
        </p:spPr>
        <p:txBody>
          <a:bodyPr/>
          <a:lstStyle/>
          <a:p>
            <a:fld id="{9C52E076-6D30-4ECC-AA2E-EE924139354E}" type="slidenum">
              <a:rPr lang="en-GB" smtClean="0"/>
              <a:pPr/>
              <a:t>16</a:t>
            </a:fld>
            <a:endParaRPr lang="en-GB" smtClean="0"/>
          </a:p>
        </p:txBody>
      </p:sp>
      <p:sp>
        <p:nvSpPr>
          <p:cNvPr id="82947" name="Rectangle 3"/>
          <p:cNvSpPr>
            <a:spLocks noGrp="1" noChangeArrowheads="1"/>
          </p:cNvSpPr>
          <p:nvPr>
            <p:ph type="body" idx="1"/>
          </p:nvPr>
        </p:nvSpPr>
        <p:spPr>
          <a:xfrm>
            <a:off x="312738" y="596900"/>
            <a:ext cx="8613775" cy="5267325"/>
          </a:xfrm>
        </p:spPr>
        <p:txBody>
          <a:bodyPr/>
          <a:lstStyle/>
          <a:p>
            <a:pPr eaLnBrk="1" hangingPunct="1">
              <a:lnSpc>
                <a:spcPct val="90000"/>
              </a:lnSpc>
              <a:spcBef>
                <a:spcPct val="50000"/>
              </a:spcBef>
            </a:pPr>
            <a:r>
              <a:rPr lang="en-GB" sz="2400" smtClean="0">
                <a:solidFill>
                  <a:srgbClr val="FF0909"/>
                </a:solidFill>
              </a:rPr>
              <a:t>ADVANTAGES:-</a:t>
            </a:r>
          </a:p>
          <a:p>
            <a:pPr eaLnBrk="1" hangingPunct="1">
              <a:spcBef>
                <a:spcPct val="50000"/>
              </a:spcBef>
            </a:pPr>
            <a:r>
              <a:rPr lang="en-GB" sz="2400" smtClean="0"/>
              <a:t>MUCH LESS HIGH LEVEL WASTE - therefore less problems with storage</a:t>
            </a:r>
          </a:p>
          <a:p>
            <a:pPr eaLnBrk="1" hangingPunct="1">
              <a:spcBef>
                <a:spcPct val="50000"/>
              </a:spcBef>
            </a:pPr>
            <a:r>
              <a:rPr lang="en-GB" sz="2400" smtClean="0"/>
              <a:t>UNUSED URANIUM - 235, PLUTONIUM AND URANIUM - 238 can be recovered and used again, or used in a FBR thereby increasing resource base 50 fold.</a:t>
            </a:r>
          </a:p>
          <a:p>
            <a:pPr eaLnBrk="1" hangingPunct="1">
              <a:spcBef>
                <a:spcPct val="50000"/>
              </a:spcBef>
            </a:pPr>
            <a:r>
              <a:rPr lang="en-GB" sz="2400" smtClean="0"/>
              <a:t>VITRIFICATION is easier than with spent fuel elements.  Plant at Sellafield now operational  although technical problems are preventing vitrification at full capacity. </a:t>
            </a:r>
          </a:p>
          <a:p>
            <a:pPr eaLnBrk="1" hangingPunct="1">
              <a:spcBef>
                <a:spcPct val="50000"/>
              </a:spcBef>
              <a:buFontTx/>
              <a:buNone/>
            </a:pPr>
            <a:r>
              <a:rPr lang="en-GB" sz="2400" smtClean="0"/>
              <a:t>   </a:t>
            </a:r>
            <a:r>
              <a:rPr lang="en-GB" sz="2400" smtClean="0">
                <a:solidFill>
                  <a:srgbClr val="FF0909"/>
                </a:solidFill>
              </a:rPr>
              <a:t>DISADVANTAGES:-</a:t>
            </a:r>
          </a:p>
          <a:p>
            <a:pPr eaLnBrk="1" hangingPunct="1">
              <a:spcBef>
                <a:spcPct val="50000"/>
              </a:spcBef>
            </a:pPr>
            <a:r>
              <a:rPr lang="en-GB" sz="2400" smtClean="0"/>
              <a:t>Greater volumes of both Low Level and Intermediate Level Waste are created. </a:t>
            </a:r>
          </a:p>
          <a:p>
            <a:pPr eaLnBrk="1" hangingPunct="1">
              <a:spcBef>
                <a:spcPct val="50000"/>
              </a:spcBef>
            </a:pPr>
            <a:r>
              <a:rPr lang="en-GB" sz="2400" smtClean="0"/>
              <a:t>Historically, routine emissions from reprocessing plants have been greater than storage of ONCE-THROUGH cycle waste.  </a:t>
            </a:r>
          </a:p>
          <a:p>
            <a:pPr eaLnBrk="1" hangingPunct="1">
              <a:lnSpc>
                <a:spcPct val="90000"/>
              </a:lnSpc>
              <a:spcBef>
                <a:spcPct val="50000"/>
              </a:spcBef>
              <a:buFontTx/>
              <a:buNone/>
            </a:pPr>
            <a:endParaRPr lang="en-GB" sz="2000" b="0" smtClean="0"/>
          </a:p>
        </p:txBody>
      </p:sp>
      <p:sp>
        <p:nvSpPr>
          <p:cNvPr id="6" name="Rectangle 2"/>
          <p:cNvSpPr txBox="1">
            <a:spLocks noGrp="1"/>
          </p:cNvSpPr>
          <p:nvPr>
            <p:ph type="title"/>
          </p:nvPr>
        </p:nvSpPr>
        <p:spPr bwMode="auto">
          <a:xfrm>
            <a:off x="0" y="0"/>
            <a:ext cx="9144000" cy="501650"/>
          </a:xfrm>
          <a:prstGeom prst="rect">
            <a:avLst/>
          </a:prstGeom>
          <a:gradFill flip="none" rotWithShape="1">
            <a:gsLst>
              <a:gs pos="0">
                <a:srgbClr val="000000"/>
              </a:gs>
              <a:gs pos="39999">
                <a:srgbClr val="0A128C"/>
              </a:gs>
              <a:gs pos="70000">
                <a:srgbClr val="181CC7"/>
              </a:gs>
              <a:gs pos="88000">
                <a:srgbClr val="7005D4"/>
              </a:gs>
              <a:gs pos="100000">
                <a:srgbClr val="8C3D91"/>
              </a:gs>
            </a:gsLst>
            <a:lin ang="5400000" scaled="0"/>
            <a:tileRect/>
          </a:gra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2800" b="1" i="0" u="none" strike="noStrike" kern="0" cap="none" spc="0" normalizeH="0" baseline="0" noProof="0" dirty="0" smtClean="0">
                <a:ln>
                  <a:noFill/>
                </a:ln>
                <a:solidFill>
                  <a:srgbClr val="FFFF00"/>
                </a:solidFill>
                <a:effectLst/>
                <a:uLnTx/>
                <a:uFillTx/>
                <a:latin typeface="Times New Roman" pitchFamily="18" charset="0"/>
                <a:ea typeface="+mj-ea"/>
                <a:cs typeface="+mj-cs"/>
              </a:rPr>
              <a:t>Simplified Fuel Cycle for a PWR Reprocessing Cycle</a:t>
            </a:r>
            <a:r>
              <a:rPr kumimoji="0" lang="en-GB" sz="2800" b="1" i="0" u="none" strike="noStrike" kern="0" cap="none" spc="0" normalizeH="0" noProof="0" dirty="0" smtClean="0">
                <a:ln>
                  <a:noFill/>
                </a:ln>
                <a:solidFill>
                  <a:srgbClr val="FFFF00"/>
                </a:solidFill>
                <a:effectLst/>
                <a:uLnTx/>
                <a:uFillTx/>
                <a:latin typeface="Times New Roman" pitchFamily="18" charset="0"/>
                <a:ea typeface="+mj-ea"/>
                <a:cs typeface="+mj-cs"/>
              </a:rPr>
              <a:t> (1)</a:t>
            </a:r>
            <a:endParaRPr kumimoji="0" lang="en-GB" sz="2800" b="1" i="0" u="none" strike="noStrike" kern="0" cap="none" spc="0" normalizeH="0" baseline="0" noProof="0" dirty="0">
              <a:ln>
                <a:noFill/>
              </a:ln>
              <a:solidFill>
                <a:srgbClr val="FFFF00"/>
              </a:solidFill>
              <a:effectLst/>
              <a:uLnTx/>
              <a:uFillTx/>
              <a:latin typeface="Times New Roman" pitchFamily="18"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82947">
                                            <p:txEl>
                                              <p:pRg st="1" end="1"/>
                                            </p:txEl>
                                          </p:spTgt>
                                        </p:tgtEl>
                                        <p:attrNameLst>
                                          <p:attrName>style.visibility</p:attrName>
                                        </p:attrNameLst>
                                      </p:cBhvr>
                                      <p:to>
                                        <p:strVal val="visible"/>
                                      </p:to>
                                    </p:set>
                                    <p:animEffect transition="in" filter="dissolve">
                                      <p:cBhvr>
                                        <p:cTn id="7" dur="500"/>
                                        <p:tgtEl>
                                          <p:spTgt spid="8294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2947">
                                            <p:txEl>
                                              <p:pRg st="2" end="2"/>
                                            </p:txEl>
                                          </p:spTgt>
                                        </p:tgtEl>
                                        <p:attrNameLst>
                                          <p:attrName>style.visibility</p:attrName>
                                        </p:attrNameLst>
                                      </p:cBhvr>
                                      <p:to>
                                        <p:strVal val="visible"/>
                                      </p:to>
                                    </p:set>
                                    <p:animEffect transition="in" filter="dissolve">
                                      <p:cBhvr>
                                        <p:cTn id="12" dur="500"/>
                                        <p:tgtEl>
                                          <p:spTgt spid="82947">
                                            <p:txEl>
                                              <p:pRg st="2" end="2"/>
                                            </p:txEl>
                                          </p:spTgt>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82947">
                                            <p:txEl>
                                              <p:pRg st="3" end="3"/>
                                            </p:txEl>
                                          </p:spTgt>
                                        </p:tgtEl>
                                        <p:attrNameLst>
                                          <p:attrName>style.visibility</p:attrName>
                                        </p:attrNameLst>
                                      </p:cBhvr>
                                      <p:to>
                                        <p:strVal val="visible"/>
                                      </p:to>
                                    </p:set>
                                    <p:animEffect transition="in" filter="dissolve">
                                      <p:cBhvr>
                                        <p:cTn id="16" dur="500"/>
                                        <p:tgtEl>
                                          <p:spTgt spid="82947">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82947">
                                            <p:txEl>
                                              <p:pRg st="5" end="5"/>
                                            </p:txEl>
                                          </p:spTgt>
                                        </p:tgtEl>
                                        <p:attrNameLst>
                                          <p:attrName>style.visibility</p:attrName>
                                        </p:attrNameLst>
                                      </p:cBhvr>
                                      <p:to>
                                        <p:strVal val="visible"/>
                                      </p:to>
                                    </p:set>
                                    <p:animEffect transition="in" filter="dissolve">
                                      <p:cBhvr>
                                        <p:cTn id="21" dur="500"/>
                                        <p:tgtEl>
                                          <p:spTgt spid="82947">
                                            <p:txEl>
                                              <p:pRg st="5" end="5"/>
                                            </p:txEl>
                                          </p:spTgt>
                                        </p:tgtEl>
                                      </p:cBhvr>
                                    </p:animEffect>
                                  </p:childTnLst>
                                </p:cTn>
                              </p:par>
                            </p:childTnLst>
                          </p:cTn>
                        </p:par>
                        <p:par>
                          <p:cTn id="22" fill="hold">
                            <p:stCondLst>
                              <p:cond delay="500"/>
                            </p:stCondLst>
                            <p:childTnLst>
                              <p:par>
                                <p:cTn id="23" presetID="9" presetClass="entr" presetSubtype="0" fill="hold" nodeType="afterEffect">
                                  <p:stCondLst>
                                    <p:cond delay="0"/>
                                  </p:stCondLst>
                                  <p:childTnLst>
                                    <p:set>
                                      <p:cBhvr>
                                        <p:cTn id="24" dur="1" fill="hold">
                                          <p:stCondLst>
                                            <p:cond delay="0"/>
                                          </p:stCondLst>
                                        </p:cTn>
                                        <p:tgtEl>
                                          <p:spTgt spid="82947">
                                            <p:txEl>
                                              <p:pRg st="6" end="6"/>
                                            </p:txEl>
                                          </p:spTgt>
                                        </p:tgtEl>
                                        <p:attrNameLst>
                                          <p:attrName>style.visibility</p:attrName>
                                        </p:attrNameLst>
                                      </p:cBhvr>
                                      <p:to>
                                        <p:strVal val="visible"/>
                                      </p:to>
                                    </p:set>
                                    <p:animEffect transition="in" filter="dissolve">
                                      <p:cBhvr>
                                        <p:cTn id="25" dur="500"/>
                                        <p:tgtEl>
                                          <p:spTgt spid="829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a:noFill/>
        </p:spPr>
        <p:txBody>
          <a:bodyPr/>
          <a:lstStyle/>
          <a:p>
            <a:fld id="{4CD42774-FEA4-4C14-A237-112206EDF851}" type="slidenum">
              <a:rPr lang="en-GB" smtClean="0"/>
              <a:pPr/>
              <a:t>17</a:t>
            </a:fld>
            <a:endParaRPr lang="en-GB" smtClean="0"/>
          </a:p>
        </p:txBody>
      </p:sp>
      <p:sp>
        <p:nvSpPr>
          <p:cNvPr id="117762" name="Rectangle 2"/>
          <p:cNvSpPr>
            <a:spLocks noGrp="1" noChangeArrowheads="1"/>
          </p:cNvSpPr>
          <p:nvPr>
            <p:ph type="body" idx="1"/>
          </p:nvPr>
        </p:nvSpPr>
        <p:spPr/>
        <p:txBody>
          <a:bodyPr/>
          <a:lstStyle/>
          <a:p>
            <a:pPr eaLnBrk="1" hangingPunct="1">
              <a:lnSpc>
                <a:spcPct val="80000"/>
              </a:lnSpc>
              <a:buFontTx/>
              <a:buNone/>
            </a:pPr>
            <a:r>
              <a:rPr lang="en-GB" sz="2000" smtClean="0"/>
              <a:t> </a:t>
            </a:r>
          </a:p>
          <a:p>
            <a:pPr eaLnBrk="1" hangingPunct="1">
              <a:spcBef>
                <a:spcPct val="50000"/>
              </a:spcBef>
              <a:buFontTx/>
              <a:buNone/>
            </a:pPr>
            <a:r>
              <a:rPr lang="en-GB" sz="2800" smtClean="0">
                <a:solidFill>
                  <a:srgbClr val="FF0909"/>
                </a:solidFill>
              </a:rPr>
              <a:t>Dealing with liquid effluents</a:t>
            </a:r>
          </a:p>
          <a:p>
            <a:pPr eaLnBrk="1" hangingPunct="1">
              <a:spcBef>
                <a:spcPct val="50000"/>
              </a:spcBef>
            </a:pPr>
            <a:r>
              <a:rPr lang="en-GB" sz="2400" smtClean="0"/>
              <a:t>At SELLAFIELD the ION EXCHANGE plant </a:t>
            </a:r>
          </a:p>
          <a:p>
            <a:pPr eaLnBrk="1" hangingPunct="1">
              <a:spcBef>
                <a:spcPct val="50000"/>
              </a:spcBef>
            </a:pPr>
            <a:r>
              <a:rPr lang="en-GB" sz="2400" smtClean="0"/>
              <a:t>SIXEP (</a:t>
            </a:r>
            <a:r>
              <a:rPr lang="en-GB" sz="2400" u="sng" smtClean="0"/>
              <a:t>S</a:t>
            </a:r>
            <a:r>
              <a:rPr lang="en-GB" sz="2400" smtClean="0"/>
              <a:t>ite </a:t>
            </a:r>
            <a:r>
              <a:rPr lang="en-GB" sz="2400" u="sng" smtClean="0"/>
              <a:t>I</a:t>
            </a:r>
            <a:r>
              <a:rPr lang="en-GB" sz="2400" smtClean="0"/>
              <a:t>on </a:t>
            </a:r>
            <a:r>
              <a:rPr lang="en-GB" sz="2400" u="sng" smtClean="0"/>
              <a:t>EX</a:t>
            </a:r>
            <a:r>
              <a:rPr lang="en-GB" sz="2400" smtClean="0"/>
              <a:t>change </a:t>
            </a:r>
            <a:r>
              <a:rPr lang="en-GB" sz="2400" u="sng" smtClean="0"/>
              <a:t>P</a:t>
            </a:r>
            <a:r>
              <a:rPr lang="en-GB" sz="2400" smtClean="0"/>
              <a:t>lant) </a:t>
            </a:r>
          </a:p>
          <a:p>
            <a:pPr lvl="1" eaLnBrk="1" hangingPunct="1">
              <a:spcBef>
                <a:spcPct val="50000"/>
              </a:spcBef>
            </a:pPr>
            <a:r>
              <a:rPr lang="en-GB" sz="2400" smtClean="0">
                <a:solidFill>
                  <a:srgbClr val="0033CC"/>
                </a:solidFill>
              </a:rPr>
              <a:t>commissioned in early 1986, </a:t>
            </a:r>
          </a:p>
          <a:p>
            <a:pPr lvl="1" eaLnBrk="1" hangingPunct="1">
              <a:spcBef>
                <a:spcPct val="50000"/>
              </a:spcBef>
            </a:pPr>
            <a:r>
              <a:rPr lang="en-GB" sz="2400" smtClean="0">
                <a:solidFill>
                  <a:srgbClr val="0033CC"/>
                </a:solidFill>
              </a:rPr>
              <a:t>substantially reduced the radioactive emissions in the effluent discharged to Irish Sea since that time by a factor of 500+ times</a:t>
            </a:r>
          </a:p>
          <a:p>
            <a:pPr eaLnBrk="1" hangingPunct="1">
              <a:spcBef>
                <a:spcPct val="50000"/>
              </a:spcBef>
            </a:pPr>
            <a:r>
              <a:rPr lang="en-GB" sz="2400" smtClean="0"/>
              <a:t>Further improvements with more advance waste treatment have now been installed.</a:t>
            </a:r>
          </a:p>
          <a:p>
            <a:pPr eaLnBrk="1" hangingPunct="1">
              <a:spcBef>
                <a:spcPct val="50000"/>
              </a:spcBef>
            </a:pPr>
            <a:r>
              <a:rPr lang="en-GB" sz="2400" smtClean="0"/>
              <a:t>PLUTONIUM is stockpiled or in transport if used in FBRs. (although this can be 'spiked').</a:t>
            </a:r>
            <a:endParaRPr lang="en-GB" sz="2400" b="0" smtClean="0"/>
          </a:p>
        </p:txBody>
      </p:sp>
      <p:sp>
        <p:nvSpPr>
          <p:cNvPr id="6" name="Rectangle 2"/>
          <p:cNvSpPr txBox="1">
            <a:spLocks noGrp="1"/>
          </p:cNvSpPr>
          <p:nvPr>
            <p:ph type="title"/>
          </p:nvPr>
        </p:nvSpPr>
        <p:spPr bwMode="auto">
          <a:xfrm>
            <a:off x="0" y="0"/>
            <a:ext cx="9144000" cy="501650"/>
          </a:xfrm>
          <a:prstGeom prst="rect">
            <a:avLst/>
          </a:prstGeom>
          <a:gradFill flip="none" rotWithShape="1">
            <a:gsLst>
              <a:gs pos="0">
                <a:srgbClr val="000000"/>
              </a:gs>
              <a:gs pos="39999">
                <a:srgbClr val="0A128C"/>
              </a:gs>
              <a:gs pos="70000">
                <a:srgbClr val="181CC7"/>
              </a:gs>
              <a:gs pos="88000">
                <a:srgbClr val="7005D4"/>
              </a:gs>
              <a:gs pos="100000">
                <a:srgbClr val="8C3D91"/>
              </a:gs>
            </a:gsLst>
            <a:lin ang="5400000" scaled="0"/>
            <a:tileRect/>
          </a:gra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2800" b="1" i="0" u="none" strike="noStrike" kern="0" cap="none" spc="0" normalizeH="0" baseline="0" noProof="0" dirty="0" smtClean="0">
                <a:ln>
                  <a:noFill/>
                </a:ln>
                <a:solidFill>
                  <a:srgbClr val="FFFF00"/>
                </a:solidFill>
                <a:effectLst/>
                <a:uLnTx/>
                <a:uFillTx/>
                <a:latin typeface="Times New Roman" pitchFamily="18" charset="0"/>
                <a:ea typeface="+mj-ea"/>
                <a:cs typeface="+mj-cs"/>
              </a:rPr>
              <a:t>Simplified Fuel Cycle for a PWR Reprocessing Cycle</a:t>
            </a:r>
            <a:r>
              <a:rPr kumimoji="0" lang="en-GB" sz="2800" b="1" i="0" u="none" strike="noStrike" kern="0" cap="none" spc="0" normalizeH="0" noProof="0" dirty="0" smtClean="0">
                <a:ln>
                  <a:noFill/>
                </a:ln>
                <a:solidFill>
                  <a:srgbClr val="FFFF00"/>
                </a:solidFill>
                <a:effectLst/>
                <a:uLnTx/>
                <a:uFillTx/>
                <a:latin typeface="Times New Roman" pitchFamily="18" charset="0"/>
                <a:ea typeface="+mj-ea"/>
                <a:cs typeface="+mj-cs"/>
              </a:rPr>
              <a:t> (2)</a:t>
            </a:r>
            <a:endParaRPr kumimoji="0" lang="en-GB" sz="2800" b="1" i="0" u="none" strike="noStrike" kern="0" cap="none" spc="0" normalizeH="0" baseline="0" noProof="0" dirty="0">
              <a:ln>
                <a:noFill/>
              </a:ln>
              <a:solidFill>
                <a:srgbClr val="FFFF00"/>
              </a:solidFill>
              <a:effectLst/>
              <a:uLnTx/>
              <a:uFillTx/>
              <a:latin typeface="Times New Roman" pitchFamily="18"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17762">
                                            <p:txEl>
                                              <p:pRg st="2" end="2"/>
                                            </p:txEl>
                                          </p:spTgt>
                                        </p:tgtEl>
                                        <p:attrNameLst>
                                          <p:attrName>style.visibility</p:attrName>
                                        </p:attrNameLst>
                                      </p:cBhvr>
                                      <p:to>
                                        <p:strVal val="visible"/>
                                      </p:to>
                                    </p:set>
                                    <p:animEffect transition="in" filter="dissolve">
                                      <p:cBhvr>
                                        <p:cTn id="7" dur="500"/>
                                        <p:tgtEl>
                                          <p:spTgt spid="11776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7762">
                                            <p:txEl>
                                              <p:pRg st="3" end="3"/>
                                            </p:txEl>
                                          </p:spTgt>
                                        </p:tgtEl>
                                        <p:attrNameLst>
                                          <p:attrName>style.visibility</p:attrName>
                                        </p:attrNameLst>
                                      </p:cBhvr>
                                      <p:to>
                                        <p:strVal val="visible"/>
                                      </p:to>
                                    </p:set>
                                    <p:animEffect transition="in" filter="dissolve">
                                      <p:cBhvr>
                                        <p:cTn id="12" dur="500"/>
                                        <p:tgtEl>
                                          <p:spTgt spid="117762">
                                            <p:txEl>
                                              <p:pRg st="3" end="3"/>
                                            </p:txEl>
                                          </p:spTgt>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117762">
                                            <p:txEl>
                                              <p:pRg st="4" end="4"/>
                                            </p:txEl>
                                          </p:spTgt>
                                        </p:tgtEl>
                                        <p:attrNameLst>
                                          <p:attrName>style.visibility</p:attrName>
                                        </p:attrNameLst>
                                      </p:cBhvr>
                                      <p:to>
                                        <p:strVal val="visible"/>
                                      </p:to>
                                    </p:set>
                                    <p:animEffect transition="in" filter="dissolve">
                                      <p:cBhvr>
                                        <p:cTn id="16" dur="500"/>
                                        <p:tgtEl>
                                          <p:spTgt spid="117762">
                                            <p:txEl>
                                              <p:pRg st="4" end="4"/>
                                            </p:txEl>
                                          </p:spTgt>
                                        </p:tgtEl>
                                      </p:cBhvr>
                                    </p:animEffect>
                                  </p:childTnLst>
                                </p:cTn>
                              </p:par>
                            </p:childTnLst>
                          </p:cTn>
                        </p:par>
                        <p:par>
                          <p:cTn id="17" fill="hold">
                            <p:stCondLst>
                              <p:cond delay="1000"/>
                            </p:stCondLst>
                            <p:childTnLst>
                              <p:par>
                                <p:cTn id="18" presetID="9" presetClass="entr" presetSubtype="0" fill="hold" nodeType="afterEffect">
                                  <p:stCondLst>
                                    <p:cond delay="0"/>
                                  </p:stCondLst>
                                  <p:childTnLst>
                                    <p:set>
                                      <p:cBhvr>
                                        <p:cTn id="19" dur="1" fill="hold">
                                          <p:stCondLst>
                                            <p:cond delay="0"/>
                                          </p:stCondLst>
                                        </p:cTn>
                                        <p:tgtEl>
                                          <p:spTgt spid="117762">
                                            <p:txEl>
                                              <p:pRg st="5" end="5"/>
                                            </p:txEl>
                                          </p:spTgt>
                                        </p:tgtEl>
                                        <p:attrNameLst>
                                          <p:attrName>style.visibility</p:attrName>
                                        </p:attrNameLst>
                                      </p:cBhvr>
                                      <p:to>
                                        <p:strVal val="visible"/>
                                      </p:to>
                                    </p:set>
                                    <p:animEffect transition="in" filter="dissolve">
                                      <p:cBhvr>
                                        <p:cTn id="20" dur="500"/>
                                        <p:tgtEl>
                                          <p:spTgt spid="117762">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17762">
                                            <p:txEl>
                                              <p:pRg st="6" end="6"/>
                                            </p:txEl>
                                          </p:spTgt>
                                        </p:tgtEl>
                                        <p:attrNameLst>
                                          <p:attrName>style.visibility</p:attrName>
                                        </p:attrNameLst>
                                      </p:cBhvr>
                                      <p:to>
                                        <p:strVal val="visible"/>
                                      </p:to>
                                    </p:set>
                                    <p:animEffect transition="in" filter="dissolve">
                                      <p:cBhvr>
                                        <p:cTn id="25" dur="500"/>
                                        <p:tgtEl>
                                          <p:spTgt spid="117762">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117762">
                                            <p:txEl>
                                              <p:pRg st="7" end="7"/>
                                            </p:txEl>
                                          </p:spTgt>
                                        </p:tgtEl>
                                        <p:attrNameLst>
                                          <p:attrName>style.visibility</p:attrName>
                                        </p:attrNameLst>
                                      </p:cBhvr>
                                      <p:to>
                                        <p:strVal val="visible"/>
                                      </p:to>
                                    </p:set>
                                    <p:animEffect transition="in" filter="dissolve">
                                      <p:cBhvr>
                                        <p:cTn id="30" dur="500"/>
                                        <p:tgtEl>
                                          <p:spTgt spid="11776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0"/>
          </p:nvPr>
        </p:nvSpPr>
        <p:spPr>
          <a:noFill/>
        </p:spPr>
        <p:txBody>
          <a:bodyPr/>
          <a:lstStyle/>
          <a:p>
            <a:fld id="{D40EEF6A-50AB-4D70-A820-E8E9427FD3B5}" type="slidenum">
              <a:rPr lang="en-GB" smtClean="0"/>
              <a:pPr/>
              <a:t>18</a:t>
            </a:fld>
            <a:endParaRPr lang="en-GB" smtClean="0"/>
          </a:p>
        </p:txBody>
      </p:sp>
      <p:sp>
        <p:nvSpPr>
          <p:cNvPr id="89091" name="Rectangle 3"/>
          <p:cNvSpPr>
            <a:spLocks noGrp="1" noChangeArrowheads="1"/>
          </p:cNvSpPr>
          <p:nvPr>
            <p:ph type="body" idx="1"/>
          </p:nvPr>
        </p:nvSpPr>
        <p:spPr>
          <a:xfrm>
            <a:off x="376238" y="6297613"/>
            <a:ext cx="9144000" cy="404812"/>
          </a:xfrm>
        </p:spPr>
        <p:txBody>
          <a:bodyPr/>
          <a:lstStyle/>
          <a:p>
            <a:pPr eaLnBrk="1" hangingPunct="1">
              <a:lnSpc>
                <a:spcPct val="90000"/>
              </a:lnSpc>
              <a:buFontTx/>
              <a:buNone/>
            </a:pPr>
            <a:r>
              <a:rPr lang="en-GB" sz="2000" smtClean="0">
                <a:solidFill>
                  <a:srgbClr val="FF0909"/>
                </a:solidFill>
              </a:rPr>
              <a:t>**Pipes in this are of small diameter to prevent  CRITICALITIES</a:t>
            </a:r>
            <a:r>
              <a:rPr lang="en-GB" sz="1800" smtClean="0">
                <a:solidFill>
                  <a:srgbClr val="FF0909"/>
                </a:solidFill>
              </a:rPr>
              <a:t>.</a:t>
            </a:r>
            <a:br>
              <a:rPr lang="en-GB" sz="1800" smtClean="0">
                <a:solidFill>
                  <a:srgbClr val="FF0909"/>
                </a:solidFill>
              </a:rPr>
            </a:br>
            <a:endParaRPr lang="en-GB" sz="1800" b="0" smtClean="0">
              <a:solidFill>
                <a:srgbClr val="FF0909"/>
              </a:solidFill>
            </a:endParaRPr>
          </a:p>
        </p:txBody>
      </p:sp>
      <p:sp>
        <p:nvSpPr>
          <p:cNvPr id="19460" name="Rectangle 4"/>
          <p:cNvSpPr>
            <a:spLocks noGrp="1" noChangeArrowheads="1"/>
          </p:cNvSpPr>
          <p:nvPr>
            <p:ph type="title"/>
          </p:nvPr>
        </p:nvSpPr>
        <p:spPr/>
        <p:txBody>
          <a:bodyPr/>
          <a:lstStyle/>
          <a:p>
            <a:pPr eaLnBrk="1" hangingPunct="1"/>
            <a:endParaRPr lang="en-US" smtClean="0"/>
          </a:p>
        </p:txBody>
      </p:sp>
      <p:sp>
        <p:nvSpPr>
          <p:cNvPr id="19462" name="Rectangle 6"/>
          <p:cNvSpPr>
            <a:spLocks noChangeArrowheads="1"/>
          </p:cNvSpPr>
          <p:nvPr/>
        </p:nvSpPr>
        <p:spPr bwMode="auto">
          <a:xfrm>
            <a:off x="0" y="506413"/>
            <a:ext cx="2497138" cy="608012"/>
          </a:xfrm>
          <a:prstGeom prst="rect">
            <a:avLst/>
          </a:prstGeom>
          <a:noFill/>
          <a:ln w="9525">
            <a:noFill/>
            <a:miter lim="800000"/>
            <a:headEnd/>
            <a:tailEnd/>
          </a:ln>
        </p:spPr>
        <p:txBody>
          <a:bodyPr/>
          <a:lstStyle/>
          <a:p>
            <a:pPr marL="342900" indent="-342900">
              <a:spcBef>
                <a:spcPct val="20000"/>
              </a:spcBef>
            </a:pPr>
            <a:r>
              <a:rPr lang="en-GB" sz="2800" b="1">
                <a:solidFill>
                  <a:srgbClr val="FF0909"/>
                </a:solidFill>
                <a:latin typeface="Times New Roman" pitchFamily="18" charset="0"/>
              </a:rPr>
              <a:t>The Chemistry</a:t>
            </a:r>
          </a:p>
          <a:p>
            <a:pPr marL="342900" indent="-342900">
              <a:lnSpc>
                <a:spcPct val="80000"/>
              </a:lnSpc>
              <a:spcBef>
                <a:spcPct val="20000"/>
              </a:spcBef>
            </a:pPr>
            <a:r>
              <a:rPr lang="en-GB" sz="1400" b="1">
                <a:latin typeface="Times New Roman" pitchFamily="18" charset="0"/>
              </a:rPr>
              <a:t>     </a:t>
            </a:r>
          </a:p>
        </p:txBody>
      </p:sp>
      <p:sp>
        <p:nvSpPr>
          <p:cNvPr id="89096" name="Text Box 8"/>
          <p:cNvSpPr txBox="1">
            <a:spLocks noChangeArrowheads="1"/>
          </p:cNvSpPr>
          <p:nvPr/>
        </p:nvSpPr>
        <p:spPr bwMode="auto">
          <a:xfrm>
            <a:off x="201613" y="1114425"/>
            <a:ext cx="2817358" cy="945141"/>
          </a:xfrm>
          <a:prstGeom prst="rect">
            <a:avLst/>
          </a:prstGeom>
          <a:solidFill>
            <a:srgbClr val="0000FF"/>
          </a:solidFill>
          <a:ln w="9525">
            <a:solidFill>
              <a:srgbClr val="FF0000"/>
            </a:solidFill>
            <a:miter lim="800000"/>
            <a:headEnd/>
            <a:tailEnd/>
          </a:ln>
        </p:spPr>
        <p:txBody>
          <a:bodyPr wrap="square" lIns="18000" tIns="10800" rIns="18000" bIns="10800">
            <a:spAutoFit/>
          </a:bodyPr>
          <a:lstStyle/>
          <a:p>
            <a:r>
              <a:rPr lang="en-GB" dirty="0">
                <a:solidFill>
                  <a:schemeClr val="bg1"/>
                </a:solidFill>
              </a:rPr>
              <a:t> </a:t>
            </a:r>
            <a:r>
              <a:rPr lang="en-GB" sz="2000" b="1" dirty="0" smtClean="0">
                <a:solidFill>
                  <a:schemeClr val="bg1"/>
                </a:solidFill>
                <a:latin typeface="Times New Roman" pitchFamily="18" charset="0"/>
              </a:rPr>
              <a:t>Fuel stored in cooling ponds  to allow further decay</a:t>
            </a:r>
            <a:endParaRPr lang="en-GB" sz="2000" b="1" dirty="0">
              <a:solidFill>
                <a:schemeClr val="bg1"/>
              </a:solidFill>
              <a:latin typeface="Times New Roman" pitchFamily="18" charset="0"/>
            </a:endParaRPr>
          </a:p>
        </p:txBody>
      </p:sp>
      <p:grpSp>
        <p:nvGrpSpPr>
          <p:cNvPr id="2" name="Group 29"/>
          <p:cNvGrpSpPr>
            <a:grpSpLocks/>
          </p:cNvGrpSpPr>
          <p:nvPr/>
        </p:nvGrpSpPr>
        <p:grpSpPr bwMode="auto">
          <a:xfrm>
            <a:off x="3106738" y="1171575"/>
            <a:ext cx="2828926" cy="336550"/>
            <a:chOff x="1957" y="612"/>
            <a:chExt cx="1782" cy="212"/>
          </a:xfrm>
        </p:grpSpPr>
        <p:sp>
          <p:nvSpPr>
            <p:cNvPr id="19492" name="Text Box 9"/>
            <p:cNvSpPr txBox="1">
              <a:spLocks noChangeArrowheads="1"/>
            </p:cNvSpPr>
            <p:nvPr/>
          </p:nvSpPr>
          <p:spPr bwMode="auto">
            <a:xfrm>
              <a:off x="2275" y="612"/>
              <a:ext cx="1464" cy="212"/>
            </a:xfrm>
            <a:prstGeom prst="rect">
              <a:avLst/>
            </a:prstGeom>
            <a:solidFill>
              <a:srgbClr val="C0C0C0"/>
            </a:solidFill>
            <a:ln w="9525">
              <a:solidFill>
                <a:srgbClr val="FF0000"/>
              </a:solidFill>
              <a:miter lim="800000"/>
              <a:headEnd/>
              <a:tailEnd/>
            </a:ln>
          </p:spPr>
          <p:txBody>
            <a:bodyPr lIns="18000" tIns="10800" rIns="18000" bIns="10800">
              <a:spAutoFit/>
            </a:bodyPr>
            <a:lstStyle/>
            <a:p>
              <a:pPr algn="ctr"/>
              <a:r>
                <a:rPr lang="en-GB"/>
                <a:t> </a:t>
              </a:r>
              <a:r>
                <a:rPr lang="en-GB" sz="2000">
                  <a:latin typeface="Times New Roman" pitchFamily="18" charset="0"/>
                </a:rPr>
                <a:t>Fuel decanned</a:t>
              </a:r>
            </a:p>
          </p:txBody>
        </p:sp>
        <p:sp>
          <p:nvSpPr>
            <p:cNvPr id="19493" name="Line 19"/>
            <p:cNvSpPr>
              <a:spLocks noChangeShapeType="1"/>
            </p:cNvSpPr>
            <p:nvPr/>
          </p:nvSpPr>
          <p:spPr bwMode="auto">
            <a:xfrm flipV="1">
              <a:off x="1957" y="722"/>
              <a:ext cx="320" cy="2"/>
            </a:xfrm>
            <a:prstGeom prst="line">
              <a:avLst/>
            </a:prstGeom>
            <a:noFill/>
            <a:ln w="76200">
              <a:solidFill>
                <a:schemeClr val="tx1"/>
              </a:solidFill>
              <a:round/>
              <a:headEnd/>
              <a:tailEnd type="triangle" w="med" len="med"/>
            </a:ln>
          </p:spPr>
          <p:txBody>
            <a:bodyPr/>
            <a:lstStyle/>
            <a:p>
              <a:endParaRPr lang="en-GB"/>
            </a:p>
          </p:txBody>
        </p:sp>
      </p:grpSp>
      <p:grpSp>
        <p:nvGrpSpPr>
          <p:cNvPr id="3" name="Group 30"/>
          <p:cNvGrpSpPr>
            <a:grpSpLocks/>
          </p:cNvGrpSpPr>
          <p:nvPr/>
        </p:nvGrpSpPr>
        <p:grpSpPr bwMode="auto">
          <a:xfrm>
            <a:off x="5934075" y="892175"/>
            <a:ext cx="2890838" cy="855663"/>
            <a:chOff x="3738" y="418"/>
            <a:chExt cx="1821" cy="539"/>
          </a:xfrm>
        </p:grpSpPr>
        <p:sp>
          <p:nvSpPr>
            <p:cNvPr id="19490" name="Text Box 10"/>
            <p:cNvSpPr txBox="1">
              <a:spLocks noChangeArrowheads="1"/>
            </p:cNvSpPr>
            <p:nvPr/>
          </p:nvSpPr>
          <p:spPr bwMode="auto">
            <a:xfrm>
              <a:off x="4223" y="418"/>
              <a:ext cx="1336" cy="539"/>
            </a:xfrm>
            <a:prstGeom prst="rect">
              <a:avLst/>
            </a:prstGeom>
            <a:solidFill>
              <a:srgbClr val="FF00FF"/>
            </a:solidFill>
            <a:ln w="9525">
              <a:solidFill>
                <a:srgbClr val="FF0000"/>
              </a:solidFill>
              <a:miter lim="800000"/>
              <a:headEnd/>
              <a:tailEnd/>
            </a:ln>
          </p:spPr>
          <p:txBody>
            <a:bodyPr lIns="18000" tIns="10800" rIns="18000" bIns="10800">
              <a:spAutoFit/>
            </a:bodyPr>
            <a:lstStyle/>
            <a:p>
              <a:pPr algn="ctr"/>
              <a:r>
                <a:rPr lang="en-GB"/>
                <a:t> </a:t>
              </a:r>
              <a:r>
                <a:rPr lang="en-GB" b="1"/>
                <a:t>cladding to intermediate level waste storage</a:t>
              </a:r>
            </a:p>
          </p:txBody>
        </p:sp>
        <p:sp>
          <p:nvSpPr>
            <p:cNvPr id="19491" name="Line 20"/>
            <p:cNvSpPr>
              <a:spLocks noChangeShapeType="1"/>
            </p:cNvSpPr>
            <p:nvPr/>
          </p:nvSpPr>
          <p:spPr bwMode="auto">
            <a:xfrm>
              <a:off x="3738" y="693"/>
              <a:ext cx="485" cy="0"/>
            </a:xfrm>
            <a:prstGeom prst="line">
              <a:avLst/>
            </a:prstGeom>
            <a:noFill/>
            <a:ln w="76200">
              <a:solidFill>
                <a:schemeClr val="tx1"/>
              </a:solidFill>
              <a:round/>
              <a:headEnd/>
              <a:tailEnd type="triangle" w="med" len="med"/>
            </a:ln>
          </p:spPr>
          <p:txBody>
            <a:bodyPr/>
            <a:lstStyle/>
            <a:p>
              <a:endParaRPr lang="en-GB"/>
            </a:p>
          </p:txBody>
        </p:sp>
      </p:grpSp>
      <p:grpSp>
        <p:nvGrpSpPr>
          <p:cNvPr id="4" name="Group 31"/>
          <p:cNvGrpSpPr>
            <a:grpSpLocks/>
          </p:cNvGrpSpPr>
          <p:nvPr/>
        </p:nvGrpSpPr>
        <p:grpSpPr bwMode="auto">
          <a:xfrm>
            <a:off x="3597275" y="1509713"/>
            <a:ext cx="2324100" cy="820737"/>
            <a:chOff x="2266" y="825"/>
            <a:chExt cx="1464" cy="517"/>
          </a:xfrm>
        </p:grpSpPr>
        <p:sp>
          <p:nvSpPr>
            <p:cNvPr id="19488" name="Text Box 11"/>
            <p:cNvSpPr txBox="1">
              <a:spLocks noChangeArrowheads="1"/>
            </p:cNvSpPr>
            <p:nvPr/>
          </p:nvSpPr>
          <p:spPr bwMode="auto">
            <a:xfrm>
              <a:off x="2266" y="976"/>
              <a:ext cx="1464" cy="366"/>
            </a:xfrm>
            <a:prstGeom prst="rect">
              <a:avLst/>
            </a:prstGeom>
            <a:solidFill>
              <a:srgbClr val="FFFF00"/>
            </a:solidFill>
            <a:ln w="9525">
              <a:solidFill>
                <a:srgbClr val="FF0000"/>
              </a:solidFill>
              <a:miter lim="800000"/>
              <a:headEnd/>
              <a:tailEnd/>
            </a:ln>
          </p:spPr>
          <p:txBody>
            <a:bodyPr lIns="18000" tIns="10800" rIns="18000" bIns="10800">
              <a:spAutoFit/>
            </a:bodyPr>
            <a:lstStyle/>
            <a:p>
              <a:r>
                <a:rPr lang="en-GB" b="1"/>
                <a:t>Dissolve Fuel in </a:t>
              </a:r>
            </a:p>
            <a:p>
              <a:r>
                <a:rPr lang="en-GB" b="1"/>
                <a:t>         Nitric Acid</a:t>
              </a:r>
            </a:p>
          </p:txBody>
        </p:sp>
        <p:sp>
          <p:nvSpPr>
            <p:cNvPr id="19489" name="Line 21"/>
            <p:cNvSpPr>
              <a:spLocks noChangeShapeType="1"/>
            </p:cNvSpPr>
            <p:nvPr/>
          </p:nvSpPr>
          <p:spPr bwMode="auto">
            <a:xfrm rot="5400000">
              <a:off x="2892" y="908"/>
              <a:ext cx="165" cy="0"/>
            </a:xfrm>
            <a:prstGeom prst="line">
              <a:avLst/>
            </a:prstGeom>
            <a:noFill/>
            <a:ln w="76200">
              <a:solidFill>
                <a:schemeClr val="tx1"/>
              </a:solidFill>
              <a:round/>
              <a:headEnd/>
              <a:tailEnd type="triangle" w="med" len="med"/>
            </a:ln>
          </p:spPr>
          <p:txBody>
            <a:bodyPr/>
            <a:lstStyle/>
            <a:p>
              <a:endParaRPr lang="en-GB"/>
            </a:p>
          </p:txBody>
        </p:sp>
      </p:grpSp>
      <p:grpSp>
        <p:nvGrpSpPr>
          <p:cNvPr id="5" name="Group 32"/>
          <p:cNvGrpSpPr>
            <a:grpSpLocks/>
          </p:cNvGrpSpPr>
          <p:nvPr/>
        </p:nvGrpSpPr>
        <p:grpSpPr bwMode="auto">
          <a:xfrm>
            <a:off x="3060700" y="2320925"/>
            <a:ext cx="3224213" cy="822325"/>
            <a:chOff x="1928" y="1336"/>
            <a:chExt cx="2031" cy="518"/>
          </a:xfrm>
        </p:grpSpPr>
        <p:sp>
          <p:nvSpPr>
            <p:cNvPr id="19486" name="Text Box 12"/>
            <p:cNvSpPr txBox="1">
              <a:spLocks noChangeArrowheads="1"/>
            </p:cNvSpPr>
            <p:nvPr/>
          </p:nvSpPr>
          <p:spPr bwMode="auto">
            <a:xfrm>
              <a:off x="1928" y="1488"/>
              <a:ext cx="2031" cy="366"/>
            </a:xfrm>
            <a:prstGeom prst="rect">
              <a:avLst/>
            </a:prstGeom>
            <a:solidFill>
              <a:srgbClr val="FF99CC"/>
            </a:solidFill>
            <a:ln w="9525">
              <a:solidFill>
                <a:srgbClr val="FF0000"/>
              </a:solidFill>
              <a:miter lim="800000"/>
              <a:headEnd/>
              <a:tailEnd/>
            </a:ln>
          </p:spPr>
          <p:txBody>
            <a:bodyPr lIns="18000" tIns="10800" rIns="18000" bIns="10800">
              <a:spAutoFit/>
            </a:bodyPr>
            <a:lstStyle/>
            <a:p>
              <a:pPr algn="ctr"/>
              <a:r>
                <a:rPr lang="en-GB" b="1"/>
                <a:t>add tributyl phosphate (TBP) in odourless ketone  (OK)</a:t>
              </a:r>
            </a:p>
          </p:txBody>
        </p:sp>
        <p:sp>
          <p:nvSpPr>
            <p:cNvPr id="19487" name="Line 22"/>
            <p:cNvSpPr>
              <a:spLocks noChangeShapeType="1"/>
            </p:cNvSpPr>
            <p:nvPr/>
          </p:nvSpPr>
          <p:spPr bwMode="auto">
            <a:xfrm rot="5400000">
              <a:off x="2863" y="1419"/>
              <a:ext cx="165" cy="0"/>
            </a:xfrm>
            <a:prstGeom prst="line">
              <a:avLst/>
            </a:prstGeom>
            <a:noFill/>
            <a:ln w="76200">
              <a:solidFill>
                <a:schemeClr val="tx1"/>
              </a:solidFill>
              <a:round/>
              <a:headEnd/>
              <a:tailEnd type="triangle" w="med" len="med"/>
            </a:ln>
          </p:spPr>
          <p:txBody>
            <a:bodyPr/>
            <a:lstStyle/>
            <a:p>
              <a:endParaRPr lang="en-GB"/>
            </a:p>
          </p:txBody>
        </p:sp>
      </p:grpSp>
      <p:grpSp>
        <p:nvGrpSpPr>
          <p:cNvPr id="6" name="Group 34"/>
          <p:cNvGrpSpPr>
            <a:grpSpLocks/>
          </p:cNvGrpSpPr>
          <p:nvPr/>
        </p:nvGrpSpPr>
        <p:grpSpPr bwMode="auto">
          <a:xfrm>
            <a:off x="3086100" y="3162300"/>
            <a:ext cx="3224213" cy="850900"/>
            <a:chOff x="1944" y="1866"/>
            <a:chExt cx="2031" cy="536"/>
          </a:xfrm>
        </p:grpSpPr>
        <p:sp>
          <p:nvSpPr>
            <p:cNvPr id="19484" name="Text Box 14"/>
            <p:cNvSpPr txBox="1">
              <a:spLocks noChangeArrowheads="1"/>
            </p:cNvSpPr>
            <p:nvPr/>
          </p:nvSpPr>
          <p:spPr bwMode="auto">
            <a:xfrm>
              <a:off x="1944" y="2036"/>
              <a:ext cx="2031" cy="366"/>
            </a:xfrm>
            <a:prstGeom prst="rect">
              <a:avLst/>
            </a:prstGeom>
            <a:solidFill>
              <a:srgbClr val="FFCC99"/>
            </a:solidFill>
            <a:ln w="9525">
              <a:solidFill>
                <a:srgbClr val="FF0000"/>
              </a:solidFill>
              <a:miter lim="800000"/>
              <a:headEnd/>
              <a:tailEnd/>
            </a:ln>
          </p:spPr>
          <p:txBody>
            <a:bodyPr lIns="18000" tIns="10800" rIns="18000" bIns="10800">
              <a:spAutoFit/>
            </a:bodyPr>
            <a:lstStyle/>
            <a:p>
              <a:pPr algn="ctr"/>
              <a:r>
                <a:rPr lang="en-GB" b="1"/>
                <a:t>further treatment with TBP/OK</a:t>
              </a:r>
            </a:p>
          </p:txBody>
        </p:sp>
        <p:sp>
          <p:nvSpPr>
            <p:cNvPr id="19485" name="Line 23"/>
            <p:cNvSpPr>
              <a:spLocks noChangeShapeType="1"/>
            </p:cNvSpPr>
            <p:nvPr/>
          </p:nvSpPr>
          <p:spPr bwMode="auto">
            <a:xfrm rot="5400000">
              <a:off x="2845" y="1949"/>
              <a:ext cx="165" cy="0"/>
            </a:xfrm>
            <a:prstGeom prst="line">
              <a:avLst/>
            </a:prstGeom>
            <a:noFill/>
            <a:ln w="76200">
              <a:solidFill>
                <a:schemeClr val="tx1"/>
              </a:solidFill>
              <a:round/>
              <a:headEnd/>
              <a:tailEnd type="triangle" w="med" len="med"/>
            </a:ln>
          </p:spPr>
          <p:txBody>
            <a:bodyPr/>
            <a:lstStyle/>
            <a:p>
              <a:endParaRPr lang="en-GB"/>
            </a:p>
          </p:txBody>
        </p:sp>
      </p:grpSp>
      <p:grpSp>
        <p:nvGrpSpPr>
          <p:cNvPr id="7" name="Group 36"/>
          <p:cNvGrpSpPr>
            <a:grpSpLocks/>
          </p:cNvGrpSpPr>
          <p:nvPr/>
        </p:nvGrpSpPr>
        <p:grpSpPr bwMode="auto">
          <a:xfrm>
            <a:off x="3228975" y="4003675"/>
            <a:ext cx="3224213" cy="908050"/>
            <a:chOff x="2034" y="2396"/>
            <a:chExt cx="2031" cy="572"/>
          </a:xfrm>
        </p:grpSpPr>
        <p:sp>
          <p:nvSpPr>
            <p:cNvPr id="19482" name="Text Box 16"/>
            <p:cNvSpPr txBox="1">
              <a:spLocks noChangeArrowheads="1"/>
            </p:cNvSpPr>
            <p:nvPr/>
          </p:nvSpPr>
          <p:spPr bwMode="auto">
            <a:xfrm>
              <a:off x="2034" y="2602"/>
              <a:ext cx="2031" cy="366"/>
            </a:xfrm>
            <a:prstGeom prst="rect">
              <a:avLst/>
            </a:prstGeom>
            <a:solidFill>
              <a:srgbClr val="99CC00"/>
            </a:solidFill>
            <a:ln w="9525">
              <a:solidFill>
                <a:srgbClr val="FF0000"/>
              </a:solidFill>
              <a:miter lim="800000"/>
              <a:headEnd/>
              <a:tailEnd/>
            </a:ln>
          </p:spPr>
          <p:txBody>
            <a:bodyPr lIns="18000" tIns="10800" rIns="18000" bIns="10800">
              <a:spAutoFit/>
            </a:bodyPr>
            <a:lstStyle/>
            <a:p>
              <a:pPr algn="ctr"/>
              <a:r>
                <a:rPr lang="en-GB" b="1"/>
                <a:t>reduced with ferrous  sulphamate</a:t>
              </a:r>
            </a:p>
          </p:txBody>
        </p:sp>
        <p:sp>
          <p:nvSpPr>
            <p:cNvPr id="19483" name="Line 24"/>
            <p:cNvSpPr>
              <a:spLocks noChangeShapeType="1"/>
            </p:cNvSpPr>
            <p:nvPr/>
          </p:nvSpPr>
          <p:spPr bwMode="auto">
            <a:xfrm rot="5400000">
              <a:off x="2800" y="2515"/>
              <a:ext cx="238" cy="0"/>
            </a:xfrm>
            <a:prstGeom prst="line">
              <a:avLst/>
            </a:prstGeom>
            <a:noFill/>
            <a:ln w="76200">
              <a:solidFill>
                <a:schemeClr val="tx1"/>
              </a:solidFill>
              <a:round/>
              <a:headEnd/>
              <a:tailEnd type="triangle" w="med" len="med"/>
            </a:ln>
          </p:spPr>
          <p:txBody>
            <a:bodyPr/>
            <a:lstStyle/>
            <a:p>
              <a:endParaRPr lang="en-GB"/>
            </a:p>
          </p:txBody>
        </p:sp>
      </p:grpSp>
      <p:grpSp>
        <p:nvGrpSpPr>
          <p:cNvPr id="8" name="Group 33"/>
          <p:cNvGrpSpPr>
            <a:grpSpLocks/>
          </p:cNvGrpSpPr>
          <p:nvPr/>
        </p:nvGrpSpPr>
        <p:grpSpPr bwMode="auto">
          <a:xfrm>
            <a:off x="6308725" y="2678113"/>
            <a:ext cx="2484438" cy="306387"/>
            <a:chOff x="3974" y="1561"/>
            <a:chExt cx="1565" cy="193"/>
          </a:xfrm>
        </p:grpSpPr>
        <p:sp>
          <p:nvSpPr>
            <p:cNvPr id="19480" name="Text Box 13"/>
            <p:cNvSpPr txBox="1">
              <a:spLocks noChangeArrowheads="1"/>
            </p:cNvSpPr>
            <p:nvPr/>
          </p:nvSpPr>
          <p:spPr bwMode="auto">
            <a:xfrm>
              <a:off x="4203" y="1561"/>
              <a:ext cx="1336" cy="193"/>
            </a:xfrm>
            <a:prstGeom prst="rect">
              <a:avLst/>
            </a:prstGeom>
            <a:solidFill>
              <a:srgbClr val="800080"/>
            </a:solidFill>
            <a:ln w="9525">
              <a:solidFill>
                <a:srgbClr val="FF0000"/>
              </a:solidFill>
              <a:miter lim="800000"/>
              <a:headEnd/>
              <a:tailEnd/>
            </a:ln>
          </p:spPr>
          <p:txBody>
            <a:bodyPr lIns="18000" tIns="10800" rIns="18000" bIns="10800">
              <a:spAutoFit/>
            </a:bodyPr>
            <a:lstStyle/>
            <a:p>
              <a:pPr algn="ctr"/>
              <a:r>
                <a:rPr lang="en-GB">
                  <a:solidFill>
                    <a:schemeClr val="bg1"/>
                  </a:solidFill>
                </a:rPr>
                <a:t> </a:t>
              </a:r>
              <a:r>
                <a:rPr lang="en-GB" b="1">
                  <a:solidFill>
                    <a:schemeClr val="bg1"/>
                  </a:solidFill>
                </a:rPr>
                <a:t>High Level Waste</a:t>
              </a:r>
            </a:p>
          </p:txBody>
        </p:sp>
        <p:sp>
          <p:nvSpPr>
            <p:cNvPr id="19481" name="Line 25"/>
            <p:cNvSpPr>
              <a:spLocks noChangeShapeType="1"/>
            </p:cNvSpPr>
            <p:nvPr/>
          </p:nvSpPr>
          <p:spPr bwMode="auto">
            <a:xfrm>
              <a:off x="3974" y="1670"/>
              <a:ext cx="229" cy="0"/>
            </a:xfrm>
            <a:prstGeom prst="line">
              <a:avLst/>
            </a:prstGeom>
            <a:noFill/>
            <a:ln w="76200">
              <a:solidFill>
                <a:schemeClr val="tx1"/>
              </a:solidFill>
              <a:round/>
              <a:headEnd/>
              <a:tailEnd type="triangle" w="med" len="med"/>
            </a:ln>
          </p:spPr>
          <p:txBody>
            <a:bodyPr/>
            <a:lstStyle/>
            <a:p>
              <a:endParaRPr lang="en-GB"/>
            </a:p>
          </p:txBody>
        </p:sp>
      </p:grpSp>
      <p:grpSp>
        <p:nvGrpSpPr>
          <p:cNvPr id="9" name="Group 35"/>
          <p:cNvGrpSpPr>
            <a:grpSpLocks/>
          </p:cNvGrpSpPr>
          <p:nvPr/>
        </p:nvGrpSpPr>
        <p:grpSpPr bwMode="auto">
          <a:xfrm>
            <a:off x="6292850" y="3548063"/>
            <a:ext cx="2546350" cy="306387"/>
            <a:chOff x="3964" y="2109"/>
            <a:chExt cx="1604" cy="193"/>
          </a:xfrm>
        </p:grpSpPr>
        <p:sp>
          <p:nvSpPr>
            <p:cNvPr id="19478" name="Text Box 15"/>
            <p:cNvSpPr txBox="1">
              <a:spLocks noChangeArrowheads="1"/>
            </p:cNvSpPr>
            <p:nvPr/>
          </p:nvSpPr>
          <p:spPr bwMode="auto">
            <a:xfrm>
              <a:off x="4166" y="2109"/>
              <a:ext cx="1402" cy="193"/>
            </a:xfrm>
            <a:prstGeom prst="rect">
              <a:avLst/>
            </a:prstGeom>
            <a:solidFill>
              <a:srgbClr val="FF00FF"/>
            </a:solidFill>
            <a:ln w="9525">
              <a:solidFill>
                <a:srgbClr val="FF0000"/>
              </a:solidFill>
              <a:miter lim="800000"/>
              <a:headEnd/>
              <a:tailEnd/>
            </a:ln>
          </p:spPr>
          <p:txBody>
            <a:bodyPr lIns="18000" tIns="10800" rIns="18000" bIns="10800">
              <a:spAutoFit/>
            </a:bodyPr>
            <a:lstStyle/>
            <a:p>
              <a:r>
                <a:rPr lang="en-GB" b="1"/>
                <a:t>medium level waste</a:t>
              </a:r>
            </a:p>
          </p:txBody>
        </p:sp>
        <p:sp>
          <p:nvSpPr>
            <p:cNvPr id="19479" name="Line 26"/>
            <p:cNvSpPr>
              <a:spLocks noChangeShapeType="1"/>
            </p:cNvSpPr>
            <p:nvPr/>
          </p:nvSpPr>
          <p:spPr bwMode="auto">
            <a:xfrm>
              <a:off x="3964" y="2208"/>
              <a:ext cx="193" cy="10"/>
            </a:xfrm>
            <a:prstGeom prst="line">
              <a:avLst/>
            </a:prstGeom>
            <a:noFill/>
            <a:ln w="76200">
              <a:solidFill>
                <a:schemeClr val="tx1"/>
              </a:solidFill>
              <a:round/>
              <a:headEnd/>
              <a:tailEnd type="triangle" w="med" len="med"/>
            </a:ln>
          </p:spPr>
          <p:txBody>
            <a:bodyPr/>
            <a:lstStyle/>
            <a:p>
              <a:endParaRPr lang="en-GB"/>
            </a:p>
          </p:txBody>
        </p:sp>
      </p:grpSp>
      <p:grpSp>
        <p:nvGrpSpPr>
          <p:cNvPr id="10" name="Group 37"/>
          <p:cNvGrpSpPr>
            <a:grpSpLocks/>
          </p:cNvGrpSpPr>
          <p:nvPr/>
        </p:nvGrpSpPr>
        <p:grpSpPr bwMode="auto">
          <a:xfrm>
            <a:off x="773113" y="4902200"/>
            <a:ext cx="3611562" cy="1054100"/>
            <a:chOff x="487" y="2962"/>
            <a:chExt cx="2275" cy="664"/>
          </a:xfrm>
        </p:grpSpPr>
        <p:sp>
          <p:nvSpPr>
            <p:cNvPr id="19476" name="Text Box 17"/>
            <p:cNvSpPr txBox="1">
              <a:spLocks noChangeArrowheads="1"/>
            </p:cNvSpPr>
            <p:nvPr/>
          </p:nvSpPr>
          <p:spPr bwMode="auto">
            <a:xfrm>
              <a:off x="487" y="3260"/>
              <a:ext cx="2031" cy="366"/>
            </a:xfrm>
            <a:prstGeom prst="rect">
              <a:avLst/>
            </a:prstGeom>
            <a:solidFill>
              <a:srgbClr val="FF6600"/>
            </a:solidFill>
            <a:ln w="9525">
              <a:solidFill>
                <a:srgbClr val="FF0000"/>
              </a:solidFill>
              <a:miter lim="800000"/>
              <a:headEnd/>
              <a:tailEnd/>
            </a:ln>
          </p:spPr>
          <p:txBody>
            <a:bodyPr lIns="18000" tIns="10800" rIns="18000" bIns="10800">
              <a:spAutoFit/>
            </a:bodyPr>
            <a:lstStyle/>
            <a:p>
              <a:pPr algn="ctr"/>
              <a:r>
                <a:rPr lang="en-GB" b="1"/>
                <a:t>URANIUM – converted into UO</a:t>
              </a:r>
              <a:r>
                <a:rPr lang="en-GB" b="1" baseline="-25000"/>
                <a:t>3</a:t>
              </a:r>
              <a:r>
                <a:rPr lang="en-GB" b="1"/>
                <a:t> and recycled</a:t>
              </a:r>
            </a:p>
          </p:txBody>
        </p:sp>
        <p:sp>
          <p:nvSpPr>
            <p:cNvPr id="19477" name="Line 27"/>
            <p:cNvSpPr>
              <a:spLocks noChangeShapeType="1"/>
            </p:cNvSpPr>
            <p:nvPr/>
          </p:nvSpPr>
          <p:spPr bwMode="auto">
            <a:xfrm rot="5400000">
              <a:off x="2030" y="2487"/>
              <a:ext cx="257" cy="1207"/>
            </a:xfrm>
            <a:prstGeom prst="line">
              <a:avLst/>
            </a:prstGeom>
            <a:noFill/>
            <a:ln w="76200">
              <a:solidFill>
                <a:schemeClr val="tx1"/>
              </a:solidFill>
              <a:round/>
              <a:headEnd/>
              <a:tailEnd type="triangle" w="med" len="med"/>
            </a:ln>
          </p:spPr>
          <p:txBody>
            <a:bodyPr/>
            <a:lstStyle/>
            <a:p>
              <a:endParaRPr lang="en-GB"/>
            </a:p>
          </p:txBody>
        </p:sp>
      </p:grpSp>
      <p:grpSp>
        <p:nvGrpSpPr>
          <p:cNvPr id="11" name="Group 38"/>
          <p:cNvGrpSpPr>
            <a:grpSpLocks/>
          </p:cNvGrpSpPr>
          <p:nvPr/>
        </p:nvGrpSpPr>
        <p:grpSpPr bwMode="auto">
          <a:xfrm>
            <a:off x="4999038" y="4914900"/>
            <a:ext cx="3224212" cy="1241425"/>
            <a:chOff x="3149" y="2970"/>
            <a:chExt cx="2031" cy="782"/>
          </a:xfrm>
        </p:grpSpPr>
        <p:sp>
          <p:nvSpPr>
            <p:cNvPr id="19474" name="Text Box 18"/>
            <p:cNvSpPr txBox="1">
              <a:spLocks noChangeArrowheads="1"/>
            </p:cNvSpPr>
            <p:nvPr/>
          </p:nvSpPr>
          <p:spPr bwMode="auto">
            <a:xfrm>
              <a:off x="3149" y="3213"/>
              <a:ext cx="2031" cy="539"/>
            </a:xfrm>
            <a:prstGeom prst="rect">
              <a:avLst/>
            </a:prstGeom>
            <a:solidFill>
              <a:srgbClr val="FF0909"/>
            </a:solidFill>
            <a:ln w="9525">
              <a:solidFill>
                <a:srgbClr val="FF0000"/>
              </a:solidFill>
              <a:miter lim="800000"/>
              <a:headEnd/>
              <a:tailEnd/>
            </a:ln>
          </p:spPr>
          <p:txBody>
            <a:bodyPr lIns="18000" tIns="10800" rIns="18000" bIns="10800">
              <a:spAutoFit/>
            </a:bodyPr>
            <a:lstStyle/>
            <a:p>
              <a:pPr algn="ctr"/>
              <a:r>
                <a:rPr lang="en-GB" b="1">
                  <a:solidFill>
                    <a:schemeClr val="bg1"/>
                  </a:solidFill>
                </a:rPr>
                <a:t>** PLUTONIUM – converted for storage or fuel fabrication for MOX or FBR</a:t>
              </a:r>
            </a:p>
          </p:txBody>
        </p:sp>
        <p:sp>
          <p:nvSpPr>
            <p:cNvPr id="19475" name="Line 28"/>
            <p:cNvSpPr>
              <a:spLocks noChangeShapeType="1"/>
            </p:cNvSpPr>
            <p:nvPr/>
          </p:nvSpPr>
          <p:spPr bwMode="auto">
            <a:xfrm rot="16200000" flipH="1">
              <a:off x="3583" y="2569"/>
              <a:ext cx="229" cy="1032"/>
            </a:xfrm>
            <a:prstGeom prst="line">
              <a:avLst/>
            </a:prstGeom>
            <a:noFill/>
            <a:ln w="76200">
              <a:solidFill>
                <a:schemeClr val="tx1"/>
              </a:solidFill>
              <a:round/>
              <a:headEnd/>
              <a:tailEnd type="triangle" w="med" len="med"/>
            </a:ln>
          </p:spPr>
          <p:txBody>
            <a:bodyPr/>
            <a:lstStyle/>
            <a:p>
              <a:endParaRPr lang="en-GB"/>
            </a:p>
          </p:txBody>
        </p:sp>
      </p:grpSp>
      <p:sp>
        <p:nvSpPr>
          <p:cNvPr id="38" name="Rectangle 2"/>
          <p:cNvSpPr txBox="1">
            <a:spLocks/>
          </p:cNvSpPr>
          <p:nvPr/>
        </p:nvSpPr>
        <p:spPr bwMode="auto">
          <a:xfrm>
            <a:off x="0" y="0"/>
            <a:ext cx="9144000" cy="501650"/>
          </a:xfrm>
          <a:prstGeom prst="rect">
            <a:avLst/>
          </a:prstGeom>
          <a:gradFill flip="none" rotWithShape="1">
            <a:gsLst>
              <a:gs pos="0">
                <a:srgbClr val="000000"/>
              </a:gs>
              <a:gs pos="39999">
                <a:srgbClr val="0A128C"/>
              </a:gs>
              <a:gs pos="70000">
                <a:srgbClr val="181CC7"/>
              </a:gs>
              <a:gs pos="88000">
                <a:srgbClr val="7005D4"/>
              </a:gs>
              <a:gs pos="100000">
                <a:srgbClr val="8C3D91"/>
              </a:gs>
            </a:gsLst>
            <a:lin ang="5400000" scaled="0"/>
            <a:tileRect/>
          </a:gra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2800" b="1" i="0" u="none" strike="noStrike" kern="0" cap="none" spc="0" normalizeH="0" baseline="0" noProof="0" dirty="0" smtClean="0">
                <a:ln>
                  <a:noFill/>
                </a:ln>
                <a:solidFill>
                  <a:srgbClr val="FFFF00"/>
                </a:solidFill>
                <a:effectLst/>
                <a:uLnTx/>
                <a:uFillTx/>
                <a:latin typeface="Times New Roman" pitchFamily="18" charset="0"/>
                <a:ea typeface="+mj-ea"/>
                <a:cs typeface="+mj-cs"/>
              </a:rPr>
              <a:t>Simplified Fuel Cycle for a PWR Reprocessing Cycle (3)</a:t>
            </a:r>
            <a:endParaRPr kumimoji="0" lang="en-GB" sz="2800" b="1" i="0" u="none" strike="noStrike" kern="0" cap="none" spc="0" normalizeH="0" baseline="0" noProof="0" dirty="0">
              <a:ln>
                <a:noFill/>
              </a:ln>
              <a:solidFill>
                <a:srgbClr val="FFFF00"/>
              </a:solidFill>
              <a:effectLst/>
              <a:uLnTx/>
              <a:uFillTx/>
              <a:latin typeface="Times New Roman" pitchFamily="18"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9096"/>
                                        </p:tgtEl>
                                        <p:attrNameLst>
                                          <p:attrName>style.visibility</p:attrName>
                                        </p:attrNameLst>
                                      </p:cBhvr>
                                      <p:to>
                                        <p:strVal val="visible"/>
                                      </p:to>
                                    </p:set>
                                    <p:animEffect transition="in" filter="dissolve">
                                      <p:cBhvr>
                                        <p:cTn id="7" dur="500"/>
                                        <p:tgtEl>
                                          <p:spTgt spid="8909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par>
                          <p:cTn id="13" fill="hold">
                            <p:stCondLst>
                              <p:cond delay="500"/>
                            </p:stCondLst>
                            <p:childTnLst>
                              <p:par>
                                <p:cTn id="14" presetID="9" presetClass="entr" presetSubtype="0" fill="hold" nodeType="afterEffect">
                                  <p:stCondLst>
                                    <p:cond delay="2000"/>
                                  </p:stCondLst>
                                  <p:childTnLst>
                                    <p:set>
                                      <p:cBhvr>
                                        <p:cTn id="15" dur="1" fill="hold">
                                          <p:stCondLst>
                                            <p:cond delay="0"/>
                                          </p:stCondLst>
                                        </p:cTn>
                                        <p:tgtEl>
                                          <p:spTgt spid="3"/>
                                        </p:tgtEl>
                                        <p:attrNameLst>
                                          <p:attrName>style.visibility</p:attrName>
                                        </p:attrNameLst>
                                      </p:cBhvr>
                                      <p:to>
                                        <p:strVal val="visible"/>
                                      </p:to>
                                    </p:set>
                                    <p:animEffect transition="in" filter="dissolv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500"/>
                                        <p:tgtEl>
                                          <p:spTgt spid="4"/>
                                        </p:tgtEl>
                                      </p:cBhvr>
                                    </p:animEffect>
                                  </p:childTnLst>
                                </p:cTn>
                              </p:par>
                            </p:childTnLst>
                          </p:cTn>
                        </p:par>
                        <p:par>
                          <p:cTn id="22" fill="hold">
                            <p:stCondLst>
                              <p:cond delay="500"/>
                            </p:stCondLst>
                            <p:childTnLst>
                              <p:par>
                                <p:cTn id="23" presetID="9" presetClass="entr" presetSubtype="0" fill="hold" nodeType="afterEffect">
                                  <p:stCondLst>
                                    <p:cond delay="500"/>
                                  </p:stCondLst>
                                  <p:childTnLst>
                                    <p:set>
                                      <p:cBhvr>
                                        <p:cTn id="24" dur="1" fill="hold">
                                          <p:stCondLst>
                                            <p:cond delay="0"/>
                                          </p:stCondLst>
                                        </p:cTn>
                                        <p:tgtEl>
                                          <p:spTgt spid="5"/>
                                        </p:tgtEl>
                                        <p:attrNameLst>
                                          <p:attrName>style.visibility</p:attrName>
                                        </p:attrNameLst>
                                      </p:cBhvr>
                                      <p:to>
                                        <p:strVal val="visible"/>
                                      </p:to>
                                    </p:set>
                                    <p:animEffect transition="in" filter="dissolve">
                                      <p:cBhvr>
                                        <p:cTn id="25" dur="500"/>
                                        <p:tgtEl>
                                          <p:spTgt spid="5"/>
                                        </p:tgtEl>
                                      </p:cBhvr>
                                    </p:animEffect>
                                  </p:childTnLst>
                                </p:cTn>
                              </p:par>
                            </p:childTnLst>
                          </p:cTn>
                        </p:par>
                        <p:par>
                          <p:cTn id="26" fill="hold">
                            <p:stCondLst>
                              <p:cond delay="1500"/>
                            </p:stCondLst>
                            <p:childTnLst>
                              <p:par>
                                <p:cTn id="27" presetID="9" presetClass="entr" presetSubtype="0" fill="hold" nodeType="afterEffect">
                                  <p:stCondLst>
                                    <p:cond delay="2000"/>
                                  </p:stCondLst>
                                  <p:childTnLst>
                                    <p:set>
                                      <p:cBhvr>
                                        <p:cTn id="28" dur="1" fill="hold">
                                          <p:stCondLst>
                                            <p:cond delay="0"/>
                                          </p:stCondLst>
                                        </p:cTn>
                                        <p:tgtEl>
                                          <p:spTgt spid="8"/>
                                        </p:tgtEl>
                                        <p:attrNameLst>
                                          <p:attrName>style.visibility</p:attrName>
                                        </p:attrNameLst>
                                      </p:cBhvr>
                                      <p:to>
                                        <p:strVal val="visible"/>
                                      </p:to>
                                    </p:set>
                                    <p:animEffect transition="in" filter="dissolv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dissolve">
                                      <p:cBhvr>
                                        <p:cTn id="34" dur="500"/>
                                        <p:tgtEl>
                                          <p:spTgt spid="6"/>
                                        </p:tgtEl>
                                      </p:cBhvr>
                                    </p:animEffect>
                                  </p:childTnLst>
                                </p:cTn>
                              </p:par>
                            </p:childTnLst>
                          </p:cTn>
                        </p:par>
                        <p:par>
                          <p:cTn id="35" fill="hold">
                            <p:stCondLst>
                              <p:cond delay="500"/>
                            </p:stCondLst>
                            <p:childTnLst>
                              <p:par>
                                <p:cTn id="36" presetID="9" presetClass="entr" presetSubtype="0" fill="hold" nodeType="afterEffect">
                                  <p:stCondLst>
                                    <p:cond delay="2000"/>
                                  </p:stCondLst>
                                  <p:childTnLst>
                                    <p:set>
                                      <p:cBhvr>
                                        <p:cTn id="37" dur="1" fill="hold">
                                          <p:stCondLst>
                                            <p:cond delay="0"/>
                                          </p:stCondLst>
                                        </p:cTn>
                                        <p:tgtEl>
                                          <p:spTgt spid="9"/>
                                        </p:tgtEl>
                                        <p:attrNameLst>
                                          <p:attrName>style.visibility</p:attrName>
                                        </p:attrNameLst>
                                      </p:cBhvr>
                                      <p:to>
                                        <p:strVal val="visible"/>
                                      </p:to>
                                    </p:set>
                                    <p:animEffect transition="in" filter="dissolve">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dissolve">
                                      <p:cBhvr>
                                        <p:cTn id="43" dur="500"/>
                                        <p:tgtEl>
                                          <p:spTgt spid="7"/>
                                        </p:tgtEl>
                                      </p:cBhvr>
                                    </p:animEffect>
                                  </p:childTnLst>
                                </p:cTn>
                              </p:par>
                            </p:childTnLst>
                          </p:cTn>
                        </p:par>
                        <p:par>
                          <p:cTn id="44" fill="hold">
                            <p:stCondLst>
                              <p:cond delay="500"/>
                            </p:stCondLst>
                            <p:childTnLst>
                              <p:par>
                                <p:cTn id="45" presetID="9" presetClass="entr" presetSubtype="0" fill="hold" nodeType="afterEffect">
                                  <p:stCondLst>
                                    <p:cond delay="500"/>
                                  </p:stCondLst>
                                  <p:childTnLst>
                                    <p:set>
                                      <p:cBhvr>
                                        <p:cTn id="46" dur="1" fill="hold">
                                          <p:stCondLst>
                                            <p:cond delay="0"/>
                                          </p:stCondLst>
                                        </p:cTn>
                                        <p:tgtEl>
                                          <p:spTgt spid="10"/>
                                        </p:tgtEl>
                                        <p:attrNameLst>
                                          <p:attrName>style.visibility</p:attrName>
                                        </p:attrNameLst>
                                      </p:cBhvr>
                                      <p:to>
                                        <p:strVal val="visible"/>
                                      </p:to>
                                    </p:set>
                                    <p:animEffect transition="in" filter="dissolve">
                                      <p:cBhvr>
                                        <p:cTn id="47" dur="500"/>
                                        <p:tgtEl>
                                          <p:spTgt spid="10"/>
                                        </p:tgtEl>
                                      </p:cBhvr>
                                    </p:animEffect>
                                  </p:childTnLst>
                                </p:cTn>
                              </p:par>
                            </p:childTnLst>
                          </p:cTn>
                        </p:par>
                        <p:par>
                          <p:cTn id="48" fill="hold">
                            <p:stCondLst>
                              <p:cond delay="1500"/>
                            </p:stCondLst>
                            <p:childTnLst>
                              <p:par>
                                <p:cTn id="49" presetID="9" presetClass="entr" presetSubtype="0" fill="hold" nodeType="afterEffect">
                                  <p:stCondLst>
                                    <p:cond delay="500"/>
                                  </p:stCondLst>
                                  <p:childTnLst>
                                    <p:set>
                                      <p:cBhvr>
                                        <p:cTn id="50" dur="1" fill="hold">
                                          <p:stCondLst>
                                            <p:cond delay="0"/>
                                          </p:stCondLst>
                                        </p:cTn>
                                        <p:tgtEl>
                                          <p:spTgt spid="11"/>
                                        </p:tgtEl>
                                        <p:attrNameLst>
                                          <p:attrName>style.visibility</p:attrName>
                                        </p:attrNameLst>
                                      </p:cBhvr>
                                      <p:to>
                                        <p:strVal val="visible"/>
                                      </p:to>
                                    </p:set>
                                    <p:animEffect transition="in" filter="dissolve">
                                      <p:cBhvr>
                                        <p:cTn id="51" dur="500"/>
                                        <p:tgtEl>
                                          <p:spTgt spid="11"/>
                                        </p:tgtEl>
                                      </p:cBhvr>
                                    </p:animEffect>
                                  </p:childTnLst>
                                </p:cTn>
                              </p:par>
                            </p:childTnLst>
                          </p:cTn>
                        </p:par>
                        <p:par>
                          <p:cTn id="52" fill="hold">
                            <p:stCondLst>
                              <p:cond delay="2500"/>
                            </p:stCondLst>
                            <p:childTnLst>
                              <p:par>
                                <p:cTn id="53" presetID="9" presetClass="entr" presetSubtype="0" fill="hold" grpId="0" nodeType="afterEffect">
                                  <p:stCondLst>
                                    <p:cond delay="500"/>
                                  </p:stCondLst>
                                  <p:childTnLst>
                                    <p:set>
                                      <p:cBhvr>
                                        <p:cTn id="54" dur="1" fill="hold">
                                          <p:stCondLst>
                                            <p:cond delay="0"/>
                                          </p:stCondLst>
                                        </p:cTn>
                                        <p:tgtEl>
                                          <p:spTgt spid="89091">
                                            <p:txEl>
                                              <p:pRg st="0" end="0"/>
                                            </p:txEl>
                                          </p:spTgt>
                                        </p:tgtEl>
                                        <p:attrNameLst>
                                          <p:attrName>style.visibility</p:attrName>
                                        </p:attrNameLst>
                                      </p:cBhvr>
                                      <p:to>
                                        <p:strVal val="visible"/>
                                      </p:to>
                                    </p:set>
                                    <p:animEffect transition="in" filter="dissolve">
                                      <p:cBhvr>
                                        <p:cTn id="55" dur="500"/>
                                        <p:tgtEl>
                                          <p:spTgt spid="890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p:bldP spid="8909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0"/>
          </p:nvPr>
        </p:nvSpPr>
        <p:spPr>
          <a:noFill/>
        </p:spPr>
        <p:txBody>
          <a:bodyPr/>
          <a:lstStyle/>
          <a:p>
            <a:fld id="{BCA5BB68-E1DC-483F-8318-5BF0086528B7}" type="slidenum">
              <a:rPr lang="en-GB" smtClean="0"/>
              <a:pPr/>
              <a:t>19</a:t>
            </a:fld>
            <a:endParaRPr lang="en-GB" smtClean="0"/>
          </a:p>
        </p:txBody>
      </p:sp>
      <p:sp>
        <p:nvSpPr>
          <p:cNvPr id="121858" name="Rectangle 2"/>
          <p:cNvSpPr>
            <a:spLocks noGrp="1" noChangeArrowheads="1"/>
          </p:cNvSpPr>
          <p:nvPr>
            <p:ph type="body" idx="1"/>
          </p:nvPr>
        </p:nvSpPr>
        <p:spPr>
          <a:xfrm>
            <a:off x="180975" y="560388"/>
            <a:ext cx="8751888" cy="6297612"/>
          </a:xfrm>
        </p:spPr>
        <p:txBody>
          <a:bodyPr/>
          <a:lstStyle/>
          <a:p>
            <a:pPr eaLnBrk="1" hangingPunct="1">
              <a:spcBef>
                <a:spcPct val="50000"/>
              </a:spcBef>
              <a:buFontTx/>
              <a:buNone/>
            </a:pPr>
            <a:r>
              <a:rPr lang="en-GB" sz="2400" smtClean="0">
                <a:solidFill>
                  <a:srgbClr val="FF0909"/>
                </a:solidFill>
              </a:rPr>
              <a:t>LOW LEVEL WASTE.</a:t>
            </a:r>
          </a:p>
          <a:p>
            <a:pPr eaLnBrk="1" hangingPunct="1">
              <a:spcBef>
                <a:spcPct val="50000"/>
              </a:spcBef>
            </a:pPr>
            <a:r>
              <a:rPr lang="en-GB" sz="2000" smtClean="0"/>
              <a:t>CONTAINS MATERIALS CONTAMINATED WITH RADIOISOTOPES</a:t>
            </a:r>
          </a:p>
          <a:p>
            <a:pPr lvl="1" eaLnBrk="1" hangingPunct="1">
              <a:spcBef>
                <a:spcPct val="50000"/>
              </a:spcBef>
            </a:pPr>
            <a:r>
              <a:rPr lang="en-GB" sz="2400" smtClean="0">
                <a:solidFill>
                  <a:srgbClr val="0033CC"/>
                </a:solidFill>
              </a:rPr>
              <a:t>either very long half lives indeed, </a:t>
            </a:r>
          </a:p>
          <a:p>
            <a:pPr lvl="1" eaLnBrk="1" hangingPunct="1">
              <a:spcBef>
                <a:spcPct val="50000"/>
              </a:spcBef>
            </a:pPr>
            <a:r>
              <a:rPr lang="en-GB" sz="2400" smtClean="0">
                <a:solidFill>
                  <a:srgbClr val="0033CC"/>
                </a:solidFill>
              </a:rPr>
              <a:t>or VERY SMALL quantities of short lived radioisotopes.  </a:t>
            </a:r>
          </a:p>
          <a:p>
            <a:pPr eaLnBrk="1" hangingPunct="1">
              <a:spcBef>
                <a:spcPct val="50000"/>
              </a:spcBef>
            </a:pPr>
            <a:r>
              <a:rPr lang="en-GB" sz="2000" smtClean="0"/>
              <a:t>FEW SHIELDING PRECAUTIONS ARE NECESSARY DURING TRANSPORTATION.</a:t>
            </a:r>
          </a:p>
          <a:p>
            <a:pPr eaLnBrk="1" hangingPunct="1">
              <a:spcBef>
                <a:spcPct val="50000"/>
              </a:spcBef>
            </a:pPr>
            <a:r>
              <a:rPr lang="en-GB" sz="2000" smtClean="0"/>
              <a:t>PHYSICAL BULK MAY BE LARGE as its  volume   includes items which may have been contaminated during routine operations.  </a:t>
            </a:r>
          </a:p>
          <a:p>
            <a:pPr lvl="1" eaLnBrk="1" hangingPunct="1">
              <a:spcBef>
                <a:spcPct val="50000"/>
              </a:spcBef>
            </a:pPr>
            <a:r>
              <a:rPr lang="en-GB" sz="2400" smtClean="0">
                <a:solidFill>
                  <a:srgbClr val="0033CC"/>
                </a:solidFill>
              </a:rPr>
              <a:t>Laboratory Coats, Paper Towels etc.  </a:t>
            </a:r>
          </a:p>
          <a:p>
            <a:pPr lvl="1" eaLnBrk="1" hangingPunct="1">
              <a:spcBef>
                <a:spcPct val="50000"/>
              </a:spcBef>
            </a:pPr>
            <a:r>
              <a:rPr lang="en-GB" sz="2400" smtClean="0">
                <a:solidFill>
                  <a:srgbClr val="0033CC"/>
                </a:solidFill>
              </a:rPr>
              <a:t>Such waste may be generated in HOSPITALS, LABORATORIES, NUCLEAR POWER STATIONS, and all parts of the FUEL CYCLE.</a:t>
            </a:r>
          </a:p>
        </p:txBody>
      </p:sp>
      <p:sp>
        <p:nvSpPr>
          <p:cNvPr id="20484" name="Rectangle 3"/>
          <p:cNvSpPr>
            <a:spLocks noGrp="1" noChangeArrowheads="1"/>
          </p:cNvSpPr>
          <p:nvPr>
            <p:ph type="title"/>
          </p:nvPr>
        </p:nvSpPr>
        <p:spPr/>
        <p:txBody>
          <a:bodyPr/>
          <a:lstStyle/>
          <a:p>
            <a:pPr eaLnBrk="1" hangingPunct="1"/>
            <a:endParaRPr lang="en-US" smtClean="0"/>
          </a:p>
        </p:txBody>
      </p:sp>
      <p:sp>
        <p:nvSpPr>
          <p:cNvPr id="6" name="Rectangle 2"/>
          <p:cNvSpPr txBox="1">
            <a:spLocks/>
          </p:cNvSpPr>
          <p:nvPr/>
        </p:nvSpPr>
        <p:spPr bwMode="auto">
          <a:xfrm>
            <a:off x="0" y="0"/>
            <a:ext cx="9144000" cy="501650"/>
          </a:xfrm>
          <a:prstGeom prst="rect">
            <a:avLst/>
          </a:prstGeom>
          <a:gradFill flip="none" rotWithShape="1">
            <a:gsLst>
              <a:gs pos="0">
                <a:srgbClr val="000000"/>
              </a:gs>
              <a:gs pos="39999">
                <a:srgbClr val="0A128C"/>
              </a:gs>
              <a:gs pos="70000">
                <a:srgbClr val="181CC7"/>
              </a:gs>
              <a:gs pos="88000">
                <a:srgbClr val="7005D4"/>
              </a:gs>
              <a:gs pos="100000">
                <a:srgbClr val="8C3D91"/>
              </a:gs>
            </a:gsLst>
            <a:lin ang="5400000" scaled="0"/>
            <a:tileRect/>
          </a:gradFill>
          <a:ln w="9525">
            <a:noFill/>
            <a:miter lim="800000"/>
            <a:headEnd/>
            <a:tailEnd/>
          </a:ln>
        </p:spPr>
        <p:txBody>
          <a:bodyPr vert="horz" wrap="square" lIns="91440" tIns="45720" rIns="91440" bIns="45720" numCol="1" anchor="ctr" anchorCtr="0" compatLnSpc="1">
            <a:prstTxWarp prst="textNoShape">
              <a:avLst/>
            </a:prstTxWarp>
          </a:bodyPr>
          <a:lstStyle/>
          <a:p>
            <a:pPr algn="ctr">
              <a:spcBef>
                <a:spcPct val="50000"/>
              </a:spcBef>
            </a:pPr>
            <a:r>
              <a:rPr lang="en-GB" sz="2800" b="1" dirty="0" smtClean="0">
                <a:solidFill>
                  <a:srgbClr val="FEFE1A"/>
                </a:solidFill>
                <a:latin typeface="Times New Roman" pitchFamily="18" charset="0"/>
              </a:rPr>
              <a:t>Waste Disposal:  An Introduction (1)</a:t>
            </a:r>
            <a:endParaRPr lang="en-GB" sz="2800" b="1" dirty="0">
              <a:solidFill>
                <a:srgbClr val="FEFE1A"/>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1858">
                                            <p:txEl>
                                              <p:pRg st="1" end="1"/>
                                            </p:txEl>
                                          </p:spTgt>
                                        </p:tgtEl>
                                        <p:attrNameLst>
                                          <p:attrName>style.visibility</p:attrName>
                                        </p:attrNameLst>
                                      </p:cBhvr>
                                      <p:to>
                                        <p:strVal val="visible"/>
                                      </p:to>
                                    </p:set>
                                    <p:animEffect transition="in" filter="dissolve">
                                      <p:cBhvr>
                                        <p:cTn id="7" dur="500"/>
                                        <p:tgtEl>
                                          <p:spTgt spid="121858">
                                            <p:txEl>
                                              <p:pRg st="1" end="1"/>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21858">
                                            <p:txEl>
                                              <p:pRg st="2" end="2"/>
                                            </p:txEl>
                                          </p:spTgt>
                                        </p:tgtEl>
                                        <p:attrNameLst>
                                          <p:attrName>style.visibility</p:attrName>
                                        </p:attrNameLst>
                                      </p:cBhvr>
                                      <p:to>
                                        <p:strVal val="visible"/>
                                      </p:to>
                                    </p:set>
                                    <p:animEffect transition="in" filter="dissolve">
                                      <p:cBhvr>
                                        <p:cTn id="11" dur="500"/>
                                        <p:tgtEl>
                                          <p:spTgt spid="121858">
                                            <p:txEl>
                                              <p:pRg st="2" end="2"/>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21858">
                                            <p:txEl>
                                              <p:pRg st="3" end="3"/>
                                            </p:txEl>
                                          </p:spTgt>
                                        </p:tgtEl>
                                        <p:attrNameLst>
                                          <p:attrName>style.visibility</p:attrName>
                                        </p:attrNameLst>
                                      </p:cBhvr>
                                      <p:to>
                                        <p:strVal val="visible"/>
                                      </p:to>
                                    </p:set>
                                    <p:animEffect transition="in" filter="dissolve">
                                      <p:cBhvr>
                                        <p:cTn id="15" dur="500"/>
                                        <p:tgtEl>
                                          <p:spTgt spid="121858">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21858">
                                            <p:txEl>
                                              <p:pRg st="4" end="4"/>
                                            </p:txEl>
                                          </p:spTgt>
                                        </p:tgtEl>
                                        <p:attrNameLst>
                                          <p:attrName>style.visibility</p:attrName>
                                        </p:attrNameLst>
                                      </p:cBhvr>
                                      <p:to>
                                        <p:strVal val="visible"/>
                                      </p:to>
                                    </p:set>
                                    <p:animEffect transition="in" filter="dissolve">
                                      <p:cBhvr>
                                        <p:cTn id="20" dur="500"/>
                                        <p:tgtEl>
                                          <p:spTgt spid="121858">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21858">
                                            <p:txEl>
                                              <p:pRg st="5" end="5"/>
                                            </p:txEl>
                                          </p:spTgt>
                                        </p:tgtEl>
                                        <p:attrNameLst>
                                          <p:attrName>style.visibility</p:attrName>
                                        </p:attrNameLst>
                                      </p:cBhvr>
                                      <p:to>
                                        <p:strVal val="visible"/>
                                      </p:to>
                                    </p:set>
                                    <p:animEffect transition="in" filter="dissolve">
                                      <p:cBhvr>
                                        <p:cTn id="25" dur="500"/>
                                        <p:tgtEl>
                                          <p:spTgt spid="121858">
                                            <p:txEl>
                                              <p:pRg st="5" end="5"/>
                                            </p:txEl>
                                          </p:spTgt>
                                        </p:tgtEl>
                                      </p:cBhvr>
                                    </p:animEffect>
                                  </p:childTnLst>
                                </p:cTn>
                              </p:par>
                            </p:childTnLst>
                          </p:cTn>
                        </p:par>
                        <p:par>
                          <p:cTn id="26" fill="hold">
                            <p:stCondLst>
                              <p:cond delay="500"/>
                            </p:stCondLst>
                            <p:childTnLst>
                              <p:par>
                                <p:cTn id="27" presetID="9" presetClass="entr" presetSubtype="0" fill="hold" nodeType="afterEffect">
                                  <p:stCondLst>
                                    <p:cond delay="0"/>
                                  </p:stCondLst>
                                  <p:childTnLst>
                                    <p:set>
                                      <p:cBhvr>
                                        <p:cTn id="28" dur="1" fill="hold">
                                          <p:stCondLst>
                                            <p:cond delay="0"/>
                                          </p:stCondLst>
                                        </p:cTn>
                                        <p:tgtEl>
                                          <p:spTgt spid="121858">
                                            <p:txEl>
                                              <p:pRg st="6" end="6"/>
                                            </p:txEl>
                                          </p:spTgt>
                                        </p:tgtEl>
                                        <p:attrNameLst>
                                          <p:attrName>style.visibility</p:attrName>
                                        </p:attrNameLst>
                                      </p:cBhvr>
                                      <p:to>
                                        <p:strVal val="visible"/>
                                      </p:to>
                                    </p:set>
                                    <p:animEffect transition="in" filter="dissolve">
                                      <p:cBhvr>
                                        <p:cTn id="29" dur="500"/>
                                        <p:tgtEl>
                                          <p:spTgt spid="121858">
                                            <p:txEl>
                                              <p:pRg st="6" end="6"/>
                                            </p:txEl>
                                          </p:spTgt>
                                        </p:tgtEl>
                                      </p:cBhvr>
                                    </p:animEffect>
                                  </p:childTnLst>
                                </p:cTn>
                              </p:par>
                            </p:childTnLst>
                          </p:cTn>
                        </p:par>
                        <p:par>
                          <p:cTn id="30" fill="hold">
                            <p:stCondLst>
                              <p:cond delay="1000"/>
                            </p:stCondLst>
                            <p:childTnLst>
                              <p:par>
                                <p:cTn id="31" presetID="9" presetClass="entr" presetSubtype="0" fill="hold" nodeType="afterEffect">
                                  <p:stCondLst>
                                    <p:cond delay="0"/>
                                  </p:stCondLst>
                                  <p:childTnLst>
                                    <p:set>
                                      <p:cBhvr>
                                        <p:cTn id="32" dur="1" fill="hold">
                                          <p:stCondLst>
                                            <p:cond delay="0"/>
                                          </p:stCondLst>
                                        </p:cTn>
                                        <p:tgtEl>
                                          <p:spTgt spid="121858">
                                            <p:txEl>
                                              <p:pRg st="7" end="7"/>
                                            </p:txEl>
                                          </p:spTgt>
                                        </p:tgtEl>
                                        <p:attrNameLst>
                                          <p:attrName>style.visibility</p:attrName>
                                        </p:attrNameLst>
                                      </p:cBhvr>
                                      <p:to>
                                        <p:strVal val="visible"/>
                                      </p:to>
                                    </p:set>
                                    <p:animEffect transition="in" filter="dissolve">
                                      <p:cBhvr>
                                        <p:cTn id="33" dur="500"/>
                                        <p:tgtEl>
                                          <p:spTgt spid="12185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3"/>
          <p:cNvSpPr>
            <a:spLocks noGrp="1"/>
          </p:cNvSpPr>
          <p:nvPr>
            <p:ph type="sldNum" sz="quarter" idx="10"/>
          </p:nvPr>
        </p:nvSpPr>
        <p:spPr>
          <a:noFill/>
        </p:spPr>
        <p:txBody>
          <a:bodyPr/>
          <a:lstStyle/>
          <a:p>
            <a:fld id="{09479B3D-809B-4BC6-AA88-1B89F2610339}" type="slidenum">
              <a:rPr lang="en-GB" smtClean="0"/>
              <a:pPr/>
              <a:t>2</a:t>
            </a:fld>
            <a:endParaRPr lang="en-GB" smtClean="0"/>
          </a:p>
        </p:txBody>
      </p:sp>
      <p:sp>
        <p:nvSpPr>
          <p:cNvPr id="3076" name="Rectangle 3"/>
          <p:cNvSpPr>
            <a:spLocks noGrp="1" noChangeArrowheads="1"/>
          </p:cNvSpPr>
          <p:nvPr>
            <p:ph type="subTitle" idx="1"/>
          </p:nvPr>
        </p:nvSpPr>
        <p:spPr>
          <a:xfrm>
            <a:off x="835706" y="706891"/>
            <a:ext cx="7431087" cy="5875337"/>
          </a:xfrm>
        </p:spPr>
        <p:txBody>
          <a:bodyPr/>
          <a:lstStyle/>
          <a:p>
            <a:pPr marL="609600" indent="-609600" algn="l" eaLnBrk="1" hangingPunct="1">
              <a:lnSpc>
                <a:spcPct val="90000"/>
              </a:lnSpc>
              <a:buFontTx/>
              <a:buChar char="•"/>
            </a:pPr>
            <a:r>
              <a:rPr lang="en-GB" sz="2800" dirty="0" smtClean="0"/>
              <a:t>Background Introduction</a:t>
            </a:r>
          </a:p>
          <a:p>
            <a:pPr marL="609600" indent="-609600" algn="l" eaLnBrk="1" hangingPunct="1">
              <a:lnSpc>
                <a:spcPct val="90000"/>
              </a:lnSpc>
              <a:buFontTx/>
              <a:buChar char="•"/>
            </a:pPr>
            <a:r>
              <a:rPr lang="en-GB" sz="2800" dirty="0" smtClean="0"/>
              <a:t>Nuclear Power – The Basics</a:t>
            </a:r>
          </a:p>
          <a:p>
            <a:pPr marL="609600" indent="-609600" algn="l" eaLnBrk="1" hangingPunct="1">
              <a:lnSpc>
                <a:spcPct val="90000"/>
              </a:lnSpc>
              <a:buFontTx/>
              <a:buChar char="•"/>
            </a:pPr>
            <a:r>
              <a:rPr lang="en-GB" sz="2800" dirty="0" smtClean="0"/>
              <a:t>Requirements for Nuclear Reactors</a:t>
            </a:r>
          </a:p>
          <a:p>
            <a:pPr marL="609600" indent="-609600" algn="l" eaLnBrk="1" hangingPunct="1">
              <a:lnSpc>
                <a:spcPct val="90000"/>
              </a:lnSpc>
              <a:buFontTx/>
              <a:buChar char="•"/>
            </a:pPr>
            <a:r>
              <a:rPr lang="en-GB" sz="2800" dirty="0" smtClean="0"/>
              <a:t>Reactor Types (general overview and introduction</a:t>
            </a:r>
          </a:p>
          <a:p>
            <a:pPr marL="609600" indent="-609600" algn="l" eaLnBrk="1" hangingPunct="1">
              <a:lnSpc>
                <a:spcPct val="90000"/>
              </a:lnSpc>
              <a:buFontTx/>
              <a:buChar char="•"/>
            </a:pPr>
            <a:r>
              <a:rPr lang="en-GB" sz="2800" dirty="0" smtClean="0"/>
              <a:t>Reactor Types </a:t>
            </a:r>
          </a:p>
          <a:p>
            <a:pPr marL="609600" lvl="1" indent="-609600" algn="l" eaLnBrk="1" hangingPunct="1">
              <a:lnSpc>
                <a:spcPct val="90000"/>
              </a:lnSpc>
              <a:buFontTx/>
              <a:buChar char="•"/>
            </a:pPr>
            <a:r>
              <a:rPr lang="en-GB" dirty="0" smtClean="0">
                <a:solidFill>
                  <a:srgbClr val="FF0000"/>
                </a:solidFill>
              </a:rPr>
              <a:t>Nuclear Fuel Cycle</a:t>
            </a:r>
          </a:p>
        </p:txBody>
      </p:sp>
      <p:sp>
        <p:nvSpPr>
          <p:cNvPr id="3077" name="AutoShape 4">
            <a:hlinkClick r:id="" action="ppaction://noaction" highlightClick="1"/>
          </p:cNvPr>
          <p:cNvSpPr>
            <a:spLocks noChangeArrowheads="1"/>
          </p:cNvSpPr>
          <p:nvPr/>
        </p:nvSpPr>
        <p:spPr bwMode="auto">
          <a:xfrm>
            <a:off x="7539038" y="6459538"/>
            <a:ext cx="392112" cy="398462"/>
          </a:xfrm>
          <a:prstGeom prst="actionButtonBlank">
            <a:avLst/>
          </a:prstGeom>
          <a:solidFill>
            <a:schemeClr val="accent1"/>
          </a:solidFill>
          <a:ln w="9525">
            <a:noFill/>
            <a:miter lim="800000"/>
            <a:headEnd/>
            <a:tailEnd/>
          </a:ln>
        </p:spPr>
        <p:txBody>
          <a:bodyPr wrap="none" anchor="ctr"/>
          <a:lstStyle/>
          <a:p>
            <a:endParaRPr lang="en-US"/>
          </a:p>
        </p:txBody>
      </p:sp>
      <p:sp>
        <p:nvSpPr>
          <p:cNvPr id="3078" name="AutoShape 5">
            <a:hlinkClick r:id="" action="ppaction://noaction" highlightClick="1"/>
          </p:cNvPr>
          <p:cNvSpPr>
            <a:spLocks noChangeArrowheads="1"/>
          </p:cNvSpPr>
          <p:nvPr/>
        </p:nvSpPr>
        <p:spPr bwMode="auto">
          <a:xfrm>
            <a:off x="8020050" y="6459538"/>
            <a:ext cx="392113" cy="398462"/>
          </a:xfrm>
          <a:prstGeom prst="actionButtonBlank">
            <a:avLst/>
          </a:prstGeom>
          <a:solidFill>
            <a:schemeClr val="accent1"/>
          </a:solidFill>
          <a:ln w="9525">
            <a:noFill/>
            <a:miter lim="800000"/>
            <a:headEnd/>
            <a:tailEnd/>
          </a:ln>
        </p:spPr>
        <p:txBody>
          <a:bodyPr wrap="none" anchor="ctr"/>
          <a:lstStyle/>
          <a:p>
            <a:endParaRPr lang="en-US"/>
          </a:p>
        </p:txBody>
      </p:sp>
      <p:sp>
        <p:nvSpPr>
          <p:cNvPr id="3079" name="AutoShape 6">
            <a:hlinkClick r:id="" action="ppaction://noaction" highlightClick="1"/>
          </p:cNvPr>
          <p:cNvSpPr>
            <a:spLocks noChangeArrowheads="1"/>
          </p:cNvSpPr>
          <p:nvPr/>
        </p:nvSpPr>
        <p:spPr bwMode="auto">
          <a:xfrm>
            <a:off x="8491538" y="6459538"/>
            <a:ext cx="392112" cy="398462"/>
          </a:xfrm>
          <a:prstGeom prst="actionButtonBlank">
            <a:avLst/>
          </a:prstGeom>
          <a:solidFill>
            <a:schemeClr val="accent1"/>
          </a:solidFill>
          <a:ln w="9525">
            <a:noFill/>
            <a:miter lim="800000"/>
            <a:headEnd/>
            <a:tailEnd/>
          </a:ln>
        </p:spPr>
        <p:txBody>
          <a:bodyPr wrap="none" anchor="ctr"/>
          <a:lstStyle/>
          <a:p>
            <a:endParaRPr lang="en-US"/>
          </a:p>
        </p:txBody>
      </p:sp>
      <p:sp>
        <p:nvSpPr>
          <p:cNvPr id="8" name="Rectangle 2"/>
          <p:cNvSpPr txBox="1">
            <a:spLocks/>
          </p:cNvSpPr>
          <p:nvPr/>
        </p:nvSpPr>
        <p:spPr>
          <a:xfrm>
            <a:off x="0" y="0"/>
            <a:ext cx="9144000" cy="538163"/>
          </a:xfrm>
          <a:prstGeom prst="rect">
            <a:avLst/>
          </a:prstGeom>
          <a:gradFill flip="none" rotWithShape="1">
            <a:gsLst>
              <a:gs pos="0">
                <a:srgbClr val="000000"/>
              </a:gs>
              <a:gs pos="39999">
                <a:srgbClr val="0A128C"/>
              </a:gs>
              <a:gs pos="70000">
                <a:srgbClr val="181CC7"/>
              </a:gs>
              <a:gs pos="88000">
                <a:srgbClr val="7005D4"/>
              </a:gs>
              <a:gs pos="100000">
                <a:srgbClr val="8C3D91"/>
              </a:gs>
            </a:gsLst>
            <a:lin ang="5400000" scaled="0"/>
            <a:tileRect/>
          </a:gradFill>
        </p:spPr>
        <p:txBody>
          <a:bodyPr/>
          <a:lstStyle/>
          <a:p>
            <a:pPr lvl="0" algn="ctr" eaLnBrk="0" hangingPunct="0">
              <a:defRPr/>
            </a:pPr>
            <a:r>
              <a:rPr lang="en-GB" sz="3200" b="1" dirty="0" smtClean="0">
                <a:solidFill>
                  <a:srgbClr val="FFFF00"/>
                </a:solidFill>
                <a:latin typeface="+mj-lt"/>
              </a:rPr>
              <a:t>NUCLEAR POWER</a:t>
            </a:r>
            <a:endParaRPr kumimoji="0" lang="en-GB" sz="3200" b="1" i="0" u="none" strike="noStrike" kern="0" cap="none" spc="0" normalizeH="0" baseline="0" noProof="0" dirty="0" smtClean="0">
              <a:ln>
                <a:noFill/>
              </a:ln>
              <a:solidFill>
                <a:srgbClr val="FFFF00"/>
              </a:solidFill>
              <a:effectLst/>
              <a:uLnTx/>
              <a:uFillTx/>
              <a:latin typeface="+mj-lt"/>
              <a:ea typeface="+mj-ea"/>
              <a:cs typeface="+mj-cs"/>
            </a:endParaRPr>
          </a:p>
        </p:txBody>
      </p:sp>
      <p:sp>
        <p:nvSpPr>
          <p:cNvPr id="9" name="Title 8"/>
          <p:cNvSpPr>
            <a:spLocks noGrp="1"/>
          </p:cNvSpPr>
          <p:nvPr>
            <p:ph type="ctrTitle"/>
          </p:nvPr>
        </p:nvSpPr>
        <p:spPr/>
        <p:txBody>
          <a:bodyPr/>
          <a:lstStyle/>
          <a:p>
            <a:endParaRPr lang="en-GB"/>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a:noFill/>
        </p:spPr>
        <p:txBody>
          <a:bodyPr/>
          <a:lstStyle/>
          <a:p>
            <a:fld id="{323D68D0-FDB5-430D-8530-8C15830CAB7F}" type="slidenum">
              <a:rPr lang="en-GB" smtClean="0"/>
              <a:pPr/>
              <a:t>20</a:t>
            </a:fld>
            <a:endParaRPr lang="en-GB" smtClean="0"/>
          </a:p>
        </p:txBody>
      </p:sp>
      <p:sp>
        <p:nvSpPr>
          <p:cNvPr id="136194" name="Rectangle 2"/>
          <p:cNvSpPr>
            <a:spLocks noGrp="1" noChangeArrowheads="1"/>
          </p:cNvSpPr>
          <p:nvPr>
            <p:ph type="body" idx="1"/>
          </p:nvPr>
        </p:nvSpPr>
        <p:spPr>
          <a:xfrm>
            <a:off x="369888" y="590550"/>
            <a:ext cx="8229600" cy="6297613"/>
          </a:xfrm>
        </p:spPr>
        <p:txBody>
          <a:bodyPr/>
          <a:lstStyle/>
          <a:p>
            <a:pPr eaLnBrk="1" hangingPunct="1">
              <a:lnSpc>
                <a:spcPct val="80000"/>
              </a:lnSpc>
              <a:buFontTx/>
              <a:buNone/>
            </a:pPr>
            <a:r>
              <a:rPr lang="en-GB" sz="2400" smtClean="0">
                <a:solidFill>
                  <a:srgbClr val="FF0909"/>
                </a:solidFill>
              </a:rPr>
              <a:t>OPTIONS FOR DISPOSAL OF LOW LEVEL WASTE.</a:t>
            </a:r>
          </a:p>
          <a:p>
            <a:pPr eaLnBrk="1" hangingPunct="1">
              <a:spcBef>
                <a:spcPct val="50000"/>
              </a:spcBef>
            </a:pPr>
            <a:r>
              <a:rPr lang="en-GB" sz="2000" smtClean="0"/>
              <a:t>BURYING LOW LEVEL WASTE SURROUNDED BY A THICK CLAY BLANKET IS A SENSIBLE OPTION.  </a:t>
            </a:r>
          </a:p>
          <a:p>
            <a:pPr eaLnBrk="1" hangingPunct="1">
              <a:spcBef>
                <a:spcPct val="50000"/>
              </a:spcBef>
            </a:pPr>
            <a:r>
              <a:rPr lang="en-GB" sz="2400" smtClean="0"/>
              <a:t>If clay is of the SMECTITE type acts as a very effective ion exchange barrier which is plastic and deforms to any ground movement sealing any cracks.   </a:t>
            </a:r>
          </a:p>
          <a:p>
            <a:pPr eaLnBrk="1" hangingPunct="1">
              <a:spcBef>
                <a:spcPct val="50000"/>
              </a:spcBef>
            </a:pPr>
            <a:r>
              <a:rPr lang="en-GB" sz="2000" smtClean="0"/>
              <a:t>IN BRITAIN IT IS PROPOSED TO BURY WASTE IN STEEL CONTAINERS AND PLACED IN CONCRETE STRUCTURES IN A DEEP TRENCH UP TO 10m DEEP WHICH WILL BE SURROUNDED BY THE CLAY.</a:t>
            </a:r>
          </a:p>
          <a:p>
            <a:pPr eaLnBrk="1" hangingPunct="1">
              <a:spcBef>
                <a:spcPct val="50000"/>
              </a:spcBef>
            </a:pPr>
            <a:r>
              <a:rPr lang="en-GB" sz="2000" smtClean="0"/>
              <a:t>IN FRANCE, THE CONTAINERS ARE PILED ABOVE GROUND AND THEN COVERED BY A THICK LAYER OF CLAY TO FORM A TUMULUS.</a:t>
            </a:r>
          </a:p>
          <a:p>
            <a:pPr eaLnBrk="1" hangingPunct="1">
              <a:spcBef>
                <a:spcPct val="50000"/>
              </a:spcBef>
            </a:pPr>
            <a:r>
              <a:rPr lang="en-GB" sz="2400" smtClean="0">
                <a:solidFill>
                  <a:srgbClr val="FF0000"/>
                </a:solidFill>
              </a:rPr>
              <a:t>Energy Field Courses in 1999 and 2001 visited the site at ANDRA near Cherbourg.   (Agence National de D</a:t>
            </a:r>
            <a:r>
              <a:rPr lang="en-US" sz="2400" smtClean="0">
                <a:solidFill>
                  <a:srgbClr val="FF0000"/>
                </a:solidFill>
                <a:cs typeface="Times New Roman" pitchFamily="18" charset="0"/>
              </a:rPr>
              <a:t>é</a:t>
            </a:r>
            <a:r>
              <a:rPr lang="en-GB" sz="2400" smtClean="0">
                <a:solidFill>
                  <a:srgbClr val="FF0000"/>
                </a:solidFill>
              </a:rPr>
              <a:t>chets Radioactive)</a:t>
            </a:r>
            <a:endParaRPr lang="en-GB" sz="2400" b="0" smtClean="0">
              <a:solidFill>
                <a:srgbClr val="FF0000"/>
              </a:solidFill>
            </a:endParaRPr>
          </a:p>
        </p:txBody>
      </p:sp>
      <p:sp>
        <p:nvSpPr>
          <p:cNvPr id="21508" name="Rectangle 3"/>
          <p:cNvSpPr>
            <a:spLocks noGrp="1" noChangeArrowheads="1"/>
          </p:cNvSpPr>
          <p:nvPr>
            <p:ph type="title"/>
          </p:nvPr>
        </p:nvSpPr>
        <p:spPr/>
        <p:txBody>
          <a:bodyPr/>
          <a:lstStyle/>
          <a:p>
            <a:pPr eaLnBrk="1" hangingPunct="1"/>
            <a:endParaRPr lang="en-US" smtClean="0"/>
          </a:p>
        </p:txBody>
      </p:sp>
      <p:sp>
        <p:nvSpPr>
          <p:cNvPr id="6" name="Rectangle 2"/>
          <p:cNvSpPr txBox="1">
            <a:spLocks/>
          </p:cNvSpPr>
          <p:nvPr/>
        </p:nvSpPr>
        <p:spPr bwMode="auto">
          <a:xfrm>
            <a:off x="0" y="0"/>
            <a:ext cx="9144000" cy="501650"/>
          </a:xfrm>
          <a:prstGeom prst="rect">
            <a:avLst/>
          </a:prstGeom>
          <a:gradFill flip="none" rotWithShape="1">
            <a:gsLst>
              <a:gs pos="0">
                <a:srgbClr val="000000"/>
              </a:gs>
              <a:gs pos="39999">
                <a:srgbClr val="0A128C"/>
              </a:gs>
              <a:gs pos="70000">
                <a:srgbClr val="181CC7"/>
              </a:gs>
              <a:gs pos="88000">
                <a:srgbClr val="7005D4"/>
              </a:gs>
              <a:gs pos="100000">
                <a:srgbClr val="8C3D91"/>
              </a:gs>
            </a:gsLst>
            <a:lin ang="5400000" scaled="0"/>
            <a:tileRect/>
          </a:gradFill>
          <a:ln w="9525">
            <a:noFill/>
            <a:miter lim="800000"/>
            <a:headEnd/>
            <a:tailEnd/>
          </a:ln>
        </p:spPr>
        <p:txBody>
          <a:bodyPr vert="horz" wrap="square" lIns="91440" tIns="45720" rIns="91440" bIns="45720" numCol="1" anchor="ctr" anchorCtr="0" compatLnSpc="1">
            <a:prstTxWarp prst="textNoShape">
              <a:avLst/>
            </a:prstTxWarp>
          </a:bodyPr>
          <a:lstStyle/>
          <a:p>
            <a:pPr algn="ctr">
              <a:spcBef>
                <a:spcPct val="50000"/>
              </a:spcBef>
            </a:pPr>
            <a:r>
              <a:rPr lang="en-GB" sz="2800" b="1" dirty="0" smtClean="0">
                <a:solidFill>
                  <a:srgbClr val="FEFE1A"/>
                </a:solidFill>
                <a:latin typeface="Times New Roman" pitchFamily="18" charset="0"/>
              </a:rPr>
              <a:t>Waste Disposal:  An Introduction (2)</a:t>
            </a:r>
            <a:endParaRPr lang="en-GB" sz="2800" b="1" dirty="0">
              <a:solidFill>
                <a:srgbClr val="FEFE1A"/>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
                                  </p:stCondLst>
                                  <p:childTnLst>
                                    <p:set>
                                      <p:cBhvr>
                                        <p:cTn id="6" dur="1" fill="hold">
                                          <p:stCondLst>
                                            <p:cond delay="0"/>
                                          </p:stCondLst>
                                        </p:cTn>
                                        <p:tgtEl>
                                          <p:spTgt spid="136194">
                                            <p:txEl>
                                              <p:pRg st="1" end="1"/>
                                            </p:txEl>
                                          </p:spTgt>
                                        </p:tgtEl>
                                        <p:attrNameLst>
                                          <p:attrName>style.visibility</p:attrName>
                                        </p:attrNameLst>
                                      </p:cBhvr>
                                      <p:to>
                                        <p:strVal val="visible"/>
                                      </p:to>
                                    </p:set>
                                    <p:animEffect transition="in" filter="dissolve">
                                      <p:cBhvr>
                                        <p:cTn id="7" dur="500"/>
                                        <p:tgtEl>
                                          <p:spTgt spid="136194">
                                            <p:txEl>
                                              <p:pRg st="1" end="1"/>
                                            </p:txEl>
                                          </p:spTgt>
                                        </p:tgtEl>
                                      </p:cBhvr>
                                    </p:animEffect>
                                  </p:childTnLst>
                                </p:cTn>
                              </p:par>
                            </p:childTnLst>
                          </p:cTn>
                        </p:par>
                        <p:par>
                          <p:cTn id="8" fill="hold">
                            <p:stCondLst>
                              <p:cond delay="1500"/>
                            </p:stCondLst>
                            <p:childTnLst>
                              <p:par>
                                <p:cTn id="9" presetID="9" presetClass="entr" presetSubtype="0" fill="hold" nodeType="afterEffect">
                                  <p:stCondLst>
                                    <p:cond delay="1000"/>
                                  </p:stCondLst>
                                  <p:childTnLst>
                                    <p:set>
                                      <p:cBhvr>
                                        <p:cTn id="10" dur="1" fill="hold">
                                          <p:stCondLst>
                                            <p:cond delay="0"/>
                                          </p:stCondLst>
                                        </p:cTn>
                                        <p:tgtEl>
                                          <p:spTgt spid="136194">
                                            <p:txEl>
                                              <p:pRg st="2" end="2"/>
                                            </p:txEl>
                                          </p:spTgt>
                                        </p:tgtEl>
                                        <p:attrNameLst>
                                          <p:attrName>style.visibility</p:attrName>
                                        </p:attrNameLst>
                                      </p:cBhvr>
                                      <p:to>
                                        <p:strVal val="visible"/>
                                      </p:to>
                                    </p:set>
                                    <p:animEffect transition="in" filter="dissolve">
                                      <p:cBhvr>
                                        <p:cTn id="11" dur="500"/>
                                        <p:tgtEl>
                                          <p:spTgt spid="136194">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136194">
                                            <p:txEl>
                                              <p:pRg st="3" end="3"/>
                                            </p:txEl>
                                          </p:spTgt>
                                        </p:tgtEl>
                                        <p:attrNameLst>
                                          <p:attrName>style.visibility</p:attrName>
                                        </p:attrNameLst>
                                      </p:cBhvr>
                                      <p:to>
                                        <p:strVal val="visible"/>
                                      </p:to>
                                    </p:set>
                                    <p:animEffect transition="in" filter="dissolve">
                                      <p:cBhvr>
                                        <p:cTn id="16" dur="500"/>
                                        <p:tgtEl>
                                          <p:spTgt spid="13619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136194">
                                            <p:txEl>
                                              <p:pRg st="4" end="4"/>
                                            </p:txEl>
                                          </p:spTgt>
                                        </p:tgtEl>
                                        <p:attrNameLst>
                                          <p:attrName>style.visibility</p:attrName>
                                        </p:attrNameLst>
                                      </p:cBhvr>
                                      <p:to>
                                        <p:strVal val="visible"/>
                                      </p:to>
                                    </p:set>
                                    <p:animEffect transition="in" filter="dissolve">
                                      <p:cBhvr>
                                        <p:cTn id="21" dur="500"/>
                                        <p:tgtEl>
                                          <p:spTgt spid="136194">
                                            <p:txEl>
                                              <p:pRg st="4" end="4"/>
                                            </p:txEl>
                                          </p:spTgt>
                                        </p:tgtEl>
                                      </p:cBhvr>
                                    </p:animEffect>
                                  </p:childTnLst>
                                </p:cTn>
                              </p:par>
                            </p:childTnLst>
                          </p:cTn>
                        </p:par>
                        <p:par>
                          <p:cTn id="22" fill="hold">
                            <p:stCondLst>
                              <p:cond delay="500"/>
                            </p:stCondLst>
                            <p:childTnLst>
                              <p:par>
                                <p:cTn id="23" presetID="9" presetClass="entr" presetSubtype="0" fill="hold" nodeType="afterEffect">
                                  <p:stCondLst>
                                    <p:cond delay="0"/>
                                  </p:stCondLst>
                                  <p:childTnLst>
                                    <p:set>
                                      <p:cBhvr>
                                        <p:cTn id="24" dur="1" fill="hold">
                                          <p:stCondLst>
                                            <p:cond delay="0"/>
                                          </p:stCondLst>
                                        </p:cTn>
                                        <p:tgtEl>
                                          <p:spTgt spid="136194">
                                            <p:txEl>
                                              <p:pRg st="5" end="5"/>
                                            </p:txEl>
                                          </p:spTgt>
                                        </p:tgtEl>
                                        <p:attrNameLst>
                                          <p:attrName>style.visibility</p:attrName>
                                        </p:attrNameLst>
                                      </p:cBhvr>
                                      <p:to>
                                        <p:strVal val="visible"/>
                                      </p:to>
                                    </p:set>
                                    <p:animEffect transition="in" filter="dissolve">
                                      <p:cBhvr>
                                        <p:cTn id="25" dur="500"/>
                                        <p:tgtEl>
                                          <p:spTgt spid="13619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0"/>
          </p:nvPr>
        </p:nvSpPr>
        <p:spPr>
          <a:noFill/>
        </p:spPr>
        <p:txBody>
          <a:bodyPr/>
          <a:lstStyle/>
          <a:p>
            <a:fld id="{E778F71B-7009-4661-932D-FED3941D254C}" type="slidenum">
              <a:rPr lang="en-GB" smtClean="0"/>
              <a:pPr/>
              <a:t>21</a:t>
            </a:fld>
            <a:endParaRPr lang="en-GB" smtClean="0"/>
          </a:p>
        </p:txBody>
      </p:sp>
      <p:sp>
        <p:nvSpPr>
          <p:cNvPr id="132098" name="Rectangle 2"/>
          <p:cNvSpPr>
            <a:spLocks noGrp="1" noChangeArrowheads="1"/>
          </p:cNvSpPr>
          <p:nvPr>
            <p:ph type="body" idx="1"/>
          </p:nvPr>
        </p:nvSpPr>
        <p:spPr>
          <a:xfrm>
            <a:off x="282575" y="612775"/>
            <a:ext cx="8229600" cy="5846763"/>
          </a:xfrm>
        </p:spPr>
        <p:txBody>
          <a:bodyPr/>
          <a:lstStyle/>
          <a:p>
            <a:pPr eaLnBrk="1" hangingPunct="1">
              <a:lnSpc>
                <a:spcPct val="80000"/>
              </a:lnSpc>
              <a:buFontTx/>
              <a:buNone/>
            </a:pPr>
            <a:r>
              <a:rPr lang="en-GB" sz="2400" smtClean="0">
                <a:solidFill>
                  <a:srgbClr val="FF0909"/>
                </a:solidFill>
              </a:rPr>
              <a:t>INTERMEDIATE LEVEL WASTE.</a:t>
            </a:r>
          </a:p>
          <a:p>
            <a:pPr lvl="1" eaLnBrk="1" hangingPunct="1">
              <a:spcBef>
                <a:spcPct val="50000"/>
              </a:spcBef>
            </a:pPr>
            <a:r>
              <a:rPr lang="en-GB" sz="2400" smtClean="0">
                <a:solidFill>
                  <a:srgbClr val="0033CC"/>
                </a:solidFill>
              </a:rPr>
              <a:t>contains HIGHER quantities of SHORT LIVED RADIOACTIVE WASTE, </a:t>
            </a:r>
          </a:p>
          <a:p>
            <a:pPr lvl="1" eaLnBrk="1" hangingPunct="1">
              <a:spcBef>
                <a:spcPct val="50000"/>
              </a:spcBef>
            </a:pPr>
            <a:r>
              <a:rPr lang="en-GB" sz="2400" smtClean="0">
                <a:solidFill>
                  <a:srgbClr val="0033CC"/>
                </a:solidFill>
              </a:rPr>
              <a:t>or MODERATE QUANTITIES OF RADIONUCLEIDES OF MODERATE HALF LIFE </a:t>
            </a:r>
          </a:p>
          <a:p>
            <a:pPr lvl="1" eaLnBrk="1" hangingPunct="1">
              <a:spcBef>
                <a:spcPct val="50000"/>
              </a:spcBef>
            </a:pPr>
            <a:r>
              <a:rPr lang="en-GB" sz="2400" smtClean="0">
                <a:solidFill>
                  <a:srgbClr val="0033CC"/>
                </a:solidFill>
              </a:rPr>
              <a:t>- e.g. 5 YEARS - 10000 YEARS HALF LIFE.</a:t>
            </a:r>
            <a:r>
              <a:rPr lang="en-GB" sz="2400" smtClean="0"/>
              <a:t> </a:t>
            </a:r>
          </a:p>
          <a:p>
            <a:pPr eaLnBrk="1" hangingPunct="1">
              <a:spcBef>
                <a:spcPct val="50000"/>
              </a:spcBef>
            </a:pPr>
            <a:r>
              <a:rPr lang="en-GB" sz="2000" smtClean="0"/>
              <a:t>IN FRANCE SUCH WASTE IS CAST INTO CONCRETE MONOLITHIC BLOCKS AND BURIED AT SHALLOW DEPTH.</a:t>
            </a:r>
          </a:p>
          <a:p>
            <a:pPr eaLnBrk="1" hangingPunct="1">
              <a:spcBef>
                <a:spcPct val="50000"/>
              </a:spcBef>
            </a:pPr>
            <a:r>
              <a:rPr lang="en-GB" sz="2400" smtClean="0"/>
              <a:t>IN BRITAIN, it was originally proposed to bury similar blocks at the SAME SITES to those used for LOW LEVEL WASTE.</a:t>
            </a:r>
          </a:p>
          <a:p>
            <a:pPr eaLnBrk="1" hangingPunct="1">
              <a:spcBef>
                <a:spcPct val="50000"/>
              </a:spcBef>
            </a:pPr>
            <a:r>
              <a:rPr lang="en-GB" sz="2400" smtClean="0"/>
              <a:t>UNSATISFACTORY AS CONFUSION BETWEEN THE TWO TYPES OF WASTE WILL OCCUR.</a:t>
            </a:r>
          </a:p>
          <a:p>
            <a:pPr eaLnBrk="1" hangingPunct="1">
              <a:spcBef>
                <a:spcPct val="50000"/>
              </a:spcBef>
            </a:pPr>
            <a:r>
              <a:rPr lang="en-GB" sz="2400" smtClean="0"/>
              <a:t>SEPARATE FACILITIES ARE NOW IN OPERATION.</a:t>
            </a:r>
            <a:br>
              <a:rPr lang="en-GB" sz="2400" smtClean="0"/>
            </a:br>
            <a:endParaRPr lang="en-GB" sz="2400" smtClean="0"/>
          </a:p>
        </p:txBody>
      </p:sp>
      <p:sp>
        <p:nvSpPr>
          <p:cNvPr id="6" name="Rectangle 2"/>
          <p:cNvSpPr txBox="1">
            <a:spLocks noGrp="1"/>
          </p:cNvSpPr>
          <p:nvPr>
            <p:ph type="title"/>
          </p:nvPr>
        </p:nvSpPr>
        <p:spPr bwMode="auto">
          <a:xfrm>
            <a:off x="0" y="0"/>
            <a:ext cx="9144000" cy="501650"/>
          </a:xfrm>
          <a:prstGeom prst="rect">
            <a:avLst/>
          </a:prstGeom>
          <a:gradFill flip="none" rotWithShape="1">
            <a:gsLst>
              <a:gs pos="0">
                <a:srgbClr val="000000"/>
              </a:gs>
              <a:gs pos="39999">
                <a:srgbClr val="0A128C"/>
              </a:gs>
              <a:gs pos="70000">
                <a:srgbClr val="181CC7"/>
              </a:gs>
              <a:gs pos="88000">
                <a:srgbClr val="7005D4"/>
              </a:gs>
              <a:gs pos="100000">
                <a:srgbClr val="8C3D91"/>
              </a:gs>
            </a:gsLst>
            <a:lin ang="5400000" scaled="0"/>
            <a:tileRect/>
          </a:gradFill>
          <a:ln w="9525">
            <a:noFill/>
            <a:miter lim="800000"/>
            <a:headEnd/>
            <a:tailEnd/>
          </a:ln>
        </p:spPr>
        <p:txBody>
          <a:bodyPr vert="horz" wrap="square" lIns="91440" tIns="45720" rIns="91440" bIns="45720" numCol="1" anchor="ctr" anchorCtr="0" compatLnSpc="1">
            <a:prstTxWarp prst="textNoShape">
              <a:avLst/>
            </a:prstTxWarp>
          </a:bodyPr>
          <a:lstStyle/>
          <a:p>
            <a:pPr algn="ctr">
              <a:spcBef>
                <a:spcPct val="50000"/>
              </a:spcBef>
            </a:pPr>
            <a:r>
              <a:rPr lang="en-GB" sz="2800" b="1" dirty="0" smtClean="0">
                <a:solidFill>
                  <a:srgbClr val="FEFE1A"/>
                </a:solidFill>
                <a:latin typeface="Times New Roman" pitchFamily="18" charset="0"/>
              </a:rPr>
              <a:t>Waste Disposal:  An Introduction (3)</a:t>
            </a:r>
            <a:endParaRPr lang="en-GB" sz="2800" b="1" dirty="0">
              <a:solidFill>
                <a:srgbClr val="FEFE1A"/>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32098">
                                            <p:txEl>
                                              <p:pRg st="1" end="1"/>
                                            </p:txEl>
                                          </p:spTgt>
                                        </p:tgtEl>
                                        <p:attrNameLst>
                                          <p:attrName>style.visibility</p:attrName>
                                        </p:attrNameLst>
                                      </p:cBhvr>
                                      <p:to>
                                        <p:strVal val="visible"/>
                                      </p:to>
                                    </p:set>
                                    <p:animEffect transition="in" filter="dissolve">
                                      <p:cBhvr>
                                        <p:cTn id="7" dur="500"/>
                                        <p:tgtEl>
                                          <p:spTgt spid="132098">
                                            <p:txEl>
                                              <p:pRg st="1" end="1"/>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32098">
                                            <p:txEl>
                                              <p:pRg st="2" end="2"/>
                                            </p:txEl>
                                          </p:spTgt>
                                        </p:tgtEl>
                                        <p:attrNameLst>
                                          <p:attrName>style.visibility</p:attrName>
                                        </p:attrNameLst>
                                      </p:cBhvr>
                                      <p:to>
                                        <p:strVal val="visible"/>
                                      </p:to>
                                    </p:set>
                                    <p:animEffect transition="in" filter="dissolve">
                                      <p:cBhvr>
                                        <p:cTn id="11" dur="500"/>
                                        <p:tgtEl>
                                          <p:spTgt spid="132098">
                                            <p:txEl>
                                              <p:pRg st="2" end="2"/>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32098">
                                            <p:txEl>
                                              <p:pRg st="3" end="3"/>
                                            </p:txEl>
                                          </p:spTgt>
                                        </p:tgtEl>
                                        <p:attrNameLst>
                                          <p:attrName>style.visibility</p:attrName>
                                        </p:attrNameLst>
                                      </p:cBhvr>
                                      <p:to>
                                        <p:strVal val="visible"/>
                                      </p:to>
                                    </p:set>
                                    <p:animEffect transition="in" filter="dissolve">
                                      <p:cBhvr>
                                        <p:cTn id="15" dur="500"/>
                                        <p:tgtEl>
                                          <p:spTgt spid="132098">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32098">
                                            <p:txEl>
                                              <p:pRg st="4" end="4"/>
                                            </p:txEl>
                                          </p:spTgt>
                                        </p:tgtEl>
                                        <p:attrNameLst>
                                          <p:attrName>style.visibility</p:attrName>
                                        </p:attrNameLst>
                                      </p:cBhvr>
                                      <p:to>
                                        <p:strVal val="visible"/>
                                      </p:to>
                                    </p:set>
                                    <p:animEffect transition="in" filter="dissolve">
                                      <p:cBhvr>
                                        <p:cTn id="20" dur="500"/>
                                        <p:tgtEl>
                                          <p:spTgt spid="132098">
                                            <p:txEl>
                                              <p:pRg st="4" end="4"/>
                                            </p:txEl>
                                          </p:spTgt>
                                        </p:tgtEl>
                                      </p:cBhvr>
                                    </p:animEffect>
                                  </p:childTnLst>
                                </p:cTn>
                              </p:par>
                            </p:childTnLst>
                          </p:cTn>
                        </p:par>
                        <p:par>
                          <p:cTn id="21" fill="hold">
                            <p:stCondLst>
                              <p:cond delay="500"/>
                            </p:stCondLst>
                            <p:childTnLst>
                              <p:par>
                                <p:cTn id="22" presetID="9" presetClass="entr" presetSubtype="0" fill="hold" nodeType="afterEffect">
                                  <p:stCondLst>
                                    <p:cond delay="0"/>
                                  </p:stCondLst>
                                  <p:childTnLst>
                                    <p:set>
                                      <p:cBhvr>
                                        <p:cTn id="23" dur="1" fill="hold">
                                          <p:stCondLst>
                                            <p:cond delay="0"/>
                                          </p:stCondLst>
                                        </p:cTn>
                                        <p:tgtEl>
                                          <p:spTgt spid="132098">
                                            <p:txEl>
                                              <p:pRg st="5" end="5"/>
                                            </p:txEl>
                                          </p:spTgt>
                                        </p:tgtEl>
                                        <p:attrNameLst>
                                          <p:attrName>style.visibility</p:attrName>
                                        </p:attrNameLst>
                                      </p:cBhvr>
                                      <p:to>
                                        <p:strVal val="visible"/>
                                      </p:to>
                                    </p:set>
                                    <p:animEffect transition="in" filter="dissolve">
                                      <p:cBhvr>
                                        <p:cTn id="24" dur="500"/>
                                        <p:tgtEl>
                                          <p:spTgt spid="132098">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132098">
                                            <p:txEl>
                                              <p:pRg st="6" end="6"/>
                                            </p:txEl>
                                          </p:spTgt>
                                        </p:tgtEl>
                                        <p:attrNameLst>
                                          <p:attrName>style.visibility</p:attrName>
                                        </p:attrNameLst>
                                      </p:cBhvr>
                                      <p:to>
                                        <p:strVal val="visible"/>
                                      </p:to>
                                    </p:set>
                                    <p:animEffect transition="in" filter="dissolve">
                                      <p:cBhvr>
                                        <p:cTn id="29" dur="500"/>
                                        <p:tgtEl>
                                          <p:spTgt spid="132098">
                                            <p:txEl>
                                              <p:pRg st="6" end="6"/>
                                            </p:txEl>
                                          </p:spTgt>
                                        </p:tgtEl>
                                      </p:cBhvr>
                                    </p:animEffect>
                                  </p:childTnLst>
                                </p:cTn>
                              </p:par>
                            </p:childTnLst>
                          </p:cTn>
                        </p:par>
                        <p:par>
                          <p:cTn id="30" fill="hold">
                            <p:stCondLst>
                              <p:cond delay="500"/>
                            </p:stCondLst>
                            <p:childTnLst>
                              <p:par>
                                <p:cTn id="31" presetID="9" presetClass="entr" presetSubtype="0" fill="hold" nodeType="afterEffect">
                                  <p:stCondLst>
                                    <p:cond delay="0"/>
                                  </p:stCondLst>
                                  <p:childTnLst>
                                    <p:set>
                                      <p:cBhvr>
                                        <p:cTn id="32" dur="1" fill="hold">
                                          <p:stCondLst>
                                            <p:cond delay="0"/>
                                          </p:stCondLst>
                                        </p:cTn>
                                        <p:tgtEl>
                                          <p:spTgt spid="132098">
                                            <p:txEl>
                                              <p:pRg st="7" end="7"/>
                                            </p:txEl>
                                          </p:spTgt>
                                        </p:tgtEl>
                                        <p:attrNameLst>
                                          <p:attrName>style.visibility</p:attrName>
                                        </p:attrNameLst>
                                      </p:cBhvr>
                                      <p:to>
                                        <p:strVal val="visible"/>
                                      </p:to>
                                    </p:set>
                                    <p:animEffect transition="in" filter="dissolve">
                                      <p:cBhvr>
                                        <p:cTn id="33" dur="500"/>
                                        <p:tgtEl>
                                          <p:spTgt spid="13209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0"/>
          </p:nvPr>
        </p:nvSpPr>
        <p:spPr>
          <a:noFill/>
        </p:spPr>
        <p:txBody>
          <a:bodyPr/>
          <a:lstStyle/>
          <a:p>
            <a:fld id="{1A591B8C-D5C6-41E7-8F56-6108A9073138}" type="slidenum">
              <a:rPr lang="en-GB" smtClean="0"/>
              <a:pPr/>
              <a:t>22</a:t>
            </a:fld>
            <a:endParaRPr lang="en-GB" smtClean="0"/>
          </a:p>
        </p:txBody>
      </p:sp>
      <p:sp>
        <p:nvSpPr>
          <p:cNvPr id="134146" name="Rectangle 2"/>
          <p:cNvSpPr>
            <a:spLocks noGrp="1" noChangeArrowheads="1"/>
          </p:cNvSpPr>
          <p:nvPr>
            <p:ph type="body" idx="1"/>
          </p:nvPr>
        </p:nvSpPr>
        <p:spPr>
          <a:xfrm>
            <a:off x="0" y="711200"/>
            <a:ext cx="9144000" cy="5267325"/>
          </a:xfrm>
        </p:spPr>
        <p:txBody>
          <a:bodyPr/>
          <a:lstStyle/>
          <a:p>
            <a:pPr eaLnBrk="1" hangingPunct="1">
              <a:lnSpc>
                <a:spcPct val="80000"/>
              </a:lnSpc>
              <a:buFontTx/>
              <a:buNone/>
            </a:pPr>
            <a:r>
              <a:rPr lang="en-GB" sz="2400" smtClean="0">
                <a:solidFill>
                  <a:srgbClr val="FF0909"/>
                </a:solidFill>
              </a:rPr>
              <a:t>HIGH LEVEL WASTE.</a:t>
            </a:r>
          </a:p>
          <a:p>
            <a:pPr eaLnBrk="1" hangingPunct="1">
              <a:spcBef>
                <a:spcPct val="50000"/>
              </a:spcBef>
            </a:pPr>
            <a:r>
              <a:rPr lang="en-GB" sz="2000" smtClean="0"/>
              <a:t>At Sellafield, high level waste is now being encapsulated and stored on site in specially constructed vaults.</a:t>
            </a:r>
          </a:p>
          <a:p>
            <a:pPr eaLnBrk="1" hangingPunct="1">
              <a:spcBef>
                <a:spcPct val="50000"/>
              </a:spcBef>
            </a:pPr>
            <a:r>
              <a:rPr lang="en-GB" sz="2000" smtClean="0"/>
              <a:t>A building about the size of the UEA swimming pool house in area and about twice as high houses all the high level radioative waste from the UKs Civil Nuclear Program with space for decommissioning of all final fuel from MAGNOX.</a:t>
            </a:r>
          </a:p>
          <a:p>
            <a:pPr eaLnBrk="1" hangingPunct="1">
              <a:spcBef>
                <a:spcPct val="50000"/>
              </a:spcBef>
            </a:pPr>
            <a:r>
              <a:rPr lang="en-GB" sz="2000" smtClean="0"/>
              <a:t>MOST RADIONUCLEIDES IN THIS CATEGORY HAVE HALF LIVES OF UP TO 30 YEARS, and thus </a:t>
            </a:r>
            <a:r>
              <a:rPr lang="en-GB" sz="2000" smtClean="0">
                <a:solidFill>
                  <a:srgbClr val="FF0909"/>
                </a:solidFill>
              </a:rPr>
              <a:t>ACTIVITY</a:t>
            </a:r>
            <a:r>
              <a:rPr lang="en-GB" sz="2000" smtClean="0"/>
              <a:t> in about 700 years will have decayed to around natural background radiation level.</a:t>
            </a:r>
          </a:p>
          <a:p>
            <a:pPr eaLnBrk="1" hangingPunct="1">
              <a:spcBef>
                <a:spcPct val="50000"/>
              </a:spcBef>
            </a:pPr>
            <a:r>
              <a:rPr lang="en-GB" sz="2000" smtClean="0"/>
              <a:t>PROPOSALS FOR DISPOSAL INCLUDE </a:t>
            </a:r>
          </a:p>
          <a:p>
            <a:pPr lvl="1" eaLnBrk="1" hangingPunct="1"/>
            <a:r>
              <a:rPr lang="en-GB" sz="2000" smtClean="0">
                <a:solidFill>
                  <a:srgbClr val="0033CC"/>
                </a:solidFill>
              </a:rPr>
              <a:t>burial in deep mines in SALT; </a:t>
            </a:r>
          </a:p>
          <a:p>
            <a:pPr lvl="1" eaLnBrk="1" hangingPunct="1"/>
            <a:r>
              <a:rPr lang="en-GB" sz="2000" smtClean="0">
                <a:solidFill>
                  <a:srgbClr val="0033CC"/>
                </a:solidFill>
              </a:rPr>
              <a:t>burial 1000m BELOW SEA BED and BACKFILLED with SMECTITE; </a:t>
            </a:r>
          </a:p>
          <a:p>
            <a:pPr lvl="1" eaLnBrk="1" hangingPunct="1"/>
            <a:r>
              <a:rPr lang="en-GB" sz="2000" smtClean="0">
                <a:solidFill>
                  <a:srgbClr val="0033CC"/>
                </a:solidFill>
              </a:rPr>
              <a:t>burial under ANTARCTIC ICE SHEET, </a:t>
            </a:r>
          </a:p>
          <a:p>
            <a:pPr lvl="1" eaLnBrk="1" hangingPunct="1"/>
            <a:r>
              <a:rPr lang="en-GB" sz="2000" smtClean="0">
                <a:solidFill>
                  <a:srgbClr val="0033CC"/>
                </a:solidFill>
              </a:rPr>
              <a:t>shot INTO SPACE to the sun! </a:t>
            </a:r>
            <a:r>
              <a:rPr lang="en-GB" sz="1200" smtClean="0"/>
              <a:t/>
            </a:r>
            <a:br>
              <a:rPr lang="en-GB" sz="1200" smtClean="0"/>
            </a:br>
            <a:endParaRPr lang="en-GB" sz="1200" smtClean="0"/>
          </a:p>
        </p:txBody>
      </p:sp>
      <p:sp>
        <p:nvSpPr>
          <p:cNvPr id="23556" name="Rectangle 3"/>
          <p:cNvSpPr>
            <a:spLocks noGrp="1" noChangeArrowheads="1"/>
          </p:cNvSpPr>
          <p:nvPr>
            <p:ph type="title"/>
          </p:nvPr>
        </p:nvSpPr>
        <p:spPr/>
        <p:txBody>
          <a:bodyPr/>
          <a:lstStyle/>
          <a:p>
            <a:pPr eaLnBrk="1" hangingPunct="1"/>
            <a:endParaRPr lang="en-US" smtClean="0"/>
          </a:p>
        </p:txBody>
      </p:sp>
      <p:sp>
        <p:nvSpPr>
          <p:cNvPr id="6" name="Rectangle 2"/>
          <p:cNvSpPr txBox="1">
            <a:spLocks/>
          </p:cNvSpPr>
          <p:nvPr/>
        </p:nvSpPr>
        <p:spPr bwMode="auto">
          <a:xfrm>
            <a:off x="0" y="0"/>
            <a:ext cx="9144000" cy="501650"/>
          </a:xfrm>
          <a:prstGeom prst="rect">
            <a:avLst/>
          </a:prstGeom>
          <a:gradFill flip="none" rotWithShape="1">
            <a:gsLst>
              <a:gs pos="0">
                <a:srgbClr val="000000"/>
              </a:gs>
              <a:gs pos="39999">
                <a:srgbClr val="0A128C"/>
              </a:gs>
              <a:gs pos="70000">
                <a:srgbClr val="181CC7"/>
              </a:gs>
              <a:gs pos="88000">
                <a:srgbClr val="7005D4"/>
              </a:gs>
              <a:gs pos="100000">
                <a:srgbClr val="8C3D91"/>
              </a:gs>
            </a:gsLst>
            <a:lin ang="5400000" scaled="0"/>
            <a:tileRect/>
          </a:gradFill>
          <a:ln w="9525">
            <a:noFill/>
            <a:miter lim="800000"/>
            <a:headEnd/>
            <a:tailEnd/>
          </a:ln>
        </p:spPr>
        <p:txBody>
          <a:bodyPr vert="horz" wrap="square" lIns="91440" tIns="45720" rIns="91440" bIns="45720" numCol="1" anchor="ctr" anchorCtr="0" compatLnSpc="1">
            <a:prstTxWarp prst="textNoShape">
              <a:avLst/>
            </a:prstTxWarp>
          </a:bodyPr>
          <a:lstStyle/>
          <a:p>
            <a:pPr algn="ctr">
              <a:spcBef>
                <a:spcPct val="50000"/>
              </a:spcBef>
            </a:pPr>
            <a:r>
              <a:rPr lang="en-GB" sz="2800" b="1" dirty="0" smtClean="0">
                <a:solidFill>
                  <a:srgbClr val="FEFE1A"/>
                </a:solidFill>
                <a:latin typeface="Times New Roman" pitchFamily="18" charset="0"/>
              </a:rPr>
              <a:t>Waste Disposal:  An Introduction (4)</a:t>
            </a:r>
            <a:endParaRPr lang="en-GB" sz="2800" b="1" dirty="0">
              <a:solidFill>
                <a:srgbClr val="FEFE1A"/>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34146">
                                            <p:txEl>
                                              <p:pRg st="1" end="1"/>
                                            </p:txEl>
                                          </p:spTgt>
                                        </p:tgtEl>
                                        <p:attrNameLst>
                                          <p:attrName>style.visibility</p:attrName>
                                        </p:attrNameLst>
                                      </p:cBhvr>
                                      <p:to>
                                        <p:strVal val="visible"/>
                                      </p:to>
                                    </p:set>
                                    <p:animEffect transition="in" filter="dissolve">
                                      <p:cBhvr>
                                        <p:cTn id="7" dur="500"/>
                                        <p:tgtEl>
                                          <p:spTgt spid="134146">
                                            <p:txEl>
                                              <p:pRg st="1" end="1"/>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34146">
                                            <p:txEl>
                                              <p:pRg st="2" end="2"/>
                                            </p:txEl>
                                          </p:spTgt>
                                        </p:tgtEl>
                                        <p:attrNameLst>
                                          <p:attrName>style.visibility</p:attrName>
                                        </p:attrNameLst>
                                      </p:cBhvr>
                                      <p:to>
                                        <p:strVal val="visible"/>
                                      </p:to>
                                    </p:set>
                                    <p:animEffect transition="in" filter="dissolve">
                                      <p:cBhvr>
                                        <p:cTn id="11" dur="500"/>
                                        <p:tgtEl>
                                          <p:spTgt spid="134146">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134146">
                                            <p:txEl>
                                              <p:pRg st="3" end="3"/>
                                            </p:txEl>
                                          </p:spTgt>
                                        </p:tgtEl>
                                        <p:attrNameLst>
                                          <p:attrName>style.visibility</p:attrName>
                                        </p:attrNameLst>
                                      </p:cBhvr>
                                      <p:to>
                                        <p:strVal val="visible"/>
                                      </p:to>
                                    </p:set>
                                    <p:animEffect transition="in" filter="dissolve">
                                      <p:cBhvr>
                                        <p:cTn id="16" dur="500"/>
                                        <p:tgtEl>
                                          <p:spTgt spid="134146">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134146">
                                            <p:txEl>
                                              <p:pRg st="4" end="4"/>
                                            </p:txEl>
                                          </p:spTgt>
                                        </p:tgtEl>
                                        <p:attrNameLst>
                                          <p:attrName>style.visibility</p:attrName>
                                        </p:attrNameLst>
                                      </p:cBhvr>
                                      <p:to>
                                        <p:strVal val="visible"/>
                                      </p:to>
                                    </p:set>
                                    <p:animEffect transition="in" filter="dissolve">
                                      <p:cBhvr>
                                        <p:cTn id="21" dur="500"/>
                                        <p:tgtEl>
                                          <p:spTgt spid="134146">
                                            <p:txEl>
                                              <p:pRg st="4" end="4"/>
                                            </p:txEl>
                                          </p:spTgt>
                                        </p:tgtEl>
                                      </p:cBhvr>
                                    </p:animEffect>
                                  </p:childTnLst>
                                </p:cTn>
                              </p:par>
                            </p:childTnLst>
                          </p:cTn>
                        </p:par>
                        <p:par>
                          <p:cTn id="22" fill="hold">
                            <p:stCondLst>
                              <p:cond delay="500"/>
                            </p:stCondLst>
                            <p:childTnLst>
                              <p:par>
                                <p:cTn id="23" presetID="9" presetClass="entr" presetSubtype="0" fill="hold" nodeType="afterEffect">
                                  <p:stCondLst>
                                    <p:cond delay="0"/>
                                  </p:stCondLst>
                                  <p:childTnLst>
                                    <p:set>
                                      <p:cBhvr>
                                        <p:cTn id="24" dur="1" fill="hold">
                                          <p:stCondLst>
                                            <p:cond delay="0"/>
                                          </p:stCondLst>
                                        </p:cTn>
                                        <p:tgtEl>
                                          <p:spTgt spid="134146">
                                            <p:txEl>
                                              <p:pRg st="5" end="5"/>
                                            </p:txEl>
                                          </p:spTgt>
                                        </p:tgtEl>
                                        <p:attrNameLst>
                                          <p:attrName>style.visibility</p:attrName>
                                        </p:attrNameLst>
                                      </p:cBhvr>
                                      <p:to>
                                        <p:strVal val="visible"/>
                                      </p:to>
                                    </p:set>
                                    <p:animEffect transition="in" filter="dissolve">
                                      <p:cBhvr>
                                        <p:cTn id="25" dur="500"/>
                                        <p:tgtEl>
                                          <p:spTgt spid="134146">
                                            <p:txEl>
                                              <p:pRg st="5" end="5"/>
                                            </p:txEl>
                                          </p:spTgt>
                                        </p:tgtEl>
                                      </p:cBhvr>
                                    </p:animEffect>
                                  </p:childTnLst>
                                </p:cTn>
                              </p:par>
                            </p:childTnLst>
                          </p:cTn>
                        </p:par>
                        <p:par>
                          <p:cTn id="26" fill="hold">
                            <p:stCondLst>
                              <p:cond delay="1000"/>
                            </p:stCondLst>
                            <p:childTnLst>
                              <p:par>
                                <p:cTn id="27" presetID="9" presetClass="entr" presetSubtype="0" fill="hold" nodeType="afterEffect">
                                  <p:stCondLst>
                                    <p:cond delay="0"/>
                                  </p:stCondLst>
                                  <p:childTnLst>
                                    <p:set>
                                      <p:cBhvr>
                                        <p:cTn id="28" dur="1" fill="hold">
                                          <p:stCondLst>
                                            <p:cond delay="0"/>
                                          </p:stCondLst>
                                        </p:cTn>
                                        <p:tgtEl>
                                          <p:spTgt spid="134146">
                                            <p:txEl>
                                              <p:pRg st="6" end="6"/>
                                            </p:txEl>
                                          </p:spTgt>
                                        </p:tgtEl>
                                        <p:attrNameLst>
                                          <p:attrName>style.visibility</p:attrName>
                                        </p:attrNameLst>
                                      </p:cBhvr>
                                      <p:to>
                                        <p:strVal val="visible"/>
                                      </p:to>
                                    </p:set>
                                    <p:animEffect transition="in" filter="dissolve">
                                      <p:cBhvr>
                                        <p:cTn id="29" dur="500"/>
                                        <p:tgtEl>
                                          <p:spTgt spid="134146">
                                            <p:txEl>
                                              <p:pRg st="6" end="6"/>
                                            </p:txEl>
                                          </p:spTgt>
                                        </p:tgtEl>
                                      </p:cBhvr>
                                    </p:animEffect>
                                  </p:childTnLst>
                                </p:cTn>
                              </p:par>
                            </p:childTnLst>
                          </p:cTn>
                        </p:par>
                        <p:par>
                          <p:cTn id="30" fill="hold">
                            <p:stCondLst>
                              <p:cond delay="1500"/>
                            </p:stCondLst>
                            <p:childTnLst>
                              <p:par>
                                <p:cTn id="31" presetID="9" presetClass="entr" presetSubtype="0" fill="hold" nodeType="afterEffect">
                                  <p:stCondLst>
                                    <p:cond delay="0"/>
                                  </p:stCondLst>
                                  <p:childTnLst>
                                    <p:set>
                                      <p:cBhvr>
                                        <p:cTn id="32" dur="1" fill="hold">
                                          <p:stCondLst>
                                            <p:cond delay="0"/>
                                          </p:stCondLst>
                                        </p:cTn>
                                        <p:tgtEl>
                                          <p:spTgt spid="134146">
                                            <p:txEl>
                                              <p:pRg st="7" end="7"/>
                                            </p:txEl>
                                          </p:spTgt>
                                        </p:tgtEl>
                                        <p:attrNameLst>
                                          <p:attrName>style.visibility</p:attrName>
                                        </p:attrNameLst>
                                      </p:cBhvr>
                                      <p:to>
                                        <p:strVal val="visible"/>
                                      </p:to>
                                    </p:set>
                                    <p:animEffect transition="in" filter="dissolve">
                                      <p:cBhvr>
                                        <p:cTn id="33" dur="500"/>
                                        <p:tgtEl>
                                          <p:spTgt spid="134146">
                                            <p:txEl>
                                              <p:pRg st="7" end="7"/>
                                            </p:txEl>
                                          </p:spTgt>
                                        </p:tgtEl>
                                      </p:cBhvr>
                                    </p:animEffect>
                                  </p:childTnLst>
                                </p:cTn>
                              </p:par>
                            </p:childTnLst>
                          </p:cTn>
                        </p:par>
                        <p:par>
                          <p:cTn id="34" fill="hold">
                            <p:stCondLst>
                              <p:cond delay="2000"/>
                            </p:stCondLst>
                            <p:childTnLst>
                              <p:par>
                                <p:cTn id="35" presetID="9" presetClass="entr" presetSubtype="0" fill="hold" nodeType="afterEffect">
                                  <p:stCondLst>
                                    <p:cond delay="0"/>
                                  </p:stCondLst>
                                  <p:childTnLst>
                                    <p:set>
                                      <p:cBhvr>
                                        <p:cTn id="36" dur="1" fill="hold">
                                          <p:stCondLst>
                                            <p:cond delay="0"/>
                                          </p:stCondLst>
                                        </p:cTn>
                                        <p:tgtEl>
                                          <p:spTgt spid="134146">
                                            <p:txEl>
                                              <p:pRg st="8" end="8"/>
                                            </p:txEl>
                                          </p:spTgt>
                                        </p:tgtEl>
                                        <p:attrNameLst>
                                          <p:attrName>style.visibility</p:attrName>
                                        </p:attrNameLst>
                                      </p:cBhvr>
                                      <p:to>
                                        <p:strVal val="visible"/>
                                      </p:to>
                                    </p:set>
                                    <p:animEffect transition="in" filter="dissolve">
                                      <p:cBhvr>
                                        <p:cTn id="37" dur="500"/>
                                        <p:tgtEl>
                                          <p:spTgt spid="13414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0"/>
          </p:nvPr>
        </p:nvSpPr>
        <p:spPr>
          <a:noFill/>
        </p:spPr>
        <p:txBody>
          <a:bodyPr/>
          <a:lstStyle/>
          <a:p>
            <a:fld id="{0E812682-0A56-42D7-B82D-ACF00C987AF0}" type="slidenum">
              <a:rPr lang="en-GB" smtClean="0"/>
              <a:pPr/>
              <a:t>23</a:t>
            </a:fld>
            <a:endParaRPr lang="en-GB" smtClean="0"/>
          </a:p>
        </p:txBody>
      </p:sp>
      <p:sp>
        <p:nvSpPr>
          <p:cNvPr id="24579" name="Rectangle 2"/>
          <p:cNvSpPr>
            <a:spLocks noGrp="1" noChangeArrowheads="1"/>
          </p:cNvSpPr>
          <p:nvPr>
            <p:ph type="title"/>
          </p:nvPr>
        </p:nvSpPr>
        <p:spPr/>
        <p:txBody>
          <a:bodyPr/>
          <a:lstStyle/>
          <a:p>
            <a:pPr eaLnBrk="1" hangingPunct="1"/>
            <a:endParaRPr lang="en-US" smtClean="0"/>
          </a:p>
        </p:txBody>
      </p:sp>
      <p:sp>
        <p:nvSpPr>
          <p:cNvPr id="140291" name="Rectangle 3"/>
          <p:cNvSpPr>
            <a:spLocks noGrp="1" noChangeArrowheads="1"/>
          </p:cNvSpPr>
          <p:nvPr>
            <p:ph type="body" idx="1"/>
          </p:nvPr>
        </p:nvSpPr>
        <p:spPr/>
        <p:txBody>
          <a:bodyPr/>
          <a:lstStyle/>
          <a:p>
            <a:pPr eaLnBrk="1" hangingPunct="1">
              <a:buFontTx/>
              <a:buNone/>
            </a:pPr>
            <a:r>
              <a:rPr lang="en-GB" smtClean="0"/>
              <a:t>UK processes waste from Overseas Countries.</a:t>
            </a:r>
          </a:p>
          <a:p>
            <a:pPr eaLnBrk="1" hangingPunct="1"/>
            <a:r>
              <a:rPr lang="en-GB" sz="2800" smtClean="0">
                <a:solidFill>
                  <a:srgbClr val="FF0909"/>
                </a:solidFill>
              </a:rPr>
              <a:t>Should we send back exact quantities of each of:</a:t>
            </a:r>
          </a:p>
          <a:p>
            <a:pPr lvl="1" eaLnBrk="1" hangingPunct="1"/>
            <a:r>
              <a:rPr lang="en-GB" sz="2400" smtClean="0">
                <a:solidFill>
                  <a:srgbClr val="0033CC"/>
                </a:solidFill>
              </a:rPr>
              <a:t>High Level Waste</a:t>
            </a:r>
          </a:p>
          <a:p>
            <a:pPr lvl="1" eaLnBrk="1" hangingPunct="1"/>
            <a:r>
              <a:rPr lang="en-GB" sz="2400" smtClean="0">
                <a:solidFill>
                  <a:srgbClr val="0033CC"/>
                </a:solidFill>
              </a:rPr>
              <a:t>Intermediate Level Waste</a:t>
            </a:r>
          </a:p>
          <a:p>
            <a:pPr lvl="1" eaLnBrk="1" hangingPunct="1"/>
            <a:r>
              <a:rPr lang="en-GB" sz="2400" smtClean="0">
                <a:solidFill>
                  <a:srgbClr val="0033CC"/>
                </a:solidFill>
              </a:rPr>
              <a:t>Low Level Waste</a:t>
            </a:r>
          </a:p>
          <a:p>
            <a:pPr eaLnBrk="1" hangingPunct="1"/>
            <a:r>
              <a:rPr lang="en-GB" sz="2800" smtClean="0"/>
              <a:t>Or should we:</a:t>
            </a:r>
          </a:p>
          <a:p>
            <a:pPr lvl="1" eaLnBrk="1" hangingPunct="1"/>
            <a:r>
              <a:rPr lang="en-GB" smtClean="0">
                <a:solidFill>
                  <a:srgbClr val="FF0909"/>
                </a:solidFill>
              </a:rPr>
              <a:t>Send back same amount of radioactivity</a:t>
            </a:r>
            <a:r>
              <a:rPr lang="en-GB" smtClean="0"/>
              <a:t> </a:t>
            </a:r>
          </a:p>
          <a:p>
            <a:pPr lvl="2" eaLnBrk="1" hangingPunct="1"/>
            <a:r>
              <a:rPr lang="en-GB" smtClean="0">
                <a:solidFill>
                  <a:srgbClr val="0033CC"/>
                </a:solidFill>
              </a:rPr>
              <a:t>i.e. a larger amount of a small volume of High Level Waste </a:t>
            </a:r>
          </a:p>
          <a:p>
            <a:pPr lvl="2" eaLnBrk="1" hangingPunct="1"/>
            <a:r>
              <a:rPr lang="en-GB" smtClean="0">
                <a:solidFill>
                  <a:srgbClr val="0033CC"/>
                </a:solidFill>
              </a:rPr>
              <a:t>and no Intermediate and Low Level Waste?</a:t>
            </a:r>
          </a:p>
          <a:p>
            <a:pPr eaLnBrk="1" hangingPunct="1"/>
            <a:endParaRPr lang="en-GB" smtClean="0">
              <a:solidFill>
                <a:srgbClr val="0033CC"/>
              </a:solidFill>
            </a:endParaRPr>
          </a:p>
        </p:txBody>
      </p:sp>
      <p:sp>
        <p:nvSpPr>
          <p:cNvPr id="6" name="Rectangle 2"/>
          <p:cNvSpPr txBox="1">
            <a:spLocks/>
          </p:cNvSpPr>
          <p:nvPr/>
        </p:nvSpPr>
        <p:spPr bwMode="auto">
          <a:xfrm>
            <a:off x="0" y="0"/>
            <a:ext cx="9144000" cy="501650"/>
          </a:xfrm>
          <a:prstGeom prst="rect">
            <a:avLst/>
          </a:prstGeom>
          <a:gradFill flip="none" rotWithShape="1">
            <a:gsLst>
              <a:gs pos="0">
                <a:srgbClr val="000000"/>
              </a:gs>
              <a:gs pos="39999">
                <a:srgbClr val="0A128C"/>
              </a:gs>
              <a:gs pos="70000">
                <a:srgbClr val="181CC7"/>
              </a:gs>
              <a:gs pos="88000">
                <a:srgbClr val="7005D4"/>
              </a:gs>
              <a:gs pos="100000">
                <a:srgbClr val="8C3D91"/>
              </a:gs>
            </a:gsLst>
            <a:lin ang="5400000" scaled="0"/>
            <a:tileRect/>
          </a:gradFill>
          <a:ln w="9525">
            <a:noFill/>
            <a:miter lim="800000"/>
            <a:headEnd/>
            <a:tailEnd/>
          </a:ln>
        </p:spPr>
        <p:txBody>
          <a:bodyPr vert="horz" wrap="square" lIns="91440" tIns="45720" rIns="91440" bIns="45720" numCol="1" anchor="ctr" anchorCtr="0" compatLnSpc="1">
            <a:prstTxWarp prst="textNoShape">
              <a:avLst/>
            </a:prstTxWarp>
          </a:bodyPr>
          <a:lstStyle/>
          <a:p>
            <a:pPr algn="ctr">
              <a:spcBef>
                <a:spcPct val="50000"/>
              </a:spcBef>
            </a:pPr>
            <a:r>
              <a:rPr lang="en-GB" sz="2800" b="1" dirty="0" smtClean="0">
                <a:solidFill>
                  <a:srgbClr val="FEFE1A"/>
                </a:solidFill>
                <a:latin typeface="Times New Roman" pitchFamily="18" charset="0"/>
              </a:rPr>
              <a:t>Waste Disposal:  An Introduction (5)</a:t>
            </a:r>
            <a:endParaRPr lang="en-GB" sz="2800" b="1" dirty="0">
              <a:solidFill>
                <a:srgbClr val="FEFE1A"/>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0291">
                                            <p:txEl>
                                              <p:pRg st="1" end="1"/>
                                            </p:txEl>
                                          </p:spTgt>
                                        </p:tgtEl>
                                        <p:attrNameLst>
                                          <p:attrName>style.visibility</p:attrName>
                                        </p:attrNameLst>
                                      </p:cBhvr>
                                      <p:to>
                                        <p:strVal val="visible"/>
                                      </p:to>
                                    </p:set>
                                    <p:animEffect transition="in" filter="dissolve">
                                      <p:cBhvr>
                                        <p:cTn id="7" dur="500"/>
                                        <p:tgtEl>
                                          <p:spTgt spid="140291">
                                            <p:txEl>
                                              <p:pRg st="1" end="1"/>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40291">
                                            <p:txEl>
                                              <p:pRg st="2" end="2"/>
                                            </p:txEl>
                                          </p:spTgt>
                                        </p:tgtEl>
                                        <p:attrNameLst>
                                          <p:attrName>style.visibility</p:attrName>
                                        </p:attrNameLst>
                                      </p:cBhvr>
                                      <p:to>
                                        <p:strVal val="visible"/>
                                      </p:to>
                                    </p:set>
                                    <p:animEffect transition="in" filter="dissolve">
                                      <p:cBhvr>
                                        <p:cTn id="11" dur="500"/>
                                        <p:tgtEl>
                                          <p:spTgt spid="140291">
                                            <p:txEl>
                                              <p:pRg st="2" end="2"/>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40291">
                                            <p:txEl>
                                              <p:pRg st="3" end="3"/>
                                            </p:txEl>
                                          </p:spTgt>
                                        </p:tgtEl>
                                        <p:attrNameLst>
                                          <p:attrName>style.visibility</p:attrName>
                                        </p:attrNameLst>
                                      </p:cBhvr>
                                      <p:to>
                                        <p:strVal val="visible"/>
                                      </p:to>
                                    </p:set>
                                    <p:animEffect transition="in" filter="dissolve">
                                      <p:cBhvr>
                                        <p:cTn id="15" dur="500"/>
                                        <p:tgtEl>
                                          <p:spTgt spid="140291">
                                            <p:txEl>
                                              <p:pRg st="3" end="3"/>
                                            </p:txEl>
                                          </p:spTgt>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140291">
                                            <p:txEl>
                                              <p:pRg st="4" end="4"/>
                                            </p:txEl>
                                          </p:spTgt>
                                        </p:tgtEl>
                                        <p:attrNameLst>
                                          <p:attrName>style.visibility</p:attrName>
                                        </p:attrNameLst>
                                      </p:cBhvr>
                                      <p:to>
                                        <p:strVal val="visible"/>
                                      </p:to>
                                    </p:set>
                                    <p:animEffect transition="in" filter="dissolve">
                                      <p:cBhvr>
                                        <p:cTn id="19" dur="500"/>
                                        <p:tgtEl>
                                          <p:spTgt spid="140291">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140291">
                                            <p:txEl>
                                              <p:pRg st="5" end="5"/>
                                            </p:txEl>
                                          </p:spTgt>
                                        </p:tgtEl>
                                        <p:attrNameLst>
                                          <p:attrName>style.visibility</p:attrName>
                                        </p:attrNameLst>
                                      </p:cBhvr>
                                      <p:to>
                                        <p:strVal val="visible"/>
                                      </p:to>
                                    </p:set>
                                    <p:animEffect transition="in" filter="dissolve">
                                      <p:cBhvr>
                                        <p:cTn id="24" dur="500"/>
                                        <p:tgtEl>
                                          <p:spTgt spid="140291">
                                            <p:txEl>
                                              <p:pRg st="5" end="5"/>
                                            </p:txEl>
                                          </p:spTgt>
                                        </p:tgtEl>
                                      </p:cBhvr>
                                    </p:animEffect>
                                  </p:childTnLst>
                                </p:cTn>
                              </p:par>
                            </p:childTnLst>
                          </p:cTn>
                        </p:par>
                        <p:par>
                          <p:cTn id="25" fill="hold">
                            <p:stCondLst>
                              <p:cond delay="500"/>
                            </p:stCondLst>
                            <p:childTnLst>
                              <p:par>
                                <p:cTn id="26" presetID="9" presetClass="entr" presetSubtype="0" fill="hold" nodeType="afterEffect">
                                  <p:stCondLst>
                                    <p:cond delay="0"/>
                                  </p:stCondLst>
                                  <p:childTnLst>
                                    <p:set>
                                      <p:cBhvr>
                                        <p:cTn id="27" dur="1" fill="hold">
                                          <p:stCondLst>
                                            <p:cond delay="0"/>
                                          </p:stCondLst>
                                        </p:cTn>
                                        <p:tgtEl>
                                          <p:spTgt spid="140291">
                                            <p:txEl>
                                              <p:pRg st="6" end="6"/>
                                            </p:txEl>
                                          </p:spTgt>
                                        </p:tgtEl>
                                        <p:attrNameLst>
                                          <p:attrName>style.visibility</p:attrName>
                                        </p:attrNameLst>
                                      </p:cBhvr>
                                      <p:to>
                                        <p:strVal val="visible"/>
                                      </p:to>
                                    </p:set>
                                    <p:animEffect transition="in" filter="dissolve">
                                      <p:cBhvr>
                                        <p:cTn id="28" dur="500"/>
                                        <p:tgtEl>
                                          <p:spTgt spid="140291">
                                            <p:txEl>
                                              <p:pRg st="6" end="6"/>
                                            </p:txEl>
                                          </p:spTgt>
                                        </p:tgtEl>
                                      </p:cBhvr>
                                    </p:animEffect>
                                  </p:childTnLst>
                                </p:cTn>
                              </p:par>
                            </p:childTnLst>
                          </p:cTn>
                        </p:par>
                        <p:par>
                          <p:cTn id="29" fill="hold">
                            <p:stCondLst>
                              <p:cond delay="1000"/>
                            </p:stCondLst>
                            <p:childTnLst>
                              <p:par>
                                <p:cTn id="30" presetID="9" presetClass="entr" presetSubtype="0" fill="hold" nodeType="afterEffect">
                                  <p:stCondLst>
                                    <p:cond delay="0"/>
                                  </p:stCondLst>
                                  <p:childTnLst>
                                    <p:set>
                                      <p:cBhvr>
                                        <p:cTn id="31" dur="1" fill="hold">
                                          <p:stCondLst>
                                            <p:cond delay="0"/>
                                          </p:stCondLst>
                                        </p:cTn>
                                        <p:tgtEl>
                                          <p:spTgt spid="140291">
                                            <p:txEl>
                                              <p:pRg st="7" end="7"/>
                                            </p:txEl>
                                          </p:spTgt>
                                        </p:tgtEl>
                                        <p:attrNameLst>
                                          <p:attrName>style.visibility</p:attrName>
                                        </p:attrNameLst>
                                      </p:cBhvr>
                                      <p:to>
                                        <p:strVal val="visible"/>
                                      </p:to>
                                    </p:set>
                                    <p:animEffect transition="in" filter="dissolve">
                                      <p:cBhvr>
                                        <p:cTn id="32" dur="500"/>
                                        <p:tgtEl>
                                          <p:spTgt spid="140291">
                                            <p:txEl>
                                              <p:pRg st="7" end="7"/>
                                            </p:txEl>
                                          </p:spTgt>
                                        </p:tgtEl>
                                      </p:cBhvr>
                                    </p:animEffect>
                                  </p:childTnLst>
                                </p:cTn>
                              </p:par>
                            </p:childTnLst>
                          </p:cTn>
                        </p:par>
                        <p:par>
                          <p:cTn id="33" fill="hold">
                            <p:stCondLst>
                              <p:cond delay="1500"/>
                            </p:stCondLst>
                            <p:childTnLst>
                              <p:par>
                                <p:cTn id="34" presetID="9" presetClass="entr" presetSubtype="0" fill="hold" nodeType="afterEffect">
                                  <p:stCondLst>
                                    <p:cond delay="0"/>
                                  </p:stCondLst>
                                  <p:childTnLst>
                                    <p:set>
                                      <p:cBhvr>
                                        <p:cTn id="35" dur="1" fill="hold">
                                          <p:stCondLst>
                                            <p:cond delay="0"/>
                                          </p:stCondLst>
                                        </p:cTn>
                                        <p:tgtEl>
                                          <p:spTgt spid="140291">
                                            <p:txEl>
                                              <p:pRg st="8" end="8"/>
                                            </p:txEl>
                                          </p:spTgt>
                                        </p:tgtEl>
                                        <p:attrNameLst>
                                          <p:attrName>style.visibility</p:attrName>
                                        </p:attrNameLst>
                                      </p:cBhvr>
                                      <p:to>
                                        <p:strVal val="visible"/>
                                      </p:to>
                                    </p:set>
                                    <p:animEffect transition="in" filter="dissolve">
                                      <p:cBhvr>
                                        <p:cTn id="36" dur="500"/>
                                        <p:tgtEl>
                                          <p:spTgt spid="14029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endParaRPr lang="en-US" smtClean="0"/>
          </a:p>
        </p:txBody>
      </p:sp>
      <p:sp>
        <p:nvSpPr>
          <p:cNvPr id="25603" name="Content Placeholder 2"/>
          <p:cNvSpPr>
            <a:spLocks noGrp="1"/>
          </p:cNvSpPr>
          <p:nvPr>
            <p:ph idx="1"/>
          </p:nvPr>
        </p:nvSpPr>
        <p:spPr>
          <a:xfrm>
            <a:off x="152400" y="539750"/>
            <a:ext cx="8229600" cy="5267325"/>
          </a:xfrm>
        </p:spPr>
        <p:txBody>
          <a:bodyPr/>
          <a:lstStyle/>
          <a:p>
            <a:pPr eaLnBrk="1" hangingPunct="1"/>
            <a:r>
              <a:rPr lang="en-US" smtClean="0"/>
              <a:t>New Fuel requires little screening and is not a radiological hazard</a:t>
            </a:r>
          </a:p>
          <a:p>
            <a:pPr eaLnBrk="1" hangingPunct="1"/>
            <a:r>
              <a:rPr lang="en-US" smtClean="0"/>
              <a:t>Spent fuel is very radioactive and must be transported with care.</a:t>
            </a:r>
          </a:p>
          <a:p>
            <a:pPr eaLnBrk="1" hangingPunct="1"/>
            <a:r>
              <a:rPr lang="en-US" smtClean="0">
                <a:hlinkClick r:id="rId3"/>
              </a:rPr>
              <a:t>Link to crash test</a:t>
            </a:r>
            <a:endParaRPr lang="en-US" smtClean="0"/>
          </a:p>
          <a:p>
            <a:pPr eaLnBrk="1" hangingPunct="1"/>
            <a:endParaRPr lang="en-US" smtClean="0"/>
          </a:p>
        </p:txBody>
      </p:sp>
      <p:sp>
        <p:nvSpPr>
          <p:cNvPr id="25604" name="Slide Number Placeholder 3"/>
          <p:cNvSpPr>
            <a:spLocks noGrp="1"/>
          </p:cNvSpPr>
          <p:nvPr>
            <p:ph type="sldNum" sz="quarter" idx="10"/>
          </p:nvPr>
        </p:nvSpPr>
        <p:spPr>
          <a:noFill/>
        </p:spPr>
        <p:txBody>
          <a:bodyPr/>
          <a:lstStyle/>
          <a:p>
            <a:fld id="{0D48FCEB-64AF-4D34-9707-401906CF389D}" type="slidenum">
              <a:rPr lang="en-GB" smtClean="0"/>
              <a:pPr/>
              <a:t>24</a:t>
            </a:fld>
            <a:endParaRPr lang="en-GB" smtClean="0"/>
          </a:p>
        </p:txBody>
      </p:sp>
      <p:pic>
        <p:nvPicPr>
          <p:cNvPr id="25606" name="Picture 5"/>
          <p:cNvPicPr>
            <a:picLocks noChangeAspect="1" noChangeArrowheads="1"/>
          </p:cNvPicPr>
          <p:nvPr/>
        </p:nvPicPr>
        <p:blipFill>
          <a:blip r:embed="rId4" cstate="print"/>
          <a:srcRect l="14549" t="1810" r="14549" b="8160"/>
          <a:stretch>
            <a:fillRect/>
          </a:stretch>
        </p:blipFill>
        <p:spPr bwMode="auto">
          <a:xfrm>
            <a:off x="3903663" y="2722563"/>
            <a:ext cx="4848225" cy="3460750"/>
          </a:xfrm>
          <a:prstGeom prst="rect">
            <a:avLst/>
          </a:prstGeom>
          <a:noFill/>
          <a:ln w="9525">
            <a:noFill/>
            <a:miter lim="800000"/>
            <a:headEnd/>
            <a:tailEnd/>
          </a:ln>
        </p:spPr>
      </p:pic>
      <p:sp>
        <p:nvSpPr>
          <p:cNvPr id="7" name="Rectangle 2"/>
          <p:cNvSpPr txBox="1">
            <a:spLocks/>
          </p:cNvSpPr>
          <p:nvPr/>
        </p:nvSpPr>
        <p:spPr bwMode="auto">
          <a:xfrm>
            <a:off x="0" y="0"/>
            <a:ext cx="9144000" cy="501650"/>
          </a:xfrm>
          <a:prstGeom prst="rect">
            <a:avLst/>
          </a:prstGeom>
          <a:gradFill flip="none" rotWithShape="1">
            <a:gsLst>
              <a:gs pos="0">
                <a:srgbClr val="000000"/>
              </a:gs>
              <a:gs pos="39999">
                <a:srgbClr val="0A128C"/>
              </a:gs>
              <a:gs pos="70000">
                <a:srgbClr val="181CC7"/>
              </a:gs>
              <a:gs pos="88000">
                <a:srgbClr val="7005D4"/>
              </a:gs>
              <a:gs pos="100000">
                <a:srgbClr val="8C3D91"/>
              </a:gs>
            </a:gsLst>
            <a:lin ang="5400000" scaled="0"/>
            <a:tileRect/>
          </a:gradFill>
          <a:ln w="9525">
            <a:noFill/>
            <a:miter lim="800000"/>
            <a:headEnd/>
            <a:tailEnd/>
          </a:ln>
        </p:spPr>
        <p:txBody>
          <a:bodyPr vert="horz" wrap="square" lIns="91440" tIns="45720" rIns="91440" bIns="45720" numCol="1" anchor="ctr" anchorCtr="0" compatLnSpc="1">
            <a:prstTxWarp prst="textNoShape">
              <a:avLst/>
            </a:prstTxWarp>
          </a:bodyPr>
          <a:lstStyle/>
          <a:p>
            <a:pPr algn="ctr">
              <a:spcBef>
                <a:spcPct val="50000"/>
              </a:spcBef>
            </a:pPr>
            <a:r>
              <a:rPr lang="en-GB" sz="2800" b="1" dirty="0" smtClean="0">
                <a:solidFill>
                  <a:srgbClr val="FEFE1A"/>
                </a:solidFill>
                <a:latin typeface="Times New Roman" pitchFamily="18" charset="0"/>
              </a:rPr>
              <a:t>Transport of Nuclear Fuel</a:t>
            </a:r>
            <a:endParaRPr lang="en-GB" sz="2800" b="1" dirty="0">
              <a:solidFill>
                <a:srgbClr val="FEFE1A"/>
              </a:solidFill>
              <a:latin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0"/>
          </p:nvPr>
        </p:nvSpPr>
        <p:spPr>
          <a:noFill/>
        </p:spPr>
        <p:txBody>
          <a:bodyPr/>
          <a:lstStyle/>
          <a:p>
            <a:fld id="{1A40AF15-862D-491D-8D3D-18CF71BF8940}" type="slidenum">
              <a:rPr lang="en-GB" smtClean="0"/>
              <a:pPr/>
              <a:t>25</a:t>
            </a:fld>
            <a:endParaRPr lang="en-GB" smtClean="0"/>
          </a:p>
        </p:txBody>
      </p:sp>
      <p:sp>
        <p:nvSpPr>
          <p:cNvPr id="26627" name="Rectangle 2"/>
          <p:cNvSpPr>
            <a:spLocks noGrp="1" noChangeArrowheads="1"/>
          </p:cNvSpPr>
          <p:nvPr>
            <p:ph type="title"/>
          </p:nvPr>
        </p:nvSpPr>
        <p:spPr/>
        <p:txBody>
          <a:bodyPr/>
          <a:lstStyle/>
          <a:p>
            <a:pPr eaLnBrk="1" hangingPunct="1"/>
            <a:endParaRPr lang="en-US" smtClean="0"/>
          </a:p>
        </p:txBody>
      </p:sp>
      <p:sp>
        <p:nvSpPr>
          <p:cNvPr id="102406" name="Text Box 6"/>
          <p:cNvSpPr txBox="1">
            <a:spLocks noChangeArrowheads="1"/>
          </p:cNvSpPr>
          <p:nvPr/>
        </p:nvSpPr>
        <p:spPr bwMode="auto">
          <a:xfrm>
            <a:off x="5492070" y="3822927"/>
            <a:ext cx="3151187" cy="2400657"/>
          </a:xfrm>
          <a:prstGeom prst="rect">
            <a:avLst/>
          </a:prstGeom>
          <a:noFill/>
          <a:ln w="9525">
            <a:noFill/>
            <a:miter lim="800000"/>
            <a:headEnd/>
            <a:tailEnd/>
          </a:ln>
        </p:spPr>
        <p:txBody>
          <a:bodyPr lIns="0" tIns="0" rIns="0" bIns="0">
            <a:spAutoFit/>
          </a:bodyPr>
          <a:lstStyle/>
          <a:p>
            <a:pPr algn="ctr">
              <a:spcBef>
                <a:spcPct val="50000"/>
              </a:spcBef>
            </a:pPr>
            <a:r>
              <a:rPr lang="en-GB" sz="2400" b="1" dirty="0" err="1">
                <a:latin typeface="Times New Roman" pitchFamily="18" charset="0"/>
              </a:rPr>
              <a:t>Magnox</a:t>
            </a:r>
            <a:r>
              <a:rPr lang="en-GB" sz="2400" b="1" dirty="0">
                <a:latin typeface="Times New Roman" pitchFamily="18" charset="0"/>
              </a:rPr>
              <a:t> fuel rod:</a:t>
            </a:r>
          </a:p>
          <a:p>
            <a:pPr>
              <a:spcBef>
                <a:spcPct val="50000"/>
              </a:spcBef>
            </a:pPr>
            <a:r>
              <a:rPr lang="en-GB" sz="2400" b="1" dirty="0">
                <a:latin typeface="Times New Roman" pitchFamily="18" charset="0"/>
              </a:rPr>
              <a:t>Natural Uranium </a:t>
            </a:r>
            <a:r>
              <a:rPr lang="en-GB" sz="2400" b="1" dirty="0">
                <a:solidFill>
                  <a:srgbClr val="FF0000"/>
                </a:solidFill>
                <a:latin typeface="Times New Roman" pitchFamily="18" charset="0"/>
              </a:rPr>
              <a:t>metal</a:t>
            </a:r>
            <a:r>
              <a:rPr lang="en-GB" sz="2400" b="1" dirty="0">
                <a:latin typeface="Times New Roman" pitchFamily="18" charset="0"/>
              </a:rPr>
              <a:t> bar approx 35mm diameter and 1m long in a fuel cladding made of MAGNOX.  </a:t>
            </a:r>
          </a:p>
        </p:txBody>
      </p:sp>
      <p:sp>
        <p:nvSpPr>
          <p:cNvPr id="11274" name="AutoShape 12">
            <a:hlinkClick r:id="rId3" action="ppaction://hlinksldjump" highlightClick="1"/>
          </p:cNvPr>
          <p:cNvSpPr>
            <a:spLocks noChangeArrowheads="1"/>
          </p:cNvSpPr>
          <p:nvPr/>
        </p:nvSpPr>
        <p:spPr bwMode="auto">
          <a:xfrm>
            <a:off x="8201025" y="6240463"/>
            <a:ext cx="376238" cy="377825"/>
          </a:xfrm>
          <a:prstGeom prst="actionButtonBlank">
            <a:avLst/>
          </a:prstGeom>
          <a:solidFill>
            <a:srgbClr val="FF99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endParaRPr lang="en-US"/>
          </a:p>
        </p:txBody>
      </p:sp>
      <p:pic>
        <p:nvPicPr>
          <p:cNvPr id="26633" name="Picture 14" descr="MAGNOX.gif"/>
          <p:cNvPicPr>
            <a:picLocks noChangeAspect="1"/>
          </p:cNvPicPr>
          <p:nvPr/>
        </p:nvPicPr>
        <p:blipFill>
          <a:blip r:embed="rId4" cstate="print"/>
          <a:srcRect/>
          <a:stretch>
            <a:fillRect/>
          </a:stretch>
        </p:blipFill>
        <p:spPr bwMode="auto">
          <a:xfrm>
            <a:off x="2888344" y="873114"/>
            <a:ext cx="3720420" cy="5329250"/>
          </a:xfrm>
          <a:prstGeom prst="rect">
            <a:avLst/>
          </a:prstGeom>
          <a:noFill/>
          <a:ln w="9525">
            <a:noFill/>
            <a:miter lim="800000"/>
            <a:headEnd/>
            <a:tailEnd/>
          </a:ln>
        </p:spPr>
      </p:pic>
      <p:sp>
        <p:nvSpPr>
          <p:cNvPr id="8" name="Rectangle 2"/>
          <p:cNvSpPr txBox="1">
            <a:spLocks/>
          </p:cNvSpPr>
          <p:nvPr/>
        </p:nvSpPr>
        <p:spPr bwMode="auto">
          <a:xfrm>
            <a:off x="0" y="0"/>
            <a:ext cx="9144000" cy="501650"/>
          </a:xfrm>
          <a:prstGeom prst="rect">
            <a:avLst/>
          </a:prstGeom>
          <a:gradFill flip="none" rotWithShape="1">
            <a:gsLst>
              <a:gs pos="0">
                <a:srgbClr val="000000"/>
              </a:gs>
              <a:gs pos="39999">
                <a:srgbClr val="0A128C"/>
              </a:gs>
              <a:gs pos="70000">
                <a:srgbClr val="181CC7"/>
              </a:gs>
              <a:gs pos="88000">
                <a:srgbClr val="7005D4"/>
              </a:gs>
              <a:gs pos="100000">
                <a:srgbClr val="8C3D91"/>
              </a:gs>
            </a:gsLst>
            <a:lin ang="5400000" scaled="0"/>
            <a:tileRect/>
          </a:gradFill>
          <a:ln w="9525">
            <a:noFill/>
            <a:miter lim="800000"/>
            <a:headEnd/>
            <a:tailEnd/>
          </a:ln>
        </p:spPr>
        <p:txBody>
          <a:bodyPr vert="horz" wrap="square" lIns="91440" tIns="45720" rIns="91440" bIns="45720" numCol="1" anchor="ctr" anchorCtr="0" compatLnSpc="1">
            <a:prstTxWarp prst="textNoShape">
              <a:avLst/>
            </a:prstTxWarp>
          </a:bodyPr>
          <a:lstStyle/>
          <a:p>
            <a:pPr algn="ctr"/>
            <a:r>
              <a:rPr lang="en-GB" sz="2800" b="1" dirty="0" smtClean="0">
                <a:solidFill>
                  <a:srgbClr val="FEFE1A"/>
                </a:solidFill>
                <a:latin typeface="Times New Roman" pitchFamily="18" charset="0"/>
              </a:rPr>
              <a:t>FISSION REACTORS:   Fuel Elements</a:t>
            </a:r>
            <a:endParaRPr lang="en-GB" sz="2800" b="1" dirty="0">
              <a:solidFill>
                <a:srgbClr val="FEFE1A"/>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2406"/>
                                        </p:tgtEl>
                                        <p:attrNameLst>
                                          <p:attrName>style.visibility</p:attrName>
                                        </p:attrNameLst>
                                      </p:cBhvr>
                                      <p:to>
                                        <p:strVal val="visible"/>
                                      </p:to>
                                    </p:set>
                                    <p:animEffect transition="in" filter="dissolve">
                                      <p:cBhvr>
                                        <p:cTn id="7" dur="500"/>
                                        <p:tgtEl>
                                          <p:spTgt spid="1024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3" descr="AGRFUEL.gif"/>
          <p:cNvPicPr>
            <a:picLocks noChangeAspect="1"/>
          </p:cNvPicPr>
          <p:nvPr/>
        </p:nvPicPr>
        <p:blipFill>
          <a:blip r:embed="rId3" cstate="print"/>
          <a:srcRect/>
          <a:stretch>
            <a:fillRect/>
          </a:stretch>
        </p:blipFill>
        <p:spPr bwMode="auto">
          <a:xfrm>
            <a:off x="4245656" y="834798"/>
            <a:ext cx="2076450" cy="4810125"/>
          </a:xfrm>
          <a:prstGeom prst="rect">
            <a:avLst/>
          </a:prstGeom>
          <a:noFill/>
          <a:ln w="9525">
            <a:noFill/>
            <a:miter lim="800000"/>
            <a:headEnd/>
            <a:tailEnd/>
          </a:ln>
        </p:spPr>
      </p:pic>
      <p:sp>
        <p:nvSpPr>
          <p:cNvPr id="27651" name="Slide Number Placeholder 3"/>
          <p:cNvSpPr>
            <a:spLocks noGrp="1"/>
          </p:cNvSpPr>
          <p:nvPr>
            <p:ph type="sldNum" sz="quarter" idx="10"/>
          </p:nvPr>
        </p:nvSpPr>
        <p:spPr>
          <a:noFill/>
        </p:spPr>
        <p:txBody>
          <a:bodyPr/>
          <a:lstStyle/>
          <a:p>
            <a:fld id="{EB17D92E-177E-434C-8ED3-20DC29317708}" type="slidenum">
              <a:rPr lang="en-GB" smtClean="0"/>
              <a:pPr/>
              <a:t>26</a:t>
            </a:fld>
            <a:endParaRPr lang="en-GB" smtClean="0"/>
          </a:p>
        </p:txBody>
      </p:sp>
      <p:sp>
        <p:nvSpPr>
          <p:cNvPr id="27652" name="Rectangle 2"/>
          <p:cNvSpPr>
            <a:spLocks noGrp="1" noChangeArrowheads="1"/>
          </p:cNvSpPr>
          <p:nvPr>
            <p:ph type="title"/>
          </p:nvPr>
        </p:nvSpPr>
        <p:spPr/>
        <p:txBody>
          <a:bodyPr/>
          <a:lstStyle/>
          <a:p>
            <a:pPr eaLnBrk="1" hangingPunct="1"/>
            <a:endParaRPr lang="en-US" smtClean="0"/>
          </a:p>
        </p:txBody>
      </p:sp>
      <p:sp>
        <p:nvSpPr>
          <p:cNvPr id="102407" name="Text Box 7"/>
          <p:cNvSpPr txBox="1">
            <a:spLocks noChangeArrowheads="1"/>
          </p:cNvSpPr>
          <p:nvPr/>
        </p:nvSpPr>
        <p:spPr bwMode="auto">
          <a:xfrm>
            <a:off x="426131" y="1254126"/>
            <a:ext cx="3405640" cy="2954655"/>
          </a:xfrm>
          <a:prstGeom prst="rect">
            <a:avLst/>
          </a:prstGeom>
          <a:noFill/>
          <a:ln w="9525">
            <a:noFill/>
            <a:miter lim="800000"/>
            <a:headEnd/>
            <a:tailEnd/>
          </a:ln>
        </p:spPr>
        <p:txBody>
          <a:bodyPr wrap="square" lIns="0" tIns="0" rIns="0" bIns="0">
            <a:spAutoFit/>
          </a:bodyPr>
          <a:lstStyle/>
          <a:p>
            <a:pPr algn="ctr">
              <a:spcBef>
                <a:spcPct val="50000"/>
              </a:spcBef>
            </a:pPr>
            <a:r>
              <a:rPr lang="en-GB" sz="2400" b="1" dirty="0">
                <a:latin typeface="Times New Roman" pitchFamily="18" charset="0"/>
              </a:rPr>
              <a:t>AGR fuel assembly:</a:t>
            </a:r>
          </a:p>
          <a:p>
            <a:pPr>
              <a:spcBef>
                <a:spcPct val="50000"/>
              </a:spcBef>
            </a:pPr>
            <a:r>
              <a:rPr lang="en-GB" sz="2400" b="1" dirty="0">
                <a:latin typeface="Times New Roman" pitchFamily="18" charset="0"/>
              </a:rPr>
              <a:t>UO</a:t>
            </a:r>
            <a:r>
              <a:rPr lang="en-GB" sz="2400" b="1" baseline="-25000" dirty="0">
                <a:latin typeface="Times New Roman" pitchFamily="18" charset="0"/>
              </a:rPr>
              <a:t>2 </a:t>
            </a:r>
            <a:r>
              <a:rPr lang="en-GB" sz="2400" b="1" dirty="0">
                <a:latin typeface="Times New Roman" pitchFamily="18" charset="0"/>
              </a:rPr>
              <a:t>pellets loaded into fuel pins of stainless steel each ~ 1 m long in bundles of 36.</a:t>
            </a:r>
          </a:p>
          <a:p>
            <a:pPr>
              <a:spcBef>
                <a:spcPct val="50000"/>
              </a:spcBef>
            </a:pPr>
            <a:r>
              <a:rPr lang="en-GB" sz="2400" b="1" dirty="0">
                <a:latin typeface="Times New Roman" pitchFamily="18" charset="0"/>
              </a:rPr>
              <a:t>Whole assembly in a graphite cylinder </a:t>
            </a:r>
          </a:p>
        </p:txBody>
      </p:sp>
      <p:grpSp>
        <p:nvGrpSpPr>
          <p:cNvPr id="2" name="Group 8"/>
          <p:cNvGrpSpPr>
            <a:grpSpLocks/>
          </p:cNvGrpSpPr>
          <p:nvPr/>
        </p:nvGrpSpPr>
        <p:grpSpPr bwMode="auto">
          <a:xfrm>
            <a:off x="2624138" y="4092576"/>
            <a:ext cx="2819400" cy="1592263"/>
            <a:chOff x="199" y="2907"/>
            <a:chExt cx="1776" cy="1003"/>
          </a:xfrm>
        </p:grpSpPr>
        <p:sp>
          <p:nvSpPr>
            <p:cNvPr id="27659" name="Freeform 9"/>
            <p:cNvSpPr>
              <a:spLocks/>
            </p:cNvSpPr>
            <p:nvPr/>
          </p:nvSpPr>
          <p:spPr bwMode="auto">
            <a:xfrm>
              <a:off x="1554" y="2907"/>
              <a:ext cx="421" cy="75"/>
            </a:xfrm>
            <a:custGeom>
              <a:avLst/>
              <a:gdLst>
                <a:gd name="T0" fmla="*/ 0 w 421"/>
                <a:gd name="T1" fmla="*/ 0 h 75"/>
                <a:gd name="T2" fmla="*/ 165 w 421"/>
                <a:gd name="T3" fmla="*/ 64 h 75"/>
                <a:gd name="T4" fmla="*/ 311 w 421"/>
                <a:gd name="T5" fmla="*/ 64 h 75"/>
                <a:gd name="T6" fmla="*/ 421 w 421"/>
                <a:gd name="T7" fmla="*/ 46 h 75"/>
                <a:gd name="T8" fmla="*/ 0 60000 65536"/>
                <a:gd name="T9" fmla="*/ 0 60000 65536"/>
                <a:gd name="T10" fmla="*/ 0 60000 65536"/>
                <a:gd name="T11" fmla="*/ 0 60000 65536"/>
                <a:gd name="T12" fmla="*/ 0 w 421"/>
                <a:gd name="T13" fmla="*/ 0 h 75"/>
                <a:gd name="T14" fmla="*/ 421 w 421"/>
                <a:gd name="T15" fmla="*/ 75 h 75"/>
              </a:gdLst>
              <a:ahLst/>
              <a:cxnLst>
                <a:cxn ang="T8">
                  <a:pos x="T0" y="T1"/>
                </a:cxn>
                <a:cxn ang="T9">
                  <a:pos x="T2" y="T3"/>
                </a:cxn>
                <a:cxn ang="T10">
                  <a:pos x="T4" y="T5"/>
                </a:cxn>
                <a:cxn ang="T11">
                  <a:pos x="T6" y="T7"/>
                </a:cxn>
              </a:cxnLst>
              <a:rect l="T12" t="T13" r="T14" b="T15"/>
              <a:pathLst>
                <a:path w="421" h="75">
                  <a:moveTo>
                    <a:pt x="0" y="0"/>
                  </a:moveTo>
                  <a:cubicBezTo>
                    <a:pt x="56" y="26"/>
                    <a:pt x="113" y="53"/>
                    <a:pt x="165" y="64"/>
                  </a:cubicBezTo>
                  <a:cubicBezTo>
                    <a:pt x="217" y="75"/>
                    <a:pt x="268" y="67"/>
                    <a:pt x="311" y="64"/>
                  </a:cubicBezTo>
                  <a:cubicBezTo>
                    <a:pt x="354" y="61"/>
                    <a:pt x="404" y="49"/>
                    <a:pt x="421" y="46"/>
                  </a:cubicBezTo>
                </a:path>
              </a:pathLst>
            </a:custGeom>
            <a:noFill/>
            <a:ln w="38100">
              <a:solidFill>
                <a:srgbClr val="FF0000"/>
              </a:solidFill>
              <a:round/>
              <a:headEnd/>
              <a:tailEnd/>
            </a:ln>
          </p:spPr>
          <p:txBody>
            <a:bodyPr/>
            <a:lstStyle/>
            <a:p>
              <a:endParaRPr lang="en-GB"/>
            </a:p>
          </p:txBody>
        </p:sp>
        <p:sp>
          <p:nvSpPr>
            <p:cNvPr id="27660" name="Text Box 10"/>
            <p:cNvSpPr txBox="1">
              <a:spLocks noChangeArrowheads="1"/>
            </p:cNvSpPr>
            <p:nvPr/>
          </p:nvSpPr>
          <p:spPr bwMode="auto">
            <a:xfrm>
              <a:off x="199" y="3445"/>
              <a:ext cx="1062" cy="465"/>
            </a:xfrm>
            <a:prstGeom prst="rect">
              <a:avLst/>
            </a:prstGeom>
            <a:noFill/>
            <a:ln w="9525">
              <a:noFill/>
              <a:miter lim="800000"/>
              <a:headEnd/>
              <a:tailEnd/>
            </a:ln>
          </p:spPr>
          <p:txBody>
            <a:bodyPr lIns="0" tIns="0" rIns="0" bIns="0">
              <a:spAutoFit/>
            </a:bodyPr>
            <a:lstStyle/>
            <a:p>
              <a:pPr algn="ctr">
                <a:spcBef>
                  <a:spcPct val="50000"/>
                </a:spcBef>
              </a:pPr>
              <a:r>
                <a:rPr lang="en-GB" sz="2400" b="1" dirty="0">
                  <a:solidFill>
                    <a:srgbClr val="FF0000"/>
                  </a:solidFill>
                  <a:latin typeface="Times New Roman" pitchFamily="18" charset="0"/>
                </a:rPr>
                <a:t>Burnable poison</a:t>
              </a:r>
            </a:p>
          </p:txBody>
        </p:sp>
        <p:sp>
          <p:nvSpPr>
            <p:cNvPr id="27661" name="Line 11"/>
            <p:cNvSpPr>
              <a:spLocks noChangeShapeType="1"/>
            </p:cNvSpPr>
            <p:nvPr/>
          </p:nvSpPr>
          <p:spPr bwMode="auto">
            <a:xfrm flipV="1">
              <a:off x="923" y="2999"/>
              <a:ext cx="732" cy="411"/>
            </a:xfrm>
            <a:prstGeom prst="line">
              <a:avLst/>
            </a:prstGeom>
            <a:noFill/>
            <a:ln w="25400">
              <a:solidFill>
                <a:srgbClr val="FF0000"/>
              </a:solidFill>
              <a:round/>
              <a:headEnd/>
              <a:tailEnd type="triangle" w="med" len="med"/>
            </a:ln>
          </p:spPr>
          <p:txBody>
            <a:bodyPr/>
            <a:lstStyle/>
            <a:p>
              <a:endParaRPr lang="en-GB"/>
            </a:p>
          </p:txBody>
        </p:sp>
      </p:grpSp>
      <p:sp>
        <p:nvSpPr>
          <p:cNvPr id="17" name="AutoShape 12">
            <a:hlinkClick r:id="rId4" action="ppaction://hlinksldjump" highlightClick="1"/>
          </p:cNvPr>
          <p:cNvSpPr>
            <a:spLocks noChangeArrowheads="1"/>
          </p:cNvSpPr>
          <p:nvPr/>
        </p:nvSpPr>
        <p:spPr bwMode="auto">
          <a:xfrm>
            <a:off x="8338911" y="6160635"/>
            <a:ext cx="376238" cy="377825"/>
          </a:xfrm>
          <a:prstGeom prst="actionButtonBlank">
            <a:avLst/>
          </a:prstGeom>
          <a:solidFill>
            <a:srgbClr val="FF99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endParaRPr lang="en-US"/>
          </a:p>
        </p:txBody>
      </p:sp>
      <p:sp>
        <p:nvSpPr>
          <p:cNvPr id="12" name="Rectangle 2"/>
          <p:cNvSpPr txBox="1">
            <a:spLocks/>
          </p:cNvSpPr>
          <p:nvPr/>
        </p:nvSpPr>
        <p:spPr bwMode="auto">
          <a:xfrm>
            <a:off x="0" y="0"/>
            <a:ext cx="9144000" cy="501650"/>
          </a:xfrm>
          <a:prstGeom prst="rect">
            <a:avLst/>
          </a:prstGeom>
          <a:gradFill flip="none" rotWithShape="1">
            <a:gsLst>
              <a:gs pos="0">
                <a:srgbClr val="000000"/>
              </a:gs>
              <a:gs pos="39999">
                <a:srgbClr val="0A128C"/>
              </a:gs>
              <a:gs pos="70000">
                <a:srgbClr val="181CC7"/>
              </a:gs>
              <a:gs pos="88000">
                <a:srgbClr val="7005D4"/>
              </a:gs>
              <a:gs pos="100000">
                <a:srgbClr val="8C3D91"/>
              </a:gs>
            </a:gsLst>
            <a:lin ang="5400000" scaled="0"/>
            <a:tileRect/>
          </a:gradFill>
          <a:ln w="9525">
            <a:noFill/>
            <a:miter lim="800000"/>
            <a:headEnd/>
            <a:tailEnd/>
          </a:ln>
        </p:spPr>
        <p:txBody>
          <a:bodyPr vert="horz" wrap="square" lIns="91440" tIns="45720" rIns="91440" bIns="45720" numCol="1" anchor="ctr" anchorCtr="0" compatLnSpc="1">
            <a:prstTxWarp prst="textNoShape">
              <a:avLst/>
            </a:prstTxWarp>
          </a:bodyPr>
          <a:lstStyle/>
          <a:p>
            <a:pPr algn="ctr"/>
            <a:r>
              <a:rPr lang="en-GB" sz="2800" b="1" dirty="0" smtClean="0">
                <a:solidFill>
                  <a:srgbClr val="FEFE1A"/>
                </a:solidFill>
                <a:latin typeface="Times New Roman" pitchFamily="18" charset="0"/>
              </a:rPr>
              <a:t>FISSION REACTORS:   Fuel Elements</a:t>
            </a:r>
            <a:endParaRPr lang="en-GB" sz="2800" b="1" dirty="0">
              <a:solidFill>
                <a:srgbClr val="FEFE1A"/>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2407"/>
                                        </p:tgtEl>
                                        <p:attrNameLst>
                                          <p:attrName>style.visibility</p:attrName>
                                        </p:attrNameLst>
                                      </p:cBhvr>
                                      <p:to>
                                        <p:strVal val="visible"/>
                                      </p:to>
                                    </p:set>
                                    <p:animEffect transition="in" filter="dissolve">
                                      <p:cBhvr>
                                        <p:cTn id="7" dur="500"/>
                                        <p:tgtEl>
                                          <p:spTgt spid="10240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0"/>
          </p:nvPr>
        </p:nvSpPr>
        <p:spPr>
          <a:noFill/>
        </p:spPr>
        <p:txBody>
          <a:bodyPr/>
          <a:lstStyle/>
          <a:p>
            <a:fld id="{CF8D5F2A-646B-4A0A-AB08-A7C7EA7E39F7}" type="slidenum">
              <a:rPr lang="en-GB" smtClean="0"/>
              <a:pPr/>
              <a:t>27</a:t>
            </a:fld>
            <a:endParaRPr lang="en-GB" smtClean="0"/>
          </a:p>
        </p:txBody>
      </p:sp>
      <p:sp>
        <p:nvSpPr>
          <p:cNvPr id="28675" name="Rectangle 2"/>
          <p:cNvSpPr>
            <a:spLocks noGrp="1" noChangeArrowheads="1"/>
          </p:cNvSpPr>
          <p:nvPr>
            <p:ph type="title"/>
          </p:nvPr>
        </p:nvSpPr>
        <p:spPr/>
        <p:txBody>
          <a:bodyPr/>
          <a:lstStyle/>
          <a:p>
            <a:pPr eaLnBrk="1" hangingPunct="1"/>
            <a:endParaRPr lang="en-US" smtClean="0"/>
          </a:p>
        </p:txBody>
      </p:sp>
      <p:sp>
        <p:nvSpPr>
          <p:cNvPr id="102405" name="Text Box 5"/>
          <p:cNvSpPr txBox="1">
            <a:spLocks noChangeArrowheads="1"/>
          </p:cNvSpPr>
          <p:nvPr/>
        </p:nvSpPr>
        <p:spPr bwMode="auto">
          <a:xfrm>
            <a:off x="4950279" y="1930400"/>
            <a:ext cx="3151188" cy="2031325"/>
          </a:xfrm>
          <a:prstGeom prst="rect">
            <a:avLst/>
          </a:prstGeom>
          <a:noFill/>
          <a:ln w="9525">
            <a:noFill/>
            <a:miter lim="800000"/>
            <a:headEnd/>
            <a:tailEnd/>
          </a:ln>
        </p:spPr>
        <p:txBody>
          <a:bodyPr lIns="0" tIns="0" rIns="0" bIns="0">
            <a:spAutoFit/>
          </a:bodyPr>
          <a:lstStyle/>
          <a:p>
            <a:pPr algn="ctr">
              <a:spcBef>
                <a:spcPct val="50000"/>
              </a:spcBef>
            </a:pPr>
            <a:r>
              <a:rPr lang="en-GB" sz="2400" b="1" dirty="0">
                <a:latin typeface="Times New Roman" pitchFamily="18" charset="0"/>
              </a:rPr>
              <a:t>PWR fuel assembly:</a:t>
            </a:r>
          </a:p>
          <a:p>
            <a:pPr>
              <a:spcBef>
                <a:spcPct val="50000"/>
              </a:spcBef>
            </a:pPr>
            <a:r>
              <a:rPr lang="en-GB" sz="2400" b="1" dirty="0">
                <a:latin typeface="Times New Roman" pitchFamily="18" charset="0"/>
              </a:rPr>
              <a:t>UO</a:t>
            </a:r>
            <a:r>
              <a:rPr lang="en-GB" sz="2400" b="1" baseline="-25000" dirty="0">
                <a:latin typeface="Times New Roman" pitchFamily="18" charset="0"/>
              </a:rPr>
              <a:t>2 </a:t>
            </a:r>
            <a:r>
              <a:rPr lang="en-GB" sz="2400" b="1" dirty="0">
                <a:latin typeface="Times New Roman" pitchFamily="18" charset="0"/>
              </a:rPr>
              <a:t>pellets loaded into fuel pins of zirconium each ~ 3 m long in bundles of ~200 </a:t>
            </a:r>
          </a:p>
        </p:txBody>
      </p:sp>
      <p:pic>
        <p:nvPicPr>
          <p:cNvPr id="28678" name="Picture 15" descr="PWRFUEL.gif"/>
          <p:cNvPicPr>
            <a:picLocks noChangeAspect="1"/>
          </p:cNvPicPr>
          <p:nvPr/>
        </p:nvPicPr>
        <p:blipFill>
          <a:blip r:embed="rId3" cstate="print"/>
          <a:srcRect/>
          <a:stretch>
            <a:fillRect/>
          </a:stretch>
        </p:blipFill>
        <p:spPr bwMode="auto">
          <a:xfrm>
            <a:off x="1555977" y="984703"/>
            <a:ext cx="2857500" cy="5267325"/>
          </a:xfrm>
          <a:prstGeom prst="rect">
            <a:avLst/>
          </a:prstGeom>
          <a:noFill/>
          <a:ln w="9525">
            <a:noFill/>
            <a:miter lim="800000"/>
            <a:headEnd/>
            <a:tailEnd/>
          </a:ln>
        </p:spPr>
      </p:pic>
      <p:sp>
        <p:nvSpPr>
          <p:cNvPr id="17" name="AutoShape 12">
            <a:hlinkClick r:id="rId4" action="ppaction://hlinksldjump" highlightClick="1"/>
          </p:cNvPr>
          <p:cNvSpPr>
            <a:spLocks noChangeArrowheads="1"/>
          </p:cNvSpPr>
          <p:nvPr/>
        </p:nvSpPr>
        <p:spPr bwMode="auto">
          <a:xfrm>
            <a:off x="8208282" y="6204178"/>
            <a:ext cx="376238" cy="377825"/>
          </a:xfrm>
          <a:prstGeom prst="actionButtonBlank">
            <a:avLst/>
          </a:prstGeom>
          <a:solidFill>
            <a:srgbClr val="FF99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endParaRPr lang="en-US"/>
          </a:p>
        </p:txBody>
      </p:sp>
      <p:sp>
        <p:nvSpPr>
          <p:cNvPr id="9" name="Rectangle 2"/>
          <p:cNvSpPr txBox="1">
            <a:spLocks/>
          </p:cNvSpPr>
          <p:nvPr/>
        </p:nvSpPr>
        <p:spPr bwMode="auto">
          <a:xfrm>
            <a:off x="0" y="0"/>
            <a:ext cx="9144000" cy="501650"/>
          </a:xfrm>
          <a:prstGeom prst="rect">
            <a:avLst/>
          </a:prstGeom>
          <a:gradFill flip="none" rotWithShape="1">
            <a:gsLst>
              <a:gs pos="0">
                <a:srgbClr val="000000"/>
              </a:gs>
              <a:gs pos="39999">
                <a:srgbClr val="0A128C"/>
              </a:gs>
              <a:gs pos="70000">
                <a:srgbClr val="181CC7"/>
              </a:gs>
              <a:gs pos="88000">
                <a:srgbClr val="7005D4"/>
              </a:gs>
              <a:gs pos="100000">
                <a:srgbClr val="8C3D91"/>
              </a:gs>
            </a:gsLst>
            <a:lin ang="5400000" scaled="0"/>
            <a:tileRect/>
          </a:gradFill>
          <a:ln w="9525">
            <a:noFill/>
            <a:miter lim="800000"/>
            <a:headEnd/>
            <a:tailEnd/>
          </a:ln>
        </p:spPr>
        <p:txBody>
          <a:bodyPr vert="horz" wrap="square" lIns="91440" tIns="45720" rIns="91440" bIns="45720" numCol="1" anchor="ctr" anchorCtr="0" compatLnSpc="1">
            <a:prstTxWarp prst="textNoShape">
              <a:avLst/>
            </a:prstTxWarp>
          </a:bodyPr>
          <a:lstStyle/>
          <a:p>
            <a:pPr algn="ctr"/>
            <a:r>
              <a:rPr lang="en-GB" sz="2800" b="1" dirty="0" smtClean="0">
                <a:solidFill>
                  <a:srgbClr val="FEFE1A"/>
                </a:solidFill>
                <a:latin typeface="Times New Roman" pitchFamily="18" charset="0"/>
              </a:rPr>
              <a:t>FISSION REACTORS:   Fuel Elements</a:t>
            </a:r>
            <a:endParaRPr lang="en-GB" sz="2800" b="1" dirty="0">
              <a:solidFill>
                <a:srgbClr val="FEFE1A"/>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2405"/>
                                        </p:tgtEl>
                                        <p:attrNameLst>
                                          <p:attrName>style.visibility</p:attrName>
                                        </p:attrNameLst>
                                      </p:cBhvr>
                                      <p:to>
                                        <p:strVal val="visible"/>
                                      </p:to>
                                    </p:set>
                                    <p:animEffect transition="in" filter="dissolve">
                                      <p:cBhvr>
                                        <p:cTn id="7" dur="500"/>
                                        <p:tgtEl>
                                          <p:spTgt spid="102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1"/>
          <p:cNvSpPr>
            <a:spLocks noGrp="1"/>
          </p:cNvSpPr>
          <p:nvPr>
            <p:ph type="sldNum" sz="quarter" idx="10"/>
          </p:nvPr>
        </p:nvSpPr>
        <p:spPr>
          <a:noFill/>
        </p:spPr>
        <p:txBody>
          <a:bodyPr/>
          <a:lstStyle/>
          <a:p>
            <a:fld id="{AED91C42-15BE-4DE6-A552-A04C79FD91DD}" type="slidenum">
              <a:rPr lang="en-GB" smtClean="0"/>
              <a:pPr/>
              <a:t>28</a:t>
            </a:fld>
            <a:endParaRPr lang="en-GB"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0"/>
          </p:nvPr>
        </p:nvSpPr>
        <p:spPr>
          <a:noFill/>
        </p:spPr>
        <p:txBody>
          <a:bodyPr/>
          <a:lstStyle/>
          <a:p>
            <a:fld id="{1B77A787-23AF-4B0F-A273-883EB78C90F7}" type="slidenum">
              <a:rPr lang="en-GB" smtClean="0"/>
              <a:pPr/>
              <a:t>29</a:t>
            </a:fld>
            <a:endParaRPr lang="en-GB" smtClean="0"/>
          </a:p>
        </p:txBody>
      </p:sp>
      <p:sp>
        <p:nvSpPr>
          <p:cNvPr id="138242" name="Line 2"/>
          <p:cNvSpPr>
            <a:spLocks noChangeShapeType="1"/>
          </p:cNvSpPr>
          <p:nvPr/>
        </p:nvSpPr>
        <p:spPr bwMode="auto">
          <a:xfrm>
            <a:off x="1444625" y="5894388"/>
            <a:ext cx="723900" cy="0"/>
          </a:xfrm>
          <a:prstGeom prst="line">
            <a:avLst/>
          </a:prstGeom>
          <a:noFill/>
          <a:ln w="38100">
            <a:solidFill>
              <a:schemeClr val="tx1"/>
            </a:solidFill>
            <a:round/>
            <a:headEnd/>
            <a:tailEnd type="triangle" w="med" len="med"/>
          </a:ln>
        </p:spPr>
        <p:txBody>
          <a:bodyPr/>
          <a:lstStyle/>
          <a:p>
            <a:endParaRPr lang="en-GB"/>
          </a:p>
        </p:txBody>
      </p:sp>
      <p:sp>
        <p:nvSpPr>
          <p:cNvPr id="138243" name="Rectangle 3"/>
          <p:cNvSpPr>
            <a:spLocks noChangeArrowheads="1"/>
          </p:cNvSpPr>
          <p:nvPr/>
        </p:nvSpPr>
        <p:spPr bwMode="auto">
          <a:xfrm>
            <a:off x="708025" y="914400"/>
            <a:ext cx="117475" cy="1076325"/>
          </a:xfrm>
          <a:prstGeom prst="rect">
            <a:avLst/>
          </a:prstGeom>
          <a:gradFill rotWithShape="1">
            <a:gsLst>
              <a:gs pos="0">
                <a:schemeClr val="bg2"/>
              </a:gs>
              <a:gs pos="50000">
                <a:schemeClr val="bg1"/>
              </a:gs>
              <a:gs pos="100000">
                <a:schemeClr val="bg2"/>
              </a:gs>
            </a:gsLst>
            <a:lin ang="0" scaled="1"/>
          </a:gradFill>
          <a:ln w="9525">
            <a:solidFill>
              <a:schemeClr val="tx1"/>
            </a:solidFill>
            <a:miter lim="800000"/>
            <a:headEnd/>
            <a:tailEnd/>
          </a:ln>
          <a:effectLst/>
        </p:spPr>
        <p:txBody>
          <a:bodyPr wrap="none" anchor="ctr"/>
          <a:lstStyle/>
          <a:p>
            <a:pPr>
              <a:defRPr/>
            </a:pPr>
            <a:endParaRPr lang="en-GB"/>
          </a:p>
        </p:txBody>
      </p:sp>
      <p:sp>
        <p:nvSpPr>
          <p:cNvPr id="30725" name="Text Box 4"/>
          <p:cNvSpPr txBox="1">
            <a:spLocks noChangeArrowheads="1"/>
          </p:cNvSpPr>
          <p:nvPr/>
        </p:nvSpPr>
        <p:spPr bwMode="auto">
          <a:xfrm>
            <a:off x="0" y="0"/>
            <a:ext cx="9144000" cy="519113"/>
          </a:xfrm>
          <a:prstGeom prst="rect">
            <a:avLst/>
          </a:prstGeom>
          <a:noFill/>
          <a:ln w="9525">
            <a:noFill/>
            <a:miter lim="800000"/>
            <a:headEnd/>
            <a:tailEnd/>
          </a:ln>
        </p:spPr>
        <p:txBody>
          <a:bodyPr>
            <a:spAutoFit/>
          </a:bodyPr>
          <a:lstStyle/>
          <a:p>
            <a:pPr algn="ctr">
              <a:spcBef>
                <a:spcPct val="50000"/>
              </a:spcBef>
            </a:pPr>
            <a:r>
              <a:rPr lang="en-GB" sz="2800" b="1">
                <a:latin typeface="Times New Roman" pitchFamily="18" charset="0"/>
              </a:rPr>
              <a:t>Simplified Fuel Cycle for a PWR (1)</a:t>
            </a:r>
          </a:p>
        </p:txBody>
      </p:sp>
      <p:sp>
        <p:nvSpPr>
          <p:cNvPr id="138245" name="Oval 5"/>
          <p:cNvSpPr>
            <a:spLocks noChangeArrowheads="1"/>
          </p:cNvSpPr>
          <p:nvPr/>
        </p:nvSpPr>
        <p:spPr bwMode="auto">
          <a:xfrm>
            <a:off x="601663" y="2454275"/>
            <a:ext cx="334962" cy="392113"/>
          </a:xfrm>
          <a:prstGeom prst="ellipse">
            <a:avLst/>
          </a:prstGeom>
          <a:solidFill>
            <a:srgbClr val="FFCC99"/>
          </a:solidFill>
          <a:ln w="9525">
            <a:solidFill>
              <a:schemeClr val="tx1"/>
            </a:solidFill>
            <a:round/>
            <a:headEnd/>
            <a:tailEnd/>
          </a:ln>
        </p:spPr>
        <p:txBody>
          <a:bodyPr wrap="none" anchor="ctr"/>
          <a:lstStyle/>
          <a:p>
            <a:endParaRPr lang="en-US"/>
          </a:p>
        </p:txBody>
      </p:sp>
      <p:sp>
        <p:nvSpPr>
          <p:cNvPr id="138246" name="Text Box 6"/>
          <p:cNvSpPr txBox="1">
            <a:spLocks noChangeArrowheads="1"/>
          </p:cNvSpPr>
          <p:nvPr/>
        </p:nvSpPr>
        <p:spPr bwMode="auto">
          <a:xfrm>
            <a:off x="5389563" y="3509963"/>
            <a:ext cx="942975" cy="549275"/>
          </a:xfrm>
          <a:prstGeom prst="rect">
            <a:avLst/>
          </a:prstGeom>
          <a:solidFill>
            <a:srgbClr val="E52742"/>
          </a:solidFill>
          <a:ln w="9525">
            <a:noFill/>
            <a:miter lim="800000"/>
            <a:headEnd/>
            <a:tailEnd/>
          </a:ln>
        </p:spPr>
        <p:txBody>
          <a:bodyPr lIns="18000" tIns="0" rIns="18000" bIns="0">
            <a:spAutoFit/>
          </a:bodyPr>
          <a:lstStyle/>
          <a:p>
            <a:pPr algn="ctr">
              <a:spcBef>
                <a:spcPct val="50000"/>
              </a:spcBef>
            </a:pPr>
            <a:r>
              <a:rPr lang="en-GB" b="1">
                <a:solidFill>
                  <a:schemeClr val="bg1"/>
                </a:solidFill>
                <a:latin typeface="Times New Roman" pitchFamily="18" charset="0"/>
              </a:rPr>
              <a:t>Liquid 5m</a:t>
            </a:r>
            <a:r>
              <a:rPr lang="en-GB" b="1" baseline="30000">
                <a:solidFill>
                  <a:schemeClr val="bg1"/>
                </a:solidFill>
                <a:latin typeface="Times New Roman" pitchFamily="18" charset="0"/>
              </a:rPr>
              <a:t>3</a:t>
            </a:r>
          </a:p>
        </p:txBody>
      </p:sp>
      <p:grpSp>
        <p:nvGrpSpPr>
          <p:cNvPr id="2" name="Group 7"/>
          <p:cNvGrpSpPr>
            <a:grpSpLocks/>
          </p:cNvGrpSpPr>
          <p:nvPr/>
        </p:nvGrpSpPr>
        <p:grpSpPr bwMode="auto">
          <a:xfrm>
            <a:off x="5599113" y="4246563"/>
            <a:ext cx="1717675" cy="774700"/>
            <a:chOff x="3527" y="2675"/>
            <a:chExt cx="1082" cy="488"/>
          </a:xfrm>
        </p:grpSpPr>
        <p:sp>
          <p:nvSpPr>
            <p:cNvPr id="30820" name="Rectangle 8"/>
            <p:cNvSpPr>
              <a:spLocks noChangeArrowheads="1"/>
            </p:cNvSpPr>
            <p:nvPr/>
          </p:nvSpPr>
          <p:spPr bwMode="auto">
            <a:xfrm>
              <a:off x="3527" y="3018"/>
              <a:ext cx="339" cy="145"/>
            </a:xfrm>
            <a:prstGeom prst="rect">
              <a:avLst/>
            </a:prstGeom>
            <a:solidFill>
              <a:srgbClr val="E52742"/>
            </a:solidFill>
            <a:ln w="9525">
              <a:solidFill>
                <a:schemeClr val="tx1"/>
              </a:solidFill>
              <a:miter lim="800000"/>
              <a:headEnd/>
              <a:tailEnd/>
            </a:ln>
          </p:spPr>
          <p:txBody>
            <a:bodyPr wrap="none" anchor="ctr"/>
            <a:lstStyle/>
            <a:p>
              <a:endParaRPr lang="en-US"/>
            </a:p>
          </p:txBody>
        </p:sp>
        <p:sp>
          <p:nvSpPr>
            <p:cNvPr id="30821" name="Text Box 9"/>
            <p:cNvSpPr txBox="1">
              <a:spLocks noChangeArrowheads="1"/>
            </p:cNvSpPr>
            <p:nvPr/>
          </p:nvSpPr>
          <p:spPr bwMode="auto">
            <a:xfrm>
              <a:off x="3811" y="2675"/>
              <a:ext cx="798" cy="360"/>
            </a:xfrm>
            <a:prstGeom prst="rect">
              <a:avLst/>
            </a:prstGeom>
            <a:noFill/>
            <a:ln w="9525">
              <a:noFill/>
              <a:miter lim="800000"/>
              <a:headEnd/>
              <a:tailEnd/>
            </a:ln>
          </p:spPr>
          <p:txBody>
            <a:bodyPr lIns="18000" tIns="10800" rIns="18000" bIns="10800">
              <a:spAutoFit/>
            </a:bodyPr>
            <a:lstStyle/>
            <a:p>
              <a:pPr algn="ctr">
                <a:spcBef>
                  <a:spcPct val="50000"/>
                </a:spcBef>
              </a:pPr>
              <a:r>
                <a:rPr lang="en-GB" b="1">
                  <a:latin typeface="Times New Roman" pitchFamily="18" charset="0"/>
                </a:rPr>
                <a:t>Concentrate 0.5m</a:t>
              </a:r>
              <a:r>
                <a:rPr lang="en-GB" b="1" baseline="30000">
                  <a:latin typeface="Times New Roman" pitchFamily="18" charset="0"/>
                </a:rPr>
                <a:t>3</a:t>
              </a:r>
            </a:p>
          </p:txBody>
        </p:sp>
      </p:grpSp>
      <p:grpSp>
        <p:nvGrpSpPr>
          <p:cNvPr id="3" name="Group 10"/>
          <p:cNvGrpSpPr>
            <a:grpSpLocks/>
          </p:cNvGrpSpPr>
          <p:nvPr/>
        </p:nvGrpSpPr>
        <p:grpSpPr bwMode="auto">
          <a:xfrm>
            <a:off x="5803900" y="5638800"/>
            <a:ext cx="1047750" cy="571500"/>
            <a:chOff x="3656" y="3552"/>
            <a:chExt cx="660" cy="360"/>
          </a:xfrm>
        </p:grpSpPr>
        <p:sp>
          <p:nvSpPr>
            <p:cNvPr id="30818" name="Rectangle 11"/>
            <p:cNvSpPr>
              <a:spLocks noChangeArrowheads="1"/>
            </p:cNvSpPr>
            <p:nvPr/>
          </p:nvSpPr>
          <p:spPr bwMode="auto">
            <a:xfrm>
              <a:off x="3656" y="3654"/>
              <a:ext cx="91" cy="160"/>
            </a:xfrm>
            <a:prstGeom prst="rect">
              <a:avLst/>
            </a:prstGeom>
            <a:solidFill>
              <a:srgbClr val="800000"/>
            </a:solidFill>
            <a:ln w="9525">
              <a:solidFill>
                <a:schemeClr val="tx1"/>
              </a:solidFill>
              <a:miter lim="800000"/>
              <a:headEnd/>
              <a:tailEnd/>
            </a:ln>
          </p:spPr>
          <p:txBody>
            <a:bodyPr wrap="none" anchor="ctr"/>
            <a:lstStyle/>
            <a:p>
              <a:endParaRPr lang="en-US"/>
            </a:p>
          </p:txBody>
        </p:sp>
        <p:sp>
          <p:nvSpPr>
            <p:cNvPr id="30819" name="Text Box 12"/>
            <p:cNvSpPr txBox="1">
              <a:spLocks noChangeArrowheads="1"/>
            </p:cNvSpPr>
            <p:nvPr/>
          </p:nvSpPr>
          <p:spPr bwMode="auto">
            <a:xfrm>
              <a:off x="3766" y="3552"/>
              <a:ext cx="550" cy="360"/>
            </a:xfrm>
            <a:prstGeom prst="rect">
              <a:avLst/>
            </a:prstGeom>
            <a:noFill/>
            <a:ln w="9525">
              <a:noFill/>
              <a:miter lim="800000"/>
              <a:headEnd/>
              <a:tailEnd/>
            </a:ln>
          </p:spPr>
          <p:txBody>
            <a:bodyPr lIns="18000" tIns="10800" rIns="18000" bIns="10800">
              <a:spAutoFit/>
            </a:bodyPr>
            <a:lstStyle/>
            <a:p>
              <a:pPr algn="ctr">
                <a:spcBef>
                  <a:spcPct val="50000"/>
                </a:spcBef>
              </a:pPr>
              <a:r>
                <a:rPr lang="en-GB" b="1">
                  <a:latin typeface="Times New Roman" pitchFamily="18" charset="0"/>
                </a:rPr>
                <a:t>0.15m</a:t>
              </a:r>
              <a:r>
                <a:rPr lang="en-GB" b="1" baseline="30000">
                  <a:latin typeface="Times New Roman" pitchFamily="18" charset="0"/>
                </a:rPr>
                <a:t>3</a:t>
              </a:r>
              <a:r>
                <a:rPr lang="en-GB" b="1">
                  <a:latin typeface="Times New Roman" pitchFamily="18" charset="0"/>
                </a:rPr>
                <a:t> solid</a:t>
              </a:r>
              <a:endParaRPr lang="en-GB" b="1" baseline="30000">
                <a:latin typeface="Times New Roman" pitchFamily="18" charset="0"/>
              </a:endParaRPr>
            </a:p>
          </p:txBody>
        </p:sp>
      </p:grpSp>
      <p:sp>
        <p:nvSpPr>
          <p:cNvPr id="138253" name="Line 13"/>
          <p:cNvSpPr>
            <a:spLocks noChangeShapeType="1"/>
          </p:cNvSpPr>
          <p:nvPr/>
        </p:nvSpPr>
        <p:spPr bwMode="auto">
          <a:xfrm flipV="1">
            <a:off x="1025525" y="1512888"/>
            <a:ext cx="1371600" cy="0"/>
          </a:xfrm>
          <a:prstGeom prst="line">
            <a:avLst/>
          </a:prstGeom>
          <a:noFill/>
          <a:ln w="38100">
            <a:solidFill>
              <a:schemeClr val="tx1"/>
            </a:solidFill>
            <a:round/>
            <a:headEnd/>
            <a:tailEnd type="triangle" w="med" len="med"/>
          </a:ln>
        </p:spPr>
        <p:txBody>
          <a:bodyPr/>
          <a:lstStyle/>
          <a:p>
            <a:endParaRPr lang="en-GB"/>
          </a:p>
        </p:txBody>
      </p:sp>
      <p:sp>
        <p:nvSpPr>
          <p:cNvPr id="138254" name="Line 14"/>
          <p:cNvSpPr>
            <a:spLocks noChangeShapeType="1"/>
          </p:cNvSpPr>
          <p:nvPr/>
        </p:nvSpPr>
        <p:spPr bwMode="auto">
          <a:xfrm>
            <a:off x="5864225" y="5170488"/>
            <a:ext cx="0" cy="520700"/>
          </a:xfrm>
          <a:prstGeom prst="line">
            <a:avLst/>
          </a:prstGeom>
          <a:noFill/>
          <a:ln w="38100">
            <a:solidFill>
              <a:schemeClr val="tx1"/>
            </a:solidFill>
            <a:round/>
            <a:headEnd/>
            <a:tailEnd type="triangle" w="med" len="med"/>
          </a:ln>
        </p:spPr>
        <p:txBody>
          <a:bodyPr/>
          <a:lstStyle/>
          <a:p>
            <a:endParaRPr lang="en-GB"/>
          </a:p>
        </p:txBody>
      </p:sp>
      <p:sp>
        <p:nvSpPr>
          <p:cNvPr id="138255" name="Line 15"/>
          <p:cNvSpPr>
            <a:spLocks noChangeShapeType="1"/>
          </p:cNvSpPr>
          <p:nvPr/>
        </p:nvSpPr>
        <p:spPr bwMode="auto">
          <a:xfrm>
            <a:off x="5864225" y="4192588"/>
            <a:ext cx="0" cy="520700"/>
          </a:xfrm>
          <a:prstGeom prst="line">
            <a:avLst/>
          </a:prstGeom>
          <a:noFill/>
          <a:ln w="38100">
            <a:solidFill>
              <a:schemeClr val="tx1"/>
            </a:solidFill>
            <a:round/>
            <a:headEnd/>
            <a:tailEnd type="triangle" w="med" len="med"/>
          </a:ln>
        </p:spPr>
        <p:txBody>
          <a:bodyPr/>
          <a:lstStyle/>
          <a:p>
            <a:endParaRPr lang="en-GB"/>
          </a:p>
        </p:txBody>
      </p:sp>
      <p:sp>
        <p:nvSpPr>
          <p:cNvPr id="138256" name="Line 16"/>
          <p:cNvSpPr>
            <a:spLocks noChangeShapeType="1"/>
          </p:cNvSpPr>
          <p:nvPr/>
        </p:nvSpPr>
        <p:spPr bwMode="auto">
          <a:xfrm>
            <a:off x="6337300" y="1638300"/>
            <a:ext cx="1447800" cy="673100"/>
          </a:xfrm>
          <a:prstGeom prst="line">
            <a:avLst/>
          </a:prstGeom>
          <a:noFill/>
          <a:ln w="38100">
            <a:solidFill>
              <a:schemeClr val="tx1"/>
            </a:solidFill>
            <a:round/>
            <a:headEnd/>
            <a:tailEnd type="triangle" w="med" len="med"/>
          </a:ln>
        </p:spPr>
        <p:txBody>
          <a:bodyPr/>
          <a:lstStyle/>
          <a:p>
            <a:endParaRPr lang="en-GB"/>
          </a:p>
        </p:txBody>
      </p:sp>
      <p:sp>
        <p:nvSpPr>
          <p:cNvPr id="138257" name="Text Box 17"/>
          <p:cNvSpPr txBox="1">
            <a:spLocks noChangeArrowheads="1"/>
          </p:cNvSpPr>
          <p:nvPr/>
        </p:nvSpPr>
        <p:spPr bwMode="auto">
          <a:xfrm>
            <a:off x="7353300" y="2425700"/>
            <a:ext cx="1587500" cy="346075"/>
          </a:xfrm>
          <a:prstGeom prst="rect">
            <a:avLst/>
          </a:prstGeom>
          <a:solidFill>
            <a:srgbClr val="FF99CC"/>
          </a:solidFill>
          <a:ln w="19050">
            <a:solidFill>
              <a:srgbClr val="000000"/>
            </a:solidFill>
            <a:prstDash val="dash"/>
            <a:miter lim="800000"/>
            <a:headEnd/>
            <a:tailEnd/>
          </a:ln>
        </p:spPr>
        <p:txBody>
          <a:bodyPr lIns="18000" tIns="10800" rIns="18000" bIns="10800">
            <a:spAutoFit/>
          </a:bodyPr>
          <a:lstStyle/>
          <a:p>
            <a:pPr>
              <a:spcBef>
                <a:spcPct val="50000"/>
              </a:spcBef>
            </a:pPr>
            <a:r>
              <a:rPr lang="en-GB" sz="2000">
                <a:latin typeface="Times New Roman" pitchFamily="18" charset="0"/>
              </a:rPr>
              <a:t>Once Through</a:t>
            </a:r>
          </a:p>
        </p:txBody>
      </p:sp>
      <p:sp>
        <p:nvSpPr>
          <p:cNvPr id="138258" name="Text Box 18"/>
          <p:cNvSpPr txBox="1">
            <a:spLocks noChangeArrowheads="1"/>
          </p:cNvSpPr>
          <p:nvPr/>
        </p:nvSpPr>
        <p:spPr bwMode="auto">
          <a:xfrm>
            <a:off x="7340600" y="3327400"/>
            <a:ext cx="1587500" cy="346075"/>
          </a:xfrm>
          <a:prstGeom prst="rect">
            <a:avLst/>
          </a:prstGeom>
          <a:solidFill>
            <a:srgbClr val="FF99CC"/>
          </a:solidFill>
          <a:ln w="19050">
            <a:solidFill>
              <a:srgbClr val="000000"/>
            </a:solidFill>
            <a:prstDash val="dash"/>
            <a:miter lim="800000"/>
            <a:headEnd/>
            <a:tailEnd/>
          </a:ln>
        </p:spPr>
        <p:txBody>
          <a:bodyPr lIns="18000" tIns="10800" rIns="18000" bIns="10800">
            <a:spAutoFit/>
          </a:bodyPr>
          <a:lstStyle/>
          <a:p>
            <a:pPr algn="ctr">
              <a:spcBef>
                <a:spcPct val="50000"/>
              </a:spcBef>
            </a:pPr>
            <a:r>
              <a:rPr lang="en-GB" sz="2000">
                <a:latin typeface="Times New Roman" pitchFamily="18" charset="0"/>
              </a:rPr>
              <a:t>Storage</a:t>
            </a:r>
          </a:p>
        </p:txBody>
      </p:sp>
      <p:sp>
        <p:nvSpPr>
          <p:cNvPr id="138259" name="Line 19"/>
          <p:cNvSpPr>
            <a:spLocks noChangeShapeType="1"/>
          </p:cNvSpPr>
          <p:nvPr/>
        </p:nvSpPr>
        <p:spPr bwMode="auto">
          <a:xfrm>
            <a:off x="8026400" y="2844800"/>
            <a:ext cx="0" cy="419100"/>
          </a:xfrm>
          <a:prstGeom prst="line">
            <a:avLst/>
          </a:prstGeom>
          <a:noFill/>
          <a:ln w="38100">
            <a:solidFill>
              <a:schemeClr val="tx1"/>
            </a:solidFill>
            <a:round/>
            <a:headEnd/>
            <a:tailEnd type="triangle" w="med" len="med"/>
          </a:ln>
        </p:spPr>
        <p:txBody>
          <a:bodyPr/>
          <a:lstStyle/>
          <a:p>
            <a:endParaRPr lang="en-GB"/>
          </a:p>
        </p:txBody>
      </p:sp>
      <p:sp>
        <p:nvSpPr>
          <p:cNvPr id="138260" name="Line 20"/>
          <p:cNvSpPr>
            <a:spLocks noChangeShapeType="1"/>
          </p:cNvSpPr>
          <p:nvPr/>
        </p:nvSpPr>
        <p:spPr bwMode="auto">
          <a:xfrm>
            <a:off x="4965700" y="2844800"/>
            <a:ext cx="0" cy="2781300"/>
          </a:xfrm>
          <a:prstGeom prst="line">
            <a:avLst/>
          </a:prstGeom>
          <a:noFill/>
          <a:ln w="38100">
            <a:solidFill>
              <a:schemeClr val="tx1"/>
            </a:solidFill>
            <a:round/>
            <a:headEnd/>
            <a:tailEnd type="triangle" w="med" len="med"/>
          </a:ln>
        </p:spPr>
        <p:txBody>
          <a:bodyPr/>
          <a:lstStyle/>
          <a:p>
            <a:endParaRPr lang="en-GB"/>
          </a:p>
        </p:txBody>
      </p:sp>
      <p:sp>
        <p:nvSpPr>
          <p:cNvPr id="138261" name="Line 21"/>
          <p:cNvSpPr>
            <a:spLocks noChangeShapeType="1"/>
          </p:cNvSpPr>
          <p:nvPr/>
        </p:nvSpPr>
        <p:spPr bwMode="auto">
          <a:xfrm flipH="1">
            <a:off x="4419600" y="1600200"/>
            <a:ext cx="1498600" cy="647700"/>
          </a:xfrm>
          <a:prstGeom prst="line">
            <a:avLst/>
          </a:prstGeom>
          <a:noFill/>
          <a:ln w="38100">
            <a:solidFill>
              <a:schemeClr val="tx1"/>
            </a:solidFill>
            <a:round/>
            <a:headEnd/>
            <a:tailEnd type="triangle" w="med" len="med"/>
          </a:ln>
        </p:spPr>
        <p:txBody>
          <a:bodyPr/>
          <a:lstStyle/>
          <a:p>
            <a:endParaRPr lang="en-GB"/>
          </a:p>
        </p:txBody>
      </p:sp>
      <p:sp>
        <p:nvSpPr>
          <p:cNvPr id="138262" name="Line 22"/>
          <p:cNvSpPr>
            <a:spLocks noChangeShapeType="1"/>
          </p:cNvSpPr>
          <p:nvPr/>
        </p:nvSpPr>
        <p:spPr bwMode="auto">
          <a:xfrm flipH="1">
            <a:off x="7696200" y="3733800"/>
            <a:ext cx="241300" cy="965200"/>
          </a:xfrm>
          <a:prstGeom prst="line">
            <a:avLst/>
          </a:prstGeom>
          <a:noFill/>
          <a:ln w="38100">
            <a:solidFill>
              <a:schemeClr val="tx1"/>
            </a:solidFill>
            <a:round/>
            <a:headEnd/>
            <a:tailEnd type="triangle" w="med" len="med"/>
          </a:ln>
        </p:spPr>
        <p:txBody>
          <a:bodyPr/>
          <a:lstStyle/>
          <a:p>
            <a:endParaRPr lang="en-GB"/>
          </a:p>
        </p:txBody>
      </p:sp>
      <p:sp>
        <p:nvSpPr>
          <p:cNvPr id="138263" name="Line 23"/>
          <p:cNvSpPr>
            <a:spLocks noChangeShapeType="1"/>
          </p:cNvSpPr>
          <p:nvPr/>
        </p:nvSpPr>
        <p:spPr bwMode="auto">
          <a:xfrm>
            <a:off x="8293100" y="3759200"/>
            <a:ext cx="215900" cy="749300"/>
          </a:xfrm>
          <a:prstGeom prst="line">
            <a:avLst/>
          </a:prstGeom>
          <a:noFill/>
          <a:ln w="38100">
            <a:solidFill>
              <a:schemeClr val="tx1"/>
            </a:solidFill>
            <a:round/>
            <a:headEnd/>
            <a:tailEnd type="triangle" w="med" len="med"/>
          </a:ln>
        </p:spPr>
        <p:txBody>
          <a:bodyPr/>
          <a:lstStyle/>
          <a:p>
            <a:endParaRPr lang="en-GB"/>
          </a:p>
        </p:txBody>
      </p:sp>
      <p:grpSp>
        <p:nvGrpSpPr>
          <p:cNvPr id="4" name="Group 24"/>
          <p:cNvGrpSpPr>
            <a:grpSpLocks/>
          </p:cNvGrpSpPr>
          <p:nvPr/>
        </p:nvGrpSpPr>
        <p:grpSpPr bwMode="auto">
          <a:xfrm>
            <a:off x="7588250" y="4910138"/>
            <a:ext cx="1219200" cy="1566862"/>
            <a:chOff x="4780" y="3093"/>
            <a:chExt cx="768" cy="987"/>
          </a:xfrm>
        </p:grpSpPr>
        <p:sp>
          <p:nvSpPr>
            <p:cNvPr id="30816" name="Rectangle 25"/>
            <p:cNvSpPr>
              <a:spLocks noChangeArrowheads="1"/>
            </p:cNvSpPr>
            <p:nvPr/>
          </p:nvSpPr>
          <p:spPr bwMode="auto">
            <a:xfrm>
              <a:off x="4780" y="3093"/>
              <a:ext cx="82" cy="676"/>
            </a:xfrm>
            <a:prstGeom prst="rect">
              <a:avLst/>
            </a:prstGeom>
            <a:solidFill>
              <a:srgbClr val="BB172E"/>
            </a:solidFill>
            <a:ln w="9525">
              <a:solidFill>
                <a:schemeClr val="tx1"/>
              </a:solidFill>
              <a:miter lim="800000"/>
              <a:headEnd/>
              <a:tailEnd/>
            </a:ln>
          </p:spPr>
          <p:txBody>
            <a:bodyPr wrap="none" anchor="ctr"/>
            <a:lstStyle/>
            <a:p>
              <a:endParaRPr lang="en-US"/>
            </a:p>
          </p:txBody>
        </p:sp>
        <p:sp>
          <p:nvSpPr>
            <p:cNvPr id="30817" name="Text Box 26"/>
            <p:cNvSpPr txBox="1">
              <a:spLocks noChangeArrowheads="1"/>
            </p:cNvSpPr>
            <p:nvPr/>
          </p:nvSpPr>
          <p:spPr bwMode="auto">
            <a:xfrm>
              <a:off x="4902" y="3720"/>
              <a:ext cx="646" cy="360"/>
            </a:xfrm>
            <a:prstGeom prst="rect">
              <a:avLst/>
            </a:prstGeom>
            <a:solidFill>
              <a:srgbClr val="BB172E"/>
            </a:solidFill>
            <a:ln w="9525">
              <a:noFill/>
              <a:miter lim="800000"/>
              <a:headEnd/>
              <a:tailEnd/>
            </a:ln>
          </p:spPr>
          <p:txBody>
            <a:bodyPr lIns="18000" tIns="10800" rIns="18000" bIns="10800">
              <a:spAutoFit/>
            </a:bodyPr>
            <a:lstStyle/>
            <a:p>
              <a:pPr algn="ctr">
                <a:spcBef>
                  <a:spcPct val="50000"/>
                </a:spcBef>
              </a:pPr>
              <a:r>
                <a:rPr lang="en-GB" b="1">
                  <a:solidFill>
                    <a:schemeClr val="bg1"/>
                  </a:solidFill>
                  <a:latin typeface="Times New Roman" pitchFamily="18" charset="0"/>
                </a:rPr>
                <a:t>0.9m</a:t>
              </a:r>
              <a:r>
                <a:rPr lang="en-GB" b="1" baseline="30000">
                  <a:solidFill>
                    <a:schemeClr val="bg1"/>
                  </a:solidFill>
                  <a:latin typeface="Times New Roman" pitchFamily="18" charset="0"/>
                </a:rPr>
                <a:t>3</a:t>
              </a:r>
              <a:r>
                <a:rPr lang="en-GB" b="1">
                  <a:solidFill>
                    <a:schemeClr val="bg1"/>
                  </a:solidFill>
                  <a:latin typeface="Times New Roman" pitchFamily="18" charset="0"/>
                </a:rPr>
                <a:t> HL waste</a:t>
              </a:r>
              <a:endParaRPr lang="en-GB" b="1" baseline="30000">
                <a:solidFill>
                  <a:schemeClr val="bg1"/>
                </a:solidFill>
                <a:latin typeface="Times New Roman" pitchFamily="18" charset="0"/>
              </a:endParaRPr>
            </a:p>
          </p:txBody>
        </p:sp>
      </p:grpSp>
      <p:sp>
        <p:nvSpPr>
          <p:cNvPr id="138267" name="Text Box 27" descr="Small checker board"/>
          <p:cNvSpPr txBox="1">
            <a:spLocks noChangeArrowheads="1"/>
          </p:cNvSpPr>
          <p:nvPr/>
        </p:nvSpPr>
        <p:spPr bwMode="auto">
          <a:xfrm>
            <a:off x="7934325" y="4521200"/>
            <a:ext cx="1025525" cy="571500"/>
          </a:xfrm>
          <a:prstGeom prst="rect">
            <a:avLst/>
          </a:prstGeom>
          <a:pattFill prst="smCheck">
            <a:fgClr>
              <a:srgbClr val="E52742"/>
            </a:fgClr>
            <a:bgClr>
              <a:srgbClr val="996633"/>
            </a:bgClr>
          </a:pattFill>
          <a:ln w="9525">
            <a:noFill/>
            <a:miter lim="800000"/>
            <a:headEnd/>
            <a:tailEnd/>
          </a:ln>
        </p:spPr>
        <p:txBody>
          <a:bodyPr lIns="18000" tIns="10800" rIns="18000" bIns="10800">
            <a:spAutoFit/>
          </a:bodyPr>
          <a:lstStyle/>
          <a:p>
            <a:pPr algn="ctr">
              <a:spcBef>
                <a:spcPct val="50000"/>
              </a:spcBef>
            </a:pPr>
            <a:r>
              <a:rPr lang="en-GB" b="1">
                <a:latin typeface="Times New Roman" pitchFamily="18" charset="0"/>
              </a:rPr>
              <a:t>0.4m</a:t>
            </a:r>
            <a:r>
              <a:rPr lang="en-GB" b="1" baseline="30000">
                <a:latin typeface="Times New Roman" pitchFamily="18" charset="0"/>
              </a:rPr>
              <a:t>3</a:t>
            </a:r>
            <a:r>
              <a:rPr lang="en-GB" b="1">
                <a:latin typeface="Times New Roman" pitchFamily="18" charset="0"/>
              </a:rPr>
              <a:t> IL waste</a:t>
            </a:r>
            <a:endParaRPr lang="en-GB" b="1" baseline="30000">
              <a:latin typeface="Times New Roman" pitchFamily="18" charset="0"/>
            </a:endParaRPr>
          </a:p>
        </p:txBody>
      </p:sp>
      <p:sp>
        <p:nvSpPr>
          <p:cNvPr id="138268" name="Text Box 28" descr="Small checker board"/>
          <p:cNvSpPr txBox="1">
            <a:spLocks noChangeArrowheads="1"/>
          </p:cNvSpPr>
          <p:nvPr/>
        </p:nvSpPr>
        <p:spPr bwMode="auto">
          <a:xfrm>
            <a:off x="4632325" y="5727700"/>
            <a:ext cx="898525" cy="554038"/>
          </a:xfrm>
          <a:prstGeom prst="rect">
            <a:avLst/>
          </a:prstGeom>
          <a:pattFill prst="smCheck">
            <a:fgClr>
              <a:srgbClr val="E52742"/>
            </a:fgClr>
            <a:bgClr>
              <a:srgbClr val="996633"/>
            </a:bgClr>
          </a:pattFill>
          <a:ln w="9525">
            <a:solidFill>
              <a:srgbClr val="000000"/>
            </a:solidFill>
            <a:miter lim="800000"/>
            <a:headEnd/>
            <a:tailEnd/>
          </a:ln>
        </p:spPr>
        <p:txBody>
          <a:bodyPr lIns="18000" tIns="10800" rIns="18000" bIns="10800">
            <a:spAutoFit/>
          </a:bodyPr>
          <a:lstStyle/>
          <a:p>
            <a:pPr algn="ctr">
              <a:spcBef>
                <a:spcPct val="50000"/>
              </a:spcBef>
            </a:pPr>
            <a:r>
              <a:rPr lang="en-GB" b="1">
                <a:latin typeface="Times New Roman" pitchFamily="18" charset="0"/>
              </a:rPr>
              <a:t>0.8m</a:t>
            </a:r>
            <a:r>
              <a:rPr lang="en-GB" b="1" baseline="30000">
                <a:latin typeface="Times New Roman" pitchFamily="18" charset="0"/>
              </a:rPr>
              <a:t>3</a:t>
            </a:r>
            <a:r>
              <a:rPr lang="en-GB" b="1">
                <a:latin typeface="Times New Roman" pitchFamily="18" charset="0"/>
              </a:rPr>
              <a:t> </a:t>
            </a:r>
          </a:p>
          <a:p>
            <a:pPr algn="ctr">
              <a:lnSpc>
                <a:spcPct val="90000"/>
              </a:lnSpc>
            </a:pPr>
            <a:r>
              <a:rPr lang="en-GB" b="1">
                <a:latin typeface="Times New Roman" pitchFamily="18" charset="0"/>
              </a:rPr>
              <a:t>IL waste</a:t>
            </a:r>
            <a:endParaRPr lang="en-GB" b="1" baseline="30000">
              <a:latin typeface="Times New Roman" pitchFamily="18" charset="0"/>
            </a:endParaRPr>
          </a:p>
        </p:txBody>
      </p:sp>
      <p:sp>
        <p:nvSpPr>
          <p:cNvPr id="138269" name="Text Box 29" descr="70%"/>
          <p:cNvSpPr txBox="1">
            <a:spLocks noChangeArrowheads="1"/>
          </p:cNvSpPr>
          <p:nvPr/>
        </p:nvSpPr>
        <p:spPr bwMode="auto">
          <a:xfrm>
            <a:off x="3654425" y="5715000"/>
            <a:ext cx="898525" cy="554038"/>
          </a:xfrm>
          <a:prstGeom prst="rect">
            <a:avLst/>
          </a:prstGeom>
          <a:pattFill prst="pct70">
            <a:fgClr>
              <a:srgbClr val="FEFE1A"/>
            </a:fgClr>
            <a:bgClr>
              <a:srgbClr val="996633"/>
            </a:bgClr>
          </a:pattFill>
          <a:ln w="9525">
            <a:solidFill>
              <a:srgbClr val="000000"/>
            </a:solidFill>
            <a:miter lim="800000"/>
            <a:headEnd/>
            <a:tailEnd/>
          </a:ln>
        </p:spPr>
        <p:txBody>
          <a:bodyPr lIns="18000" tIns="10800" rIns="18000" bIns="10800">
            <a:spAutoFit/>
          </a:bodyPr>
          <a:lstStyle/>
          <a:p>
            <a:pPr algn="ctr">
              <a:spcBef>
                <a:spcPct val="50000"/>
              </a:spcBef>
            </a:pPr>
            <a:r>
              <a:rPr lang="en-GB" b="1">
                <a:latin typeface="Times New Roman" pitchFamily="18" charset="0"/>
              </a:rPr>
              <a:t>0.8m</a:t>
            </a:r>
            <a:r>
              <a:rPr lang="en-GB" b="1" baseline="30000">
                <a:latin typeface="Times New Roman" pitchFamily="18" charset="0"/>
              </a:rPr>
              <a:t>3</a:t>
            </a:r>
            <a:r>
              <a:rPr lang="en-GB" b="1">
                <a:latin typeface="Times New Roman" pitchFamily="18" charset="0"/>
              </a:rPr>
              <a:t> </a:t>
            </a:r>
          </a:p>
          <a:p>
            <a:pPr algn="ctr">
              <a:lnSpc>
                <a:spcPct val="90000"/>
              </a:lnSpc>
            </a:pPr>
            <a:r>
              <a:rPr lang="en-GB" b="1">
                <a:latin typeface="Times New Roman" pitchFamily="18" charset="0"/>
              </a:rPr>
              <a:t>IL waste</a:t>
            </a:r>
            <a:endParaRPr lang="en-GB" b="1" baseline="30000">
              <a:latin typeface="Times New Roman" pitchFamily="18" charset="0"/>
            </a:endParaRPr>
          </a:p>
        </p:txBody>
      </p:sp>
      <p:sp>
        <p:nvSpPr>
          <p:cNvPr id="138270" name="Text Box 30"/>
          <p:cNvSpPr txBox="1">
            <a:spLocks noChangeArrowheads="1"/>
          </p:cNvSpPr>
          <p:nvPr/>
        </p:nvSpPr>
        <p:spPr bwMode="auto">
          <a:xfrm>
            <a:off x="3467100" y="2400300"/>
            <a:ext cx="2146300" cy="346075"/>
          </a:xfrm>
          <a:prstGeom prst="rect">
            <a:avLst/>
          </a:prstGeom>
          <a:solidFill>
            <a:srgbClr val="FF99CC"/>
          </a:solidFill>
          <a:ln w="19050">
            <a:solidFill>
              <a:srgbClr val="000000"/>
            </a:solidFill>
            <a:prstDash val="dash"/>
            <a:miter lim="800000"/>
            <a:headEnd/>
            <a:tailEnd/>
          </a:ln>
        </p:spPr>
        <p:txBody>
          <a:bodyPr lIns="18000" tIns="10800" rIns="18000" bIns="10800">
            <a:spAutoFit/>
          </a:bodyPr>
          <a:lstStyle/>
          <a:p>
            <a:pPr>
              <a:spcBef>
                <a:spcPct val="50000"/>
              </a:spcBef>
            </a:pPr>
            <a:r>
              <a:rPr lang="en-GB" sz="2000" b="1">
                <a:latin typeface="Times New Roman" pitchFamily="18" charset="0"/>
              </a:rPr>
              <a:t>REPROCESSING</a:t>
            </a:r>
          </a:p>
        </p:txBody>
      </p:sp>
      <p:sp>
        <p:nvSpPr>
          <p:cNvPr id="138271" name="Line 31"/>
          <p:cNvSpPr>
            <a:spLocks noChangeShapeType="1"/>
          </p:cNvSpPr>
          <p:nvPr/>
        </p:nvSpPr>
        <p:spPr bwMode="auto">
          <a:xfrm>
            <a:off x="4038600" y="2781300"/>
            <a:ext cx="0" cy="2870200"/>
          </a:xfrm>
          <a:prstGeom prst="line">
            <a:avLst/>
          </a:prstGeom>
          <a:noFill/>
          <a:ln w="38100">
            <a:solidFill>
              <a:schemeClr val="tx1"/>
            </a:solidFill>
            <a:round/>
            <a:headEnd/>
            <a:tailEnd type="triangle" w="med" len="med"/>
          </a:ln>
        </p:spPr>
        <p:txBody>
          <a:bodyPr/>
          <a:lstStyle/>
          <a:p>
            <a:endParaRPr lang="en-GB"/>
          </a:p>
        </p:txBody>
      </p:sp>
      <p:sp>
        <p:nvSpPr>
          <p:cNvPr id="138272" name="Line 32"/>
          <p:cNvSpPr>
            <a:spLocks noChangeShapeType="1"/>
          </p:cNvSpPr>
          <p:nvPr/>
        </p:nvSpPr>
        <p:spPr bwMode="auto">
          <a:xfrm>
            <a:off x="5419725" y="2833688"/>
            <a:ext cx="381000" cy="596900"/>
          </a:xfrm>
          <a:prstGeom prst="line">
            <a:avLst/>
          </a:prstGeom>
          <a:noFill/>
          <a:ln w="38100">
            <a:solidFill>
              <a:schemeClr val="tx1"/>
            </a:solidFill>
            <a:round/>
            <a:headEnd/>
            <a:tailEnd type="triangle" w="med" len="med"/>
          </a:ln>
        </p:spPr>
        <p:txBody>
          <a:bodyPr/>
          <a:lstStyle/>
          <a:p>
            <a:endParaRPr lang="en-GB"/>
          </a:p>
        </p:txBody>
      </p:sp>
      <p:sp>
        <p:nvSpPr>
          <p:cNvPr id="138273" name="Line 33"/>
          <p:cNvSpPr>
            <a:spLocks noChangeShapeType="1"/>
          </p:cNvSpPr>
          <p:nvPr/>
        </p:nvSpPr>
        <p:spPr bwMode="auto">
          <a:xfrm flipH="1">
            <a:off x="2870200" y="2578100"/>
            <a:ext cx="520700" cy="203200"/>
          </a:xfrm>
          <a:prstGeom prst="line">
            <a:avLst/>
          </a:prstGeom>
          <a:noFill/>
          <a:ln w="38100">
            <a:solidFill>
              <a:schemeClr val="tx1"/>
            </a:solidFill>
            <a:round/>
            <a:headEnd/>
            <a:tailEnd type="triangle" w="med" len="med"/>
          </a:ln>
        </p:spPr>
        <p:txBody>
          <a:bodyPr/>
          <a:lstStyle/>
          <a:p>
            <a:endParaRPr lang="en-GB"/>
          </a:p>
        </p:txBody>
      </p:sp>
      <p:sp>
        <p:nvSpPr>
          <p:cNvPr id="138274" name="Line 34"/>
          <p:cNvSpPr>
            <a:spLocks noChangeShapeType="1"/>
          </p:cNvSpPr>
          <p:nvPr/>
        </p:nvSpPr>
        <p:spPr bwMode="auto">
          <a:xfrm flipH="1">
            <a:off x="2679700" y="2819400"/>
            <a:ext cx="787400" cy="850900"/>
          </a:xfrm>
          <a:prstGeom prst="line">
            <a:avLst/>
          </a:prstGeom>
          <a:noFill/>
          <a:ln w="38100">
            <a:solidFill>
              <a:schemeClr val="tx1"/>
            </a:solidFill>
            <a:round/>
            <a:headEnd/>
            <a:tailEnd type="triangle" w="med" len="med"/>
          </a:ln>
        </p:spPr>
        <p:txBody>
          <a:bodyPr/>
          <a:lstStyle/>
          <a:p>
            <a:endParaRPr lang="en-GB"/>
          </a:p>
        </p:txBody>
      </p:sp>
      <p:sp>
        <p:nvSpPr>
          <p:cNvPr id="138275" name="Text Box 35"/>
          <p:cNvSpPr txBox="1">
            <a:spLocks noChangeArrowheads="1"/>
          </p:cNvSpPr>
          <p:nvPr/>
        </p:nvSpPr>
        <p:spPr bwMode="auto">
          <a:xfrm>
            <a:off x="1762125" y="2590800"/>
            <a:ext cx="1089025" cy="527050"/>
          </a:xfrm>
          <a:prstGeom prst="rect">
            <a:avLst/>
          </a:prstGeom>
          <a:solidFill>
            <a:srgbClr val="FF00FF"/>
          </a:solidFill>
          <a:ln w="9525">
            <a:solidFill>
              <a:srgbClr val="000000"/>
            </a:solidFill>
            <a:miter lim="800000"/>
            <a:headEnd/>
            <a:tailEnd/>
          </a:ln>
        </p:spPr>
        <p:txBody>
          <a:bodyPr lIns="18000" tIns="10800" rIns="18000" bIns="10800">
            <a:spAutoFit/>
          </a:bodyPr>
          <a:lstStyle/>
          <a:p>
            <a:pPr algn="ctr">
              <a:lnSpc>
                <a:spcPct val="90000"/>
              </a:lnSpc>
            </a:pPr>
            <a:r>
              <a:rPr lang="en-GB" b="1">
                <a:latin typeface="Times New Roman" pitchFamily="18" charset="0"/>
              </a:rPr>
              <a:t>9 kg Plutonium</a:t>
            </a:r>
            <a:endParaRPr lang="en-GB" b="1" baseline="30000">
              <a:latin typeface="Times New Roman" pitchFamily="18" charset="0"/>
            </a:endParaRPr>
          </a:p>
        </p:txBody>
      </p:sp>
      <p:sp>
        <p:nvSpPr>
          <p:cNvPr id="138276" name="Text Box 36"/>
          <p:cNvSpPr txBox="1">
            <a:spLocks noChangeArrowheads="1"/>
          </p:cNvSpPr>
          <p:nvPr/>
        </p:nvSpPr>
        <p:spPr bwMode="auto">
          <a:xfrm>
            <a:off x="2143125" y="3784600"/>
            <a:ext cx="1025525" cy="527050"/>
          </a:xfrm>
          <a:prstGeom prst="rect">
            <a:avLst/>
          </a:prstGeom>
          <a:solidFill>
            <a:srgbClr val="FFFF00"/>
          </a:solidFill>
          <a:ln w="9525">
            <a:solidFill>
              <a:srgbClr val="000000"/>
            </a:solidFill>
            <a:miter lim="800000"/>
            <a:headEnd/>
            <a:tailEnd/>
          </a:ln>
        </p:spPr>
        <p:txBody>
          <a:bodyPr lIns="18000" tIns="10800" rIns="18000" bIns="10800">
            <a:spAutoFit/>
          </a:bodyPr>
          <a:lstStyle/>
          <a:p>
            <a:pPr algn="ctr">
              <a:lnSpc>
                <a:spcPct val="90000"/>
              </a:lnSpc>
            </a:pPr>
            <a:r>
              <a:rPr lang="en-GB" b="1">
                <a:latin typeface="Times New Roman" pitchFamily="18" charset="0"/>
              </a:rPr>
              <a:t>0.96 t</a:t>
            </a:r>
          </a:p>
          <a:p>
            <a:pPr algn="ctr">
              <a:lnSpc>
                <a:spcPct val="90000"/>
              </a:lnSpc>
            </a:pPr>
            <a:r>
              <a:rPr lang="en-GB" b="1">
                <a:latin typeface="Times New Roman" pitchFamily="18" charset="0"/>
              </a:rPr>
              <a:t>Uranium</a:t>
            </a:r>
            <a:endParaRPr lang="en-GB" b="1" baseline="30000">
              <a:latin typeface="Times New Roman" pitchFamily="18" charset="0"/>
            </a:endParaRPr>
          </a:p>
        </p:txBody>
      </p:sp>
      <p:sp>
        <p:nvSpPr>
          <p:cNvPr id="138277" name="Line 37"/>
          <p:cNvSpPr>
            <a:spLocks noChangeShapeType="1"/>
          </p:cNvSpPr>
          <p:nvPr/>
        </p:nvSpPr>
        <p:spPr bwMode="auto">
          <a:xfrm flipH="1" flipV="1">
            <a:off x="1181100" y="3606800"/>
            <a:ext cx="939800" cy="457200"/>
          </a:xfrm>
          <a:prstGeom prst="line">
            <a:avLst/>
          </a:prstGeom>
          <a:noFill/>
          <a:ln w="38100">
            <a:solidFill>
              <a:srgbClr val="FF0000"/>
            </a:solidFill>
            <a:prstDash val="dash"/>
            <a:round/>
            <a:headEnd/>
            <a:tailEnd type="triangle" w="med" len="med"/>
          </a:ln>
        </p:spPr>
        <p:txBody>
          <a:bodyPr/>
          <a:lstStyle/>
          <a:p>
            <a:endParaRPr lang="en-GB"/>
          </a:p>
        </p:txBody>
      </p:sp>
      <p:sp>
        <p:nvSpPr>
          <p:cNvPr id="138278" name="Freeform 38"/>
          <p:cNvSpPr>
            <a:spLocks/>
          </p:cNvSpPr>
          <p:nvPr/>
        </p:nvSpPr>
        <p:spPr bwMode="auto">
          <a:xfrm>
            <a:off x="1270000" y="3263900"/>
            <a:ext cx="774700" cy="190500"/>
          </a:xfrm>
          <a:custGeom>
            <a:avLst/>
            <a:gdLst>
              <a:gd name="T0" fmla="*/ 2147483647 w 488"/>
              <a:gd name="T1" fmla="*/ 0 h 120"/>
              <a:gd name="T2" fmla="*/ 0 w 488"/>
              <a:gd name="T3" fmla="*/ 2147483647 h 120"/>
              <a:gd name="T4" fmla="*/ 0 60000 65536"/>
              <a:gd name="T5" fmla="*/ 0 60000 65536"/>
              <a:gd name="T6" fmla="*/ 0 w 488"/>
              <a:gd name="T7" fmla="*/ 0 h 120"/>
              <a:gd name="T8" fmla="*/ 488 w 488"/>
              <a:gd name="T9" fmla="*/ 120 h 120"/>
            </a:gdLst>
            <a:ahLst/>
            <a:cxnLst>
              <a:cxn ang="T4">
                <a:pos x="T0" y="T1"/>
              </a:cxn>
              <a:cxn ang="T5">
                <a:pos x="T2" y="T3"/>
              </a:cxn>
            </a:cxnLst>
            <a:rect l="T6" t="T7" r="T8" b="T9"/>
            <a:pathLst>
              <a:path w="488" h="120">
                <a:moveTo>
                  <a:pt x="488" y="0"/>
                </a:moveTo>
                <a:lnTo>
                  <a:pt x="0" y="120"/>
                </a:lnTo>
              </a:path>
            </a:pathLst>
          </a:custGeom>
          <a:noFill/>
          <a:ln w="38100">
            <a:solidFill>
              <a:srgbClr val="0000FF"/>
            </a:solidFill>
            <a:prstDash val="sysDot"/>
            <a:round/>
            <a:headEnd/>
            <a:tailEnd type="triangle" w="med" len="med"/>
          </a:ln>
        </p:spPr>
        <p:txBody>
          <a:bodyPr/>
          <a:lstStyle/>
          <a:p>
            <a:endParaRPr lang="en-GB"/>
          </a:p>
        </p:txBody>
      </p:sp>
      <p:grpSp>
        <p:nvGrpSpPr>
          <p:cNvPr id="5" name="Group 39"/>
          <p:cNvGrpSpPr>
            <a:grpSpLocks/>
          </p:cNvGrpSpPr>
          <p:nvPr/>
        </p:nvGrpSpPr>
        <p:grpSpPr bwMode="auto">
          <a:xfrm>
            <a:off x="420688" y="4154488"/>
            <a:ext cx="1249362" cy="519112"/>
            <a:chOff x="265" y="2617"/>
            <a:chExt cx="787" cy="327"/>
          </a:xfrm>
        </p:grpSpPr>
        <p:grpSp>
          <p:nvGrpSpPr>
            <p:cNvPr id="30811" name="Group 40"/>
            <p:cNvGrpSpPr>
              <a:grpSpLocks/>
            </p:cNvGrpSpPr>
            <p:nvPr/>
          </p:nvGrpSpPr>
          <p:grpSpPr bwMode="auto">
            <a:xfrm>
              <a:off x="265" y="2617"/>
              <a:ext cx="408" cy="325"/>
              <a:chOff x="102" y="3001"/>
              <a:chExt cx="808" cy="1133"/>
            </a:xfrm>
          </p:grpSpPr>
          <p:sp>
            <p:nvSpPr>
              <p:cNvPr id="30813" name="Freeform 41"/>
              <p:cNvSpPr>
                <a:spLocks/>
              </p:cNvSpPr>
              <p:nvPr/>
            </p:nvSpPr>
            <p:spPr bwMode="auto">
              <a:xfrm>
                <a:off x="111" y="3001"/>
                <a:ext cx="781" cy="594"/>
              </a:xfrm>
              <a:custGeom>
                <a:avLst/>
                <a:gdLst>
                  <a:gd name="T0" fmla="*/ 0 w 781"/>
                  <a:gd name="T1" fmla="*/ 269 h 594"/>
                  <a:gd name="T2" fmla="*/ 391 w 781"/>
                  <a:gd name="T3" fmla="*/ 594 h 594"/>
                  <a:gd name="T4" fmla="*/ 781 w 781"/>
                  <a:gd name="T5" fmla="*/ 288 h 594"/>
                  <a:gd name="T6" fmla="*/ 391 w 781"/>
                  <a:gd name="T7" fmla="*/ 0 h 594"/>
                  <a:gd name="T8" fmla="*/ 0 w 781"/>
                  <a:gd name="T9" fmla="*/ 269 h 594"/>
                  <a:gd name="T10" fmla="*/ 0 60000 65536"/>
                  <a:gd name="T11" fmla="*/ 0 60000 65536"/>
                  <a:gd name="T12" fmla="*/ 0 60000 65536"/>
                  <a:gd name="T13" fmla="*/ 0 60000 65536"/>
                  <a:gd name="T14" fmla="*/ 0 60000 65536"/>
                  <a:gd name="T15" fmla="*/ 0 w 781"/>
                  <a:gd name="T16" fmla="*/ 0 h 594"/>
                  <a:gd name="T17" fmla="*/ 781 w 781"/>
                  <a:gd name="T18" fmla="*/ 594 h 594"/>
                </a:gdLst>
                <a:ahLst/>
                <a:cxnLst>
                  <a:cxn ang="T10">
                    <a:pos x="T0" y="T1"/>
                  </a:cxn>
                  <a:cxn ang="T11">
                    <a:pos x="T2" y="T3"/>
                  </a:cxn>
                  <a:cxn ang="T12">
                    <a:pos x="T4" y="T5"/>
                  </a:cxn>
                  <a:cxn ang="T13">
                    <a:pos x="T6" y="T7"/>
                  </a:cxn>
                  <a:cxn ang="T14">
                    <a:pos x="T8" y="T9"/>
                  </a:cxn>
                </a:cxnLst>
                <a:rect l="T15" t="T16" r="T17" b="T18"/>
                <a:pathLst>
                  <a:path w="781" h="594">
                    <a:moveTo>
                      <a:pt x="0" y="269"/>
                    </a:moveTo>
                    <a:lnTo>
                      <a:pt x="391" y="594"/>
                    </a:lnTo>
                    <a:lnTo>
                      <a:pt x="781" y="288"/>
                    </a:lnTo>
                    <a:lnTo>
                      <a:pt x="391" y="0"/>
                    </a:lnTo>
                    <a:lnTo>
                      <a:pt x="0" y="269"/>
                    </a:lnTo>
                    <a:close/>
                  </a:path>
                </a:pathLst>
              </a:custGeom>
              <a:solidFill>
                <a:srgbClr val="FF9900"/>
              </a:solidFill>
              <a:ln w="12700">
                <a:solidFill>
                  <a:schemeClr val="tx1"/>
                </a:solidFill>
                <a:round/>
                <a:headEnd/>
                <a:tailEnd/>
              </a:ln>
            </p:spPr>
            <p:txBody>
              <a:bodyPr/>
              <a:lstStyle/>
              <a:p>
                <a:endParaRPr lang="en-GB"/>
              </a:p>
            </p:txBody>
          </p:sp>
          <p:sp>
            <p:nvSpPr>
              <p:cNvPr id="30814" name="Freeform 42"/>
              <p:cNvSpPr>
                <a:spLocks/>
              </p:cNvSpPr>
              <p:nvPr/>
            </p:nvSpPr>
            <p:spPr bwMode="auto">
              <a:xfrm>
                <a:off x="502" y="3289"/>
                <a:ext cx="408" cy="808"/>
              </a:xfrm>
              <a:custGeom>
                <a:avLst/>
                <a:gdLst>
                  <a:gd name="T0" fmla="*/ 0 w 408"/>
                  <a:gd name="T1" fmla="*/ 288 h 808"/>
                  <a:gd name="T2" fmla="*/ 28 w 408"/>
                  <a:gd name="T3" fmla="*/ 808 h 808"/>
                  <a:gd name="T4" fmla="*/ 408 w 408"/>
                  <a:gd name="T5" fmla="*/ 511 h 808"/>
                  <a:gd name="T6" fmla="*/ 399 w 408"/>
                  <a:gd name="T7" fmla="*/ 0 h 808"/>
                  <a:gd name="T8" fmla="*/ 0 w 408"/>
                  <a:gd name="T9" fmla="*/ 288 h 808"/>
                  <a:gd name="T10" fmla="*/ 0 60000 65536"/>
                  <a:gd name="T11" fmla="*/ 0 60000 65536"/>
                  <a:gd name="T12" fmla="*/ 0 60000 65536"/>
                  <a:gd name="T13" fmla="*/ 0 60000 65536"/>
                  <a:gd name="T14" fmla="*/ 0 60000 65536"/>
                  <a:gd name="T15" fmla="*/ 0 w 408"/>
                  <a:gd name="T16" fmla="*/ 0 h 808"/>
                  <a:gd name="T17" fmla="*/ 408 w 408"/>
                  <a:gd name="T18" fmla="*/ 808 h 808"/>
                </a:gdLst>
                <a:ahLst/>
                <a:cxnLst>
                  <a:cxn ang="T10">
                    <a:pos x="T0" y="T1"/>
                  </a:cxn>
                  <a:cxn ang="T11">
                    <a:pos x="T2" y="T3"/>
                  </a:cxn>
                  <a:cxn ang="T12">
                    <a:pos x="T4" y="T5"/>
                  </a:cxn>
                  <a:cxn ang="T13">
                    <a:pos x="T6" y="T7"/>
                  </a:cxn>
                  <a:cxn ang="T14">
                    <a:pos x="T8" y="T9"/>
                  </a:cxn>
                </a:cxnLst>
                <a:rect l="T15" t="T16" r="T17" b="T18"/>
                <a:pathLst>
                  <a:path w="408" h="808">
                    <a:moveTo>
                      <a:pt x="0" y="288"/>
                    </a:moveTo>
                    <a:lnTo>
                      <a:pt x="28" y="808"/>
                    </a:lnTo>
                    <a:lnTo>
                      <a:pt x="408" y="511"/>
                    </a:lnTo>
                    <a:lnTo>
                      <a:pt x="399" y="0"/>
                    </a:lnTo>
                    <a:lnTo>
                      <a:pt x="0" y="288"/>
                    </a:lnTo>
                    <a:close/>
                  </a:path>
                </a:pathLst>
              </a:custGeom>
              <a:solidFill>
                <a:srgbClr val="996633"/>
              </a:solidFill>
              <a:ln w="12700">
                <a:solidFill>
                  <a:schemeClr val="tx1"/>
                </a:solidFill>
                <a:round/>
                <a:headEnd/>
                <a:tailEnd/>
              </a:ln>
            </p:spPr>
            <p:txBody>
              <a:bodyPr/>
              <a:lstStyle/>
              <a:p>
                <a:endParaRPr lang="en-GB"/>
              </a:p>
            </p:txBody>
          </p:sp>
          <p:sp>
            <p:nvSpPr>
              <p:cNvPr id="30815" name="Freeform 43"/>
              <p:cNvSpPr>
                <a:spLocks/>
              </p:cNvSpPr>
              <p:nvPr/>
            </p:nvSpPr>
            <p:spPr bwMode="auto">
              <a:xfrm>
                <a:off x="102" y="3270"/>
                <a:ext cx="409" cy="864"/>
              </a:xfrm>
              <a:custGeom>
                <a:avLst/>
                <a:gdLst>
                  <a:gd name="T0" fmla="*/ 9 w 409"/>
                  <a:gd name="T1" fmla="*/ 567 h 864"/>
                  <a:gd name="T2" fmla="*/ 409 w 409"/>
                  <a:gd name="T3" fmla="*/ 864 h 864"/>
                  <a:gd name="T4" fmla="*/ 400 w 409"/>
                  <a:gd name="T5" fmla="*/ 316 h 864"/>
                  <a:gd name="T6" fmla="*/ 0 w 409"/>
                  <a:gd name="T7" fmla="*/ 0 h 864"/>
                  <a:gd name="T8" fmla="*/ 9 w 409"/>
                  <a:gd name="T9" fmla="*/ 567 h 864"/>
                  <a:gd name="T10" fmla="*/ 0 60000 65536"/>
                  <a:gd name="T11" fmla="*/ 0 60000 65536"/>
                  <a:gd name="T12" fmla="*/ 0 60000 65536"/>
                  <a:gd name="T13" fmla="*/ 0 60000 65536"/>
                  <a:gd name="T14" fmla="*/ 0 60000 65536"/>
                  <a:gd name="T15" fmla="*/ 0 w 409"/>
                  <a:gd name="T16" fmla="*/ 0 h 864"/>
                  <a:gd name="T17" fmla="*/ 409 w 409"/>
                  <a:gd name="T18" fmla="*/ 864 h 864"/>
                </a:gdLst>
                <a:ahLst/>
                <a:cxnLst>
                  <a:cxn ang="T10">
                    <a:pos x="T0" y="T1"/>
                  </a:cxn>
                  <a:cxn ang="T11">
                    <a:pos x="T2" y="T3"/>
                  </a:cxn>
                  <a:cxn ang="T12">
                    <a:pos x="T4" y="T5"/>
                  </a:cxn>
                  <a:cxn ang="T13">
                    <a:pos x="T6" y="T7"/>
                  </a:cxn>
                  <a:cxn ang="T14">
                    <a:pos x="T8" y="T9"/>
                  </a:cxn>
                </a:cxnLst>
                <a:rect l="T15" t="T16" r="T17" b="T18"/>
                <a:pathLst>
                  <a:path w="409" h="864">
                    <a:moveTo>
                      <a:pt x="9" y="567"/>
                    </a:moveTo>
                    <a:lnTo>
                      <a:pt x="409" y="864"/>
                    </a:lnTo>
                    <a:lnTo>
                      <a:pt x="400" y="316"/>
                    </a:lnTo>
                    <a:lnTo>
                      <a:pt x="0" y="0"/>
                    </a:lnTo>
                    <a:lnTo>
                      <a:pt x="9" y="567"/>
                    </a:lnTo>
                    <a:close/>
                  </a:path>
                </a:pathLst>
              </a:custGeom>
              <a:solidFill>
                <a:srgbClr val="CC9900"/>
              </a:solidFill>
              <a:ln w="12700">
                <a:solidFill>
                  <a:schemeClr val="tx1"/>
                </a:solidFill>
                <a:round/>
                <a:headEnd/>
                <a:tailEnd/>
              </a:ln>
            </p:spPr>
            <p:txBody>
              <a:bodyPr/>
              <a:lstStyle/>
              <a:p>
                <a:endParaRPr lang="en-GB"/>
              </a:p>
            </p:txBody>
          </p:sp>
        </p:grpSp>
        <p:sp>
          <p:nvSpPr>
            <p:cNvPr id="30812" name="Text Box 44"/>
            <p:cNvSpPr txBox="1">
              <a:spLocks noChangeArrowheads="1"/>
            </p:cNvSpPr>
            <p:nvPr/>
          </p:nvSpPr>
          <p:spPr bwMode="auto">
            <a:xfrm>
              <a:off x="686" y="2768"/>
              <a:ext cx="366" cy="176"/>
            </a:xfrm>
            <a:prstGeom prst="rect">
              <a:avLst/>
            </a:prstGeom>
            <a:solidFill>
              <a:srgbClr val="FFFF00"/>
            </a:solidFill>
            <a:ln w="9525">
              <a:solidFill>
                <a:srgbClr val="000000"/>
              </a:solidFill>
              <a:miter lim="800000"/>
              <a:headEnd/>
              <a:tailEnd/>
            </a:ln>
          </p:spPr>
          <p:txBody>
            <a:bodyPr lIns="18000" tIns="10800" rIns="18000" bIns="10800">
              <a:spAutoFit/>
            </a:bodyPr>
            <a:lstStyle/>
            <a:p>
              <a:pPr algn="ctr">
                <a:lnSpc>
                  <a:spcPct val="90000"/>
                </a:lnSpc>
              </a:pPr>
              <a:r>
                <a:rPr lang="en-GB" b="1">
                  <a:latin typeface="Times New Roman" pitchFamily="18" charset="0"/>
                </a:rPr>
                <a:t>U</a:t>
              </a:r>
              <a:r>
                <a:rPr lang="en-GB" b="1" baseline="-25000">
                  <a:latin typeface="Times New Roman" pitchFamily="18" charset="0"/>
                </a:rPr>
                <a:t>3</a:t>
              </a:r>
              <a:r>
                <a:rPr lang="en-GB" b="1">
                  <a:latin typeface="Times New Roman" pitchFamily="18" charset="0"/>
                </a:rPr>
                <a:t>O</a:t>
              </a:r>
              <a:r>
                <a:rPr lang="en-GB" b="1" baseline="-25000">
                  <a:latin typeface="Times New Roman" pitchFamily="18" charset="0"/>
                </a:rPr>
                <a:t>8</a:t>
              </a:r>
            </a:p>
          </p:txBody>
        </p:sp>
      </p:grpSp>
      <p:sp>
        <p:nvSpPr>
          <p:cNvPr id="138285" name="Text Box 45"/>
          <p:cNvSpPr txBox="1">
            <a:spLocks noChangeArrowheads="1"/>
          </p:cNvSpPr>
          <p:nvPr/>
        </p:nvSpPr>
        <p:spPr bwMode="auto">
          <a:xfrm>
            <a:off x="517525" y="3390900"/>
            <a:ext cx="492125" cy="279400"/>
          </a:xfrm>
          <a:prstGeom prst="rect">
            <a:avLst/>
          </a:prstGeom>
          <a:solidFill>
            <a:srgbClr val="FFFF00"/>
          </a:solidFill>
          <a:ln w="9525">
            <a:solidFill>
              <a:srgbClr val="000000"/>
            </a:solidFill>
            <a:miter lim="800000"/>
            <a:headEnd/>
            <a:tailEnd/>
          </a:ln>
        </p:spPr>
        <p:txBody>
          <a:bodyPr lIns="18000" tIns="10800" rIns="18000" bIns="10800">
            <a:spAutoFit/>
          </a:bodyPr>
          <a:lstStyle/>
          <a:p>
            <a:pPr algn="ctr">
              <a:lnSpc>
                <a:spcPct val="90000"/>
              </a:lnSpc>
            </a:pPr>
            <a:r>
              <a:rPr lang="en-GB" b="1">
                <a:latin typeface="Times New Roman" pitchFamily="18" charset="0"/>
              </a:rPr>
              <a:t>UF</a:t>
            </a:r>
            <a:r>
              <a:rPr lang="en-GB" b="1" baseline="-25000">
                <a:latin typeface="Times New Roman" pitchFamily="18" charset="0"/>
              </a:rPr>
              <a:t>6</a:t>
            </a:r>
          </a:p>
        </p:txBody>
      </p:sp>
      <p:sp>
        <p:nvSpPr>
          <p:cNvPr id="138286" name="Line 46"/>
          <p:cNvSpPr>
            <a:spLocks noChangeShapeType="1"/>
          </p:cNvSpPr>
          <p:nvPr/>
        </p:nvSpPr>
        <p:spPr bwMode="auto">
          <a:xfrm flipV="1">
            <a:off x="742950" y="3659188"/>
            <a:ext cx="3175" cy="450850"/>
          </a:xfrm>
          <a:prstGeom prst="line">
            <a:avLst/>
          </a:prstGeom>
          <a:noFill/>
          <a:ln w="38100">
            <a:solidFill>
              <a:schemeClr val="tx1"/>
            </a:solidFill>
            <a:round/>
            <a:headEnd/>
            <a:tailEnd type="triangle" w="med" len="med"/>
          </a:ln>
        </p:spPr>
        <p:txBody>
          <a:bodyPr/>
          <a:lstStyle/>
          <a:p>
            <a:endParaRPr lang="en-GB"/>
          </a:p>
        </p:txBody>
      </p:sp>
      <p:sp>
        <p:nvSpPr>
          <p:cNvPr id="138287" name="Line 47"/>
          <p:cNvSpPr>
            <a:spLocks noChangeShapeType="1"/>
          </p:cNvSpPr>
          <p:nvPr/>
        </p:nvSpPr>
        <p:spPr bwMode="auto">
          <a:xfrm flipV="1">
            <a:off x="755650" y="2909888"/>
            <a:ext cx="3175" cy="450850"/>
          </a:xfrm>
          <a:prstGeom prst="line">
            <a:avLst/>
          </a:prstGeom>
          <a:noFill/>
          <a:ln w="38100">
            <a:solidFill>
              <a:schemeClr val="tx1"/>
            </a:solidFill>
            <a:round/>
            <a:headEnd/>
            <a:tailEnd type="triangle" w="med" len="med"/>
          </a:ln>
        </p:spPr>
        <p:txBody>
          <a:bodyPr/>
          <a:lstStyle/>
          <a:p>
            <a:endParaRPr lang="en-GB"/>
          </a:p>
        </p:txBody>
      </p:sp>
      <p:sp>
        <p:nvSpPr>
          <p:cNvPr id="138288" name="Line 48"/>
          <p:cNvSpPr>
            <a:spLocks noChangeShapeType="1"/>
          </p:cNvSpPr>
          <p:nvPr/>
        </p:nvSpPr>
        <p:spPr bwMode="auto">
          <a:xfrm flipV="1">
            <a:off x="631825" y="4652963"/>
            <a:ext cx="0" cy="327025"/>
          </a:xfrm>
          <a:prstGeom prst="line">
            <a:avLst/>
          </a:prstGeom>
          <a:noFill/>
          <a:ln w="38100">
            <a:solidFill>
              <a:schemeClr val="tx1"/>
            </a:solidFill>
            <a:round/>
            <a:headEnd/>
            <a:tailEnd type="triangle" w="med" len="med"/>
          </a:ln>
        </p:spPr>
        <p:txBody>
          <a:bodyPr/>
          <a:lstStyle/>
          <a:p>
            <a:endParaRPr lang="en-GB"/>
          </a:p>
        </p:txBody>
      </p:sp>
      <p:sp>
        <p:nvSpPr>
          <p:cNvPr id="138289" name="Freeform 49"/>
          <p:cNvSpPr>
            <a:spLocks/>
          </p:cNvSpPr>
          <p:nvPr/>
        </p:nvSpPr>
        <p:spPr bwMode="auto">
          <a:xfrm>
            <a:off x="338138" y="2006600"/>
            <a:ext cx="258762" cy="1308100"/>
          </a:xfrm>
          <a:custGeom>
            <a:avLst/>
            <a:gdLst>
              <a:gd name="T0" fmla="*/ 2147483647 w 163"/>
              <a:gd name="T1" fmla="*/ 2147483647 h 824"/>
              <a:gd name="T2" fmla="*/ 2147483647 w 163"/>
              <a:gd name="T3" fmla="*/ 2147483647 h 824"/>
              <a:gd name="T4" fmla="*/ 2147483647 w 163"/>
              <a:gd name="T5" fmla="*/ 0 h 824"/>
              <a:gd name="T6" fmla="*/ 0 60000 65536"/>
              <a:gd name="T7" fmla="*/ 0 60000 65536"/>
              <a:gd name="T8" fmla="*/ 0 60000 65536"/>
              <a:gd name="T9" fmla="*/ 0 w 163"/>
              <a:gd name="T10" fmla="*/ 0 h 824"/>
              <a:gd name="T11" fmla="*/ 163 w 163"/>
              <a:gd name="T12" fmla="*/ 824 h 824"/>
            </a:gdLst>
            <a:ahLst/>
            <a:cxnLst>
              <a:cxn ang="T6">
                <a:pos x="T0" y="T1"/>
              </a:cxn>
              <a:cxn ang="T7">
                <a:pos x="T2" y="T3"/>
              </a:cxn>
              <a:cxn ang="T8">
                <a:pos x="T4" y="T5"/>
              </a:cxn>
            </a:cxnLst>
            <a:rect l="T9" t="T10" r="T11" b="T12"/>
            <a:pathLst>
              <a:path w="163" h="824">
                <a:moveTo>
                  <a:pt x="147" y="824"/>
                </a:moveTo>
                <a:cubicBezTo>
                  <a:pt x="123" y="751"/>
                  <a:pt x="0" y="521"/>
                  <a:pt x="3" y="384"/>
                </a:cubicBezTo>
                <a:cubicBezTo>
                  <a:pt x="6" y="247"/>
                  <a:pt x="130" y="80"/>
                  <a:pt x="163" y="0"/>
                </a:cubicBezTo>
              </a:path>
            </a:pathLst>
          </a:custGeom>
          <a:noFill/>
          <a:ln w="38100">
            <a:solidFill>
              <a:schemeClr val="tx1"/>
            </a:solidFill>
            <a:round/>
            <a:headEnd/>
            <a:tailEnd type="triangle" w="med" len="med"/>
          </a:ln>
        </p:spPr>
        <p:txBody>
          <a:bodyPr/>
          <a:lstStyle/>
          <a:p>
            <a:endParaRPr lang="en-GB"/>
          </a:p>
        </p:txBody>
      </p:sp>
      <p:grpSp>
        <p:nvGrpSpPr>
          <p:cNvPr id="7" name="Group 50"/>
          <p:cNvGrpSpPr>
            <a:grpSpLocks/>
          </p:cNvGrpSpPr>
          <p:nvPr/>
        </p:nvGrpSpPr>
        <p:grpSpPr bwMode="auto">
          <a:xfrm>
            <a:off x="793750" y="1970088"/>
            <a:ext cx="1295400" cy="468312"/>
            <a:chOff x="500" y="1241"/>
            <a:chExt cx="816" cy="295"/>
          </a:xfrm>
        </p:grpSpPr>
        <p:sp>
          <p:nvSpPr>
            <p:cNvPr id="30809" name="Line 51"/>
            <p:cNvSpPr>
              <a:spLocks noChangeShapeType="1"/>
            </p:cNvSpPr>
            <p:nvPr/>
          </p:nvSpPr>
          <p:spPr bwMode="auto">
            <a:xfrm flipV="1">
              <a:off x="500" y="1241"/>
              <a:ext cx="2" cy="284"/>
            </a:xfrm>
            <a:prstGeom prst="line">
              <a:avLst/>
            </a:prstGeom>
            <a:noFill/>
            <a:ln w="38100">
              <a:solidFill>
                <a:schemeClr val="tx1"/>
              </a:solidFill>
              <a:round/>
              <a:headEnd/>
              <a:tailEnd type="triangle" w="med" len="med"/>
            </a:ln>
          </p:spPr>
          <p:txBody>
            <a:bodyPr/>
            <a:lstStyle/>
            <a:p>
              <a:endParaRPr lang="en-GB"/>
            </a:p>
          </p:txBody>
        </p:sp>
        <p:sp>
          <p:nvSpPr>
            <p:cNvPr id="30810" name="Text Box 52"/>
            <p:cNvSpPr txBox="1">
              <a:spLocks noChangeArrowheads="1"/>
            </p:cNvSpPr>
            <p:nvPr/>
          </p:nvSpPr>
          <p:spPr bwMode="auto">
            <a:xfrm>
              <a:off x="550" y="1360"/>
              <a:ext cx="766" cy="176"/>
            </a:xfrm>
            <a:prstGeom prst="rect">
              <a:avLst/>
            </a:prstGeom>
            <a:solidFill>
              <a:srgbClr val="FFCC99"/>
            </a:solidFill>
            <a:ln w="9525">
              <a:solidFill>
                <a:srgbClr val="000000"/>
              </a:solidFill>
              <a:miter lim="800000"/>
              <a:headEnd/>
              <a:tailEnd/>
            </a:ln>
          </p:spPr>
          <p:txBody>
            <a:bodyPr lIns="18000" tIns="10800" rIns="18000" bIns="10800">
              <a:spAutoFit/>
            </a:bodyPr>
            <a:lstStyle/>
            <a:p>
              <a:pPr algn="ctr">
                <a:lnSpc>
                  <a:spcPct val="90000"/>
                </a:lnSpc>
              </a:pPr>
              <a:r>
                <a:rPr lang="en-GB" b="1">
                  <a:latin typeface="Times New Roman" pitchFamily="18" charset="0"/>
                </a:rPr>
                <a:t>Enrichment</a:t>
              </a:r>
              <a:endParaRPr lang="en-GB" b="1" baseline="-25000">
                <a:latin typeface="Times New Roman" pitchFamily="18" charset="0"/>
              </a:endParaRPr>
            </a:p>
          </p:txBody>
        </p:sp>
      </p:grpSp>
      <p:grpSp>
        <p:nvGrpSpPr>
          <p:cNvPr id="8" name="Group 53"/>
          <p:cNvGrpSpPr>
            <a:grpSpLocks/>
          </p:cNvGrpSpPr>
          <p:nvPr/>
        </p:nvGrpSpPr>
        <p:grpSpPr bwMode="auto">
          <a:xfrm>
            <a:off x="622300" y="2506663"/>
            <a:ext cx="273050" cy="296862"/>
            <a:chOff x="392" y="1579"/>
            <a:chExt cx="172" cy="187"/>
          </a:xfrm>
        </p:grpSpPr>
        <p:sp>
          <p:nvSpPr>
            <p:cNvPr id="30804" name="Freeform 54"/>
            <p:cNvSpPr>
              <a:spLocks/>
            </p:cNvSpPr>
            <p:nvPr/>
          </p:nvSpPr>
          <p:spPr bwMode="auto">
            <a:xfrm>
              <a:off x="480" y="1646"/>
              <a:ext cx="84" cy="28"/>
            </a:xfrm>
            <a:custGeom>
              <a:avLst/>
              <a:gdLst>
                <a:gd name="T0" fmla="*/ 0 w 84"/>
                <a:gd name="T1" fmla="*/ 28 h 28"/>
                <a:gd name="T2" fmla="*/ 21 w 84"/>
                <a:gd name="T3" fmla="*/ 4 h 28"/>
                <a:gd name="T4" fmla="*/ 66 w 84"/>
                <a:gd name="T5" fmla="*/ 4 h 28"/>
                <a:gd name="T6" fmla="*/ 84 w 84"/>
                <a:gd name="T7" fmla="*/ 28 h 28"/>
                <a:gd name="T8" fmla="*/ 0 60000 65536"/>
                <a:gd name="T9" fmla="*/ 0 60000 65536"/>
                <a:gd name="T10" fmla="*/ 0 60000 65536"/>
                <a:gd name="T11" fmla="*/ 0 60000 65536"/>
                <a:gd name="T12" fmla="*/ 0 w 84"/>
                <a:gd name="T13" fmla="*/ 0 h 28"/>
                <a:gd name="T14" fmla="*/ 84 w 84"/>
                <a:gd name="T15" fmla="*/ 28 h 28"/>
              </a:gdLst>
              <a:ahLst/>
              <a:cxnLst>
                <a:cxn ang="T8">
                  <a:pos x="T0" y="T1"/>
                </a:cxn>
                <a:cxn ang="T9">
                  <a:pos x="T2" y="T3"/>
                </a:cxn>
                <a:cxn ang="T10">
                  <a:pos x="T4" y="T5"/>
                </a:cxn>
                <a:cxn ang="T11">
                  <a:pos x="T6" y="T7"/>
                </a:cxn>
              </a:cxnLst>
              <a:rect l="T12" t="T13" r="T14" b="T15"/>
              <a:pathLst>
                <a:path w="84" h="28">
                  <a:moveTo>
                    <a:pt x="0" y="28"/>
                  </a:moveTo>
                  <a:cubicBezTo>
                    <a:pt x="5" y="18"/>
                    <a:pt x="10" y="8"/>
                    <a:pt x="21" y="4"/>
                  </a:cubicBezTo>
                  <a:cubicBezTo>
                    <a:pt x="32" y="0"/>
                    <a:pt x="56" y="0"/>
                    <a:pt x="66" y="4"/>
                  </a:cubicBezTo>
                  <a:cubicBezTo>
                    <a:pt x="76" y="8"/>
                    <a:pt x="82" y="25"/>
                    <a:pt x="84" y="28"/>
                  </a:cubicBezTo>
                </a:path>
              </a:pathLst>
            </a:custGeom>
            <a:noFill/>
            <a:ln w="9525">
              <a:solidFill>
                <a:schemeClr val="tx1"/>
              </a:solidFill>
              <a:round/>
              <a:headEnd/>
              <a:tailEnd/>
            </a:ln>
          </p:spPr>
          <p:txBody>
            <a:bodyPr/>
            <a:lstStyle/>
            <a:p>
              <a:endParaRPr lang="en-GB"/>
            </a:p>
          </p:txBody>
        </p:sp>
        <p:sp>
          <p:nvSpPr>
            <p:cNvPr id="30805" name="Freeform 55"/>
            <p:cNvSpPr>
              <a:spLocks/>
            </p:cNvSpPr>
            <p:nvPr/>
          </p:nvSpPr>
          <p:spPr bwMode="auto">
            <a:xfrm rot="5400000">
              <a:off x="463" y="1710"/>
              <a:ext cx="84" cy="28"/>
            </a:xfrm>
            <a:custGeom>
              <a:avLst/>
              <a:gdLst>
                <a:gd name="T0" fmla="*/ 0 w 84"/>
                <a:gd name="T1" fmla="*/ 28 h 28"/>
                <a:gd name="T2" fmla="*/ 21 w 84"/>
                <a:gd name="T3" fmla="*/ 4 h 28"/>
                <a:gd name="T4" fmla="*/ 66 w 84"/>
                <a:gd name="T5" fmla="*/ 4 h 28"/>
                <a:gd name="T6" fmla="*/ 84 w 84"/>
                <a:gd name="T7" fmla="*/ 28 h 28"/>
                <a:gd name="T8" fmla="*/ 0 60000 65536"/>
                <a:gd name="T9" fmla="*/ 0 60000 65536"/>
                <a:gd name="T10" fmla="*/ 0 60000 65536"/>
                <a:gd name="T11" fmla="*/ 0 60000 65536"/>
                <a:gd name="T12" fmla="*/ 0 w 84"/>
                <a:gd name="T13" fmla="*/ 0 h 28"/>
                <a:gd name="T14" fmla="*/ 84 w 84"/>
                <a:gd name="T15" fmla="*/ 28 h 28"/>
              </a:gdLst>
              <a:ahLst/>
              <a:cxnLst>
                <a:cxn ang="T8">
                  <a:pos x="T0" y="T1"/>
                </a:cxn>
                <a:cxn ang="T9">
                  <a:pos x="T2" y="T3"/>
                </a:cxn>
                <a:cxn ang="T10">
                  <a:pos x="T4" y="T5"/>
                </a:cxn>
                <a:cxn ang="T11">
                  <a:pos x="T6" y="T7"/>
                </a:cxn>
              </a:cxnLst>
              <a:rect l="T12" t="T13" r="T14" b="T15"/>
              <a:pathLst>
                <a:path w="84" h="28">
                  <a:moveTo>
                    <a:pt x="0" y="28"/>
                  </a:moveTo>
                  <a:cubicBezTo>
                    <a:pt x="5" y="18"/>
                    <a:pt x="10" y="8"/>
                    <a:pt x="21" y="4"/>
                  </a:cubicBezTo>
                  <a:cubicBezTo>
                    <a:pt x="32" y="0"/>
                    <a:pt x="56" y="0"/>
                    <a:pt x="66" y="4"/>
                  </a:cubicBezTo>
                  <a:cubicBezTo>
                    <a:pt x="76" y="8"/>
                    <a:pt x="82" y="25"/>
                    <a:pt x="84" y="28"/>
                  </a:cubicBezTo>
                </a:path>
              </a:pathLst>
            </a:custGeom>
            <a:noFill/>
            <a:ln w="9525">
              <a:solidFill>
                <a:schemeClr val="tx1"/>
              </a:solidFill>
              <a:round/>
              <a:headEnd/>
              <a:tailEnd/>
            </a:ln>
          </p:spPr>
          <p:txBody>
            <a:bodyPr/>
            <a:lstStyle/>
            <a:p>
              <a:endParaRPr lang="en-GB"/>
            </a:p>
          </p:txBody>
        </p:sp>
        <p:sp>
          <p:nvSpPr>
            <p:cNvPr id="30806" name="Freeform 56"/>
            <p:cNvSpPr>
              <a:spLocks/>
            </p:cNvSpPr>
            <p:nvPr/>
          </p:nvSpPr>
          <p:spPr bwMode="auto">
            <a:xfrm rot="10800000">
              <a:off x="392" y="1684"/>
              <a:ext cx="84" cy="28"/>
            </a:xfrm>
            <a:custGeom>
              <a:avLst/>
              <a:gdLst>
                <a:gd name="T0" fmla="*/ 0 w 84"/>
                <a:gd name="T1" fmla="*/ 28 h 28"/>
                <a:gd name="T2" fmla="*/ 21 w 84"/>
                <a:gd name="T3" fmla="*/ 4 h 28"/>
                <a:gd name="T4" fmla="*/ 66 w 84"/>
                <a:gd name="T5" fmla="*/ 4 h 28"/>
                <a:gd name="T6" fmla="*/ 84 w 84"/>
                <a:gd name="T7" fmla="*/ 28 h 28"/>
                <a:gd name="T8" fmla="*/ 0 60000 65536"/>
                <a:gd name="T9" fmla="*/ 0 60000 65536"/>
                <a:gd name="T10" fmla="*/ 0 60000 65536"/>
                <a:gd name="T11" fmla="*/ 0 60000 65536"/>
                <a:gd name="T12" fmla="*/ 0 w 84"/>
                <a:gd name="T13" fmla="*/ 0 h 28"/>
                <a:gd name="T14" fmla="*/ 84 w 84"/>
                <a:gd name="T15" fmla="*/ 28 h 28"/>
              </a:gdLst>
              <a:ahLst/>
              <a:cxnLst>
                <a:cxn ang="T8">
                  <a:pos x="T0" y="T1"/>
                </a:cxn>
                <a:cxn ang="T9">
                  <a:pos x="T2" y="T3"/>
                </a:cxn>
                <a:cxn ang="T10">
                  <a:pos x="T4" y="T5"/>
                </a:cxn>
                <a:cxn ang="T11">
                  <a:pos x="T6" y="T7"/>
                </a:cxn>
              </a:cxnLst>
              <a:rect l="T12" t="T13" r="T14" b="T15"/>
              <a:pathLst>
                <a:path w="84" h="28">
                  <a:moveTo>
                    <a:pt x="0" y="28"/>
                  </a:moveTo>
                  <a:cubicBezTo>
                    <a:pt x="5" y="18"/>
                    <a:pt x="10" y="8"/>
                    <a:pt x="21" y="4"/>
                  </a:cubicBezTo>
                  <a:cubicBezTo>
                    <a:pt x="32" y="0"/>
                    <a:pt x="56" y="0"/>
                    <a:pt x="66" y="4"/>
                  </a:cubicBezTo>
                  <a:cubicBezTo>
                    <a:pt x="76" y="8"/>
                    <a:pt x="82" y="25"/>
                    <a:pt x="84" y="28"/>
                  </a:cubicBezTo>
                </a:path>
              </a:pathLst>
            </a:custGeom>
            <a:noFill/>
            <a:ln w="9525">
              <a:solidFill>
                <a:schemeClr val="tx1"/>
              </a:solidFill>
              <a:round/>
              <a:headEnd/>
              <a:tailEnd/>
            </a:ln>
          </p:spPr>
          <p:txBody>
            <a:bodyPr/>
            <a:lstStyle/>
            <a:p>
              <a:endParaRPr lang="en-GB"/>
            </a:p>
          </p:txBody>
        </p:sp>
        <p:sp>
          <p:nvSpPr>
            <p:cNvPr id="30807" name="Freeform 57"/>
            <p:cNvSpPr>
              <a:spLocks/>
            </p:cNvSpPr>
            <p:nvPr/>
          </p:nvSpPr>
          <p:spPr bwMode="auto">
            <a:xfrm rot="-5400000">
              <a:off x="423" y="1607"/>
              <a:ext cx="84" cy="28"/>
            </a:xfrm>
            <a:custGeom>
              <a:avLst/>
              <a:gdLst>
                <a:gd name="T0" fmla="*/ 0 w 84"/>
                <a:gd name="T1" fmla="*/ 28 h 28"/>
                <a:gd name="T2" fmla="*/ 21 w 84"/>
                <a:gd name="T3" fmla="*/ 4 h 28"/>
                <a:gd name="T4" fmla="*/ 66 w 84"/>
                <a:gd name="T5" fmla="*/ 4 h 28"/>
                <a:gd name="T6" fmla="*/ 84 w 84"/>
                <a:gd name="T7" fmla="*/ 28 h 28"/>
                <a:gd name="T8" fmla="*/ 0 60000 65536"/>
                <a:gd name="T9" fmla="*/ 0 60000 65536"/>
                <a:gd name="T10" fmla="*/ 0 60000 65536"/>
                <a:gd name="T11" fmla="*/ 0 60000 65536"/>
                <a:gd name="T12" fmla="*/ 0 w 84"/>
                <a:gd name="T13" fmla="*/ 0 h 28"/>
                <a:gd name="T14" fmla="*/ 84 w 84"/>
                <a:gd name="T15" fmla="*/ 28 h 28"/>
              </a:gdLst>
              <a:ahLst/>
              <a:cxnLst>
                <a:cxn ang="T8">
                  <a:pos x="T0" y="T1"/>
                </a:cxn>
                <a:cxn ang="T9">
                  <a:pos x="T2" y="T3"/>
                </a:cxn>
                <a:cxn ang="T10">
                  <a:pos x="T4" y="T5"/>
                </a:cxn>
                <a:cxn ang="T11">
                  <a:pos x="T6" y="T7"/>
                </a:cxn>
              </a:cxnLst>
              <a:rect l="T12" t="T13" r="T14" b="T15"/>
              <a:pathLst>
                <a:path w="84" h="28">
                  <a:moveTo>
                    <a:pt x="0" y="28"/>
                  </a:moveTo>
                  <a:cubicBezTo>
                    <a:pt x="5" y="18"/>
                    <a:pt x="10" y="8"/>
                    <a:pt x="21" y="4"/>
                  </a:cubicBezTo>
                  <a:cubicBezTo>
                    <a:pt x="32" y="0"/>
                    <a:pt x="56" y="0"/>
                    <a:pt x="66" y="4"/>
                  </a:cubicBezTo>
                  <a:cubicBezTo>
                    <a:pt x="76" y="8"/>
                    <a:pt x="82" y="25"/>
                    <a:pt x="84" y="28"/>
                  </a:cubicBezTo>
                </a:path>
              </a:pathLst>
            </a:custGeom>
            <a:noFill/>
            <a:ln w="9525">
              <a:solidFill>
                <a:schemeClr val="tx1"/>
              </a:solidFill>
              <a:round/>
              <a:headEnd/>
              <a:tailEnd/>
            </a:ln>
          </p:spPr>
          <p:txBody>
            <a:bodyPr/>
            <a:lstStyle/>
            <a:p>
              <a:endParaRPr lang="en-GB"/>
            </a:p>
          </p:txBody>
        </p:sp>
        <p:sp>
          <p:nvSpPr>
            <p:cNvPr id="30808" name="Oval 58"/>
            <p:cNvSpPr>
              <a:spLocks noChangeArrowheads="1"/>
            </p:cNvSpPr>
            <p:nvPr/>
          </p:nvSpPr>
          <p:spPr bwMode="auto">
            <a:xfrm>
              <a:off x="459" y="1650"/>
              <a:ext cx="56" cy="56"/>
            </a:xfrm>
            <a:prstGeom prst="ellipse">
              <a:avLst/>
            </a:prstGeom>
            <a:solidFill>
              <a:srgbClr val="000000"/>
            </a:solidFill>
            <a:ln w="9525">
              <a:solidFill>
                <a:schemeClr val="tx1"/>
              </a:solidFill>
              <a:round/>
              <a:headEnd/>
              <a:tailEnd/>
            </a:ln>
          </p:spPr>
          <p:txBody>
            <a:bodyPr wrap="none" anchor="ctr"/>
            <a:lstStyle/>
            <a:p>
              <a:endParaRPr lang="en-US"/>
            </a:p>
          </p:txBody>
        </p:sp>
      </p:grpSp>
      <p:sp>
        <p:nvSpPr>
          <p:cNvPr id="138299" name="Line 59"/>
          <p:cNvSpPr>
            <a:spLocks noChangeShapeType="1"/>
          </p:cNvSpPr>
          <p:nvPr/>
        </p:nvSpPr>
        <p:spPr bwMode="auto">
          <a:xfrm flipV="1">
            <a:off x="4117975" y="1376363"/>
            <a:ext cx="1209675" cy="0"/>
          </a:xfrm>
          <a:prstGeom prst="line">
            <a:avLst/>
          </a:prstGeom>
          <a:noFill/>
          <a:ln w="38100">
            <a:solidFill>
              <a:schemeClr val="tx1"/>
            </a:solidFill>
            <a:round/>
            <a:headEnd/>
            <a:tailEnd type="triangle" w="med" len="med"/>
          </a:ln>
        </p:spPr>
        <p:txBody>
          <a:bodyPr/>
          <a:lstStyle/>
          <a:p>
            <a:endParaRPr lang="en-GB"/>
          </a:p>
        </p:txBody>
      </p:sp>
      <p:grpSp>
        <p:nvGrpSpPr>
          <p:cNvPr id="9" name="Group 60"/>
          <p:cNvGrpSpPr>
            <a:grpSpLocks/>
          </p:cNvGrpSpPr>
          <p:nvPr/>
        </p:nvGrpSpPr>
        <p:grpSpPr bwMode="auto">
          <a:xfrm>
            <a:off x="5427663" y="622300"/>
            <a:ext cx="1379537" cy="901700"/>
            <a:chOff x="3419" y="392"/>
            <a:chExt cx="869" cy="568"/>
          </a:xfrm>
        </p:grpSpPr>
        <p:grpSp>
          <p:nvGrpSpPr>
            <p:cNvPr id="30799" name="Group 61"/>
            <p:cNvGrpSpPr>
              <a:grpSpLocks/>
            </p:cNvGrpSpPr>
            <p:nvPr/>
          </p:nvGrpSpPr>
          <p:grpSpPr bwMode="auto">
            <a:xfrm>
              <a:off x="3419" y="603"/>
              <a:ext cx="869" cy="357"/>
              <a:chOff x="3419" y="603"/>
              <a:chExt cx="869" cy="357"/>
            </a:xfrm>
          </p:grpSpPr>
          <p:sp>
            <p:nvSpPr>
              <p:cNvPr id="30801" name="Rectangle 62"/>
              <p:cNvSpPr>
                <a:spLocks noChangeArrowheads="1"/>
              </p:cNvSpPr>
              <p:nvPr/>
            </p:nvSpPr>
            <p:spPr bwMode="auto">
              <a:xfrm>
                <a:off x="3419" y="750"/>
                <a:ext cx="869" cy="210"/>
              </a:xfrm>
              <a:prstGeom prst="rect">
                <a:avLst/>
              </a:prstGeom>
              <a:solidFill>
                <a:srgbClr val="00CCFF"/>
              </a:solidFill>
              <a:ln w="25400">
                <a:solidFill>
                  <a:schemeClr val="tx1"/>
                </a:solidFill>
                <a:miter lim="800000"/>
                <a:headEnd/>
                <a:tailEnd/>
              </a:ln>
            </p:spPr>
            <p:txBody>
              <a:bodyPr wrap="none" anchor="ctr"/>
              <a:lstStyle/>
              <a:p>
                <a:endParaRPr lang="en-US"/>
              </a:p>
            </p:txBody>
          </p:sp>
          <p:sp>
            <p:nvSpPr>
              <p:cNvPr id="30802" name="Line 63"/>
              <p:cNvSpPr>
                <a:spLocks noChangeShapeType="1"/>
              </p:cNvSpPr>
              <p:nvPr/>
            </p:nvSpPr>
            <p:spPr bwMode="auto">
              <a:xfrm>
                <a:off x="3419" y="622"/>
                <a:ext cx="0" cy="228"/>
              </a:xfrm>
              <a:prstGeom prst="line">
                <a:avLst/>
              </a:prstGeom>
              <a:noFill/>
              <a:ln w="25400">
                <a:solidFill>
                  <a:schemeClr val="tx1"/>
                </a:solidFill>
                <a:round/>
                <a:headEnd/>
                <a:tailEnd/>
              </a:ln>
            </p:spPr>
            <p:txBody>
              <a:bodyPr/>
              <a:lstStyle/>
              <a:p>
                <a:endParaRPr lang="en-GB"/>
              </a:p>
            </p:txBody>
          </p:sp>
          <p:sp>
            <p:nvSpPr>
              <p:cNvPr id="30803" name="Line 64"/>
              <p:cNvSpPr>
                <a:spLocks noChangeShapeType="1"/>
              </p:cNvSpPr>
              <p:nvPr/>
            </p:nvSpPr>
            <p:spPr bwMode="auto">
              <a:xfrm>
                <a:off x="4287" y="603"/>
                <a:ext cx="0" cy="228"/>
              </a:xfrm>
              <a:prstGeom prst="line">
                <a:avLst/>
              </a:prstGeom>
              <a:noFill/>
              <a:ln w="25400">
                <a:solidFill>
                  <a:schemeClr val="tx1"/>
                </a:solidFill>
                <a:round/>
                <a:headEnd/>
                <a:tailEnd/>
              </a:ln>
            </p:spPr>
            <p:txBody>
              <a:bodyPr/>
              <a:lstStyle/>
              <a:p>
                <a:endParaRPr lang="en-GB"/>
              </a:p>
            </p:txBody>
          </p:sp>
        </p:grpSp>
        <p:sp>
          <p:nvSpPr>
            <p:cNvPr id="30800" name="Text Box 65"/>
            <p:cNvSpPr txBox="1">
              <a:spLocks noChangeArrowheads="1"/>
            </p:cNvSpPr>
            <p:nvPr/>
          </p:nvSpPr>
          <p:spPr bwMode="auto">
            <a:xfrm>
              <a:off x="3476" y="392"/>
              <a:ext cx="766" cy="332"/>
            </a:xfrm>
            <a:prstGeom prst="rect">
              <a:avLst/>
            </a:prstGeom>
            <a:solidFill>
              <a:schemeClr val="accent2"/>
            </a:solidFill>
            <a:ln w="9525">
              <a:solidFill>
                <a:srgbClr val="000000"/>
              </a:solidFill>
              <a:miter lim="800000"/>
              <a:headEnd/>
              <a:tailEnd/>
            </a:ln>
          </p:spPr>
          <p:txBody>
            <a:bodyPr lIns="18000" tIns="10800" rIns="18000" bIns="10800">
              <a:spAutoFit/>
            </a:bodyPr>
            <a:lstStyle/>
            <a:p>
              <a:pPr algn="ctr">
                <a:lnSpc>
                  <a:spcPct val="90000"/>
                </a:lnSpc>
              </a:pPr>
              <a:r>
                <a:rPr lang="en-GB" b="1">
                  <a:solidFill>
                    <a:schemeClr val="bg1"/>
                  </a:solidFill>
                  <a:latin typeface="Times New Roman" pitchFamily="18" charset="0"/>
                </a:rPr>
                <a:t>Cooling Ponds</a:t>
              </a:r>
              <a:endParaRPr lang="en-GB" b="1" baseline="-25000">
                <a:solidFill>
                  <a:schemeClr val="bg1"/>
                </a:solidFill>
                <a:latin typeface="Times New Roman" pitchFamily="18" charset="0"/>
              </a:endParaRPr>
            </a:p>
          </p:txBody>
        </p:sp>
      </p:grpSp>
      <p:grpSp>
        <p:nvGrpSpPr>
          <p:cNvPr id="11" name="Group 66"/>
          <p:cNvGrpSpPr>
            <a:grpSpLocks/>
          </p:cNvGrpSpPr>
          <p:nvPr/>
        </p:nvGrpSpPr>
        <p:grpSpPr bwMode="auto">
          <a:xfrm>
            <a:off x="2522538" y="963613"/>
            <a:ext cx="1544637" cy="766762"/>
            <a:chOff x="1589" y="607"/>
            <a:chExt cx="973" cy="483"/>
          </a:xfrm>
        </p:grpSpPr>
        <p:grpSp>
          <p:nvGrpSpPr>
            <p:cNvPr id="30795" name="Group 67"/>
            <p:cNvGrpSpPr>
              <a:grpSpLocks/>
            </p:cNvGrpSpPr>
            <p:nvPr/>
          </p:nvGrpSpPr>
          <p:grpSpPr bwMode="auto">
            <a:xfrm>
              <a:off x="1589" y="607"/>
              <a:ext cx="973" cy="483"/>
              <a:chOff x="1589" y="607"/>
              <a:chExt cx="973" cy="483"/>
            </a:xfrm>
          </p:grpSpPr>
          <p:sp>
            <p:nvSpPr>
              <p:cNvPr id="30797" name="Rectangle 68"/>
              <p:cNvSpPr>
                <a:spLocks noChangeArrowheads="1"/>
              </p:cNvSpPr>
              <p:nvPr/>
            </p:nvSpPr>
            <p:spPr bwMode="auto">
              <a:xfrm>
                <a:off x="1589" y="830"/>
                <a:ext cx="604" cy="260"/>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30798" name="Freeform 69"/>
              <p:cNvSpPr>
                <a:spLocks/>
              </p:cNvSpPr>
              <p:nvPr/>
            </p:nvSpPr>
            <p:spPr bwMode="auto">
              <a:xfrm>
                <a:off x="2187" y="607"/>
                <a:ext cx="375" cy="482"/>
              </a:xfrm>
              <a:custGeom>
                <a:avLst/>
                <a:gdLst>
                  <a:gd name="T0" fmla="*/ 0 w 375"/>
                  <a:gd name="T1" fmla="*/ 482 h 482"/>
                  <a:gd name="T2" fmla="*/ 0 w 375"/>
                  <a:gd name="T3" fmla="*/ 230 h 482"/>
                  <a:gd name="T4" fmla="*/ 33 w 375"/>
                  <a:gd name="T5" fmla="*/ 81 h 482"/>
                  <a:gd name="T6" fmla="*/ 89 w 375"/>
                  <a:gd name="T7" fmla="*/ 25 h 482"/>
                  <a:gd name="T8" fmla="*/ 198 w 375"/>
                  <a:gd name="T9" fmla="*/ 2 h 482"/>
                  <a:gd name="T10" fmla="*/ 306 w 375"/>
                  <a:gd name="T11" fmla="*/ 38 h 482"/>
                  <a:gd name="T12" fmla="*/ 375 w 375"/>
                  <a:gd name="T13" fmla="*/ 149 h 482"/>
                  <a:gd name="T14" fmla="*/ 375 w 375"/>
                  <a:gd name="T15" fmla="*/ 479 h 482"/>
                  <a:gd name="T16" fmla="*/ 0 w 375"/>
                  <a:gd name="T17" fmla="*/ 482 h 4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5"/>
                  <a:gd name="T28" fmla="*/ 0 h 482"/>
                  <a:gd name="T29" fmla="*/ 375 w 375"/>
                  <a:gd name="T30" fmla="*/ 482 h 4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5" h="482">
                    <a:moveTo>
                      <a:pt x="0" y="482"/>
                    </a:moveTo>
                    <a:lnTo>
                      <a:pt x="0" y="230"/>
                    </a:lnTo>
                    <a:cubicBezTo>
                      <a:pt x="5" y="163"/>
                      <a:pt x="18" y="115"/>
                      <a:pt x="33" y="81"/>
                    </a:cubicBezTo>
                    <a:cubicBezTo>
                      <a:pt x="48" y="47"/>
                      <a:pt x="62" y="38"/>
                      <a:pt x="89" y="25"/>
                    </a:cubicBezTo>
                    <a:cubicBezTo>
                      <a:pt x="116" y="12"/>
                      <a:pt x="162" y="0"/>
                      <a:pt x="198" y="2"/>
                    </a:cubicBezTo>
                    <a:cubicBezTo>
                      <a:pt x="234" y="4"/>
                      <a:pt x="277" y="14"/>
                      <a:pt x="306" y="38"/>
                    </a:cubicBezTo>
                    <a:cubicBezTo>
                      <a:pt x="335" y="62"/>
                      <a:pt x="364" y="76"/>
                      <a:pt x="375" y="149"/>
                    </a:cubicBezTo>
                    <a:lnTo>
                      <a:pt x="375" y="479"/>
                    </a:lnTo>
                    <a:lnTo>
                      <a:pt x="0" y="482"/>
                    </a:lnTo>
                    <a:close/>
                  </a:path>
                </a:pathLst>
              </a:custGeom>
              <a:solidFill>
                <a:schemeClr val="bg2"/>
              </a:solidFill>
              <a:ln w="9525">
                <a:solidFill>
                  <a:schemeClr val="tx1"/>
                </a:solidFill>
                <a:round/>
                <a:headEnd/>
                <a:tailEnd/>
              </a:ln>
            </p:spPr>
            <p:txBody>
              <a:bodyPr/>
              <a:lstStyle/>
              <a:p>
                <a:endParaRPr lang="en-GB"/>
              </a:p>
            </p:txBody>
          </p:sp>
        </p:grpSp>
        <p:sp>
          <p:nvSpPr>
            <p:cNvPr id="30796" name="Text Box 70"/>
            <p:cNvSpPr txBox="1">
              <a:spLocks noChangeArrowheads="1"/>
            </p:cNvSpPr>
            <p:nvPr/>
          </p:nvSpPr>
          <p:spPr bwMode="auto">
            <a:xfrm>
              <a:off x="1616" y="872"/>
              <a:ext cx="550" cy="170"/>
            </a:xfrm>
            <a:prstGeom prst="rect">
              <a:avLst/>
            </a:prstGeom>
            <a:noFill/>
            <a:ln w="9525">
              <a:noFill/>
              <a:miter lim="800000"/>
              <a:headEnd/>
              <a:tailEnd/>
            </a:ln>
          </p:spPr>
          <p:txBody>
            <a:bodyPr lIns="18000" tIns="10800" rIns="18000" bIns="10800">
              <a:spAutoFit/>
            </a:bodyPr>
            <a:lstStyle/>
            <a:p>
              <a:pPr algn="ctr">
                <a:lnSpc>
                  <a:spcPct val="90000"/>
                </a:lnSpc>
              </a:pPr>
              <a:r>
                <a:rPr lang="en-GB" b="1">
                  <a:latin typeface="Times New Roman" pitchFamily="18" charset="0"/>
                </a:rPr>
                <a:t>Reactor</a:t>
              </a:r>
              <a:endParaRPr lang="en-GB" b="1" baseline="-25000">
                <a:latin typeface="Times New Roman" pitchFamily="18" charset="0"/>
              </a:endParaRPr>
            </a:p>
          </p:txBody>
        </p:sp>
      </p:grpSp>
      <p:grpSp>
        <p:nvGrpSpPr>
          <p:cNvPr id="13" name="Group 71"/>
          <p:cNvGrpSpPr>
            <a:grpSpLocks/>
          </p:cNvGrpSpPr>
          <p:nvPr/>
        </p:nvGrpSpPr>
        <p:grpSpPr bwMode="auto">
          <a:xfrm rot="1800000">
            <a:off x="619125" y="2503488"/>
            <a:ext cx="273050" cy="296862"/>
            <a:chOff x="392" y="1579"/>
            <a:chExt cx="172" cy="187"/>
          </a:xfrm>
        </p:grpSpPr>
        <p:sp>
          <p:nvSpPr>
            <p:cNvPr id="30790" name="Freeform 72"/>
            <p:cNvSpPr>
              <a:spLocks/>
            </p:cNvSpPr>
            <p:nvPr/>
          </p:nvSpPr>
          <p:spPr bwMode="auto">
            <a:xfrm>
              <a:off x="480" y="1646"/>
              <a:ext cx="84" cy="28"/>
            </a:xfrm>
            <a:custGeom>
              <a:avLst/>
              <a:gdLst>
                <a:gd name="T0" fmla="*/ 0 w 84"/>
                <a:gd name="T1" fmla="*/ 28 h 28"/>
                <a:gd name="T2" fmla="*/ 21 w 84"/>
                <a:gd name="T3" fmla="*/ 4 h 28"/>
                <a:gd name="T4" fmla="*/ 66 w 84"/>
                <a:gd name="T5" fmla="*/ 4 h 28"/>
                <a:gd name="T6" fmla="*/ 84 w 84"/>
                <a:gd name="T7" fmla="*/ 28 h 28"/>
                <a:gd name="T8" fmla="*/ 0 60000 65536"/>
                <a:gd name="T9" fmla="*/ 0 60000 65536"/>
                <a:gd name="T10" fmla="*/ 0 60000 65536"/>
                <a:gd name="T11" fmla="*/ 0 60000 65536"/>
                <a:gd name="T12" fmla="*/ 0 w 84"/>
                <a:gd name="T13" fmla="*/ 0 h 28"/>
                <a:gd name="T14" fmla="*/ 84 w 84"/>
                <a:gd name="T15" fmla="*/ 28 h 28"/>
              </a:gdLst>
              <a:ahLst/>
              <a:cxnLst>
                <a:cxn ang="T8">
                  <a:pos x="T0" y="T1"/>
                </a:cxn>
                <a:cxn ang="T9">
                  <a:pos x="T2" y="T3"/>
                </a:cxn>
                <a:cxn ang="T10">
                  <a:pos x="T4" y="T5"/>
                </a:cxn>
                <a:cxn ang="T11">
                  <a:pos x="T6" y="T7"/>
                </a:cxn>
              </a:cxnLst>
              <a:rect l="T12" t="T13" r="T14" b="T15"/>
              <a:pathLst>
                <a:path w="84" h="28">
                  <a:moveTo>
                    <a:pt x="0" y="28"/>
                  </a:moveTo>
                  <a:cubicBezTo>
                    <a:pt x="5" y="18"/>
                    <a:pt x="10" y="8"/>
                    <a:pt x="21" y="4"/>
                  </a:cubicBezTo>
                  <a:cubicBezTo>
                    <a:pt x="32" y="0"/>
                    <a:pt x="56" y="0"/>
                    <a:pt x="66" y="4"/>
                  </a:cubicBezTo>
                  <a:cubicBezTo>
                    <a:pt x="76" y="8"/>
                    <a:pt x="82" y="25"/>
                    <a:pt x="84" y="28"/>
                  </a:cubicBezTo>
                </a:path>
              </a:pathLst>
            </a:custGeom>
            <a:noFill/>
            <a:ln w="9525">
              <a:solidFill>
                <a:schemeClr val="tx1"/>
              </a:solidFill>
              <a:round/>
              <a:headEnd/>
              <a:tailEnd/>
            </a:ln>
          </p:spPr>
          <p:txBody>
            <a:bodyPr/>
            <a:lstStyle/>
            <a:p>
              <a:endParaRPr lang="en-GB"/>
            </a:p>
          </p:txBody>
        </p:sp>
        <p:sp>
          <p:nvSpPr>
            <p:cNvPr id="30791" name="Freeform 73"/>
            <p:cNvSpPr>
              <a:spLocks/>
            </p:cNvSpPr>
            <p:nvPr/>
          </p:nvSpPr>
          <p:spPr bwMode="auto">
            <a:xfrm rot="5400000">
              <a:off x="463" y="1710"/>
              <a:ext cx="84" cy="28"/>
            </a:xfrm>
            <a:custGeom>
              <a:avLst/>
              <a:gdLst>
                <a:gd name="T0" fmla="*/ 0 w 84"/>
                <a:gd name="T1" fmla="*/ 28 h 28"/>
                <a:gd name="T2" fmla="*/ 21 w 84"/>
                <a:gd name="T3" fmla="*/ 4 h 28"/>
                <a:gd name="T4" fmla="*/ 66 w 84"/>
                <a:gd name="T5" fmla="*/ 4 h 28"/>
                <a:gd name="T6" fmla="*/ 84 w 84"/>
                <a:gd name="T7" fmla="*/ 28 h 28"/>
                <a:gd name="T8" fmla="*/ 0 60000 65536"/>
                <a:gd name="T9" fmla="*/ 0 60000 65536"/>
                <a:gd name="T10" fmla="*/ 0 60000 65536"/>
                <a:gd name="T11" fmla="*/ 0 60000 65536"/>
                <a:gd name="T12" fmla="*/ 0 w 84"/>
                <a:gd name="T13" fmla="*/ 0 h 28"/>
                <a:gd name="T14" fmla="*/ 84 w 84"/>
                <a:gd name="T15" fmla="*/ 28 h 28"/>
              </a:gdLst>
              <a:ahLst/>
              <a:cxnLst>
                <a:cxn ang="T8">
                  <a:pos x="T0" y="T1"/>
                </a:cxn>
                <a:cxn ang="T9">
                  <a:pos x="T2" y="T3"/>
                </a:cxn>
                <a:cxn ang="T10">
                  <a:pos x="T4" y="T5"/>
                </a:cxn>
                <a:cxn ang="T11">
                  <a:pos x="T6" y="T7"/>
                </a:cxn>
              </a:cxnLst>
              <a:rect l="T12" t="T13" r="T14" b="T15"/>
              <a:pathLst>
                <a:path w="84" h="28">
                  <a:moveTo>
                    <a:pt x="0" y="28"/>
                  </a:moveTo>
                  <a:cubicBezTo>
                    <a:pt x="5" y="18"/>
                    <a:pt x="10" y="8"/>
                    <a:pt x="21" y="4"/>
                  </a:cubicBezTo>
                  <a:cubicBezTo>
                    <a:pt x="32" y="0"/>
                    <a:pt x="56" y="0"/>
                    <a:pt x="66" y="4"/>
                  </a:cubicBezTo>
                  <a:cubicBezTo>
                    <a:pt x="76" y="8"/>
                    <a:pt x="82" y="25"/>
                    <a:pt x="84" y="28"/>
                  </a:cubicBezTo>
                </a:path>
              </a:pathLst>
            </a:custGeom>
            <a:noFill/>
            <a:ln w="9525">
              <a:solidFill>
                <a:schemeClr val="tx1"/>
              </a:solidFill>
              <a:round/>
              <a:headEnd/>
              <a:tailEnd/>
            </a:ln>
          </p:spPr>
          <p:txBody>
            <a:bodyPr/>
            <a:lstStyle/>
            <a:p>
              <a:endParaRPr lang="en-GB"/>
            </a:p>
          </p:txBody>
        </p:sp>
        <p:sp>
          <p:nvSpPr>
            <p:cNvPr id="30792" name="Freeform 74"/>
            <p:cNvSpPr>
              <a:spLocks/>
            </p:cNvSpPr>
            <p:nvPr/>
          </p:nvSpPr>
          <p:spPr bwMode="auto">
            <a:xfrm rot="10800000">
              <a:off x="392" y="1684"/>
              <a:ext cx="84" cy="28"/>
            </a:xfrm>
            <a:custGeom>
              <a:avLst/>
              <a:gdLst>
                <a:gd name="T0" fmla="*/ 0 w 84"/>
                <a:gd name="T1" fmla="*/ 28 h 28"/>
                <a:gd name="T2" fmla="*/ 21 w 84"/>
                <a:gd name="T3" fmla="*/ 4 h 28"/>
                <a:gd name="T4" fmla="*/ 66 w 84"/>
                <a:gd name="T5" fmla="*/ 4 h 28"/>
                <a:gd name="T6" fmla="*/ 84 w 84"/>
                <a:gd name="T7" fmla="*/ 28 h 28"/>
                <a:gd name="T8" fmla="*/ 0 60000 65536"/>
                <a:gd name="T9" fmla="*/ 0 60000 65536"/>
                <a:gd name="T10" fmla="*/ 0 60000 65536"/>
                <a:gd name="T11" fmla="*/ 0 60000 65536"/>
                <a:gd name="T12" fmla="*/ 0 w 84"/>
                <a:gd name="T13" fmla="*/ 0 h 28"/>
                <a:gd name="T14" fmla="*/ 84 w 84"/>
                <a:gd name="T15" fmla="*/ 28 h 28"/>
              </a:gdLst>
              <a:ahLst/>
              <a:cxnLst>
                <a:cxn ang="T8">
                  <a:pos x="T0" y="T1"/>
                </a:cxn>
                <a:cxn ang="T9">
                  <a:pos x="T2" y="T3"/>
                </a:cxn>
                <a:cxn ang="T10">
                  <a:pos x="T4" y="T5"/>
                </a:cxn>
                <a:cxn ang="T11">
                  <a:pos x="T6" y="T7"/>
                </a:cxn>
              </a:cxnLst>
              <a:rect l="T12" t="T13" r="T14" b="T15"/>
              <a:pathLst>
                <a:path w="84" h="28">
                  <a:moveTo>
                    <a:pt x="0" y="28"/>
                  </a:moveTo>
                  <a:cubicBezTo>
                    <a:pt x="5" y="18"/>
                    <a:pt x="10" y="8"/>
                    <a:pt x="21" y="4"/>
                  </a:cubicBezTo>
                  <a:cubicBezTo>
                    <a:pt x="32" y="0"/>
                    <a:pt x="56" y="0"/>
                    <a:pt x="66" y="4"/>
                  </a:cubicBezTo>
                  <a:cubicBezTo>
                    <a:pt x="76" y="8"/>
                    <a:pt x="82" y="25"/>
                    <a:pt x="84" y="28"/>
                  </a:cubicBezTo>
                </a:path>
              </a:pathLst>
            </a:custGeom>
            <a:noFill/>
            <a:ln w="9525">
              <a:solidFill>
                <a:schemeClr val="tx1"/>
              </a:solidFill>
              <a:round/>
              <a:headEnd/>
              <a:tailEnd/>
            </a:ln>
          </p:spPr>
          <p:txBody>
            <a:bodyPr/>
            <a:lstStyle/>
            <a:p>
              <a:endParaRPr lang="en-GB"/>
            </a:p>
          </p:txBody>
        </p:sp>
        <p:sp>
          <p:nvSpPr>
            <p:cNvPr id="30793" name="Freeform 75"/>
            <p:cNvSpPr>
              <a:spLocks/>
            </p:cNvSpPr>
            <p:nvPr/>
          </p:nvSpPr>
          <p:spPr bwMode="auto">
            <a:xfrm rot="-5400000">
              <a:off x="423" y="1607"/>
              <a:ext cx="84" cy="28"/>
            </a:xfrm>
            <a:custGeom>
              <a:avLst/>
              <a:gdLst>
                <a:gd name="T0" fmla="*/ 0 w 84"/>
                <a:gd name="T1" fmla="*/ 28 h 28"/>
                <a:gd name="T2" fmla="*/ 21 w 84"/>
                <a:gd name="T3" fmla="*/ 4 h 28"/>
                <a:gd name="T4" fmla="*/ 66 w 84"/>
                <a:gd name="T5" fmla="*/ 4 h 28"/>
                <a:gd name="T6" fmla="*/ 84 w 84"/>
                <a:gd name="T7" fmla="*/ 28 h 28"/>
                <a:gd name="T8" fmla="*/ 0 60000 65536"/>
                <a:gd name="T9" fmla="*/ 0 60000 65536"/>
                <a:gd name="T10" fmla="*/ 0 60000 65536"/>
                <a:gd name="T11" fmla="*/ 0 60000 65536"/>
                <a:gd name="T12" fmla="*/ 0 w 84"/>
                <a:gd name="T13" fmla="*/ 0 h 28"/>
                <a:gd name="T14" fmla="*/ 84 w 84"/>
                <a:gd name="T15" fmla="*/ 28 h 28"/>
              </a:gdLst>
              <a:ahLst/>
              <a:cxnLst>
                <a:cxn ang="T8">
                  <a:pos x="T0" y="T1"/>
                </a:cxn>
                <a:cxn ang="T9">
                  <a:pos x="T2" y="T3"/>
                </a:cxn>
                <a:cxn ang="T10">
                  <a:pos x="T4" y="T5"/>
                </a:cxn>
                <a:cxn ang="T11">
                  <a:pos x="T6" y="T7"/>
                </a:cxn>
              </a:cxnLst>
              <a:rect l="T12" t="T13" r="T14" b="T15"/>
              <a:pathLst>
                <a:path w="84" h="28">
                  <a:moveTo>
                    <a:pt x="0" y="28"/>
                  </a:moveTo>
                  <a:cubicBezTo>
                    <a:pt x="5" y="18"/>
                    <a:pt x="10" y="8"/>
                    <a:pt x="21" y="4"/>
                  </a:cubicBezTo>
                  <a:cubicBezTo>
                    <a:pt x="32" y="0"/>
                    <a:pt x="56" y="0"/>
                    <a:pt x="66" y="4"/>
                  </a:cubicBezTo>
                  <a:cubicBezTo>
                    <a:pt x="76" y="8"/>
                    <a:pt x="82" y="25"/>
                    <a:pt x="84" y="28"/>
                  </a:cubicBezTo>
                </a:path>
              </a:pathLst>
            </a:custGeom>
            <a:noFill/>
            <a:ln w="9525">
              <a:solidFill>
                <a:schemeClr val="tx1"/>
              </a:solidFill>
              <a:round/>
              <a:headEnd/>
              <a:tailEnd/>
            </a:ln>
          </p:spPr>
          <p:txBody>
            <a:bodyPr/>
            <a:lstStyle/>
            <a:p>
              <a:endParaRPr lang="en-GB"/>
            </a:p>
          </p:txBody>
        </p:sp>
        <p:sp>
          <p:nvSpPr>
            <p:cNvPr id="30794" name="Oval 76"/>
            <p:cNvSpPr>
              <a:spLocks noChangeArrowheads="1"/>
            </p:cNvSpPr>
            <p:nvPr/>
          </p:nvSpPr>
          <p:spPr bwMode="auto">
            <a:xfrm>
              <a:off x="459" y="1650"/>
              <a:ext cx="56" cy="56"/>
            </a:xfrm>
            <a:prstGeom prst="ellipse">
              <a:avLst/>
            </a:prstGeom>
            <a:solidFill>
              <a:srgbClr val="000000"/>
            </a:solidFill>
            <a:ln w="9525">
              <a:solidFill>
                <a:schemeClr val="tx1"/>
              </a:solidFill>
              <a:round/>
              <a:headEnd/>
              <a:tailEnd/>
            </a:ln>
          </p:spPr>
          <p:txBody>
            <a:bodyPr wrap="none" anchor="ctr"/>
            <a:lstStyle/>
            <a:p>
              <a:endParaRPr lang="en-US"/>
            </a:p>
          </p:txBody>
        </p:sp>
      </p:grpSp>
      <p:grpSp>
        <p:nvGrpSpPr>
          <p:cNvPr id="14" name="Group 77"/>
          <p:cNvGrpSpPr>
            <a:grpSpLocks/>
          </p:cNvGrpSpPr>
          <p:nvPr/>
        </p:nvGrpSpPr>
        <p:grpSpPr bwMode="auto">
          <a:xfrm rot="3600000">
            <a:off x="624682" y="2501106"/>
            <a:ext cx="273050" cy="296863"/>
            <a:chOff x="392" y="1579"/>
            <a:chExt cx="172" cy="187"/>
          </a:xfrm>
        </p:grpSpPr>
        <p:sp>
          <p:nvSpPr>
            <p:cNvPr id="30785" name="Freeform 78"/>
            <p:cNvSpPr>
              <a:spLocks/>
            </p:cNvSpPr>
            <p:nvPr/>
          </p:nvSpPr>
          <p:spPr bwMode="auto">
            <a:xfrm>
              <a:off x="480" y="1646"/>
              <a:ext cx="84" cy="28"/>
            </a:xfrm>
            <a:custGeom>
              <a:avLst/>
              <a:gdLst>
                <a:gd name="T0" fmla="*/ 0 w 84"/>
                <a:gd name="T1" fmla="*/ 28 h 28"/>
                <a:gd name="T2" fmla="*/ 21 w 84"/>
                <a:gd name="T3" fmla="*/ 4 h 28"/>
                <a:gd name="T4" fmla="*/ 66 w 84"/>
                <a:gd name="T5" fmla="*/ 4 h 28"/>
                <a:gd name="T6" fmla="*/ 84 w 84"/>
                <a:gd name="T7" fmla="*/ 28 h 28"/>
                <a:gd name="T8" fmla="*/ 0 60000 65536"/>
                <a:gd name="T9" fmla="*/ 0 60000 65536"/>
                <a:gd name="T10" fmla="*/ 0 60000 65536"/>
                <a:gd name="T11" fmla="*/ 0 60000 65536"/>
                <a:gd name="T12" fmla="*/ 0 w 84"/>
                <a:gd name="T13" fmla="*/ 0 h 28"/>
                <a:gd name="T14" fmla="*/ 84 w 84"/>
                <a:gd name="T15" fmla="*/ 28 h 28"/>
              </a:gdLst>
              <a:ahLst/>
              <a:cxnLst>
                <a:cxn ang="T8">
                  <a:pos x="T0" y="T1"/>
                </a:cxn>
                <a:cxn ang="T9">
                  <a:pos x="T2" y="T3"/>
                </a:cxn>
                <a:cxn ang="T10">
                  <a:pos x="T4" y="T5"/>
                </a:cxn>
                <a:cxn ang="T11">
                  <a:pos x="T6" y="T7"/>
                </a:cxn>
              </a:cxnLst>
              <a:rect l="T12" t="T13" r="T14" b="T15"/>
              <a:pathLst>
                <a:path w="84" h="28">
                  <a:moveTo>
                    <a:pt x="0" y="28"/>
                  </a:moveTo>
                  <a:cubicBezTo>
                    <a:pt x="5" y="18"/>
                    <a:pt x="10" y="8"/>
                    <a:pt x="21" y="4"/>
                  </a:cubicBezTo>
                  <a:cubicBezTo>
                    <a:pt x="32" y="0"/>
                    <a:pt x="56" y="0"/>
                    <a:pt x="66" y="4"/>
                  </a:cubicBezTo>
                  <a:cubicBezTo>
                    <a:pt x="76" y="8"/>
                    <a:pt x="82" y="25"/>
                    <a:pt x="84" y="28"/>
                  </a:cubicBezTo>
                </a:path>
              </a:pathLst>
            </a:custGeom>
            <a:noFill/>
            <a:ln w="9525">
              <a:solidFill>
                <a:schemeClr val="tx1"/>
              </a:solidFill>
              <a:round/>
              <a:headEnd/>
              <a:tailEnd/>
            </a:ln>
          </p:spPr>
          <p:txBody>
            <a:bodyPr/>
            <a:lstStyle/>
            <a:p>
              <a:endParaRPr lang="en-GB"/>
            </a:p>
          </p:txBody>
        </p:sp>
        <p:sp>
          <p:nvSpPr>
            <p:cNvPr id="30786" name="Freeform 79"/>
            <p:cNvSpPr>
              <a:spLocks/>
            </p:cNvSpPr>
            <p:nvPr/>
          </p:nvSpPr>
          <p:spPr bwMode="auto">
            <a:xfrm rot="5400000">
              <a:off x="463" y="1710"/>
              <a:ext cx="84" cy="28"/>
            </a:xfrm>
            <a:custGeom>
              <a:avLst/>
              <a:gdLst>
                <a:gd name="T0" fmla="*/ 0 w 84"/>
                <a:gd name="T1" fmla="*/ 28 h 28"/>
                <a:gd name="T2" fmla="*/ 21 w 84"/>
                <a:gd name="T3" fmla="*/ 4 h 28"/>
                <a:gd name="T4" fmla="*/ 66 w 84"/>
                <a:gd name="T5" fmla="*/ 4 h 28"/>
                <a:gd name="T6" fmla="*/ 84 w 84"/>
                <a:gd name="T7" fmla="*/ 28 h 28"/>
                <a:gd name="T8" fmla="*/ 0 60000 65536"/>
                <a:gd name="T9" fmla="*/ 0 60000 65536"/>
                <a:gd name="T10" fmla="*/ 0 60000 65536"/>
                <a:gd name="T11" fmla="*/ 0 60000 65536"/>
                <a:gd name="T12" fmla="*/ 0 w 84"/>
                <a:gd name="T13" fmla="*/ 0 h 28"/>
                <a:gd name="T14" fmla="*/ 84 w 84"/>
                <a:gd name="T15" fmla="*/ 28 h 28"/>
              </a:gdLst>
              <a:ahLst/>
              <a:cxnLst>
                <a:cxn ang="T8">
                  <a:pos x="T0" y="T1"/>
                </a:cxn>
                <a:cxn ang="T9">
                  <a:pos x="T2" y="T3"/>
                </a:cxn>
                <a:cxn ang="T10">
                  <a:pos x="T4" y="T5"/>
                </a:cxn>
                <a:cxn ang="T11">
                  <a:pos x="T6" y="T7"/>
                </a:cxn>
              </a:cxnLst>
              <a:rect l="T12" t="T13" r="T14" b="T15"/>
              <a:pathLst>
                <a:path w="84" h="28">
                  <a:moveTo>
                    <a:pt x="0" y="28"/>
                  </a:moveTo>
                  <a:cubicBezTo>
                    <a:pt x="5" y="18"/>
                    <a:pt x="10" y="8"/>
                    <a:pt x="21" y="4"/>
                  </a:cubicBezTo>
                  <a:cubicBezTo>
                    <a:pt x="32" y="0"/>
                    <a:pt x="56" y="0"/>
                    <a:pt x="66" y="4"/>
                  </a:cubicBezTo>
                  <a:cubicBezTo>
                    <a:pt x="76" y="8"/>
                    <a:pt x="82" y="25"/>
                    <a:pt x="84" y="28"/>
                  </a:cubicBezTo>
                </a:path>
              </a:pathLst>
            </a:custGeom>
            <a:noFill/>
            <a:ln w="9525">
              <a:solidFill>
                <a:schemeClr val="tx1"/>
              </a:solidFill>
              <a:round/>
              <a:headEnd/>
              <a:tailEnd/>
            </a:ln>
          </p:spPr>
          <p:txBody>
            <a:bodyPr/>
            <a:lstStyle/>
            <a:p>
              <a:endParaRPr lang="en-GB"/>
            </a:p>
          </p:txBody>
        </p:sp>
        <p:sp>
          <p:nvSpPr>
            <p:cNvPr id="30787" name="Freeform 80"/>
            <p:cNvSpPr>
              <a:spLocks/>
            </p:cNvSpPr>
            <p:nvPr/>
          </p:nvSpPr>
          <p:spPr bwMode="auto">
            <a:xfrm rot="10800000">
              <a:off x="392" y="1684"/>
              <a:ext cx="84" cy="28"/>
            </a:xfrm>
            <a:custGeom>
              <a:avLst/>
              <a:gdLst>
                <a:gd name="T0" fmla="*/ 0 w 84"/>
                <a:gd name="T1" fmla="*/ 28 h 28"/>
                <a:gd name="T2" fmla="*/ 21 w 84"/>
                <a:gd name="T3" fmla="*/ 4 h 28"/>
                <a:gd name="T4" fmla="*/ 66 w 84"/>
                <a:gd name="T5" fmla="*/ 4 h 28"/>
                <a:gd name="T6" fmla="*/ 84 w 84"/>
                <a:gd name="T7" fmla="*/ 28 h 28"/>
                <a:gd name="T8" fmla="*/ 0 60000 65536"/>
                <a:gd name="T9" fmla="*/ 0 60000 65536"/>
                <a:gd name="T10" fmla="*/ 0 60000 65536"/>
                <a:gd name="T11" fmla="*/ 0 60000 65536"/>
                <a:gd name="T12" fmla="*/ 0 w 84"/>
                <a:gd name="T13" fmla="*/ 0 h 28"/>
                <a:gd name="T14" fmla="*/ 84 w 84"/>
                <a:gd name="T15" fmla="*/ 28 h 28"/>
              </a:gdLst>
              <a:ahLst/>
              <a:cxnLst>
                <a:cxn ang="T8">
                  <a:pos x="T0" y="T1"/>
                </a:cxn>
                <a:cxn ang="T9">
                  <a:pos x="T2" y="T3"/>
                </a:cxn>
                <a:cxn ang="T10">
                  <a:pos x="T4" y="T5"/>
                </a:cxn>
                <a:cxn ang="T11">
                  <a:pos x="T6" y="T7"/>
                </a:cxn>
              </a:cxnLst>
              <a:rect l="T12" t="T13" r="T14" b="T15"/>
              <a:pathLst>
                <a:path w="84" h="28">
                  <a:moveTo>
                    <a:pt x="0" y="28"/>
                  </a:moveTo>
                  <a:cubicBezTo>
                    <a:pt x="5" y="18"/>
                    <a:pt x="10" y="8"/>
                    <a:pt x="21" y="4"/>
                  </a:cubicBezTo>
                  <a:cubicBezTo>
                    <a:pt x="32" y="0"/>
                    <a:pt x="56" y="0"/>
                    <a:pt x="66" y="4"/>
                  </a:cubicBezTo>
                  <a:cubicBezTo>
                    <a:pt x="76" y="8"/>
                    <a:pt x="82" y="25"/>
                    <a:pt x="84" y="28"/>
                  </a:cubicBezTo>
                </a:path>
              </a:pathLst>
            </a:custGeom>
            <a:noFill/>
            <a:ln w="9525">
              <a:solidFill>
                <a:schemeClr val="tx1"/>
              </a:solidFill>
              <a:round/>
              <a:headEnd/>
              <a:tailEnd/>
            </a:ln>
          </p:spPr>
          <p:txBody>
            <a:bodyPr/>
            <a:lstStyle/>
            <a:p>
              <a:endParaRPr lang="en-GB"/>
            </a:p>
          </p:txBody>
        </p:sp>
        <p:sp>
          <p:nvSpPr>
            <p:cNvPr id="30788" name="Freeform 81"/>
            <p:cNvSpPr>
              <a:spLocks/>
            </p:cNvSpPr>
            <p:nvPr/>
          </p:nvSpPr>
          <p:spPr bwMode="auto">
            <a:xfrm rot="-5400000">
              <a:off x="423" y="1607"/>
              <a:ext cx="84" cy="28"/>
            </a:xfrm>
            <a:custGeom>
              <a:avLst/>
              <a:gdLst>
                <a:gd name="T0" fmla="*/ 0 w 84"/>
                <a:gd name="T1" fmla="*/ 28 h 28"/>
                <a:gd name="T2" fmla="*/ 21 w 84"/>
                <a:gd name="T3" fmla="*/ 4 h 28"/>
                <a:gd name="T4" fmla="*/ 66 w 84"/>
                <a:gd name="T5" fmla="*/ 4 h 28"/>
                <a:gd name="T6" fmla="*/ 84 w 84"/>
                <a:gd name="T7" fmla="*/ 28 h 28"/>
                <a:gd name="T8" fmla="*/ 0 60000 65536"/>
                <a:gd name="T9" fmla="*/ 0 60000 65536"/>
                <a:gd name="T10" fmla="*/ 0 60000 65536"/>
                <a:gd name="T11" fmla="*/ 0 60000 65536"/>
                <a:gd name="T12" fmla="*/ 0 w 84"/>
                <a:gd name="T13" fmla="*/ 0 h 28"/>
                <a:gd name="T14" fmla="*/ 84 w 84"/>
                <a:gd name="T15" fmla="*/ 28 h 28"/>
              </a:gdLst>
              <a:ahLst/>
              <a:cxnLst>
                <a:cxn ang="T8">
                  <a:pos x="T0" y="T1"/>
                </a:cxn>
                <a:cxn ang="T9">
                  <a:pos x="T2" y="T3"/>
                </a:cxn>
                <a:cxn ang="T10">
                  <a:pos x="T4" y="T5"/>
                </a:cxn>
                <a:cxn ang="T11">
                  <a:pos x="T6" y="T7"/>
                </a:cxn>
              </a:cxnLst>
              <a:rect l="T12" t="T13" r="T14" b="T15"/>
              <a:pathLst>
                <a:path w="84" h="28">
                  <a:moveTo>
                    <a:pt x="0" y="28"/>
                  </a:moveTo>
                  <a:cubicBezTo>
                    <a:pt x="5" y="18"/>
                    <a:pt x="10" y="8"/>
                    <a:pt x="21" y="4"/>
                  </a:cubicBezTo>
                  <a:cubicBezTo>
                    <a:pt x="32" y="0"/>
                    <a:pt x="56" y="0"/>
                    <a:pt x="66" y="4"/>
                  </a:cubicBezTo>
                  <a:cubicBezTo>
                    <a:pt x="76" y="8"/>
                    <a:pt x="82" y="25"/>
                    <a:pt x="84" y="28"/>
                  </a:cubicBezTo>
                </a:path>
              </a:pathLst>
            </a:custGeom>
            <a:noFill/>
            <a:ln w="9525">
              <a:solidFill>
                <a:schemeClr val="tx1"/>
              </a:solidFill>
              <a:round/>
              <a:headEnd/>
              <a:tailEnd/>
            </a:ln>
          </p:spPr>
          <p:txBody>
            <a:bodyPr/>
            <a:lstStyle/>
            <a:p>
              <a:endParaRPr lang="en-GB"/>
            </a:p>
          </p:txBody>
        </p:sp>
        <p:sp>
          <p:nvSpPr>
            <p:cNvPr id="30789" name="Oval 82"/>
            <p:cNvSpPr>
              <a:spLocks noChangeArrowheads="1"/>
            </p:cNvSpPr>
            <p:nvPr/>
          </p:nvSpPr>
          <p:spPr bwMode="auto">
            <a:xfrm>
              <a:off x="459" y="1650"/>
              <a:ext cx="56" cy="56"/>
            </a:xfrm>
            <a:prstGeom prst="ellipse">
              <a:avLst/>
            </a:prstGeom>
            <a:solidFill>
              <a:srgbClr val="000000"/>
            </a:solidFill>
            <a:ln w="9525">
              <a:solidFill>
                <a:schemeClr val="tx1"/>
              </a:solidFill>
              <a:round/>
              <a:headEnd/>
              <a:tailEnd/>
            </a:ln>
          </p:spPr>
          <p:txBody>
            <a:bodyPr wrap="none" anchor="ctr"/>
            <a:lstStyle/>
            <a:p>
              <a:endParaRPr lang="en-US"/>
            </a:p>
          </p:txBody>
        </p:sp>
      </p:grpSp>
      <p:grpSp>
        <p:nvGrpSpPr>
          <p:cNvPr id="15" name="Group 83"/>
          <p:cNvGrpSpPr>
            <a:grpSpLocks/>
          </p:cNvGrpSpPr>
          <p:nvPr/>
        </p:nvGrpSpPr>
        <p:grpSpPr bwMode="auto">
          <a:xfrm>
            <a:off x="161925" y="4906963"/>
            <a:ext cx="1268413" cy="1798637"/>
            <a:chOff x="102" y="3091"/>
            <a:chExt cx="799" cy="1133"/>
          </a:xfrm>
        </p:grpSpPr>
        <p:grpSp>
          <p:nvGrpSpPr>
            <p:cNvPr id="30780" name="Group 84"/>
            <p:cNvGrpSpPr>
              <a:grpSpLocks/>
            </p:cNvGrpSpPr>
            <p:nvPr/>
          </p:nvGrpSpPr>
          <p:grpSpPr bwMode="auto">
            <a:xfrm>
              <a:off x="102" y="3091"/>
              <a:ext cx="799" cy="1133"/>
              <a:chOff x="102" y="3091"/>
              <a:chExt cx="799" cy="1133"/>
            </a:xfrm>
          </p:grpSpPr>
          <p:sp>
            <p:nvSpPr>
              <p:cNvPr id="30782" name="Freeform 85"/>
              <p:cNvSpPr>
                <a:spLocks/>
              </p:cNvSpPr>
              <p:nvPr/>
            </p:nvSpPr>
            <p:spPr bwMode="auto">
              <a:xfrm>
                <a:off x="111" y="3091"/>
                <a:ext cx="781" cy="594"/>
              </a:xfrm>
              <a:custGeom>
                <a:avLst/>
                <a:gdLst>
                  <a:gd name="T0" fmla="*/ 0 w 781"/>
                  <a:gd name="T1" fmla="*/ 269 h 594"/>
                  <a:gd name="T2" fmla="*/ 391 w 781"/>
                  <a:gd name="T3" fmla="*/ 594 h 594"/>
                  <a:gd name="T4" fmla="*/ 781 w 781"/>
                  <a:gd name="T5" fmla="*/ 288 h 594"/>
                  <a:gd name="T6" fmla="*/ 391 w 781"/>
                  <a:gd name="T7" fmla="*/ 0 h 594"/>
                  <a:gd name="T8" fmla="*/ 0 w 781"/>
                  <a:gd name="T9" fmla="*/ 269 h 594"/>
                  <a:gd name="T10" fmla="*/ 0 60000 65536"/>
                  <a:gd name="T11" fmla="*/ 0 60000 65536"/>
                  <a:gd name="T12" fmla="*/ 0 60000 65536"/>
                  <a:gd name="T13" fmla="*/ 0 60000 65536"/>
                  <a:gd name="T14" fmla="*/ 0 60000 65536"/>
                  <a:gd name="T15" fmla="*/ 0 w 781"/>
                  <a:gd name="T16" fmla="*/ 0 h 594"/>
                  <a:gd name="T17" fmla="*/ 781 w 781"/>
                  <a:gd name="T18" fmla="*/ 594 h 594"/>
                </a:gdLst>
                <a:ahLst/>
                <a:cxnLst>
                  <a:cxn ang="T10">
                    <a:pos x="T0" y="T1"/>
                  </a:cxn>
                  <a:cxn ang="T11">
                    <a:pos x="T2" y="T3"/>
                  </a:cxn>
                  <a:cxn ang="T12">
                    <a:pos x="T4" y="T5"/>
                  </a:cxn>
                  <a:cxn ang="T13">
                    <a:pos x="T6" y="T7"/>
                  </a:cxn>
                  <a:cxn ang="T14">
                    <a:pos x="T8" y="T9"/>
                  </a:cxn>
                </a:cxnLst>
                <a:rect l="T15" t="T16" r="T17" b="T18"/>
                <a:pathLst>
                  <a:path w="781" h="594">
                    <a:moveTo>
                      <a:pt x="0" y="269"/>
                    </a:moveTo>
                    <a:lnTo>
                      <a:pt x="391" y="594"/>
                    </a:lnTo>
                    <a:lnTo>
                      <a:pt x="781" y="288"/>
                    </a:lnTo>
                    <a:lnTo>
                      <a:pt x="391" y="0"/>
                    </a:lnTo>
                    <a:lnTo>
                      <a:pt x="0" y="269"/>
                    </a:lnTo>
                    <a:close/>
                  </a:path>
                </a:pathLst>
              </a:custGeom>
              <a:solidFill>
                <a:srgbClr val="FF9900"/>
              </a:solidFill>
              <a:ln w="12700">
                <a:solidFill>
                  <a:schemeClr val="tx1"/>
                </a:solidFill>
                <a:round/>
                <a:headEnd/>
                <a:tailEnd/>
              </a:ln>
            </p:spPr>
            <p:txBody>
              <a:bodyPr/>
              <a:lstStyle/>
              <a:p>
                <a:endParaRPr lang="en-GB"/>
              </a:p>
            </p:txBody>
          </p:sp>
          <p:sp>
            <p:nvSpPr>
              <p:cNvPr id="30783" name="Freeform 86"/>
              <p:cNvSpPr>
                <a:spLocks/>
              </p:cNvSpPr>
              <p:nvPr/>
            </p:nvSpPr>
            <p:spPr bwMode="auto">
              <a:xfrm>
                <a:off x="493" y="3379"/>
                <a:ext cx="408" cy="808"/>
              </a:xfrm>
              <a:custGeom>
                <a:avLst/>
                <a:gdLst>
                  <a:gd name="T0" fmla="*/ 0 w 408"/>
                  <a:gd name="T1" fmla="*/ 288 h 808"/>
                  <a:gd name="T2" fmla="*/ 28 w 408"/>
                  <a:gd name="T3" fmla="*/ 808 h 808"/>
                  <a:gd name="T4" fmla="*/ 408 w 408"/>
                  <a:gd name="T5" fmla="*/ 511 h 808"/>
                  <a:gd name="T6" fmla="*/ 399 w 408"/>
                  <a:gd name="T7" fmla="*/ 0 h 808"/>
                  <a:gd name="T8" fmla="*/ 0 w 408"/>
                  <a:gd name="T9" fmla="*/ 288 h 808"/>
                  <a:gd name="T10" fmla="*/ 0 60000 65536"/>
                  <a:gd name="T11" fmla="*/ 0 60000 65536"/>
                  <a:gd name="T12" fmla="*/ 0 60000 65536"/>
                  <a:gd name="T13" fmla="*/ 0 60000 65536"/>
                  <a:gd name="T14" fmla="*/ 0 60000 65536"/>
                  <a:gd name="T15" fmla="*/ 0 w 408"/>
                  <a:gd name="T16" fmla="*/ 0 h 808"/>
                  <a:gd name="T17" fmla="*/ 408 w 408"/>
                  <a:gd name="T18" fmla="*/ 808 h 808"/>
                </a:gdLst>
                <a:ahLst/>
                <a:cxnLst>
                  <a:cxn ang="T10">
                    <a:pos x="T0" y="T1"/>
                  </a:cxn>
                  <a:cxn ang="T11">
                    <a:pos x="T2" y="T3"/>
                  </a:cxn>
                  <a:cxn ang="T12">
                    <a:pos x="T4" y="T5"/>
                  </a:cxn>
                  <a:cxn ang="T13">
                    <a:pos x="T6" y="T7"/>
                  </a:cxn>
                  <a:cxn ang="T14">
                    <a:pos x="T8" y="T9"/>
                  </a:cxn>
                </a:cxnLst>
                <a:rect l="T15" t="T16" r="T17" b="T18"/>
                <a:pathLst>
                  <a:path w="408" h="808">
                    <a:moveTo>
                      <a:pt x="0" y="288"/>
                    </a:moveTo>
                    <a:lnTo>
                      <a:pt x="28" y="808"/>
                    </a:lnTo>
                    <a:lnTo>
                      <a:pt x="408" y="511"/>
                    </a:lnTo>
                    <a:lnTo>
                      <a:pt x="399" y="0"/>
                    </a:lnTo>
                    <a:lnTo>
                      <a:pt x="0" y="288"/>
                    </a:lnTo>
                    <a:close/>
                  </a:path>
                </a:pathLst>
              </a:custGeom>
              <a:solidFill>
                <a:srgbClr val="996633"/>
              </a:solidFill>
              <a:ln w="12700">
                <a:solidFill>
                  <a:schemeClr val="tx1"/>
                </a:solidFill>
                <a:round/>
                <a:headEnd/>
                <a:tailEnd/>
              </a:ln>
            </p:spPr>
            <p:txBody>
              <a:bodyPr/>
              <a:lstStyle/>
              <a:p>
                <a:endParaRPr lang="en-GB"/>
              </a:p>
            </p:txBody>
          </p:sp>
          <p:sp>
            <p:nvSpPr>
              <p:cNvPr id="30784" name="Freeform 87"/>
              <p:cNvSpPr>
                <a:spLocks/>
              </p:cNvSpPr>
              <p:nvPr/>
            </p:nvSpPr>
            <p:spPr bwMode="auto">
              <a:xfrm>
                <a:off x="102" y="3360"/>
                <a:ext cx="409" cy="864"/>
              </a:xfrm>
              <a:custGeom>
                <a:avLst/>
                <a:gdLst>
                  <a:gd name="T0" fmla="*/ 9 w 409"/>
                  <a:gd name="T1" fmla="*/ 567 h 864"/>
                  <a:gd name="T2" fmla="*/ 409 w 409"/>
                  <a:gd name="T3" fmla="*/ 864 h 864"/>
                  <a:gd name="T4" fmla="*/ 400 w 409"/>
                  <a:gd name="T5" fmla="*/ 316 h 864"/>
                  <a:gd name="T6" fmla="*/ 0 w 409"/>
                  <a:gd name="T7" fmla="*/ 0 h 864"/>
                  <a:gd name="T8" fmla="*/ 9 w 409"/>
                  <a:gd name="T9" fmla="*/ 567 h 864"/>
                  <a:gd name="T10" fmla="*/ 0 60000 65536"/>
                  <a:gd name="T11" fmla="*/ 0 60000 65536"/>
                  <a:gd name="T12" fmla="*/ 0 60000 65536"/>
                  <a:gd name="T13" fmla="*/ 0 60000 65536"/>
                  <a:gd name="T14" fmla="*/ 0 60000 65536"/>
                  <a:gd name="T15" fmla="*/ 0 w 409"/>
                  <a:gd name="T16" fmla="*/ 0 h 864"/>
                  <a:gd name="T17" fmla="*/ 409 w 409"/>
                  <a:gd name="T18" fmla="*/ 864 h 864"/>
                </a:gdLst>
                <a:ahLst/>
                <a:cxnLst>
                  <a:cxn ang="T10">
                    <a:pos x="T0" y="T1"/>
                  </a:cxn>
                  <a:cxn ang="T11">
                    <a:pos x="T2" y="T3"/>
                  </a:cxn>
                  <a:cxn ang="T12">
                    <a:pos x="T4" y="T5"/>
                  </a:cxn>
                  <a:cxn ang="T13">
                    <a:pos x="T6" y="T7"/>
                  </a:cxn>
                  <a:cxn ang="T14">
                    <a:pos x="T8" y="T9"/>
                  </a:cxn>
                </a:cxnLst>
                <a:rect l="T15" t="T16" r="T17" b="T18"/>
                <a:pathLst>
                  <a:path w="409" h="864">
                    <a:moveTo>
                      <a:pt x="9" y="567"/>
                    </a:moveTo>
                    <a:lnTo>
                      <a:pt x="409" y="864"/>
                    </a:lnTo>
                    <a:lnTo>
                      <a:pt x="400" y="316"/>
                    </a:lnTo>
                    <a:lnTo>
                      <a:pt x="0" y="0"/>
                    </a:lnTo>
                    <a:lnTo>
                      <a:pt x="9" y="567"/>
                    </a:lnTo>
                    <a:close/>
                  </a:path>
                </a:pathLst>
              </a:custGeom>
              <a:solidFill>
                <a:srgbClr val="CC9900"/>
              </a:solidFill>
              <a:ln w="12700">
                <a:solidFill>
                  <a:schemeClr val="tx1"/>
                </a:solidFill>
                <a:round/>
                <a:headEnd/>
                <a:tailEnd/>
              </a:ln>
            </p:spPr>
            <p:txBody>
              <a:bodyPr/>
              <a:lstStyle/>
              <a:p>
                <a:endParaRPr lang="en-GB"/>
              </a:p>
            </p:txBody>
          </p:sp>
        </p:grpSp>
        <p:sp>
          <p:nvSpPr>
            <p:cNvPr id="30781" name="Text Box 88"/>
            <p:cNvSpPr txBox="1">
              <a:spLocks noChangeArrowheads="1"/>
            </p:cNvSpPr>
            <p:nvPr/>
          </p:nvSpPr>
          <p:spPr bwMode="auto">
            <a:xfrm>
              <a:off x="318" y="3276"/>
              <a:ext cx="366" cy="170"/>
            </a:xfrm>
            <a:prstGeom prst="rect">
              <a:avLst/>
            </a:prstGeom>
            <a:noFill/>
            <a:ln w="9525">
              <a:noFill/>
              <a:miter lim="800000"/>
              <a:headEnd/>
              <a:tailEnd/>
            </a:ln>
          </p:spPr>
          <p:txBody>
            <a:bodyPr lIns="18000" tIns="10800" rIns="18000" bIns="10800">
              <a:spAutoFit/>
            </a:bodyPr>
            <a:lstStyle/>
            <a:p>
              <a:pPr algn="ctr">
                <a:lnSpc>
                  <a:spcPct val="90000"/>
                </a:lnSpc>
              </a:pPr>
              <a:r>
                <a:rPr lang="en-GB" b="1">
                  <a:latin typeface="Times New Roman" pitchFamily="18" charset="0"/>
                </a:rPr>
                <a:t>Ore</a:t>
              </a:r>
              <a:endParaRPr lang="en-GB" b="1" baseline="-25000">
                <a:latin typeface="Times New Roman" pitchFamily="18" charset="0"/>
              </a:endParaRPr>
            </a:p>
          </p:txBody>
        </p:sp>
      </p:grpSp>
      <p:grpSp>
        <p:nvGrpSpPr>
          <p:cNvPr id="17" name="Group 89"/>
          <p:cNvGrpSpPr>
            <a:grpSpLocks/>
          </p:cNvGrpSpPr>
          <p:nvPr/>
        </p:nvGrpSpPr>
        <p:grpSpPr bwMode="auto">
          <a:xfrm>
            <a:off x="2192338" y="4900613"/>
            <a:ext cx="1254125" cy="1827212"/>
            <a:chOff x="1381" y="3087"/>
            <a:chExt cx="790" cy="1151"/>
          </a:xfrm>
        </p:grpSpPr>
        <p:grpSp>
          <p:nvGrpSpPr>
            <p:cNvPr id="30775" name="Group 90"/>
            <p:cNvGrpSpPr>
              <a:grpSpLocks/>
            </p:cNvGrpSpPr>
            <p:nvPr/>
          </p:nvGrpSpPr>
          <p:grpSpPr bwMode="auto">
            <a:xfrm>
              <a:off x="1381" y="3087"/>
              <a:ext cx="790" cy="1151"/>
              <a:chOff x="1381" y="3087"/>
              <a:chExt cx="790" cy="1151"/>
            </a:xfrm>
          </p:grpSpPr>
          <p:sp>
            <p:nvSpPr>
              <p:cNvPr id="30777" name="Freeform 91"/>
              <p:cNvSpPr>
                <a:spLocks/>
              </p:cNvSpPr>
              <p:nvPr/>
            </p:nvSpPr>
            <p:spPr bwMode="auto">
              <a:xfrm>
                <a:off x="1390" y="3087"/>
                <a:ext cx="781" cy="613"/>
              </a:xfrm>
              <a:custGeom>
                <a:avLst/>
                <a:gdLst>
                  <a:gd name="T0" fmla="*/ 0 w 781"/>
                  <a:gd name="T1" fmla="*/ 325 h 594"/>
                  <a:gd name="T2" fmla="*/ 391 w 781"/>
                  <a:gd name="T3" fmla="*/ 718 h 594"/>
                  <a:gd name="T4" fmla="*/ 781 w 781"/>
                  <a:gd name="T5" fmla="*/ 348 h 594"/>
                  <a:gd name="T6" fmla="*/ 391 w 781"/>
                  <a:gd name="T7" fmla="*/ 0 h 594"/>
                  <a:gd name="T8" fmla="*/ 0 w 781"/>
                  <a:gd name="T9" fmla="*/ 325 h 594"/>
                  <a:gd name="T10" fmla="*/ 0 60000 65536"/>
                  <a:gd name="T11" fmla="*/ 0 60000 65536"/>
                  <a:gd name="T12" fmla="*/ 0 60000 65536"/>
                  <a:gd name="T13" fmla="*/ 0 60000 65536"/>
                  <a:gd name="T14" fmla="*/ 0 60000 65536"/>
                  <a:gd name="T15" fmla="*/ 0 w 781"/>
                  <a:gd name="T16" fmla="*/ 0 h 594"/>
                  <a:gd name="T17" fmla="*/ 781 w 781"/>
                  <a:gd name="T18" fmla="*/ 594 h 594"/>
                </a:gdLst>
                <a:ahLst/>
                <a:cxnLst>
                  <a:cxn ang="T10">
                    <a:pos x="T0" y="T1"/>
                  </a:cxn>
                  <a:cxn ang="T11">
                    <a:pos x="T2" y="T3"/>
                  </a:cxn>
                  <a:cxn ang="T12">
                    <a:pos x="T4" y="T5"/>
                  </a:cxn>
                  <a:cxn ang="T13">
                    <a:pos x="T6" y="T7"/>
                  </a:cxn>
                  <a:cxn ang="T14">
                    <a:pos x="T8" y="T9"/>
                  </a:cxn>
                </a:cxnLst>
                <a:rect l="T15" t="T16" r="T17" b="T18"/>
                <a:pathLst>
                  <a:path w="781" h="594">
                    <a:moveTo>
                      <a:pt x="0" y="269"/>
                    </a:moveTo>
                    <a:lnTo>
                      <a:pt x="391" y="594"/>
                    </a:lnTo>
                    <a:lnTo>
                      <a:pt x="781" y="288"/>
                    </a:lnTo>
                    <a:lnTo>
                      <a:pt x="391" y="0"/>
                    </a:lnTo>
                    <a:lnTo>
                      <a:pt x="0" y="269"/>
                    </a:lnTo>
                    <a:close/>
                  </a:path>
                </a:pathLst>
              </a:custGeom>
              <a:solidFill>
                <a:srgbClr val="FF9900"/>
              </a:solidFill>
              <a:ln w="12700">
                <a:solidFill>
                  <a:schemeClr val="tx1"/>
                </a:solidFill>
                <a:round/>
                <a:headEnd/>
                <a:tailEnd/>
              </a:ln>
            </p:spPr>
            <p:txBody>
              <a:bodyPr/>
              <a:lstStyle/>
              <a:p>
                <a:endParaRPr lang="en-GB"/>
              </a:p>
            </p:txBody>
          </p:sp>
          <p:sp>
            <p:nvSpPr>
              <p:cNvPr id="30778" name="Freeform 92"/>
              <p:cNvSpPr>
                <a:spLocks/>
              </p:cNvSpPr>
              <p:nvPr/>
            </p:nvSpPr>
            <p:spPr bwMode="auto">
              <a:xfrm>
                <a:off x="1754" y="3375"/>
                <a:ext cx="417" cy="849"/>
              </a:xfrm>
              <a:custGeom>
                <a:avLst/>
                <a:gdLst>
                  <a:gd name="T0" fmla="*/ 0 w 408"/>
                  <a:gd name="T1" fmla="*/ 353 h 821"/>
                  <a:gd name="T2" fmla="*/ 12 w 408"/>
                  <a:gd name="T3" fmla="*/ 1004 h 821"/>
                  <a:gd name="T4" fmla="*/ 465 w 408"/>
                  <a:gd name="T5" fmla="*/ 625 h 821"/>
                  <a:gd name="T6" fmla="*/ 455 w 408"/>
                  <a:gd name="T7" fmla="*/ 0 h 821"/>
                  <a:gd name="T8" fmla="*/ 0 w 408"/>
                  <a:gd name="T9" fmla="*/ 353 h 821"/>
                  <a:gd name="T10" fmla="*/ 0 60000 65536"/>
                  <a:gd name="T11" fmla="*/ 0 60000 65536"/>
                  <a:gd name="T12" fmla="*/ 0 60000 65536"/>
                  <a:gd name="T13" fmla="*/ 0 60000 65536"/>
                  <a:gd name="T14" fmla="*/ 0 60000 65536"/>
                  <a:gd name="T15" fmla="*/ 0 w 408"/>
                  <a:gd name="T16" fmla="*/ 0 h 821"/>
                  <a:gd name="T17" fmla="*/ 408 w 408"/>
                  <a:gd name="T18" fmla="*/ 821 h 821"/>
                </a:gdLst>
                <a:ahLst/>
                <a:cxnLst>
                  <a:cxn ang="T10">
                    <a:pos x="T0" y="T1"/>
                  </a:cxn>
                  <a:cxn ang="T11">
                    <a:pos x="T2" y="T3"/>
                  </a:cxn>
                  <a:cxn ang="T12">
                    <a:pos x="T4" y="T5"/>
                  </a:cxn>
                  <a:cxn ang="T13">
                    <a:pos x="T6" y="T7"/>
                  </a:cxn>
                  <a:cxn ang="T14">
                    <a:pos x="T8" y="T9"/>
                  </a:cxn>
                </a:cxnLst>
                <a:rect l="T15" t="T16" r="T17" b="T18"/>
                <a:pathLst>
                  <a:path w="408" h="821">
                    <a:moveTo>
                      <a:pt x="0" y="288"/>
                    </a:moveTo>
                    <a:lnTo>
                      <a:pt x="12" y="821"/>
                    </a:lnTo>
                    <a:lnTo>
                      <a:pt x="408" y="511"/>
                    </a:lnTo>
                    <a:lnTo>
                      <a:pt x="399" y="0"/>
                    </a:lnTo>
                    <a:lnTo>
                      <a:pt x="0" y="288"/>
                    </a:lnTo>
                    <a:close/>
                  </a:path>
                </a:pathLst>
              </a:custGeom>
              <a:solidFill>
                <a:srgbClr val="996633"/>
              </a:solidFill>
              <a:ln w="12700">
                <a:solidFill>
                  <a:schemeClr val="tx1"/>
                </a:solidFill>
                <a:round/>
                <a:headEnd/>
                <a:tailEnd/>
              </a:ln>
            </p:spPr>
            <p:txBody>
              <a:bodyPr/>
              <a:lstStyle/>
              <a:p>
                <a:endParaRPr lang="en-GB"/>
              </a:p>
            </p:txBody>
          </p:sp>
          <p:sp>
            <p:nvSpPr>
              <p:cNvPr id="30779" name="Freeform 93"/>
              <p:cNvSpPr>
                <a:spLocks/>
              </p:cNvSpPr>
              <p:nvPr/>
            </p:nvSpPr>
            <p:spPr bwMode="auto">
              <a:xfrm>
                <a:off x="1381" y="3356"/>
                <a:ext cx="381" cy="882"/>
              </a:xfrm>
              <a:custGeom>
                <a:avLst/>
                <a:gdLst>
                  <a:gd name="T0" fmla="*/ 7 w 409"/>
                  <a:gd name="T1" fmla="*/ 642 h 864"/>
                  <a:gd name="T2" fmla="*/ 267 w 409"/>
                  <a:gd name="T3" fmla="*/ 978 h 864"/>
                  <a:gd name="T4" fmla="*/ 261 w 409"/>
                  <a:gd name="T5" fmla="*/ 358 h 864"/>
                  <a:gd name="T6" fmla="*/ 0 w 409"/>
                  <a:gd name="T7" fmla="*/ 0 h 864"/>
                  <a:gd name="T8" fmla="*/ 7 w 409"/>
                  <a:gd name="T9" fmla="*/ 642 h 864"/>
                  <a:gd name="T10" fmla="*/ 0 60000 65536"/>
                  <a:gd name="T11" fmla="*/ 0 60000 65536"/>
                  <a:gd name="T12" fmla="*/ 0 60000 65536"/>
                  <a:gd name="T13" fmla="*/ 0 60000 65536"/>
                  <a:gd name="T14" fmla="*/ 0 60000 65536"/>
                  <a:gd name="T15" fmla="*/ 0 w 409"/>
                  <a:gd name="T16" fmla="*/ 0 h 864"/>
                  <a:gd name="T17" fmla="*/ 409 w 409"/>
                  <a:gd name="T18" fmla="*/ 864 h 864"/>
                </a:gdLst>
                <a:ahLst/>
                <a:cxnLst>
                  <a:cxn ang="T10">
                    <a:pos x="T0" y="T1"/>
                  </a:cxn>
                  <a:cxn ang="T11">
                    <a:pos x="T2" y="T3"/>
                  </a:cxn>
                  <a:cxn ang="T12">
                    <a:pos x="T4" y="T5"/>
                  </a:cxn>
                  <a:cxn ang="T13">
                    <a:pos x="T6" y="T7"/>
                  </a:cxn>
                  <a:cxn ang="T14">
                    <a:pos x="T8" y="T9"/>
                  </a:cxn>
                </a:cxnLst>
                <a:rect l="T15" t="T16" r="T17" b="T18"/>
                <a:pathLst>
                  <a:path w="409" h="864">
                    <a:moveTo>
                      <a:pt x="9" y="567"/>
                    </a:moveTo>
                    <a:lnTo>
                      <a:pt x="409" y="864"/>
                    </a:lnTo>
                    <a:lnTo>
                      <a:pt x="400" y="316"/>
                    </a:lnTo>
                    <a:lnTo>
                      <a:pt x="0" y="0"/>
                    </a:lnTo>
                    <a:lnTo>
                      <a:pt x="9" y="567"/>
                    </a:lnTo>
                    <a:close/>
                  </a:path>
                </a:pathLst>
              </a:custGeom>
              <a:solidFill>
                <a:srgbClr val="CC9900"/>
              </a:solidFill>
              <a:ln w="12700">
                <a:solidFill>
                  <a:schemeClr val="tx1"/>
                </a:solidFill>
                <a:round/>
                <a:headEnd/>
                <a:tailEnd/>
              </a:ln>
            </p:spPr>
            <p:txBody>
              <a:bodyPr/>
              <a:lstStyle/>
              <a:p>
                <a:endParaRPr lang="en-GB"/>
              </a:p>
            </p:txBody>
          </p:sp>
        </p:grpSp>
        <p:sp>
          <p:nvSpPr>
            <p:cNvPr id="30776" name="Text Box 94"/>
            <p:cNvSpPr txBox="1">
              <a:spLocks noChangeArrowheads="1"/>
            </p:cNvSpPr>
            <p:nvPr/>
          </p:nvSpPr>
          <p:spPr bwMode="auto">
            <a:xfrm>
              <a:off x="1516" y="3232"/>
              <a:ext cx="486" cy="326"/>
            </a:xfrm>
            <a:prstGeom prst="rect">
              <a:avLst/>
            </a:prstGeom>
            <a:noFill/>
            <a:ln w="9525">
              <a:noFill/>
              <a:miter lim="800000"/>
              <a:headEnd/>
              <a:tailEnd/>
            </a:ln>
          </p:spPr>
          <p:txBody>
            <a:bodyPr lIns="18000" tIns="10800" rIns="18000" bIns="10800">
              <a:spAutoFit/>
            </a:bodyPr>
            <a:lstStyle/>
            <a:p>
              <a:pPr algn="ctr">
                <a:lnSpc>
                  <a:spcPct val="90000"/>
                </a:lnSpc>
              </a:pPr>
              <a:r>
                <a:rPr lang="en-GB" b="1">
                  <a:latin typeface="Times New Roman" pitchFamily="18" charset="0"/>
                </a:rPr>
                <a:t>Mining Spoil</a:t>
              </a:r>
              <a:endParaRPr lang="en-GB" b="1" baseline="-25000">
                <a:latin typeface="Times New Roman" pitchFamily="18" charset="0"/>
              </a:endParaRPr>
            </a:p>
          </p:txBody>
        </p:sp>
      </p:grpSp>
      <p:grpSp>
        <p:nvGrpSpPr>
          <p:cNvPr id="19" name="Group 95"/>
          <p:cNvGrpSpPr>
            <a:grpSpLocks/>
          </p:cNvGrpSpPr>
          <p:nvPr/>
        </p:nvGrpSpPr>
        <p:grpSpPr bwMode="auto">
          <a:xfrm>
            <a:off x="2641600" y="1738313"/>
            <a:ext cx="522288" cy="590550"/>
            <a:chOff x="1664" y="1095"/>
            <a:chExt cx="329" cy="372"/>
          </a:xfrm>
        </p:grpSpPr>
        <p:sp>
          <p:nvSpPr>
            <p:cNvPr id="30773" name="Line 96"/>
            <p:cNvSpPr>
              <a:spLocks noChangeShapeType="1"/>
            </p:cNvSpPr>
            <p:nvPr/>
          </p:nvSpPr>
          <p:spPr bwMode="auto">
            <a:xfrm>
              <a:off x="1837" y="1095"/>
              <a:ext cx="0" cy="145"/>
            </a:xfrm>
            <a:prstGeom prst="line">
              <a:avLst/>
            </a:prstGeom>
            <a:noFill/>
            <a:ln w="38100">
              <a:solidFill>
                <a:schemeClr val="tx1"/>
              </a:solidFill>
              <a:round/>
              <a:headEnd/>
              <a:tailEnd type="triangle" w="med" len="med"/>
            </a:ln>
          </p:spPr>
          <p:txBody>
            <a:bodyPr/>
            <a:lstStyle/>
            <a:p>
              <a:endParaRPr lang="en-GB"/>
            </a:p>
          </p:txBody>
        </p:sp>
        <p:sp>
          <p:nvSpPr>
            <p:cNvPr id="30774" name="Text Box 97"/>
            <p:cNvSpPr txBox="1">
              <a:spLocks noChangeArrowheads="1"/>
            </p:cNvSpPr>
            <p:nvPr/>
          </p:nvSpPr>
          <p:spPr bwMode="auto">
            <a:xfrm>
              <a:off x="1664" y="1217"/>
              <a:ext cx="329" cy="250"/>
            </a:xfrm>
            <a:prstGeom prst="rect">
              <a:avLst/>
            </a:prstGeom>
            <a:noFill/>
            <a:ln w="9525">
              <a:noFill/>
              <a:miter lim="800000"/>
              <a:headEnd/>
              <a:tailEnd/>
            </a:ln>
          </p:spPr>
          <p:txBody>
            <a:bodyPr lIns="18000" rIns="18000">
              <a:spAutoFit/>
            </a:bodyPr>
            <a:lstStyle/>
            <a:p>
              <a:pPr>
                <a:spcBef>
                  <a:spcPct val="50000"/>
                </a:spcBef>
              </a:pPr>
              <a:r>
                <a:rPr lang="en-GB" sz="2000" b="1">
                  <a:latin typeface="Times New Roman" pitchFamily="18" charset="0"/>
                </a:rPr>
                <a:t>1PJ</a:t>
              </a:r>
            </a:p>
          </p:txBody>
        </p:sp>
      </p:grpSp>
      <p:grpSp>
        <p:nvGrpSpPr>
          <p:cNvPr id="20" name="Group 98"/>
          <p:cNvGrpSpPr>
            <a:grpSpLocks/>
          </p:cNvGrpSpPr>
          <p:nvPr/>
        </p:nvGrpSpPr>
        <p:grpSpPr bwMode="auto">
          <a:xfrm>
            <a:off x="0" y="695325"/>
            <a:ext cx="1697038" cy="717550"/>
            <a:chOff x="0" y="438"/>
            <a:chExt cx="1069" cy="452"/>
          </a:xfrm>
        </p:grpSpPr>
        <p:sp>
          <p:nvSpPr>
            <p:cNvPr id="30771" name="Text Box 99"/>
            <p:cNvSpPr txBox="1">
              <a:spLocks noChangeArrowheads="1"/>
            </p:cNvSpPr>
            <p:nvPr/>
          </p:nvSpPr>
          <p:spPr bwMode="auto">
            <a:xfrm>
              <a:off x="0" y="448"/>
              <a:ext cx="595" cy="442"/>
            </a:xfrm>
            <a:prstGeom prst="rect">
              <a:avLst/>
            </a:prstGeom>
            <a:noFill/>
            <a:ln w="9525">
              <a:noFill/>
              <a:miter lim="800000"/>
              <a:headEnd/>
              <a:tailEnd/>
            </a:ln>
          </p:spPr>
          <p:txBody>
            <a:bodyPr>
              <a:spAutoFit/>
            </a:bodyPr>
            <a:lstStyle/>
            <a:p>
              <a:pPr>
                <a:spcBef>
                  <a:spcPct val="50000"/>
                </a:spcBef>
              </a:pPr>
              <a:r>
                <a:rPr lang="en-GB" sz="2000" b="1">
                  <a:latin typeface="Times New Roman" pitchFamily="18" charset="0"/>
                </a:rPr>
                <a:t>Fuel Rods</a:t>
              </a:r>
            </a:p>
          </p:txBody>
        </p:sp>
        <p:sp>
          <p:nvSpPr>
            <p:cNvPr id="30772" name="Text Box 100"/>
            <p:cNvSpPr txBox="1">
              <a:spLocks noChangeArrowheads="1"/>
            </p:cNvSpPr>
            <p:nvPr/>
          </p:nvSpPr>
          <p:spPr bwMode="auto">
            <a:xfrm>
              <a:off x="602" y="438"/>
              <a:ext cx="467" cy="366"/>
            </a:xfrm>
            <a:prstGeom prst="rect">
              <a:avLst/>
            </a:prstGeom>
            <a:noFill/>
            <a:ln w="9525">
              <a:noFill/>
              <a:miter lim="800000"/>
              <a:headEnd/>
              <a:tailEnd/>
            </a:ln>
          </p:spPr>
          <p:txBody>
            <a:bodyPr lIns="18000" rIns="18000">
              <a:spAutoFit/>
            </a:bodyPr>
            <a:lstStyle/>
            <a:p>
              <a:pPr>
                <a:lnSpc>
                  <a:spcPct val="80000"/>
                </a:lnSpc>
              </a:pPr>
              <a:r>
                <a:rPr lang="en-GB" sz="2000" b="1">
                  <a:latin typeface="Times New Roman" pitchFamily="18" charset="0"/>
                </a:rPr>
                <a:t>1 T</a:t>
              </a:r>
            </a:p>
            <a:p>
              <a:pPr>
                <a:lnSpc>
                  <a:spcPct val="80000"/>
                </a:lnSpc>
              </a:pPr>
              <a:r>
                <a:rPr lang="en-GB" sz="2000" b="1">
                  <a:latin typeface="Times New Roman" pitchFamily="18" charset="0"/>
                </a:rPr>
                <a:t>0.9m</a:t>
              </a:r>
              <a:r>
                <a:rPr lang="en-GB" sz="2000" b="1" baseline="30000">
                  <a:latin typeface="Times New Roman" pitchFamily="18" charset="0"/>
                </a:rPr>
                <a:t>3</a:t>
              </a:r>
              <a:endParaRPr lang="en-GB" sz="2000" b="1">
                <a:latin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8288"/>
                                        </p:tgtEl>
                                        <p:attrNameLst>
                                          <p:attrName>style.visibility</p:attrName>
                                        </p:attrNameLst>
                                      </p:cBhvr>
                                      <p:to>
                                        <p:strVal val="visible"/>
                                      </p:to>
                                    </p:set>
                                    <p:animEffect transition="in" filter="dissolve">
                                      <p:cBhvr>
                                        <p:cTn id="12" dur="500"/>
                                        <p:tgtEl>
                                          <p:spTgt spid="138288"/>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childTnLst>
                          </p:cTn>
                        </p:par>
                        <p:par>
                          <p:cTn id="17" fill="hold">
                            <p:stCondLst>
                              <p:cond delay="1000"/>
                            </p:stCondLst>
                            <p:childTnLst>
                              <p:par>
                                <p:cTn id="18" presetID="9" presetClass="entr" presetSubtype="0" fill="hold" grpId="0" nodeType="afterEffect">
                                  <p:stCondLst>
                                    <p:cond delay="0"/>
                                  </p:stCondLst>
                                  <p:childTnLst>
                                    <p:set>
                                      <p:cBhvr>
                                        <p:cTn id="19" dur="1" fill="hold">
                                          <p:stCondLst>
                                            <p:cond delay="0"/>
                                          </p:stCondLst>
                                        </p:cTn>
                                        <p:tgtEl>
                                          <p:spTgt spid="138242"/>
                                        </p:tgtEl>
                                        <p:attrNameLst>
                                          <p:attrName>style.visibility</p:attrName>
                                        </p:attrNameLst>
                                      </p:cBhvr>
                                      <p:to>
                                        <p:strVal val="visible"/>
                                      </p:to>
                                    </p:set>
                                    <p:animEffect transition="in" filter="dissolve">
                                      <p:cBhvr>
                                        <p:cTn id="20" dur="500"/>
                                        <p:tgtEl>
                                          <p:spTgt spid="138242"/>
                                        </p:tgtEl>
                                      </p:cBhvr>
                                    </p:animEffect>
                                  </p:childTnLst>
                                </p:cTn>
                              </p:par>
                            </p:childTnLst>
                          </p:cTn>
                        </p:par>
                        <p:par>
                          <p:cTn id="21" fill="hold">
                            <p:stCondLst>
                              <p:cond delay="1500"/>
                            </p:stCondLst>
                            <p:childTnLst>
                              <p:par>
                                <p:cTn id="22" presetID="9" presetClass="entr" presetSubtype="0"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38286"/>
                                        </p:tgtEl>
                                        <p:attrNameLst>
                                          <p:attrName>style.visibility</p:attrName>
                                        </p:attrNameLst>
                                      </p:cBhvr>
                                      <p:to>
                                        <p:strVal val="visible"/>
                                      </p:to>
                                    </p:set>
                                    <p:animEffect transition="in" filter="dissolve">
                                      <p:cBhvr>
                                        <p:cTn id="29" dur="500"/>
                                        <p:tgtEl>
                                          <p:spTgt spid="138286"/>
                                        </p:tgtEl>
                                      </p:cBhvr>
                                    </p:animEffect>
                                  </p:childTnLst>
                                </p:cTn>
                              </p:par>
                            </p:childTnLst>
                          </p:cTn>
                        </p:par>
                        <p:par>
                          <p:cTn id="30" fill="hold">
                            <p:stCondLst>
                              <p:cond delay="500"/>
                            </p:stCondLst>
                            <p:childTnLst>
                              <p:par>
                                <p:cTn id="31" presetID="9" presetClass="entr" presetSubtype="0" fill="hold" grpId="0" nodeType="afterEffect">
                                  <p:stCondLst>
                                    <p:cond delay="0"/>
                                  </p:stCondLst>
                                  <p:childTnLst>
                                    <p:set>
                                      <p:cBhvr>
                                        <p:cTn id="32" dur="1" fill="hold">
                                          <p:stCondLst>
                                            <p:cond delay="0"/>
                                          </p:stCondLst>
                                        </p:cTn>
                                        <p:tgtEl>
                                          <p:spTgt spid="138285"/>
                                        </p:tgtEl>
                                        <p:attrNameLst>
                                          <p:attrName>style.visibility</p:attrName>
                                        </p:attrNameLst>
                                      </p:cBhvr>
                                      <p:to>
                                        <p:strVal val="visible"/>
                                      </p:to>
                                    </p:set>
                                    <p:animEffect transition="in" filter="dissolve">
                                      <p:cBhvr>
                                        <p:cTn id="33" dur="500"/>
                                        <p:tgtEl>
                                          <p:spTgt spid="138285"/>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138287"/>
                                        </p:tgtEl>
                                        <p:attrNameLst>
                                          <p:attrName>style.visibility</p:attrName>
                                        </p:attrNameLst>
                                      </p:cBhvr>
                                      <p:to>
                                        <p:strVal val="visible"/>
                                      </p:to>
                                    </p:set>
                                    <p:animEffect transition="in" filter="dissolve">
                                      <p:cBhvr>
                                        <p:cTn id="38" dur="500"/>
                                        <p:tgtEl>
                                          <p:spTgt spid="138287"/>
                                        </p:tgtEl>
                                      </p:cBhvr>
                                    </p:animEffect>
                                  </p:childTnLst>
                                </p:cTn>
                              </p:par>
                            </p:childTnLst>
                          </p:cTn>
                        </p:par>
                        <p:par>
                          <p:cTn id="39" fill="hold">
                            <p:stCondLst>
                              <p:cond delay="500"/>
                            </p:stCondLst>
                            <p:childTnLst>
                              <p:par>
                                <p:cTn id="40" presetID="9" presetClass="entr" presetSubtype="0" fill="hold" grpId="0" nodeType="afterEffect">
                                  <p:stCondLst>
                                    <p:cond delay="0"/>
                                  </p:stCondLst>
                                  <p:childTnLst>
                                    <p:set>
                                      <p:cBhvr>
                                        <p:cTn id="41" dur="1" fill="hold">
                                          <p:stCondLst>
                                            <p:cond delay="0"/>
                                          </p:stCondLst>
                                        </p:cTn>
                                        <p:tgtEl>
                                          <p:spTgt spid="138245"/>
                                        </p:tgtEl>
                                        <p:attrNameLst>
                                          <p:attrName>style.visibility</p:attrName>
                                        </p:attrNameLst>
                                      </p:cBhvr>
                                      <p:to>
                                        <p:strVal val="visible"/>
                                      </p:to>
                                    </p:set>
                                    <p:animEffect transition="in" filter="dissolve">
                                      <p:cBhvr>
                                        <p:cTn id="42" dur="500"/>
                                        <p:tgtEl>
                                          <p:spTgt spid="138245"/>
                                        </p:tgtEl>
                                      </p:cBhvr>
                                    </p:animEffect>
                                  </p:childTnLst>
                                </p:cTn>
                              </p:par>
                            </p:childTnLst>
                          </p:cTn>
                        </p:par>
                        <p:par>
                          <p:cTn id="43" fill="hold">
                            <p:stCondLst>
                              <p:cond delay="1000"/>
                            </p:stCondLst>
                            <p:childTnLst>
                              <p:par>
                                <p:cTn id="44" presetID="11" presetClass="entr" presetSubtype="0" fill="hold" nodeType="afterEffect">
                                  <p:stCondLst>
                                    <p:cond delay="0"/>
                                  </p:stCondLst>
                                  <p:childTnLst>
                                    <p:set>
                                      <p:cBhvr>
                                        <p:cTn id="45" dur="1000">
                                          <p:stCondLst>
                                            <p:cond delay="0"/>
                                          </p:stCondLst>
                                        </p:cTn>
                                        <p:tgtEl>
                                          <p:spTgt spid="8"/>
                                        </p:tgtEl>
                                        <p:attrNameLst>
                                          <p:attrName>style.visibility</p:attrName>
                                        </p:attrNameLst>
                                      </p:cBhvr>
                                      <p:to>
                                        <p:strVal val="visible"/>
                                      </p:to>
                                    </p:set>
                                  </p:childTnLst>
                                </p:cTn>
                              </p:par>
                            </p:childTnLst>
                          </p:cTn>
                        </p:par>
                        <p:par>
                          <p:cTn id="46" fill="hold">
                            <p:stCondLst>
                              <p:cond delay="2000"/>
                            </p:stCondLst>
                            <p:childTnLst>
                              <p:par>
                                <p:cTn id="47" presetID="11" presetClass="entr" presetSubtype="0" fill="hold" nodeType="afterEffect">
                                  <p:stCondLst>
                                    <p:cond delay="0"/>
                                  </p:stCondLst>
                                  <p:childTnLst>
                                    <p:set>
                                      <p:cBhvr>
                                        <p:cTn id="48" dur="1000">
                                          <p:stCondLst>
                                            <p:cond delay="0"/>
                                          </p:stCondLst>
                                        </p:cTn>
                                        <p:tgtEl>
                                          <p:spTgt spid="13"/>
                                        </p:tgtEl>
                                        <p:attrNameLst>
                                          <p:attrName>style.visibility</p:attrName>
                                        </p:attrNameLst>
                                      </p:cBhvr>
                                      <p:to>
                                        <p:strVal val="visible"/>
                                      </p:to>
                                    </p:set>
                                  </p:childTnLst>
                                </p:cTn>
                              </p:par>
                            </p:childTnLst>
                          </p:cTn>
                        </p:par>
                        <p:par>
                          <p:cTn id="49" fill="hold">
                            <p:stCondLst>
                              <p:cond delay="3000"/>
                            </p:stCondLst>
                            <p:childTnLst>
                              <p:par>
                                <p:cTn id="50" presetID="11" presetClass="entr" presetSubtype="0" fill="hold" nodeType="afterEffect">
                                  <p:stCondLst>
                                    <p:cond delay="0"/>
                                  </p:stCondLst>
                                  <p:childTnLst>
                                    <p:set>
                                      <p:cBhvr>
                                        <p:cTn id="51" dur="500">
                                          <p:stCondLst>
                                            <p:cond delay="0"/>
                                          </p:stCondLst>
                                        </p:cTn>
                                        <p:tgtEl>
                                          <p:spTgt spid="14"/>
                                        </p:tgtEl>
                                        <p:attrNameLst>
                                          <p:attrName>style.visibility</p:attrName>
                                        </p:attrNameLst>
                                      </p:cBhvr>
                                      <p:to>
                                        <p:strVal val="visible"/>
                                      </p:to>
                                    </p:set>
                                  </p:childTnLst>
                                </p:cTn>
                              </p:par>
                            </p:childTnLst>
                          </p:cTn>
                        </p:par>
                        <p:par>
                          <p:cTn id="52" fill="hold">
                            <p:stCondLst>
                              <p:cond delay="3500"/>
                            </p:stCondLst>
                            <p:childTnLst>
                              <p:par>
                                <p:cTn id="53" presetID="11" presetClass="entr" presetSubtype="0" fill="hold" nodeType="afterEffect">
                                  <p:stCondLst>
                                    <p:cond delay="0"/>
                                  </p:stCondLst>
                                  <p:childTnLst>
                                    <p:set>
                                      <p:cBhvr>
                                        <p:cTn id="54" dur="1000">
                                          <p:stCondLst>
                                            <p:cond delay="0"/>
                                          </p:stCondLst>
                                        </p:cTn>
                                        <p:tgtEl>
                                          <p:spTgt spid="8"/>
                                        </p:tgtEl>
                                        <p:attrNameLst>
                                          <p:attrName>style.visibility</p:attrName>
                                        </p:attrNameLst>
                                      </p:cBhvr>
                                      <p:to>
                                        <p:strVal val="visible"/>
                                      </p:to>
                                    </p:set>
                                  </p:childTnLst>
                                </p:cTn>
                              </p:par>
                            </p:childTnLst>
                          </p:cTn>
                        </p:par>
                        <p:par>
                          <p:cTn id="55" fill="hold">
                            <p:stCondLst>
                              <p:cond delay="4500"/>
                            </p:stCondLst>
                            <p:childTnLst>
                              <p:par>
                                <p:cTn id="56" presetID="11" presetClass="entr" presetSubtype="0" fill="hold" nodeType="afterEffect">
                                  <p:stCondLst>
                                    <p:cond delay="0"/>
                                  </p:stCondLst>
                                  <p:childTnLst>
                                    <p:set>
                                      <p:cBhvr>
                                        <p:cTn id="57" dur="1000">
                                          <p:stCondLst>
                                            <p:cond delay="0"/>
                                          </p:stCondLst>
                                        </p:cTn>
                                        <p:tgtEl>
                                          <p:spTgt spid="13"/>
                                        </p:tgtEl>
                                        <p:attrNameLst>
                                          <p:attrName>style.visibility</p:attrName>
                                        </p:attrNameLst>
                                      </p:cBhvr>
                                      <p:to>
                                        <p:strVal val="visible"/>
                                      </p:to>
                                    </p:set>
                                  </p:childTnLst>
                                </p:cTn>
                              </p:par>
                            </p:childTnLst>
                          </p:cTn>
                        </p:par>
                        <p:par>
                          <p:cTn id="58" fill="hold">
                            <p:stCondLst>
                              <p:cond delay="5500"/>
                            </p:stCondLst>
                            <p:childTnLst>
                              <p:par>
                                <p:cTn id="59" presetID="11" presetClass="entr" presetSubtype="0" fill="hold" nodeType="afterEffect">
                                  <p:stCondLst>
                                    <p:cond delay="0"/>
                                  </p:stCondLst>
                                  <p:childTnLst>
                                    <p:set>
                                      <p:cBhvr>
                                        <p:cTn id="60" dur="500">
                                          <p:stCondLst>
                                            <p:cond delay="0"/>
                                          </p:stCondLst>
                                        </p:cTn>
                                        <p:tgtEl>
                                          <p:spTgt spid="14"/>
                                        </p:tgtEl>
                                        <p:attrNameLst>
                                          <p:attrName>style.visibility</p:attrName>
                                        </p:attrNameLst>
                                      </p:cBhvr>
                                      <p:to>
                                        <p:strVal val="visible"/>
                                      </p:to>
                                    </p:set>
                                  </p:childTnLst>
                                </p:cTn>
                              </p:par>
                            </p:childTnLst>
                          </p:cTn>
                        </p:par>
                        <p:par>
                          <p:cTn id="61" fill="hold">
                            <p:stCondLst>
                              <p:cond delay="6000"/>
                            </p:stCondLst>
                            <p:childTnLst>
                              <p:par>
                                <p:cTn id="62" presetID="11" presetClass="entr" presetSubtype="0" fill="hold" nodeType="afterEffect">
                                  <p:stCondLst>
                                    <p:cond delay="0"/>
                                  </p:stCondLst>
                                  <p:childTnLst>
                                    <p:set>
                                      <p:cBhvr>
                                        <p:cTn id="63" dur="1000">
                                          <p:stCondLst>
                                            <p:cond delay="0"/>
                                          </p:stCondLst>
                                        </p:cTn>
                                        <p:tgtEl>
                                          <p:spTgt spid="8"/>
                                        </p:tgtEl>
                                        <p:attrNameLst>
                                          <p:attrName>style.visibility</p:attrName>
                                        </p:attrNameLst>
                                      </p:cBhvr>
                                      <p:to>
                                        <p:strVal val="visible"/>
                                      </p:to>
                                    </p:set>
                                  </p:childTnLst>
                                </p:cTn>
                              </p:par>
                            </p:childTnLst>
                          </p:cTn>
                        </p:par>
                        <p:par>
                          <p:cTn id="64" fill="hold">
                            <p:stCondLst>
                              <p:cond delay="7000"/>
                            </p:stCondLst>
                            <p:childTnLst>
                              <p:par>
                                <p:cTn id="65" presetID="11" presetClass="entr" presetSubtype="0" fill="hold" nodeType="afterEffect">
                                  <p:stCondLst>
                                    <p:cond delay="0"/>
                                  </p:stCondLst>
                                  <p:childTnLst>
                                    <p:set>
                                      <p:cBhvr>
                                        <p:cTn id="66" dur="1000">
                                          <p:stCondLst>
                                            <p:cond delay="0"/>
                                          </p:stCondLst>
                                        </p:cTn>
                                        <p:tgtEl>
                                          <p:spTgt spid="13"/>
                                        </p:tgtEl>
                                        <p:attrNameLst>
                                          <p:attrName>style.visibility</p:attrName>
                                        </p:attrNameLst>
                                      </p:cBhvr>
                                      <p:to>
                                        <p:strVal val="visible"/>
                                      </p:to>
                                    </p:set>
                                  </p:childTnLst>
                                </p:cTn>
                              </p:par>
                            </p:childTnLst>
                          </p:cTn>
                        </p:par>
                        <p:par>
                          <p:cTn id="67" fill="hold">
                            <p:stCondLst>
                              <p:cond delay="8000"/>
                            </p:stCondLst>
                            <p:childTnLst>
                              <p:par>
                                <p:cTn id="68" presetID="11" presetClass="entr" presetSubtype="0" fill="hold" nodeType="afterEffect">
                                  <p:stCondLst>
                                    <p:cond delay="0"/>
                                  </p:stCondLst>
                                  <p:childTnLst>
                                    <p:set>
                                      <p:cBhvr>
                                        <p:cTn id="69" dur="500">
                                          <p:stCondLst>
                                            <p:cond delay="0"/>
                                          </p:stCondLst>
                                        </p:cTn>
                                        <p:tgtEl>
                                          <p:spTgt spid="14"/>
                                        </p:tgtEl>
                                        <p:attrNameLst>
                                          <p:attrName>style.visibility</p:attrName>
                                        </p:attrNameLst>
                                      </p:cBhvr>
                                      <p:to>
                                        <p:strVal val="visible"/>
                                      </p:to>
                                    </p:set>
                                  </p:childTnLst>
                                </p:cTn>
                              </p:par>
                            </p:childTnLst>
                          </p:cTn>
                        </p:par>
                        <p:par>
                          <p:cTn id="70" fill="hold">
                            <p:stCondLst>
                              <p:cond delay="8500"/>
                            </p:stCondLst>
                            <p:childTnLst>
                              <p:par>
                                <p:cTn id="71" presetID="9" presetClass="entr" presetSubtype="0" fill="hold" nodeType="afterEffect">
                                  <p:stCondLst>
                                    <p:cond delay="0"/>
                                  </p:stCondLst>
                                  <p:childTnLst>
                                    <p:set>
                                      <p:cBhvr>
                                        <p:cTn id="72" dur="1" fill="hold">
                                          <p:stCondLst>
                                            <p:cond delay="0"/>
                                          </p:stCondLst>
                                        </p:cTn>
                                        <p:tgtEl>
                                          <p:spTgt spid="7"/>
                                        </p:tgtEl>
                                        <p:attrNameLst>
                                          <p:attrName>style.visibility</p:attrName>
                                        </p:attrNameLst>
                                      </p:cBhvr>
                                      <p:to>
                                        <p:strVal val="visible"/>
                                      </p:to>
                                    </p:set>
                                    <p:animEffect transition="in" filter="dissolve">
                                      <p:cBhvr>
                                        <p:cTn id="73" dur="500"/>
                                        <p:tgtEl>
                                          <p:spTgt spid="7"/>
                                        </p:tgtEl>
                                      </p:cBhvr>
                                    </p:animEffect>
                                  </p:childTnLst>
                                </p:cTn>
                              </p:par>
                            </p:childTnLst>
                          </p:cTn>
                        </p:par>
                        <p:par>
                          <p:cTn id="74" fill="hold">
                            <p:stCondLst>
                              <p:cond delay="9000"/>
                            </p:stCondLst>
                            <p:childTnLst>
                              <p:par>
                                <p:cTn id="75" presetID="9" presetClass="entr" presetSubtype="0" fill="hold" grpId="0" nodeType="afterEffect">
                                  <p:stCondLst>
                                    <p:cond delay="0"/>
                                  </p:stCondLst>
                                  <p:childTnLst>
                                    <p:set>
                                      <p:cBhvr>
                                        <p:cTn id="76" dur="1" fill="hold">
                                          <p:stCondLst>
                                            <p:cond delay="0"/>
                                          </p:stCondLst>
                                        </p:cTn>
                                        <p:tgtEl>
                                          <p:spTgt spid="138243"/>
                                        </p:tgtEl>
                                        <p:attrNameLst>
                                          <p:attrName>style.visibility</p:attrName>
                                        </p:attrNameLst>
                                      </p:cBhvr>
                                      <p:to>
                                        <p:strVal val="visible"/>
                                      </p:to>
                                    </p:set>
                                    <p:animEffect transition="in" filter="dissolve">
                                      <p:cBhvr>
                                        <p:cTn id="77" dur="500"/>
                                        <p:tgtEl>
                                          <p:spTgt spid="138243"/>
                                        </p:tgtEl>
                                      </p:cBhvr>
                                    </p:animEffect>
                                  </p:childTnLst>
                                </p:cTn>
                              </p:par>
                            </p:childTnLst>
                          </p:cTn>
                        </p:par>
                        <p:par>
                          <p:cTn id="78" fill="hold">
                            <p:stCondLst>
                              <p:cond delay="9500"/>
                            </p:stCondLst>
                            <p:childTnLst>
                              <p:par>
                                <p:cTn id="79" presetID="9" presetClass="entr" presetSubtype="0"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dissolve">
                                      <p:cBhvr>
                                        <p:cTn id="81" dur="500"/>
                                        <p:tgtEl>
                                          <p:spTgt spid="20"/>
                                        </p:tgtEl>
                                      </p:cBhvr>
                                    </p:animEffect>
                                  </p:childTnLst>
                                </p:cTn>
                              </p:par>
                            </p:childTnLst>
                          </p:cTn>
                        </p:par>
                      </p:childTnLst>
                    </p:cTn>
                  </p:par>
                  <p:par>
                    <p:cTn id="82" fill="hold">
                      <p:stCondLst>
                        <p:cond delay="indefinite"/>
                      </p:stCondLst>
                      <p:childTnLst>
                        <p:par>
                          <p:cTn id="83" fill="hold">
                            <p:stCondLst>
                              <p:cond delay="0"/>
                            </p:stCondLst>
                            <p:childTnLst>
                              <p:par>
                                <p:cTn id="84" presetID="9" presetClass="entr" presetSubtype="0" fill="hold" grpId="0" nodeType="clickEffect">
                                  <p:stCondLst>
                                    <p:cond delay="0"/>
                                  </p:stCondLst>
                                  <p:childTnLst>
                                    <p:set>
                                      <p:cBhvr>
                                        <p:cTn id="85" dur="1" fill="hold">
                                          <p:stCondLst>
                                            <p:cond delay="0"/>
                                          </p:stCondLst>
                                        </p:cTn>
                                        <p:tgtEl>
                                          <p:spTgt spid="138289"/>
                                        </p:tgtEl>
                                        <p:attrNameLst>
                                          <p:attrName>style.visibility</p:attrName>
                                        </p:attrNameLst>
                                      </p:cBhvr>
                                      <p:to>
                                        <p:strVal val="visible"/>
                                      </p:to>
                                    </p:set>
                                    <p:animEffect transition="in" filter="dissolve">
                                      <p:cBhvr>
                                        <p:cTn id="86" dur="500"/>
                                        <p:tgtEl>
                                          <p:spTgt spid="138289"/>
                                        </p:tgtEl>
                                      </p:cBhvr>
                                    </p:animEffect>
                                  </p:childTnLst>
                                </p:cTn>
                              </p:par>
                            </p:childTnLst>
                          </p:cTn>
                        </p:par>
                      </p:childTnLst>
                    </p:cTn>
                  </p:par>
                  <p:par>
                    <p:cTn id="87" fill="hold">
                      <p:stCondLst>
                        <p:cond delay="indefinite"/>
                      </p:stCondLst>
                      <p:childTnLst>
                        <p:par>
                          <p:cTn id="88" fill="hold">
                            <p:stCondLst>
                              <p:cond delay="0"/>
                            </p:stCondLst>
                            <p:childTnLst>
                              <p:par>
                                <p:cTn id="89" presetID="9" presetClass="entr" presetSubtype="0" fill="hold" grpId="0" nodeType="clickEffect">
                                  <p:stCondLst>
                                    <p:cond delay="0"/>
                                  </p:stCondLst>
                                  <p:childTnLst>
                                    <p:set>
                                      <p:cBhvr>
                                        <p:cTn id="90" dur="1" fill="hold">
                                          <p:stCondLst>
                                            <p:cond delay="0"/>
                                          </p:stCondLst>
                                        </p:cTn>
                                        <p:tgtEl>
                                          <p:spTgt spid="138253"/>
                                        </p:tgtEl>
                                        <p:attrNameLst>
                                          <p:attrName>style.visibility</p:attrName>
                                        </p:attrNameLst>
                                      </p:cBhvr>
                                      <p:to>
                                        <p:strVal val="visible"/>
                                      </p:to>
                                    </p:set>
                                    <p:animEffect transition="in" filter="dissolve">
                                      <p:cBhvr>
                                        <p:cTn id="91" dur="500"/>
                                        <p:tgtEl>
                                          <p:spTgt spid="138253"/>
                                        </p:tgtEl>
                                      </p:cBhvr>
                                    </p:animEffect>
                                  </p:childTnLst>
                                </p:cTn>
                              </p:par>
                            </p:childTnLst>
                          </p:cTn>
                        </p:par>
                        <p:par>
                          <p:cTn id="92" fill="hold">
                            <p:stCondLst>
                              <p:cond delay="500"/>
                            </p:stCondLst>
                            <p:childTnLst>
                              <p:par>
                                <p:cTn id="93" presetID="9" presetClass="entr" presetSubtype="0" fill="hold" nodeType="afterEffect">
                                  <p:stCondLst>
                                    <p:cond delay="0"/>
                                  </p:stCondLst>
                                  <p:childTnLst>
                                    <p:set>
                                      <p:cBhvr>
                                        <p:cTn id="94" dur="1" fill="hold">
                                          <p:stCondLst>
                                            <p:cond delay="0"/>
                                          </p:stCondLst>
                                        </p:cTn>
                                        <p:tgtEl>
                                          <p:spTgt spid="11"/>
                                        </p:tgtEl>
                                        <p:attrNameLst>
                                          <p:attrName>style.visibility</p:attrName>
                                        </p:attrNameLst>
                                      </p:cBhvr>
                                      <p:to>
                                        <p:strVal val="visible"/>
                                      </p:to>
                                    </p:set>
                                    <p:animEffect transition="in" filter="dissolve">
                                      <p:cBhvr>
                                        <p:cTn id="95" dur="500"/>
                                        <p:tgtEl>
                                          <p:spTgt spid="11"/>
                                        </p:tgtEl>
                                      </p:cBhvr>
                                    </p:animEffect>
                                  </p:childTnLst>
                                </p:cTn>
                              </p:par>
                            </p:childTnLst>
                          </p:cTn>
                        </p:par>
                        <p:par>
                          <p:cTn id="96" fill="hold">
                            <p:stCondLst>
                              <p:cond delay="1000"/>
                            </p:stCondLst>
                            <p:childTnLst>
                              <p:par>
                                <p:cTn id="97" presetID="9" presetClass="entr" presetSubtype="0"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dissolve">
                                      <p:cBhvr>
                                        <p:cTn id="99" dur="500"/>
                                        <p:tgtEl>
                                          <p:spTgt spid="19"/>
                                        </p:tgtEl>
                                      </p:cBhvr>
                                    </p:animEffect>
                                  </p:childTnLst>
                                </p:cTn>
                              </p:par>
                            </p:childTnLst>
                          </p:cTn>
                        </p:par>
                      </p:childTnLst>
                    </p:cTn>
                  </p:par>
                  <p:par>
                    <p:cTn id="100" fill="hold">
                      <p:stCondLst>
                        <p:cond delay="indefinite"/>
                      </p:stCondLst>
                      <p:childTnLst>
                        <p:par>
                          <p:cTn id="101" fill="hold">
                            <p:stCondLst>
                              <p:cond delay="0"/>
                            </p:stCondLst>
                            <p:childTnLst>
                              <p:par>
                                <p:cTn id="102" presetID="9" presetClass="entr" presetSubtype="0" fill="hold" grpId="0" nodeType="clickEffect">
                                  <p:stCondLst>
                                    <p:cond delay="0"/>
                                  </p:stCondLst>
                                  <p:childTnLst>
                                    <p:set>
                                      <p:cBhvr>
                                        <p:cTn id="103" dur="1" fill="hold">
                                          <p:stCondLst>
                                            <p:cond delay="0"/>
                                          </p:stCondLst>
                                        </p:cTn>
                                        <p:tgtEl>
                                          <p:spTgt spid="138299"/>
                                        </p:tgtEl>
                                        <p:attrNameLst>
                                          <p:attrName>style.visibility</p:attrName>
                                        </p:attrNameLst>
                                      </p:cBhvr>
                                      <p:to>
                                        <p:strVal val="visible"/>
                                      </p:to>
                                    </p:set>
                                    <p:animEffect transition="in" filter="dissolve">
                                      <p:cBhvr>
                                        <p:cTn id="104" dur="500"/>
                                        <p:tgtEl>
                                          <p:spTgt spid="138299"/>
                                        </p:tgtEl>
                                      </p:cBhvr>
                                    </p:animEffect>
                                  </p:childTnLst>
                                </p:cTn>
                              </p:par>
                            </p:childTnLst>
                          </p:cTn>
                        </p:par>
                        <p:par>
                          <p:cTn id="105" fill="hold">
                            <p:stCondLst>
                              <p:cond delay="500"/>
                            </p:stCondLst>
                            <p:childTnLst>
                              <p:par>
                                <p:cTn id="106" presetID="9" presetClass="entr" presetSubtype="0" fill="hold" nodeType="afterEffect">
                                  <p:stCondLst>
                                    <p:cond delay="0"/>
                                  </p:stCondLst>
                                  <p:childTnLst>
                                    <p:set>
                                      <p:cBhvr>
                                        <p:cTn id="107" dur="1" fill="hold">
                                          <p:stCondLst>
                                            <p:cond delay="0"/>
                                          </p:stCondLst>
                                        </p:cTn>
                                        <p:tgtEl>
                                          <p:spTgt spid="9"/>
                                        </p:tgtEl>
                                        <p:attrNameLst>
                                          <p:attrName>style.visibility</p:attrName>
                                        </p:attrNameLst>
                                      </p:cBhvr>
                                      <p:to>
                                        <p:strVal val="visible"/>
                                      </p:to>
                                    </p:set>
                                    <p:animEffect transition="in" filter="dissolve">
                                      <p:cBhvr>
                                        <p:cTn id="108" dur="500"/>
                                        <p:tgtEl>
                                          <p:spTgt spid="9"/>
                                        </p:tgtEl>
                                      </p:cBhvr>
                                    </p:animEffect>
                                  </p:childTnLst>
                                </p:cTn>
                              </p:par>
                            </p:childTnLst>
                          </p:cTn>
                        </p:par>
                      </p:childTnLst>
                    </p:cTn>
                  </p:par>
                  <p:par>
                    <p:cTn id="109" fill="hold">
                      <p:stCondLst>
                        <p:cond delay="indefinite"/>
                      </p:stCondLst>
                      <p:childTnLst>
                        <p:par>
                          <p:cTn id="110" fill="hold">
                            <p:stCondLst>
                              <p:cond delay="0"/>
                            </p:stCondLst>
                            <p:childTnLst>
                              <p:par>
                                <p:cTn id="111" presetID="9" presetClass="entr" presetSubtype="0" fill="hold" grpId="0" nodeType="clickEffect">
                                  <p:stCondLst>
                                    <p:cond delay="0"/>
                                  </p:stCondLst>
                                  <p:childTnLst>
                                    <p:set>
                                      <p:cBhvr>
                                        <p:cTn id="112" dur="1" fill="hold">
                                          <p:stCondLst>
                                            <p:cond delay="0"/>
                                          </p:stCondLst>
                                        </p:cTn>
                                        <p:tgtEl>
                                          <p:spTgt spid="138256"/>
                                        </p:tgtEl>
                                        <p:attrNameLst>
                                          <p:attrName>style.visibility</p:attrName>
                                        </p:attrNameLst>
                                      </p:cBhvr>
                                      <p:to>
                                        <p:strVal val="visible"/>
                                      </p:to>
                                    </p:set>
                                    <p:animEffect transition="in" filter="dissolve">
                                      <p:cBhvr>
                                        <p:cTn id="113" dur="500"/>
                                        <p:tgtEl>
                                          <p:spTgt spid="138256"/>
                                        </p:tgtEl>
                                      </p:cBhvr>
                                    </p:animEffect>
                                  </p:childTnLst>
                                </p:cTn>
                              </p:par>
                            </p:childTnLst>
                          </p:cTn>
                        </p:par>
                        <p:par>
                          <p:cTn id="114" fill="hold">
                            <p:stCondLst>
                              <p:cond delay="500"/>
                            </p:stCondLst>
                            <p:childTnLst>
                              <p:par>
                                <p:cTn id="115" presetID="9" presetClass="entr" presetSubtype="0" fill="hold" grpId="0" nodeType="afterEffect">
                                  <p:stCondLst>
                                    <p:cond delay="0"/>
                                  </p:stCondLst>
                                  <p:childTnLst>
                                    <p:set>
                                      <p:cBhvr>
                                        <p:cTn id="116" dur="1" fill="hold">
                                          <p:stCondLst>
                                            <p:cond delay="0"/>
                                          </p:stCondLst>
                                        </p:cTn>
                                        <p:tgtEl>
                                          <p:spTgt spid="138257"/>
                                        </p:tgtEl>
                                        <p:attrNameLst>
                                          <p:attrName>style.visibility</p:attrName>
                                        </p:attrNameLst>
                                      </p:cBhvr>
                                      <p:to>
                                        <p:strVal val="visible"/>
                                      </p:to>
                                    </p:set>
                                    <p:animEffect transition="in" filter="dissolve">
                                      <p:cBhvr>
                                        <p:cTn id="117" dur="500"/>
                                        <p:tgtEl>
                                          <p:spTgt spid="138257"/>
                                        </p:tgtEl>
                                      </p:cBhvr>
                                    </p:animEffect>
                                  </p:childTnLst>
                                </p:cTn>
                              </p:par>
                            </p:childTnLst>
                          </p:cTn>
                        </p:par>
                        <p:par>
                          <p:cTn id="118" fill="hold">
                            <p:stCondLst>
                              <p:cond delay="1000"/>
                            </p:stCondLst>
                            <p:childTnLst>
                              <p:par>
                                <p:cTn id="119" presetID="9" presetClass="entr" presetSubtype="0" fill="hold" grpId="0" nodeType="afterEffect">
                                  <p:stCondLst>
                                    <p:cond delay="0"/>
                                  </p:stCondLst>
                                  <p:childTnLst>
                                    <p:set>
                                      <p:cBhvr>
                                        <p:cTn id="120" dur="1" fill="hold">
                                          <p:stCondLst>
                                            <p:cond delay="0"/>
                                          </p:stCondLst>
                                        </p:cTn>
                                        <p:tgtEl>
                                          <p:spTgt spid="138259"/>
                                        </p:tgtEl>
                                        <p:attrNameLst>
                                          <p:attrName>style.visibility</p:attrName>
                                        </p:attrNameLst>
                                      </p:cBhvr>
                                      <p:to>
                                        <p:strVal val="visible"/>
                                      </p:to>
                                    </p:set>
                                    <p:animEffect transition="in" filter="dissolve">
                                      <p:cBhvr>
                                        <p:cTn id="121" dur="500"/>
                                        <p:tgtEl>
                                          <p:spTgt spid="138259"/>
                                        </p:tgtEl>
                                      </p:cBhvr>
                                    </p:animEffect>
                                  </p:childTnLst>
                                </p:cTn>
                              </p:par>
                            </p:childTnLst>
                          </p:cTn>
                        </p:par>
                        <p:par>
                          <p:cTn id="122" fill="hold">
                            <p:stCondLst>
                              <p:cond delay="1500"/>
                            </p:stCondLst>
                            <p:childTnLst>
                              <p:par>
                                <p:cTn id="123" presetID="9" presetClass="entr" presetSubtype="0" fill="hold" grpId="0" nodeType="afterEffect">
                                  <p:stCondLst>
                                    <p:cond delay="0"/>
                                  </p:stCondLst>
                                  <p:childTnLst>
                                    <p:set>
                                      <p:cBhvr>
                                        <p:cTn id="124" dur="1" fill="hold">
                                          <p:stCondLst>
                                            <p:cond delay="0"/>
                                          </p:stCondLst>
                                        </p:cTn>
                                        <p:tgtEl>
                                          <p:spTgt spid="138258"/>
                                        </p:tgtEl>
                                        <p:attrNameLst>
                                          <p:attrName>style.visibility</p:attrName>
                                        </p:attrNameLst>
                                      </p:cBhvr>
                                      <p:to>
                                        <p:strVal val="visible"/>
                                      </p:to>
                                    </p:set>
                                    <p:animEffect transition="in" filter="dissolve">
                                      <p:cBhvr>
                                        <p:cTn id="125" dur="500"/>
                                        <p:tgtEl>
                                          <p:spTgt spid="138258"/>
                                        </p:tgtEl>
                                      </p:cBhvr>
                                    </p:animEffect>
                                  </p:childTnLst>
                                </p:cTn>
                              </p:par>
                            </p:childTnLst>
                          </p:cTn>
                        </p:par>
                      </p:childTnLst>
                    </p:cTn>
                  </p:par>
                  <p:par>
                    <p:cTn id="126" fill="hold">
                      <p:stCondLst>
                        <p:cond delay="indefinite"/>
                      </p:stCondLst>
                      <p:childTnLst>
                        <p:par>
                          <p:cTn id="127" fill="hold">
                            <p:stCondLst>
                              <p:cond delay="0"/>
                            </p:stCondLst>
                            <p:childTnLst>
                              <p:par>
                                <p:cTn id="128" presetID="9" presetClass="entr" presetSubtype="0" fill="hold" grpId="0" nodeType="clickEffect">
                                  <p:stCondLst>
                                    <p:cond delay="0"/>
                                  </p:stCondLst>
                                  <p:childTnLst>
                                    <p:set>
                                      <p:cBhvr>
                                        <p:cTn id="129" dur="1" fill="hold">
                                          <p:stCondLst>
                                            <p:cond delay="0"/>
                                          </p:stCondLst>
                                        </p:cTn>
                                        <p:tgtEl>
                                          <p:spTgt spid="138263"/>
                                        </p:tgtEl>
                                        <p:attrNameLst>
                                          <p:attrName>style.visibility</p:attrName>
                                        </p:attrNameLst>
                                      </p:cBhvr>
                                      <p:to>
                                        <p:strVal val="visible"/>
                                      </p:to>
                                    </p:set>
                                    <p:animEffect transition="in" filter="dissolve">
                                      <p:cBhvr>
                                        <p:cTn id="130" dur="500"/>
                                        <p:tgtEl>
                                          <p:spTgt spid="138263"/>
                                        </p:tgtEl>
                                      </p:cBhvr>
                                    </p:animEffect>
                                  </p:childTnLst>
                                </p:cTn>
                              </p:par>
                            </p:childTnLst>
                          </p:cTn>
                        </p:par>
                        <p:par>
                          <p:cTn id="131" fill="hold">
                            <p:stCondLst>
                              <p:cond delay="500"/>
                            </p:stCondLst>
                            <p:childTnLst>
                              <p:par>
                                <p:cTn id="132" presetID="9" presetClass="entr" presetSubtype="0" fill="hold" grpId="0" nodeType="afterEffect">
                                  <p:stCondLst>
                                    <p:cond delay="0"/>
                                  </p:stCondLst>
                                  <p:childTnLst>
                                    <p:set>
                                      <p:cBhvr>
                                        <p:cTn id="133" dur="1" fill="hold">
                                          <p:stCondLst>
                                            <p:cond delay="0"/>
                                          </p:stCondLst>
                                        </p:cTn>
                                        <p:tgtEl>
                                          <p:spTgt spid="138267"/>
                                        </p:tgtEl>
                                        <p:attrNameLst>
                                          <p:attrName>style.visibility</p:attrName>
                                        </p:attrNameLst>
                                      </p:cBhvr>
                                      <p:to>
                                        <p:strVal val="visible"/>
                                      </p:to>
                                    </p:set>
                                    <p:animEffect transition="in" filter="dissolve">
                                      <p:cBhvr>
                                        <p:cTn id="134" dur="500"/>
                                        <p:tgtEl>
                                          <p:spTgt spid="138267"/>
                                        </p:tgtEl>
                                      </p:cBhvr>
                                    </p:animEffect>
                                  </p:childTnLst>
                                </p:cTn>
                              </p:par>
                            </p:childTnLst>
                          </p:cTn>
                        </p:par>
                      </p:childTnLst>
                    </p:cTn>
                  </p:par>
                  <p:par>
                    <p:cTn id="135" fill="hold">
                      <p:stCondLst>
                        <p:cond delay="indefinite"/>
                      </p:stCondLst>
                      <p:childTnLst>
                        <p:par>
                          <p:cTn id="136" fill="hold">
                            <p:stCondLst>
                              <p:cond delay="0"/>
                            </p:stCondLst>
                            <p:childTnLst>
                              <p:par>
                                <p:cTn id="137" presetID="9" presetClass="entr" presetSubtype="0" fill="hold" grpId="0" nodeType="clickEffect">
                                  <p:stCondLst>
                                    <p:cond delay="0"/>
                                  </p:stCondLst>
                                  <p:childTnLst>
                                    <p:set>
                                      <p:cBhvr>
                                        <p:cTn id="138" dur="1" fill="hold">
                                          <p:stCondLst>
                                            <p:cond delay="0"/>
                                          </p:stCondLst>
                                        </p:cTn>
                                        <p:tgtEl>
                                          <p:spTgt spid="138262"/>
                                        </p:tgtEl>
                                        <p:attrNameLst>
                                          <p:attrName>style.visibility</p:attrName>
                                        </p:attrNameLst>
                                      </p:cBhvr>
                                      <p:to>
                                        <p:strVal val="visible"/>
                                      </p:to>
                                    </p:set>
                                    <p:animEffect transition="in" filter="dissolve">
                                      <p:cBhvr>
                                        <p:cTn id="139" dur="500"/>
                                        <p:tgtEl>
                                          <p:spTgt spid="138262"/>
                                        </p:tgtEl>
                                      </p:cBhvr>
                                    </p:animEffect>
                                  </p:childTnLst>
                                </p:cTn>
                              </p:par>
                            </p:childTnLst>
                          </p:cTn>
                        </p:par>
                        <p:par>
                          <p:cTn id="140" fill="hold">
                            <p:stCondLst>
                              <p:cond delay="500"/>
                            </p:stCondLst>
                            <p:childTnLst>
                              <p:par>
                                <p:cTn id="141" presetID="9" presetClass="entr" presetSubtype="0" fill="hold" nodeType="afterEffect">
                                  <p:stCondLst>
                                    <p:cond delay="0"/>
                                  </p:stCondLst>
                                  <p:childTnLst>
                                    <p:set>
                                      <p:cBhvr>
                                        <p:cTn id="142" dur="1" fill="hold">
                                          <p:stCondLst>
                                            <p:cond delay="0"/>
                                          </p:stCondLst>
                                        </p:cTn>
                                        <p:tgtEl>
                                          <p:spTgt spid="4"/>
                                        </p:tgtEl>
                                        <p:attrNameLst>
                                          <p:attrName>style.visibility</p:attrName>
                                        </p:attrNameLst>
                                      </p:cBhvr>
                                      <p:to>
                                        <p:strVal val="visible"/>
                                      </p:to>
                                    </p:set>
                                    <p:animEffect transition="in" filter="dissolve">
                                      <p:cBhvr>
                                        <p:cTn id="143" dur="500"/>
                                        <p:tgtEl>
                                          <p:spTgt spid="4"/>
                                        </p:tgtEl>
                                      </p:cBhvr>
                                    </p:animEffect>
                                  </p:childTnLst>
                                </p:cTn>
                              </p:par>
                            </p:childTnLst>
                          </p:cTn>
                        </p:par>
                      </p:childTnLst>
                    </p:cTn>
                  </p:par>
                  <p:par>
                    <p:cTn id="144" fill="hold">
                      <p:stCondLst>
                        <p:cond delay="indefinite"/>
                      </p:stCondLst>
                      <p:childTnLst>
                        <p:par>
                          <p:cTn id="145" fill="hold">
                            <p:stCondLst>
                              <p:cond delay="0"/>
                            </p:stCondLst>
                            <p:childTnLst>
                              <p:par>
                                <p:cTn id="146" presetID="9" presetClass="entr" presetSubtype="0" fill="hold" grpId="0" nodeType="clickEffect">
                                  <p:stCondLst>
                                    <p:cond delay="0"/>
                                  </p:stCondLst>
                                  <p:childTnLst>
                                    <p:set>
                                      <p:cBhvr>
                                        <p:cTn id="147" dur="1" fill="hold">
                                          <p:stCondLst>
                                            <p:cond delay="0"/>
                                          </p:stCondLst>
                                        </p:cTn>
                                        <p:tgtEl>
                                          <p:spTgt spid="138261"/>
                                        </p:tgtEl>
                                        <p:attrNameLst>
                                          <p:attrName>style.visibility</p:attrName>
                                        </p:attrNameLst>
                                      </p:cBhvr>
                                      <p:to>
                                        <p:strVal val="visible"/>
                                      </p:to>
                                    </p:set>
                                    <p:animEffect transition="in" filter="dissolve">
                                      <p:cBhvr>
                                        <p:cTn id="148" dur="500"/>
                                        <p:tgtEl>
                                          <p:spTgt spid="138261"/>
                                        </p:tgtEl>
                                      </p:cBhvr>
                                    </p:animEffect>
                                  </p:childTnLst>
                                </p:cTn>
                              </p:par>
                              <p:par>
                                <p:cTn id="149" presetID="9" presetClass="entr" presetSubtype="0" fill="hold" grpId="0" nodeType="withEffect">
                                  <p:stCondLst>
                                    <p:cond delay="0"/>
                                  </p:stCondLst>
                                  <p:childTnLst>
                                    <p:set>
                                      <p:cBhvr>
                                        <p:cTn id="150" dur="1" fill="hold">
                                          <p:stCondLst>
                                            <p:cond delay="0"/>
                                          </p:stCondLst>
                                        </p:cTn>
                                        <p:tgtEl>
                                          <p:spTgt spid="138270"/>
                                        </p:tgtEl>
                                        <p:attrNameLst>
                                          <p:attrName>style.visibility</p:attrName>
                                        </p:attrNameLst>
                                      </p:cBhvr>
                                      <p:to>
                                        <p:strVal val="visible"/>
                                      </p:to>
                                    </p:set>
                                    <p:animEffect transition="in" filter="dissolve">
                                      <p:cBhvr>
                                        <p:cTn id="151" dur="500"/>
                                        <p:tgtEl>
                                          <p:spTgt spid="138270"/>
                                        </p:tgtEl>
                                      </p:cBhvr>
                                    </p:animEffect>
                                  </p:childTnLst>
                                </p:cTn>
                              </p:par>
                            </p:childTnLst>
                          </p:cTn>
                        </p:par>
                      </p:childTnLst>
                    </p:cTn>
                  </p:par>
                  <p:par>
                    <p:cTn id="152" fill="hold">
                      <p:stCondLst>
                        <p:cond delay="indefinite"/>
                      </p:stCondLst>
                      <p:childTnLst>
                        <p:par>
                          <p:cTn id="153" fill="hold">
                            <p:stCondLst>
                              <p:cond delay="0"/>
                            </p:stCondLst>
                            <p:childTnLst>
                              <p:par>
                                <p:cTn id="154" presetID="9" presetClass="entr" presetSubtype="0" fill="hold" grpId="0" nodeType="clickEffect">
                                  <p:stCondLst>
                                    <p:cond delay="0"/>
                                  </p:stCondLst>
                                  <p:childTnLst>
                                    <p:set>
                                      <p:cBhvr>
                                        <p:cTn id="155" dur="1" fill="hold">
                                          <p:stCondLst>
                                            <p:cond delay="0"/>
                                          </p:stCondLst>
                                        </p:cTn>
                                        <p:tgtEl>
                                          <p:spTgt spid="138274"/>
                                        </p:tgtEl>
                                        <p:attrNameLst>
                                          <p:attrName>style.visibility</p:attrName>
                                        </p:attrNameLst>
                                      </p:cBhvr>
                                      <p:to>
                                        <p:strVal val="visible"/>
                                      </p:to>
                                    </p:set>
                                    <p:animEffect transition="in" filter="dissolve">
                                      <p:cBhvr>
                                        <p:cTn id="156" dur="500"/>
                                        <p:tgtEl>
                                          <p:spTgt spid="138274"/>
                                        </p:tgtEl>
                                      </p:cBhvr>
                                    </p:animEffect>
                                  </p:childTnLst>
                                </p:cTn>
                              </p:par>
                            </p:childTnLst>
                          </p:cTn>
                        </p:par>
                        <p:par>
                          <p:cTn id="157" fill="hold">
                            <p:stCondLst>
                              <p:cond delay="500"/>
                            </p:stCondLst>
                            <p:childTnLst>
                              <p:par>
                                <p:cTn id="158" presetID="9" presetClass="entr" presetSubtype="0" fill="hold" grpId="0" nodeType="afterEffect">
                                  <p:stCondLst>
                                    <p:cond delay="0"/>
                                  </p:stCondLst>
                                  <p:childTnLst>
                                    <p:set>
                                      <p:cBhvr>
                                        <p:cTn id="159" dur="1" fill="hold">
                                          <p:stCondLst>
                                            <p:cond delay="0"/>
                                          </p:stCondLst>
                                        </p:cTn>
                                        <p:tgtEl>
                                          <p:spTgt spid="138276"/>
                                        </p:tgtEl>
                                        <p:attrNameLst>
                                          <p:attrName>style.visibility</p:attrName>
                                        </p:attrNameLst>
                                      </p:cBhvr>
                                      <p:to>
                                        <p:strVal val="visible"/>
                                      </p:to>
                                    </p:set>
                                    <p:animEffect transition="in" filter="dissolve">
                                      <p:cBhvr>
                                        <p:cTn id="160" dur="500"/>
                                        <p:tgtEl>
                                          <p:spTgt spid="138276"/>
                                        </p:tgtEl>
                                      </p:cBhvr>
                                    </p:animEffect>
                                  </p:childTnLst>
                                </p:cTn>
                              </p:par>
                            </p:childTnLst>
                          </p:cTn>
                        </p:par>
                        <p:par>
                          <p:cTn id="161" fill="hold">
                            <p:stCondLst>
                              <p:cond delay="1000"/>
                            </p:stCondLst>
                            <p:childTnLst>
                              <p:par>
                                <p:cTn id="162" presetID="9" presetClass="entr" presetSubtype="0" fill="hold" grpId="0" nodeType="afterEffect">
                                  <p:stCondLst>
                                    <p:cond delay="0"/>
                                  </p:stCondLst>
                                  <p:childTnLst>
                                    <p:set>
                                      <p:cBhvr>
                                        <p:cTn id="163" dur="1" fill="hold">
                                          <p:stCondLst>
                                            <p:cond delay="0"/>
                                          </p:stCondLst>
                                        </p:cTn>
                                        <p:tgtEl>
                                          <p:spTgt spid="138273"/>
                                        </p:tgtEl>
                                        <p:attrNameLst>
                                          <p:attrName>style.visibility</p:attrName>
                                        </p:attrNameLst>
                                      </p:cBhvr>
                                      <p:to>
                                        <p:strVal val="visible"/>
                                      </p:to>
                                    </p:set>
                                    <p:animEffect transition="in" filter="dissolve">
                                      <p:cBhvr>
                                        <p:cTn id="164" dur="500"/>
                                        <p:tgtEl>
                                          <p:spTgt spid="138273"/>
                                        </p:tgtEl>
                                      </p:cBhvr>
                                    </p:animEffect>
                                  </p:childTnLst>
                                </p:cTn>
                              </p:par>
                            </p:childTnLst>
                          </p:cTn>
                        </p:par>
                        <p:par>
                          <p:cTn id="165" fill="hold">
                            <p:stCondLst>
                              <p:cond delay="1500"/>
                            </p:stCondLst>
                            <p:childTnLst>
                              <p:par>
                                <p:cTn id="166" presetID="9" presetClass="entr" presetSubtype="0" fill="hold" grpId="0" nodeType="afterEffect">
                                  <p:stCondLst>
                                    <p:cond delay="0"/>
                                  </p:stCondLst>
                                  <p:childTnLst>
                                    <p:set>
                                      <p:cBhvr>
                                        <p:cTn id="167" dur="1" fill="hold">
                                          <p:stCondLst>
                                            <p:cond delay="0"/>
                                          </p:stCondLst>
                                        </p:cTn>
                                        <p:tgtEl>
                                          <p:spTgt spid="138275"/>
                                        </p:tgtEl>
                                        <p:attrNameLst>
                                          <p:attrName>style.visibility</p:attrName>
                                        </p:attrNameLst>
                                      </p:cBhvr>
                                      <p:to>
                                        <p:strVal val="visible"/>
                                      </p:to>
                                    </p:set>
                                    <p:animEffect transition="in" filter="dissolve">
                                      <p:cBhvr>
                                        <p:cTn id="168" dur="500"/>
                                        <p:tgtEl>
                                          <p:spTgt spid="138275"/>
                                        </p:tgtEl>
                                      </p:cBhvr>
                                    </p:animEffect>
                                  </p:childTnLst>
                                </p:cTn>
                              </p:par>
                            </p:childTnLst>
                          </p:cTn>
                        </p:par>
                      </p:childTnLst>
                    </p:cTn>
                  </p:par>
                  <p:par>
                    <p:cTn id="169" fill="hold">
                      <p:stCondLst>
                        <p:cond delay="indefinite"/>
                      </p:stCondLst>
                      <p:childTnLst>
                        <p:par>
                          <p:cTn id="170" fill="hold">
                            <p:stCondLst>
                              <p:cond delay="0"/>
                            </p:stCondLst>
                            <p:childTnLst>
                              <p:par>
                                <p:cTn id="171" presetID="9" presetClass="entr" presetSubtype="0" fill="hold" grpId="0" nodeType="clickEffect">
                                  <p:stCondLst>
                                    <p:cond delay="0"/>
                                  </p:stCondLst>
                                  <p:childTnLst>
                                    <p:set>
                                      <p:cBhvr>
                                        <p:cTn id="172" dur="1" fill="hold">
                                          <p:stCondLst>
                                            <p:cond delay="0"/>
                                          </p:stCondLst>
                                        </p:cTn>
                                        <p:tgtEl>
                                          <p:spTgt spid="138271"/>
                                        </p:tgtEl>
                                        <p:attrNameLst>
                                          <p:attrName>style.visibility</p:attrName>
                                        </p:attrNameLst>
                                      </p:cBhvr>
                                      <p:to>
                                        <p:strVal val="visible"/>
                                      </p:to>
                                    </p:set>
                                    <p:animEffect transition="in" filter="dissolve">
                                      <p:cBhvr>
                                        <p:cTn id="173" dur="500"/>
                                        <p:tgtEl>
                                          <p:spTgt spid="138271"/>
                                        </p:tgtEl>
                                      </p:cBhvr>
                                    </p:animEffect>
                                  </p:childTnLst>
                                </p:cTn>
                              </p:par>
                            </p:childTnLst>
                          </p:cTn>
                        </p:par>
                        <p:par>
                          <p:cTn id="174" fill="hold">
                            <p:stCondLst>
                              <p:cond delay="500"/>
                            </p:stCondLst>
                            <p:childTnLst>
                              <p:par>
                                <p:cTn id="175" presetID="9" presetClass="entr" presetSubtype="0" fill="hold" grpId="0" nodeType="afterEffect">
                                  <p:stCondLst>
                                    <p:cond delay="0"/>
                                  </p:stCondLst>
                                  <p:childTnLst>
                                    <p:set>
                                      <p:cBhvr>
                                        <p:cTn id="176" dur="1" fill="hold">
                                          <p:stCondLst>
                                            <p:cond delay="0"/>
                                          </p:stCondLst>
                                        </p:cTn>
                                        <p:tgtEl>
                                          <p:spTgt spid="138269"/>
                                        </p:tgtEl>
                                        <p:attrNameLst>
                                          <p:attrName>style.visibility</p:attrName>
                                        </p:attrNameLst>
                                      </p:cBhvr>
                                      <p:to>
                                        <p:strVal val="visible"/>
                                      </p:to>
                                    </p:set>
                                    <p:animEffect transition="in" filter="dissolve">
                                      <p:cBhvr>
                                        <p:cTn id="177" dur="500"/>
                                        <p:tgtEl>
                                          <p:spTgt spid="138269"/>
                                        </p:tgtEl>
                                      </p:cBhvr>
                                    </p:animEffect>
                                  </p:childTnLst>
                                </p:cTn>
                              </p:par>
                            </p:childTnLst>
                          </p:cTn>
                        </p:par>
                      </p:childTnLst>
                    </p:cTn>
                  </p:par>
                  <p:par>
                    <p:cTn id="178" fill="hold">
                      <p:stCondLst>
                        <p:cond delay="indefinite"/>
                      </p:stCondLst>
                      <p:childTnLst>
                        <p:par>
                          <p:cTn id="179" fill="hold">
                            <p:stCondLst>
                              <p:cond delay="0"/>
                            </p:stCondLst>
                            <p:childTnLst>
                              <p:par>
                                <p:cTn id="180" presetID="9" presetClass="entr" presetSubtype="0" fill="hold" grpId="0" nodeType="clickEffect">
                                  <p:stCondLst>
                                    <p:cond delay="0"/>
                                  </p:stCondLst>
                                  <p:childTnLst>
                                    <p:set>
                                      <p:cBhvr>
                                        <p:cTn id="181" dur="1" fill="hold">
                                          <p:stCondLst>
                                            <p:cond delay="0"/>
                                          </p:stCondLst>
                                        </p:cTn>
                                        <p:tgtEl>
                                          <p:spTgt spid="138260"/>
                                        </p:tgtEl>
                                        <p:attrNameLst>
                                          <p:attrName>style.visibility</p:attrName>
                                        </p:attrNameLst>
                                      </p:cBhvr>
                                      <p:to>
                                        <p:strVal val="visible"/>
                                      </p:to>
                                    </p:set>
                                    <p:animEffect transition="in" filter="dissolve">
                                      <p:cBhvr>
                                        <p:cTn id="182" dur="500"/>
                                        <p:tgtEl>
                                          <p:spTgt spid="138260"/>
                                        </p:tgtEl>
                                      </p:cBhvr>
                                    </p:animEffect>
                                  </p:childTnLst>
                                </p:cTn>
                              </p:par>
                            </p:childTnLst>
                          </p:cTn>
                        </p:par>
                        <p:par>
                          <p:cTn id="183" fill="hold">
                            <p:stCondLst>
                              <p:cond delay="500"/>
                            </p:stCondLst>
                            <p:childTnLst>
                              <p:par>
                                <p:cTn id="184" presetID="9" presetClass="entr" presetSubtype="0" fill="hold" grpId="0" nodeType="afterEffect">
                                  <p:stCondLst>
                                    <p:cond delay="0"/>
                                  </p:stCondLst>
                                  <p:childTnLst>
                                    <p:set>
                                      <p:cBhvr>
                                        <p:cTn id="185" dur="1" fill="hold">
                                          <p:stCondLst>
                                            <p:cond delay="0"/>
                                          </p:stCondLst>
                                        </p:cTn>
                                        <p:tgtEl>
                                          <p:spTgt spid="138268"/>
                                        </p:tgtEl>
                                        <p:attrNameLst>
                                          <p:attrName>style.visibility</p:attrName>
                                        </p:attrNameLst>
                                      </p:cBhvr>
                                      <p:to>
                                        <p:strVal val="visible"/>
                                      </p:to>
                                    </p:set>
                                    <p:animEffect transition="in" filter="dissolve">
                                      <p:cBhvr>
                                        <p:cTn id="186" dur="500"/>
                                        <p:tgtEl>
                                          <p:spTgt spid="138268"/>
                                        </p:tgtEl>
                                      </p:cBhvr>
                                    </p:animEffect>
                                  </p:childTnLst>
                                </p:cTn>
                              </p:par>
                            </p:childTnLst>
                          </p:cTn>
                        </p:par>
                      </p:childTnLst>
                    </p:cTn>
                  </p:par>
                  <p:par>
                    <p:cTn id="187" fill="hold">
                      <p:stCondLst>
                        <p:cond delay="indefinite"/>
                      </p:stCondLst>
                      <p:childTnLst>
                        <p:par>
                          <p:cTn id="188" fill="hold">
                            <p:stCondLst>
                              <p:cond delay="0"/>
                            </p:stCondLst>
                            <p:childTnLst>
                              <p:par>
                                <p:cTn id="189" presetID="9" presetClass="entr" presetSubtype="0" fill="hold" grpId="0" nodeType="clickEffect">
                                  <p:stCondLst>
                                    <p:cond delay="0"/>
                                  </p:stCondLst>
                                  <p:childTnLst>
                                    <p:set>
                                      <p:cBhvr>
                                        <p:cTn id="190" dur="1" fill="hold">
                                          <p:stCondLst>
                                            <p:cond delay="0"/>
                                          </p:stCondLst>
                                        </p:cTn>
                                        <p:tgtEl>
                                          <p:spTgt spid="138272"/>
                                        </p:tgtEl>
                                        <p:attrNameLst>
                                          <p:attrName>style.visibility</p:attrName>
                                        </p:attrNameLst>
                                      </p:cBhvr>
                                      <p:to>
                                        <p:strVal val="visible"/>
                                      </p:to>
                                    </p:set>
                                    <p:animEffect transition="in" filter="dissolve">
                                      <p:cBhvr>
                                        <p:cTn id="191" dur="500"/>
                                        <p:tgtEl>
                                          <p:spTgt spid="138272"/>
                                        </p:tgtEl>
                                      </p:cBhvr>
                                    </p:animEffect>
                                  </p:childTnLst>
                                </p:cTn>
                              </p:par>
                            </p:childTnLst>
                          </p:cTn>
                        </p:par>
                        <p:par>
                          <p:cTn id="192" fill="hold">
                            <p:stCondLst>
                              <p:cond delay="500"/>
                            </p:stCondLst>
                            <p:childTnLst>
                              <p:par>
                                <p:cTn id="193" presetID="9" presetClass="entr" presetSubtype="0" fill="hold" grpId="0" nodeType="afterEffect">
                                  <p:stCondLst>
                                    <p:cond delay="0"/>
                                  </p:stCondLst>
                                  <p:childTnLst>
                                    <p:set>
                                      <p:cBhvr>
                                        <p:cTn id="194" dur="1" fill="hold">
                                          <p:stCondLst>
                                            <p:cond delay="0"/>
                                          </p:stCondLst>
                                        </p:cTn>
                                        <p:tgtEl>
                                          <p:spTgt spid="138246"/>
                                        </p:tgtEl>
                                        <p:attrNameLst>
                                          <p:attrName>style.visibility</p:attrName>
                                        </p:attrNameLst>
                                      </p:cBhvr>
                                      <p:to>
                                        <p:strVal val="visible"/>
                                      </p:to>
                                    </p:set>
                                    <p:animEffect transition="in" filter="dissolve">
                                      <p:cBhvr>
                                        <p:cTn id="195" dur="500"/>
                                        <p:tgtEl>
                                          <p:spTgt spid="138246"/>
                                        </p:tgtEl>
                                      </p:cBhvr>
                                    </p:animEffect>
                                  </p:childTnLst>
                                </p:cTn>
                              </p:par>
                            </p:childTnLst>
                          </p:cTn>
                        </p:par>
                      </p:childTnLst>
                    </p:cTn>
                  </p:par>
                  <p:par>
                    <p:cTn id="196" fill="hold">
                      <p:stCondLst>
                        <p:cond delay="indefinite"/>
                      </p:stCondLst>
                      <p:childTnLst>
                        <p:par>
                          <p:cTn id="197" fill="hold">
                            <p:stCondLst>
                              <p:cond delay="0"/>
                            </p:stCondLst>
                            <p:childTnLst>
                              <p:par>
                                <p:cTn id="198" presetID="9" presetClass="entr" presetSubtype="0" fill="hold" grpId="0" nodeType="clickEffect">
                                  <p:stCondLst>
                                    <p:cond delay="0"/>
                                  </p:stCondLst>
                                  <p:childTnLst>
                                    <p:set>
                                      <p:cBhvr>
                                        <p:cTn id="199" dur="1" fill="hold">
                                          <p:stCondLst>
                                            <p:cond delay="0"/>
                                          </p:stCondLst>
                                        </p:cTn>
                                        <p:tgtEl>
                                          <p:spTgt spid="138255"/>
                                        </p:tgtEl>
                                        <p:attrNameLst>
                                          <p:attrName>style.visibility</p:attrName>
                                        </p:attrNameLst>
                                      </p:cBhvr>
                                      <p:to>
                                        <p:strVal val="visible"/>
                                      </p:to>
                                    </p:set>
                                    <p:animEffect transition="in" filter="dissolve">
                                      <p:cBhvr>
                                        <p:cTn id="200" dur="500"/>
                                        <p:tgtEl>
                                          <p:spTgt spid="138255"/>
                                        </p:tgtEl>
                                      </p:cBhvr>
                                    </p:animEffect>
                                  </p:childTnLst>
                                </p:cTn>
                              </p:par>
                            </p:childTnLst>
                          </p:cTn>
                        </p:par>
                        <p:par>
                          <p:cTn id="201" fill="hold">
                            <p:stCondLst>
                              <p:cond delay="500"/>
                            </p:stCondLst>
                            <p:childTnLst>
                              <p:par>
                                <p:cTn id="202" presetID="9" presetClass="entr" presetSubtype="0" fill="hold" nodeType="afterEffect">
                                  <p:stCondLst>
                                    <p:cond delay="0"/>
                                  </p:stCondLst>
                                  <p:childTnLst>
                                    <p:set>
                                      <p:cBhvr>
                                        <p:cTn id="203" dur="1" fill="hold">
                                          <p:stCondLst>
                                            <p:cond delay="0"/>
                                          </p:stCondLst>
                                        </p:cTn>
                                        <p:tgtEl>
                                          <p:spTgt spid="2"/>
                                        </p:tgtEl>
                                        <p:attrNameLst>
                                          <p:attrName>style.visibility</p:attrName>
                                        </p:attrNameLst>
                                      </p:cBhvr>
                                      <p:to>
                                        <p:strVal val="visible"/>
                                      </p:to>
                                    </p:set>
                                    <p:animEffect transition="in" filter="dissolve">
                                      <p:cBhvr>
                                        <p:cTn id="204" dur="500"/>
                                        <p:tgtEl>
                                          <p:spTgt spid="2"/>
                                        </p:tgtEl>
                                      </p:cBhvr>
                                    </p:animEffect>
                                  </p:childTnLst>
                                </p:cTn>
                              </p:par>
                            </p:childTnLst>
                          </p:cTn>
                        </p:par>
                      </p:childTnLst>
                    </p:cTn>
                  </p:par>
                  <p:par>
                    <p:cTn id="205" fill="hold">
                      <p:stCondLst>
                        <p:cond delay="indefinite"/>
                      </p:stCondLst>
                      <p:childTnLst>
                        <p:par>
                          <p:cTn id="206" fill="hold">
                            <p:stCondLst>
                              <p:cond delay="0"/>
                            </p:stCondLst>
                            <p:childTnLst>
                              <p:par>
                                <p:cTn id="207" presetID="9" presetClass="entr" presetSubtype="0" fill="hold" grpId="0" nodeType="clickEffect">
                                  <p:stCondLst>
                                    <p:cond delay="0"/>
                                  </p:stCondLst>
                                  <p:childTnLst>
                                    <p:set>
                                      <p:cBhvr>
                                        <p:cTn id="208" dur="1" fill="hold">
                                          <p:stCondLst>
                                            <p:cond delay="0"/>
                                          </p:stCondLst>
                                        </p:cTn>
                                        <p:tgtEl>
                                          <p:spTgt spid="138254"/>
                                        </p:tgtEl>
                                        <p:attrNameLst>
                                          <p:attrName>style.visibility</p:attrName>
                                        </p:attrNameLst>
                                      </p:cBhvr>
                                      <p:to>
                                        <p:strVal val="visible"/>
                                      </p:to>
                                    </p:set>
                                    <p:animEffect transition="in" filter="dissolve">
                                      <p:cBhvr>
                                        <p:cTn id="209" dur="500"/>
                                        <p:tgtEl>
                                          <p:spTgt spid="138254"/>
                                        </p:tgtEl>
                                      </p:cBhvr>
                                    </p:animEffect>
                                  </p:childTnLst>
                                </p:cTn>
                              </p:par>
                            </p:childTnLst>
                          </p:cTn>
                        </p:par>
                        <p:par>
                          <p:cTn id="210" fill="hold">
                            <p:stCondLst>
                              <p:cond delay="500"/>
                            </p:stCondLst>
                            <p:childTnLst>
                              <p:par>
                                <p:cTn id="211" presetID="9" presetClass="entr" presetSubtype="0" fill="hold" nodeType="afterEffect">
                                  <p:stCondLst>
                                    <p:cond delay="0"/>
                                  </p:stCondLst>
                                  <p:childTnLst>
                                    <p:set>
                                      <p:cBhvr>
                                        <p:cTn id="212" dur="1" fill="hold">
                                          <p:stCondLst>
                                            <p:cond delay="0"/>
                                          </p:stCondLst>
                                        </p:cTn>
                                        <p:tgtEl>
                                          <p:spTgt spid="3"/>
                                        </p:tgtEl>
                                        <p:attrNameLst>
                                          <p:attrName>style.visibility</p:attrName>
                                        </p:attrNameLst>
                                      </p:cBhvr>
                                      <p:to>
                                        <p:strVal val="visible"/>
                                      </p:to>
                                    </p:set>
                                    <p:animEffect transition="in" filter="dissolve">
                                      <p:cBhvr>
                                        <p:cTn id="213" dur="500"/>
                                        <p:tgtEl>
                                          <p:spTgt spid="3"/>
                                        </p:tgtEl>
                                      </p:cBhvr>
                                    </p:animEffect>
                                  </p:childTnLst>
                                </p:cTn>
                              </p:par>
                            </p:childTnLst>
                          </p:cTn>
                        </p:par>
                      </p:childTnLst>
                    </p:cTn>
                  </p:par>
                  <p:par>
                    <p:cTn id="214" fill="hold">
                      <p:stCondLst>
                        <p:cond delay="indefinite"/>
                      </p:stCondLst>
                      <p:childTnLst>
                        <p:par>
                          <p:cTn id="215" fill="hold">
                            <p:stCondLst>
                              <p:cond delay="0"/>
                            </p:stCondLst>
                            <p:childTnLst>
                              <p:par>
                                <p:cTn id="216" presetID="9" presetClass="entr" presetSubtype="0" fill="hold" grpId="0" nodeType="clickEffect">
                                  <p:stCondLst>
                                    <p:cond delay="0"/>
                                  </p:stCondLst>
                                  <p:childTnLst>
                                    <p:set>
                                      <p:cBhvr>
                                        <p:cTn id="217" dur="1" fill="hold">
                                          <p:stCondLst>
                                            <p:cond delay="0"/>
                                          </p:stCondLst>
                                        </p:cTn>
                                        <p:tgtEl>
                                          <p:spTgt spid="138277"/>
                                        </p:tgtEl>
                                        <p:attrNameLst>
                                          <p:attrName>style.visibility</p:attrName>
                                        </p:attrNameLst>
                                      </p:cBhvr>
                                      <p:to>
                                        <p:strVal val="visible"/>
                                      </p:to>
                                    </p:set>
                                    <p:animEffect transition="in" filter="dissolve">
                                      <p:cBhvr>
                                        <p:cTn id="218" dur="500"/>
                                        <p:tgtEl>
                                          <p:spTgt spid="138277"/>
                                        </p:tgtEl>
                                      </p:cBhvr>
                                    </p:animEffect>
                                  </p:childTnLst>
                                </p:cTn>
                              </p:par>
                            </p:childTnLst>
                          </p:cTn>
                        </p:par>
                      </p:childTnLst>
                    </p:cTn>
                  </p:par>
                  <p:par>
                    <p:cTn id="219" fill="hold">
                      <p:stCondLst>
                        <p:cond delay="indefinite"/>
                      </p:stCondLst>
                      <p:childTnLst>
                        <p:par>
                          <p:cTn id="220" fill="hold">
                            <p:stCondLst>
                              <p:cond delay="0"/>
                            </p:stCondLst>
                            <p:childTnLst>
                              <p:par>
                                <p:cTn id="221" presetID="9" presetClass="entr" presetSubtype="0" fill="hold" grpId="0" nodeType="clickEffect">
                                  <p:stCondLst>
                                    <p:cond delay="0"/>
                                  </p:stCondLst>
                                  <p:childTnLst>
                                    <p:set>
                                      <p:cBhvr>
                                        <p:cTn id="222" dur="1" fill="hold">
                                          <p:stCondLst>
                                            <p:cond delay="0"/>
                                          </p:stCondLst>
                                        </p:cTn>
                                        <p:tgtEl>
                                          <p:spTgt spid="138278"/>
                                        </p:tgtEl>
                                        <p:attrNameLst>
                                          <p:attrName>style.visibility</p:attrName>
                                        </p:attrNameLst>
                                      </p:cBhvr>
                                      <p:to>
                                        <p:strVal val="visible"/>
                                      </p:to>
                                    </p:set>
                                    <p:animEffect transition="in" filter="dissolve">
                                      <p:cBhvr>
                                        <p:cTn id="223" dur="500"/>
                                        <p:tgtEl>
                                          <p:spTgt spid="138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2" grpId="0" animBg="1"/>
      <p:bldP spid="138243" grpId="0" animBg="1"/>
      <p:bldP spid="138245" grpId="0" animBg="1"/>
      <p:bldP spid="138246" grpId="0" animBg="1"/>
      <p:bldP spid="138253" grpId="0" animBg="1"/>
      <p:bldP spid="138254" grpId="0" animBg="1"/>
      <p:bldP spid="138255" grpId="0" animBg="1"/>
      <p:bldP spid="138256" grpId="0" animBg="1"/>
      <p:bldP spid="138257" grpId="0" animBg="1"/>
      <p:bldP spid="138258" grpId="0" animBg="1"/>
      <p:bldP spid="138259" grpId="0" animBg="1"/>
      <p:bldP spid="138260" grpId="0" animBg="1"/>
      <p:bldP spid="138261" grpId="0" animBg="1"/>
      <p:bldP spid="138262" grpId="0" animBg="1"/>
      <p:bldP spid="138263" grpId="0" animBg="1"/>
      <p:bldP spid="138267" grpId="0" animBg="1"/>
      <p:bldP spid="138268" grpId="0" animBg="1"/>
      <p:bldP spid="138269" grpId="0" animBg="1"/>
      <p:bldP spid="138270" grpId="0" animBg="1"/>
      <p:bldP spid="138271" grpId="0" animBg="1"/>
      <p:bldP spid="138272" grpId="0" animBg="1"/>
      <p:bldP spid="138273" grpId="0" animBg="1"/>
      <p:bldP spid="138274" grpId="0" animBg="1"/>
      <p:bldP spid="138275" grpId="0" animBg="1"/>
      <p:bldP spid="138276" grpId="0" animBg="1"/>
      <p:bldP spid="138277" grpId="0" animBg="1"/>
      <p:bldP spid="138278" grpId="0" animBg="1"/>
      <p:bldP spid="138285" grpId="0" animBg="1"/>
      <p:bldP spid="138286" grpId="0" animBg="1"/>
      <p:bldP spid="138287" grpId="0" animBg="1"/>
      <p:bldP spid="138288" grpId="0" animBg="1"/>
      <p:bldP spid="138289" grpId="0" animBg="1"/>
      <p:bldP spid="13829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p>
            <a:fld id="{EEE6DE25-E9D4-4946-B80A-1134126DDF75}" type="slidenum">
              <a:rPr lang="en-GB" smtClean="0"/>
              <a:pPr/>
              <a:t>3</a:t>
            </a:fld>
            <a:endParaRPr lang="en-GB" smtClean="0"/>
          </a:p>
        </p:txBody>
      </p:sp>
      <p:sp>
        <p:nvSpPr>
          <p:cNvPr id="84995" name="Rectangle 3"/>
          <p:cNvSpPr>
            <a:spLocks noGrp="1" noChangeArrowheads="1"/>
          </p:cNvSpPr>
          <p:nvPr>
            <p:ph type="body" idx="1"/>
          </p:nvPr>
        </p:nvSpPr>
        <p:spPr>
          <a:xfrm>
            <a:off x="312738" y="612775"/>
            <a:ext cx="8620125" cy="6702425"/>
          </a:xfrm>
        </p:spPr>
        <p:txBody>
          <a:bodyPr/>
          <a:lstStyle/>
          <a:p>
            <a:pPr marL="533400" indent="-533400" eaLnBrk="1" hangingPunct="1">
              <a:lnSpc>
                <a:spcPct val="80000"/>
              </a:lnSpc>
            </a:pPr>
            <a:r>
              <a:rPr lang="en-GB" sz="2400" smtClean="0">
                <a:solidFill>
                  <a:srgbClr val="FF0000"/>
                </a:solidFill>
              </a:rPr>
              <a:t>TWO OPTIONS AVAILABLE:-</a:t>
            </a:r>
          </a:p>
          <a:p>
            <a:pPr marL="914400" lvl="1" indent="-457200" eaLnBrk="1" hangingPunct="1">
              <a:lnSpc>
                <a:spcPct val="80000"/>
              </a:lnSpc>
              <a:buFontTx/>
              <a:buAutoNum type="arabicPeriod"/>
            </a:pPr>
            <a:r>
              <a:rPr lang="en-GB" sz="2400" smtClean="0"/>
              <a:t>ONCE-THROUGH CYCLE, </a:t>
            </a:r>
          </a:p>
          <a:p>
            <a:pPr marL="914400" lvl="1" indent="-457200" eaLnBrk="1" hangingPunct="1">
              <a:lnSpc>
                <a:spcPct val="80000"/>
              </a:lnSpc>
              <a:buFontTx/>
              <a:buAutoNum type="arabicPeriod"/>
            </a:pPr>
            <a:r>
              <a:rPr lang="en-GB" sz="2400" smtClean="0"/>
              <a:t>REPROCESSING CYCLE</a:t>
            </a:r>
          </a:p>
          <a:p>
            <a:pPr marL="533400" indent="-533400" eaLnBrk="1" hangingPunct="1">
              <a:lnSpc>
                <a:spcPct val="80000"/>
              </a:lnSpc>
            </a:pPr>
            <a:r>
              <a:rPr lang="en-GB" sz="2400" smtClean="0"/>
              <a:t> </a:t>
            </a:r>
            <a:r>
              <a:rPr lang="en-GB" sz="2400" smtClean="0">
                <a:solidFill>
                  <a:srgbClr val="FF0000"/>
                </a:solidFill>
              </a:rPr>
              <a:t>CHOICE DEPENDS primarily on:-</a:t>
            </a:r>
          </a:p>
          <a:p>
            <a:pPr marL="914400" lvl="1" indent="-457200" eaLnBrk="1" hangingPunct="1">
              <a:lnSpc>
                <a:spcPct val="80000"/>
              </a:lnSpc>
              <a:buFontTx/>
              <a:buAutoNum type="arabicPeriod"/>
            </a:pPr>
            <a:r>
              <a:rPr lang="en-GB" sz="2400" smtClean="0"/>
              <a:t>REACTOR TYPE IN USE </a:t>
            </a:r>
            <a:r>
              <a:rPr lang="en-GB" sz="2400" smtClean="0">
                <a:solidFill>
                  <a:srgbClr val="0E00C8"/>
                </a:solidFill>
              </a:rPr>
              <a:t>(more or less essential for MAGNOX),</a:t>
            </a:r>
          </a:p>
          <a:p>
            <a:pPr marL="914400" lvl="1" indent="-457200" eaLnBrk="1" hangingPunct="1">
              <a:lnSpc>
                <a:spcPct val="80000"/>
              </a:lnSpc>
              <a:buFontTx/>
              <a:buAutoNum type="arabicPeriod"/>
            </a:pPr>
            <a:r>
              <a:rPr lang="en-GB" sz="2400" smtClean="0"/>
              <a:t>AVAILABILTY OF URANIUM TO COUNTRY IN QUESTION,</a:t>
            </a:r>
          </a:p>
          <a:p>
            <a:pPr marL="914400" lvl="1" indent="-457200" eaLnBrk="1" hangingPunct="1">
              <a:lnSpc>
                <a:spcPct val="80000"/>
              </a:lnSpc>
              <a:buFontTx/>
              <a:buAutoNum type="arabicPeriod"/>
            </a:pPr>
            <a:r>
              <a:rPr lang="en-GB" sz="2400" smtClean="0"/>
              <a:t>DECISIONS ON THE POSSIBLE USE OF FBRs.</a:t>
            </a:r>
          </a:p>
          <a:p>
            <a:pPr marL="914400" lvl="1" indent="-457200" eaLnBrk="1" hangingPunct="1">
              <a:lnSpc>
                <a:spcPct val="80000"/>
              </a:lnSpc>
              <a:buFontTx/>
              <a:buAutoNum type="arabicPeriod"/>
            </a:pPr>
            <a:r>
              <a:rPr lang="en-GB" sz="2400" smtClean="0"/>
              <a:t>DECISIONS ON HOW RADIOACTIVE WASTE IS TO BE HANDLED.</a:t>
            </a:r>
          </a:p>
          <a:p>
            <a:pPr marL="1295400" lvl="2" indent="-381000" eaLnBrk="1" hangingPunct="1">
              <a:lnSpc>
                <a:spcPct val="80000"/>
              </a:lnSpc>
            </a:pPr>
            <a:r>
              <a:rPr lang="en-GB" smtClean="0">
                <a:solidFill>
                  <a:srgbClr val="0E00C8"/>
                </a:solidFill>
              </a:rPr>
              <a:t>Reprocessing leads to much less HIGH LEVEL radioactive waste,  but more low level radioactive waste</a:t>
            </a:r>
          </a:p>
          <a:p>
            <a:pPr marL="533400" indent="-533400" eaLnBrk="1" hangingPunct="1">
              <a:lnSpc>
                <a:spcPct val="80000"/>
              </a:lnSpc>
            </a:pPr>
            <a:r>
              <a:rPr lang="en-GB" sz="2400" smtClean="0"/>
              <a:t>ECONOMIC CONSIDERATIONS done 10 years ago show little difference between two types of cycle except that for PWRs, ONCE-THROUGH CYCLE appeared MARGINALLY more attractive</a:t>
            </a:r>
            <a:r>
              <a:rPr lang="en-GB" sz="2800" smtClean="0"/>
              <a:t>.</a:t>
            </a:r>
          </a:p>
        </p:txBody>
      </p:sp>
      <p:sp>
        <p:nvSpPr>
          <p:cNvPr id="4100" name="Rectangle 4"/>
          <p:cNvSpPr>
            <a:spLocks noGrp="1" noChangeArrowheads="1"/>
          </p:cNvSpPr>
          <p:nvPr>
            <p:ph type="title"/>
          </p:nvPr>
        </p:nvSpPr>
        <p:spPr/>
        <p:txBody>
          <a:bodyPr/>
          <a:lstStyle/>
          <a:p>
            <a:pPr eaLnBrk="1" hangingPunct="1"/>
            <a:endParaRPr lang="en-US" smtClean="0"/>
          </a:p>
        </p:txBody>
      </p:sp>
      <p:sp>
        <p:nvSpPr>
          <p:cNvPr id="6" name="Rectangle 2"/>
          <p:cNvSpPr txBox="1">
            <a:spLocks/>
          </p:cNvSpPr>
          <p:nvPr/>
        </p:nvSpPr>
        <p:spPr>
          <a:xfrm>
            <a:off x="0" y="0"/>
            <a:ext cx="9144000" cy="538163"/>
          </a:xfrm>
          <a:prstGeom prst="rect">
            <a:avLst/>
          </a:prstGeom>
          <a:gradFill flip="none" rotWithShape="1">
            <a:gsLst>
              <a:gs pos="0">
                <a:srgbClr val="000000"/>
              </a:gs>
              <a:gs pos="39999">
                <a:srgbClr val="0A128C"/>
              </a:gs>
              <a:gs pos="70000">
                <a:srgbClr val="181CC7"/>
              </a:gs>
              <a:gs pos="88000">
                <a:srgbClr val="7005D4"/>
              </a:gs>
              <a:gs pos="100000">
                <a:srgbClr val="8C3D91"/>
              </a:gs>
            </a:gsLst>
            <a:lin ang="5400000" scaled="0"/>
            <a:tileRect/>
          </a:gradFill>
        </p:spPr>
        <p:txBody>
          <a:bodyPr/>
          <a:lstStyle/>
          <a:p>
            <a:pPr algn="ctr">
              <a:spcBef>
                <a:spcPct val="50000"/>
              </a:spcBef>
            </a:pPr>
            <a:r>
              <a:rPr lang="en-GB" sz="3200" b="1" dirty="0" smtClean="0">
                <a:solidFill>
                  <a:srgbClr val="FFFF00"/>
                </a:solidFill>
                <a:latin typeface="Times New Roman" pitchFamily="18" charset="0"/>
              </a:rPr>
              <a:t>The Nuclear Fuel Cycle (1) </a:t>
            </a:r>
            <a:endParaRPr lang="en-GB" sz="3200" b="1" dirty="0">
              <a:solidFill>
                <a:srgbClr val="FFFF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Effect transition="in" filter="dissolve">
                                      <p:cBhvr>
                                        <p:cTn id="7" dur="500"/>
                                        <p:tgtEl>
                                          <p:spTgt spid="84995">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4995">
                                            <p:txEl>
                                              <p:pRg st="1" end="1"/>
                                            </p:txEl>
                                          </p:spTgt>
                                        </p:tgtEl>
                                        <p:attrNameLst>
                                          <p:attrName>style.visibility</p:attrName>
                                        </p:attrNameLst>
                                      </p:cBhvr>
                                      <p:to>
                                        <p:strVal val="visible"/>
                                      </p:to>
                                    </p:set>
                                    <p:animEffect transition="in" filter="dissolve">
                                      <p:cBhvr>
                                        <p:cTn id="11" dur="500"/>
                                        <p:tgtEl>
                                          <p:spTgt spid="84995">
                                            <p:txEl>
                                              <p:pRg st="1" end="1"/>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84995">
                                            <p:txEl>
                                              <p:pRg st="2" end="2"/>
                                            </p:txEl>
                                          </p:spTgt>
                                        </p:tgtEl>
                                        <p:attrNameLst>
                                          <p:attrName>style.visibility</p:attrName>
                                        </p:attrNameLst>
                                      </p:cBhvr>
                                      <p:to>
                                        <p:strVal val="visible"/>
                                      </p:to>
                                    </p:set>
                                    <p:animEffect transition="in" filter="dissolve">
                                      <p:cBhvr>
                                        <p:cTn id="15" dur="500"/>
                                        <p:tgtEl>
                                          <p:spTgt spid="8499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84995">
                                            <p:txEl>
                                              <p:pRg st="3" end="3"/>
                                            </p:txEl>
                                          </p:spTgt>
                                        </p:tgtEl>
                                        <p:attrNameLst>
                                          <p:attrName>style.visibility</p:attrName>
                                        </p:attrNameLst>
                                      </p:cBhvr>
                                      <p:to>
                                        <p:strVal val="visible"/>
                                      </p:to>
                                    </p:set>
                                    <p:animEffect transition="in" filter="dissolve">
                                      <p:cBhvr>
                                        <p:cTn id="20" dur="500"/>
                                        <p:tgtEl>
                                          <p:spTgt spid="84995">
                                            <p:txEl>
                                              <p:pRg st="3" end="3"/>
                                            </p:txEl>
                                          </p:spTgt>
                                        </p:tgtEl>
                                      </p:cBhvr>
                                    </p:animEffect>
                                  </p:childTnLst>
                                </p:cTn>
                              </p:par>
                            </p:childTnLst>
                          </p:cTn>
                        </p:par>
                        <p:par>
                          <p:cTn id="21" fill="hold">
                            <p:stCondLst>
                              <p:cond delay="500"/>
                            </p:stCondLst>
                            <p:childTnLst>
                              <p:par>
                                <p:cTn id="22" presetID="9" presetClass="entr" presetSubtype="0" fill="hold" nodeType="afterEffect">
                                  <p:stCondLst>
                                    <p:cond delay="0"/>
                                  </p:stCondLst>
                                  <p:childTnLst>
                                    <p:set>
                                      <p:cBhvr>
                                        <p:cTn id="23" dur="1" fill="hold">
                                          <p:stCondLst>
                                            <p:cond delay="0"/>
                                          </p:stCondLst>
                                        </p:cTn>
                                        <p:tgtEl>
                                          <p:spTgt spid="84995">
                                            <p:txEl>
                                              <p:pRg st="4" end="4"/>
                                            </p:txEl>
                                          </p:spTgt>
                                        </p:tgtEl>
                                        <p:attrNameLst>
                                          <p:attrName>style.visibility</p:attrName>
                                        </p:attrNameLst>
                                      </p:cBhvr>
                                      <p:to>
                                        <p:strVal val="visible"/>
                                      </p:to>
                                    </p:set>
                                    <p:animEffect transition="in" filter="dissolve">
                                      <p:cBhvr>
                                        <p:cTn id="24" dur="500"/>
                                        <p:tgtEl>
                                          <p:spTgt spid="84995">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84995">
                                            <p:txEl>
                                              <p:pRg st="5" end="5"/>
                                            </p:txEl>
                                          </p:spTgt>
                                        </p:tgtEl>
                                        <p:attrNameLst>
                                          <p:attrName>style.visibility</p:attrName>
                                        </p:attrNameLst>
                                      </p:cBhvr>
                                      <p:to>
                                        <p:strVal val="visible"/>
                                      </p:to>
                                    </p:set>
                                    <p:animEffect transition="in" filter="dissolve">
                                      <p:cBhvr>
                                        <p:cTn id="29" dur="500"/>
                                        <p:tgtEl>
                                          <p:spTgt spid="84995">
                                            <p:txEl>
                                              <p:pRg st="5" end="5"/>
                                            </p:txEl>
                                          </p:spTgt>
                                        </p:tgtEl>
                                      </p:cBhvr>
                                    </p:animEffect>
                                  </p:childTnLst>
                                </p:cTn>
                              </p:par>
                            </p:childTnLst>
                          </p:cTn>
                        </p:par>
                        <p:par>
                          <p:cTn id="30" fill="hold">
                            <p:stCondLst>
                              <p:cond delay="500"/>
                            </p:stCondLst>
                            <p:childTnLst>
                              <p:par>
                                <p:cTn id="31" presetID="9" presetClass="entr" presetSubtype="0" fill="hold" nodeType="afterEffect">
                                  <p:stCondLst>
                                    <p:cond delay="0"/>
                                  </p:stCondLst>
                                  <p:childTnLst>
                                    <p:set>
                                      <p:cBhvr>
                                        <p:cTn id="32" dur="1" fill="hold">
                                          <p:stCondLst>
                                            <p:cond delay="0"/>
                                          </p:stCondLst>
                                        </p:cTn>
                                        <p:tgtEl>
                                          <p:spTgt spid="84995">
                                            <p:txEl>
                                              <p:pRg st="6" end="6"/>
                                            </p:txEl>
                                          </p:spTgt>
                                        </p:tgtEl>
                                        <p:attrNameLst>
                                          <p:attrName>style.visibility</p:attrName>
                                        </p:attrNameLst>
                                      </p:cBhvr>
                                      <p:to>
                                        <p:strVal val="visible"/>
                                      </p:to>
                                    </p:set>
                                    <p:animEffect transition="in" filter="dissolve">
                                      <p:cBhvr>
                                        <p:cTn id="33" dur="500"/>
                                        <p:tgtEl>
                                          <p:spTgt spid="84995">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84995">
                                            <p:txEl>
                                              <p:pRg st="7" end="7"/>
                                            </p:txEl>
                                          </p:spTgt>
                                        </p:tgtEl>
                                        <p:attrNameLst>
                                          <p:attrName>style.visibility</p:attrName>
                                        </p:attrNameLst>
                                      </p:cBhvr>
                                      <p:to>
                                        <p:strVal val="visible"/>
                                      </p:to>
                                    </p:set>
                                    <p:animEffect transition="in" filter="dissolve">
                                      <p:cBhvr>
                                        <p:cTn id="38" dur="500"/>
                                        <p:tgtEl>
                                          <p:spTgt spid="84995">
                                            <p:txEl>
                                              <p:pRg st="7" end="7"/>
                                            </p:txEl>
                                          </p:spTgt>
                                        </p:tgtEl>
                                      </p:cBhvr>
                                    </p:animEffect>
                                  </p:childTnLst>
                                </p:cTn>
                              </p:par>
                            </p:childTnLst>
                          </p:cTn>
                        </p:par>
                        <p:par>
                          <p:cTn id="39" fill="hold">
                            <p:stCondLst>
                              <p:cond delay="500"/>
                            </p:stCondLst>
                            <p:childTnLst>
                              <p:par>
                                <p:cTn id="40" presetID="9" presetClass="entr" presetSubtype="0" fill="hold" nodeType="afterEffect">
                                  <p:stCondLst>
                                    <p:cond delay="0"/>
                                  </p:stCondLst>
                                  <p:childTnLst>
                                    <p:set>
                                      <p:cBhvr>
                                        <p:cTn id="41" dur="1" fill="hold">
                                          <p:stCondLst>
                                            <p:cond delay="0"/>
                                          </p:stCondLst>
                                        </p:cTn>
                                        <p:tgtEl>
                                          <p:spTgt spid="84995">
                                            <p:txEl>
                                              <p:pRg st="8" end="8"/>
                                            </p:txEl>
                                          </p:spTgt>
                                        </p:tgtEl>
                                        <p:attrNameLst>
                                          <p:attrName>style.visibility</p:attrName>
                                        </p:attrNameLst>
                                      </p:cBhvr>
                                      <p:to>
                                        <p:strVal val="visible"/>
                                      </p:to>
                                    </p:set>
                                    <p:animEffect transition="in" filter="dissolve">
                                      <p:cBhvr>
                                        <p:cTn id="42" dur="500"/>
                                        <p:tgtEl>
                                          <p:spTgt spid="84995">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84995">
                                            <p:txEl>
                                              <p:pRg st="9" end="9"/>
                                            </p:txEl>
                                          </p:spTgt>
                                        </p:tgtEl>
                                        <p:attrNameLst>
                                          <p:attrName>style.visibility</p:attrName>
                                        </p:attrNameLst>
                                      </p:cBhvr>
                                      <p:to>
                                        <p:strVal val="visible"/>
                                      </p:to>
                                    </p:set>
                                    <p:animEffect transition="in" filter="dissolve">
                                      <p:cBhvr>
                                        <p:cTn id="47" dur="500"/>
                                        <p:tgtEl>
                                          <p:spTgt spid="8499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0"/>
          </p:nvPr>
        </p:nvSpPr>
        <p:spPr>
          <a:noFill/>
        </p:spPr>
        <p:txBody>
          <a:bodyPr/>
          <a:lstStyle/>
          <a:p>
            <a:fld id="{96EF77CD-9A28-4521-A866-A6E851E82668}" type="slidenum">
              <a:rPr lang="en-GB" smtClean="0"/>
              <a:pPr/>
              <a:t>4</a:t>
            </a:fld>
            <a:endParaRPr lang="en-GB" smtClean="0"/>
          </a:p>
        </p:txBody>
      </p:sp>
      <p:sp>
        <p:nvSpPr>
          <p:cNvPr id="104451" name="Rectangle 3"/>
          <p:cNvSpPr>
            <a:spLocks noGrp="1" noChangeArrowheads="1"/>
          </p:cNvSpPr>
          <p:nvPr>
            <p:ph type="body" idx="1"/>
          </p:nvPr>
        </p:nvSpPr>
        <p:spPr>
          <a:xfrm>
            <a:off x="457200" y="858838"/>
            <a:ext cx="8686800" cy="5716587"/>
          </a:xfrm>
        </p:spPr>
        <p:txBody>
          <a:bodyPr/>
          <a:lstStyle/>
          <a:p>
            <a:pPr marL="457200" indent="-457200" eaLnBrk="1" hangingPunct="1">
              <a:lnSpc>
                <a:spcPct val="80000"/>
              </a:lnSpc>
              <a:buFontTx/>
              <a:buNone/>
            </a:pPr>
            <a:r>
              <a:rPr lang="en-GB" sz="2800" smtClean="0">
                <a:solidFill>
                  <a:srgbClr val="FF0000"/>
                </a:solidFill>
              </a:rPr>
              <a:t>NUCLEAR FUEL CYCLE</a:t>
            </a:r>
            <a:r>
              <a:rPr lang="en-GB" sz="2800" b="0" smtClean="0">
                <a:solidFill>
                  <a:srgbClr val="FF0000"/>
                </a:solidFill>
              </a:rPr>
              <a:t> </a:t>
            </a:r>
            <a:r>
              <a:rPr lang="en-GB" sz="2800" smtClean="0">
                <a:solidFill>
                  <a:srgbClr val="FF0000"/>
                </a:solidFill>
              </a:rPr>
              <a:t>divided into two parts:-</a:t>
            </a:r>
          </a:p>
          <a:p>
            <a:pPr marL="457200" indent="-457200" eaLnBrk="1" hangingPunct="1">
              <a:lnSpc>
                <a:spcPct val="90000"/>
              </a:lnSpc>
              <a:spcBef>
                <a:spcPct val="50000"/>
              </a:spcBef>
            </a:pPr>
            <a:r>
              <a:rPr lang="en-GB" sz="2400" smtClean="0"/>
              <a:t>FRONT-END  - includes MINING of Uranium Ore, EXTRACTION, CONVERSION to "Hex", ENRICHMENT, and FUEL FABRICATION.</a:t>
            </a:r>
          </a:p>
          <a:p>
            <a:pPr marL="457200" indent="-457200" eaLnBrk="1" hangingPunct="1">
              <a:lnSpc>
                <a:spcPct val="90000"/>
              </a:lnSpc>
              <a:spcBef>
                <a:spcPct val="50000"/>
              </a:spcBef>
            </a:pPr>
            <a:r>
              <a:rPr lang="en-GB" sz="2400" smtClean="0"/>
              <a:t>BACK-END   - includes TRANSPORTATION of SPENT FUEL, STORAGE, REPROCESSING, and DISPOSAL</a:t>
            </a:r>
            <a:endParaRPr lang="en-GB" sz="2400" b="0" smtClean="0"/>
          </a:p>
          <a:p>
            <a:pPr marL="457200" indent="-457200" eaLnBrk="1" hangingPunct="1">
              <a:lnSpc>
                <a:spcPct val="80000"/>
              </a:lnSpc>
              <a:buFontTx/>
              <a:buNone/>
            </a:pPr>
            <a:r>
              <a:rPr lang="en-GB" sz="2400" smtClean="0">
                <a:solidFill>
                  <a:srgbClr val="0E00C8"/>
                </a:solidFill>
              </a:rPr>
              <a:t>NOTE:</a:t>
            </a:r>
            <a:r>
              <a:rPr lang="en-GB" sz="2400" b="0" smtClean="0"/>
              <a:t> </a:t>
            </a:r>
            <a:endParaRPr lang="en-GB" sz="2400" smtClean="0"/>
          </a:p>
          <a:p>
            <a:pPr marL="838200" lvl="1" indent="-381000" eaLnBrk="1" hangingPunct="1">
              <a:lnSpc>
                <a:spcPct val="90000"/>
              </a:lnSpc>
              <a:spcBef>
                <a:spcPct val="50000"/>
              </a:spcBef>
              <a:buFontTx/>
              <a:buAutoNum type="arabicPeriod"/>
            </a:pPr>
            <a:r>
              <a:rPr lang="en-GB" sz="2400" smtClean="0"/>
              <a:t>Transportation of Fabricated Fuel elements has negligible cost as little or no screening is necessary.</a:t>
            </a:r>
          </a:p>
          <a:p>
            <a:pPr marL="838200" lvl="1" indent="-381000" eaLnBrk="1" hangingPunct="1">
              <a:lnSpc>
                <a:spcPct val="90000"/>
              </a:lnSpc>
              <a:spcBef>
                <a:spcPct val="50000"/>
              </a:spcBef>
              <a:buFontTx/>
              <a:buAutoNum type="arabicPeriod"/>
            </a:pPr>
            <a:r>
              <a:rPr lang="en-GB" sz="2400" smtClean="0"/>
              <a:t>Special Provisions are needed for transport of spent fuel for both cycles.</a:t>
            </a:r>
          </a:p>
          <a:p>
            <a:pPr marL="838200" lvl="1" indent="-381000" eaLnBrk="1" hangingPunct="1">
              <a:lnSpc>
                <a:spcPct val="90000"/>
              </a:lnSpc>
              <a:spcBef>
                <a:spcPct val="50000"/>
              </a:spcBef>
              <a:buFontTx/>
              <a:buAutoNum type="arabicPeriod"/>
            </a:pPr>
            <a:r>
              <a:rPr lang="en-GB" sz="2400" smtClean="0"/>
              <a:t>For both ONCE-THROUGH and REPROCESSING CYCLES, the FRONT-END is identical.  The differences are only evident at the BACK- END.</a:t>
            </a:r>
            <a:endParaRPr lang="en-GB" sz="2400" b="0" smtClean="0"/>
          </a:p>
          <a:p>
            <a:pPr marL="457200" indent="-457200" eaLnBrk="1" hangingPunct="1">
              <a:lnSpc>
                <a:spcPct val="80000"/>
              </a:lnSpc>
            </a:pPr>
            <a:endParaRPr lang="en-GB" sz="2400" smtClean="0">
              <a:solidFill>
                <a:srgbClr val="FF0909"/>
              </a:solidFill>
            </a:endParaRPr>
          </a:p>
        </p:txBody>
      </p:sp>
      <p:sp>
        <p:nvSpPr>
          <p:cNvPr id="5124" name="Rectangle 4"/>
          <p:cNvSpPr>
            <a:spLocks noGrp="1" noChangeArrowheads="1"/>
          </p:cNvSpPr>
          <p:nvPr>
            <p:ph type="title"/>
          </p:nvPr>
        </p:nvSpPr>
        <p:spPr/>
        <p:txBody>
          <a:bodyPr/>
          <a:lstStyle/>
          <a:p>
            <a:pPr eaLnBrk="1" hangingPunct="1"/>
            <a:endParaRPr lang="en-US" smtClean="0"/>
          </a:p>
        </p:txBody>
      </p:sp>
      <p:sp>
        <p:nvSpPr>
          <p:cNvPr id="6" name="Rectangle 2"/>
          <p:cNvSpPr txBox="1">
            <a:spLocks/>
          </p:cNvSpPr>
          <p:nvPr/>
        </p:nvSpPr>
        <p:spPr>
          <a:xfrm>
            <a:off x="0" y="0"/>
            <a:ext cx="9144000" cy="538163"/>
          </a:xfrm>
          <a:prstGeom prst="rect">
            <a:avLst/>
          </a:prstGeom>
          <a:gradFill flip="none" rotWithShape="1">
            <a:gsLst>
              <a:gs pos="0">
                <a:srgbClr val="000000"/>
              </a:gs>
              <a:gs pos="39999">
                <a:srgbClr val="0A128C"/>
              </a:gs>
              <a:gs pos="70000">
                <a:srgbClr val="181CC7"/>
              </a:gs>
              <a:gs pos="88000">
                <a:srgbClr val="7005D4"/>
              </a:gs>
              <a:gs pos="100000">
                <a:srgbClr val="8C3D91"/>
              </a:gs>
            </a:gsLst>
            <a:lin ang="5400000" scaled="0"/>
            <a:tileRect/>
          </a:gradFill>
        </p:spPr>
        <p:txBody>
          <a:bodyPr/>
          <a:lstStyle/>
          <a:p>
            <a:pPr algn="ctr">
              <a:spcBef>
                <a:spcPct val="50000"/>
              </a:spcBef>
            </a:pPr>
            <a:r>
              <a:rPr lang="en-GB" sz="3200" b="1" dirty="0" smtClean="0">
                <a:solidFill>
                  <a:srgbClr val="FFFF00"/>
                </a:solidFill>
                <a:latin typeface="Times New Roman" pitchFamily="18" charset="0"/>
              </a:rPr>
              <a:t>The Nuclear Fuel Cycle (2) </a:t>
            </a:r>
            <a:endParaRPr lang="en-GB" sz="3200" b="1" dirty="0">
              <a:solidFill>
                <a:srgbClr val="FFFF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500"/>
                                  </p:stCondLst>
                                  <p:childTnLst>
                                    <p:set>
                                      <p:cBhvr>
                                        <p:cTn id="6" dur="1" fill="hold">
                                          <p:stCondLst>
                                            <p:cond delay="0"/>
                                          </p:stCondLst>
                                        </p:cTn>
                                        <p:tgtEl>
                                          <p:spTgt spid="104451">
                                            <p:txEl>
                                              <p:pRg st="1" end="1"/>
                                            </p:txEl>
                                          </p:spTgt>
                                        </p:tgtEl>
                                        <p:attrNameLst>
                                          <p:attrName>style.visibility</p:attrName>
                                        </p:attrNameLst>
                                      </p:cBhvr>
                                      <p:to>
                                        <p:strVal val="visible"/>
                                      </p:to>
                                    </p:set>
                                    <p:animEffect transition="in" filter="dissolve">
                                      <p:cBhvr>
                                        <p:cTn id="7" dur="500"/>
                                        <p:tgtEl>
                                          <p:spTgt spid="10445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4451">
                                            <p:txEl>
                                              <p:pRg st="2" end="2"/>
                                            </p:txEl>
                                          </p:spTgt>
                                        </p:tgtEl>
                                        <p:attrNameLst>
                                          <p:attrName>style.visibility</p:attrName>
                                        </p:attrNameLst>
                                      </p:cBhvr>
                                      <p:to>
                                        <p:strVal val="visible"/>
                                      </p:to>
                                    </p:set>
                                    <p:animEffect transition="in" filter="dissolve">
                                      <p:cBhvr>
                                        <p:cTn id="12" dur="500"/>
                                        <p:tgtEl>
                                          <p:spTgt spid="10445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4451">
                                            <p:txEl>
                                              <p:pRg st="3" end="3"/>
                                            </p:txEl>
                                          </p:spTgt>
                                        </p:tgtEl>
                                        <p:attrNameLst>
                                          <p:attrName>style.visibility</p:attrName>
                                        </p:attrNameLst>
                                      </p:cBhvr>
                                      <p:to>
                                        <p:strVal val="visible"/>
                                      </p:to>
                                    </p:set>
                                    <p:animEffect transition="in" filter="dissolve">
                                      <p:cBhvr>
                                        <p:cTn id="17" dur="500"/>
                                        <p:tgtEl>
                                          <p:spTgt spid="104451">
                                            <p:txEl>
                                              <p:pRg st="3" end="3"/>
                                            </p:txEl>
                                          </p:spTgt>
                                        </p:tgtEl>
                                      </p:cBhvr>
                                    </p:animEffect>
                                  </p:childTnLst>
                                </p:cTn>
                              </p:par>
                            </p:childTnLst>
                          </p:cTn>
                        </p:par>
                        <p:par>
                          <p:cTn id="18" fill="hold">
                            <p:stCondLst>
                              <p:cond delay="500"/>
                            </p:stCondLst>
                            <p:childTnLst>
                              <p:par>
                                <p:cTn id="19" presetID="9" presetClass="entr" presetSubtype="0" fill="hold" nodeType="afterEffect">
                                  <p:stCondLst>
                                    <p:cond delay="500"/>
                                  </p:stCondLst>
                                  <p:childTnLst>
                                    <p:set>
                                      <p:cBhvr>
                                        <p:cTn id="20" dur="1" fill="hold">
                                          <p:stCondLst>
                                            <p:cond delay="0"/>
                                          </p:stCondLst>
                                        </p:cTn>
                                        <p:tgtEl>
                                          <p:spTgt spid="104451">
                                            <p:txEl>
                                              <p:pRg st="4" end="4"/>
                                            </p:txEl>
                                          </p:spTgt>
                                        </p:tgtEl>
                                        <p:attrNameLst>
                                          <p:attrName>style.visibility</p:attrName>
                                        </p:attrNameLst>
                                      </p:cBhvr>
                                      <p:to>
                                        <p:strVal val="visible"/>
                                      </p:to>
                                    </p:set>
                                    <p:animEffect transition="in" filter="dissolve">
                                      <p:cBhvr>
                                        <p:cTn id="21" dur="500"/>
                                        <p:tgtEl>
                                          <p:spTgt spid="104451">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104451">
                                            <p:txEl>
                                              <p:pRg st="5" end="5"/>
                                            </p:txEl>
                                          </p:spTgt>
                                        </p:tgtEl>
                                        <p:attrNameLst>
                                          <p:attrName>style.visibility</p:attrName>
                                        </p:attrNameLst>
                                      </p:cBhvr>
                                      <p:to>
                                        <p:strVal val="visible"/>
                                      </p:to>
                                    </p:set>
                                    <p:animEffect transition="in" filter="dissolve">
                                      <p:cBhvr>
                                        <p:cTn id="26" dur="500"/>
                                        <p:tgtEl>
                                          <p:spTgt spid="104451">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104451">
                                            <p:txEl>
                                              <p:pRg st="6" end="6"/>
                                            </p:txEl>
                                          </p:spTgt>
                                        </p:tgtEl>
                                        <p:attrNameLst>
                                          <p:attrName>style.visibility</p:attrName>
                                        </p:attrNameLst>
                                      </p:cBhvr>
                                      <p:to>
                                        <p:strVal val="visible"/>
                                      </p:to>
                                    </p:set>
                                    <p:animEffect transition="in" filter="dissolve">
                                      <p:cBhvr>
                                        <p:cTn id="31" dur="500"/>
                                        <p:tgtEl>
                                          <p:spTgt spid="1044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p:spPr>
        <p:txBody>
          <a:bodyPr/>
          <a:lstStyle/>
          <a:p>
            <a:fld id="{333A9634-1184-4DD1-AB9D-1EBA614ED220}" type="slidenum">
              <a:rPr lang="en-GB" smtClean="0"/>
              <a:pPr/>
              <a:t>5</a:t>
            </a:fld>
            <a:endParaRPr lang="en-GB" smtClean="0"/>
          </a:p>
        </p:txBody>
      </p:sp>
      <p:sp>
        <p:nvSpPr>
          <p:cNvPr id="95249" name="Line 17"/>
          <p:cNvSpPr>
            <a:spLocks noChangeShapeType="1"/>
          </p:cNvSpPr>
          <p:nvPr/>
        </p:nvSpPr>
        <p:spPr bwMode="auto">
          <a:xfrm>
            <a:off x="1444625" y="5894388"/>
            <a:ext cx="723900" cy="0"/>
          </a:xfrm>
          <a:prstGeom prst="line">
            <a:avLst/>
          </a:prstGeom>
          <a:noFill/>
          <a:ln w="38100">
            <a:solidFill>
              <a:schemeClr val="tx1"/>
            </a:solidFill>
            <a:round/>
            <a:headEnd/>
            <a:tailEnd type="triangle" w="med" len="med"/>
          </a:ln>
        </p:spPr>
        <p:txBody>
          <a:bodyPr/>
          <a:lstStyle/>
          <a:p>
            <a:endParaRPr lang="en-GB"/>
          </a:p>
        </p:txBody>
      </p:sp>
      <p:sp>
        <p:nvSpPr>
          <p:cNvPr id="95255" name="Rectangle 23"/>
          <p:cNvSpPr>
            <a:spLocks noChangeArrowheads="1"/>
          </p:cNvSpPr>
          <p:nvPr/>
        </p:nvSpPr>
        <p:spPr bwMode="auto">
          <a:xfrm>
            <a:off x="708025" y="914400"/>
            <a:ext cx="117475" cy="1076325"/>
          </a:xfrm>
          <a:prstGeom prst="rect">
            <a:avLst/>
          </a:prstGeom>
          <a:gradFill rotWithShape="1">
            <a:gsLst>
              <a:gs pos="0">
                <a:schemeClr val="bg2"/>
              </a:gs>
              <a:gs pos="50000">
                <a:schemeClr val="bg1"/>
              </a:gs>
              <a:gs pos="100000">
                <a:schemeClr val="bg2"/>
              </a:gs>
            </a:gsLst>
            <a:lin ang="0" scaled="1"/>
          </a:gradFill>
          <a:ln w="9525">
            <a:solidFill>
              <a:schemeClr val="tx1"/>
            </a:solidFill>
            <a:miter lim="800000"/>
            <a:headEnd/>
            <a:tailEnd/>
          </a:ln>
          <a:effectLst/>
        </p:spPr>
        <p:txBody>
          <a:bodyPr wrap="none" anchor="ctr"/>
          <a:lstStyle/>
          <a:p>
            <a:pPr>
              <a:defRPr/>
            </a:pPr>
            <a:endParaRPr lang="en-GB"/>
          </a:p>
        </p:txBody>
      </p:sp>
      <p:sp>
        <p:nvSpPr>
          <p:cNvPr id="95266" name="Oval 34"/>
          <p:cNvSpPr>
            <a:spLocks noChangeArrowheads="1"/>
          </p:cNvSpPr>
          <p:nvPr/>
        </p:nvSpPr>
        <p:spPr bwMode="auto">
          <a:xfrm>
            <a:off x="601663" y="2454275"/>
            <a:ext cx="334962" cy="392113"/>
          </a:xfrm>
          <a:prstGeom prst="ellipse">
            <a:avLst/>
          </a:prstGeom>
          <a:solidFill>
            <a:srgbClr val="FFCC99"/>
          </a:solidFill>
          <a:ln w="9525">
            <a:solidFill>
              <a:schemeClr val="tx1"/>
            </a:solidFill>
            <a:round/>
            <a:headEnd/>
            <a:tailEnd/>
          </a:ln>
        </p:spPr>
        <p:txBody>
          <a:bodyPr wrap="none" anchor="ctr"/>
          <a:lstStyle/>
          <a:p>
            <a:endParaRPr lang="en-US"/>
          </a:p>
        </p:txBody>
      </p:sp>
      <p:sp>
        <p:nvSpPr>
          <p:cNvPr id="95267" name="Text Box 35"/>
          <p:cNvSpPr txBox="1">
            <a:spLocks noChangeArrowheads="1"/>
          </p:cNvSpPr>
          <p:nvPr/>
        </p:nvSpPr>
        <p:spPr bwMode="auto">
          <a:xfrm>
            <a:off x="5389563" y="3509963"/>
            <a:ext cx="1301750" cy="615950"/>
          </a:xfrm>
          <a:prstGeom prst="rect">
            <a:avLst/>
          </a:prstGeom>
          <a:solidFill>
            <a:srgbClr val="E52742"/>
          </a:solidFill>
          <a:ln w="9525">
            <a:noFill/>
            <a:miter lim="800000"/>
            <a:headEnd/>
            <a:tailEnd/>
          </a:ln>
        </p:spPr>
        <p:txBody>
          <a:bodyPr lIns="18000" tIns="0" rIns="18000" bIns="0">
            <a:spAutoFit/>
          </a:bodyPr>
          <a:lstStyle/>
          <a:p>
            <a:pPr algn="ctr">
              <a:spcBef>
                <a:spcPct val="50000"/>
              </a:spcBef>
            </a:pPr>
            <a:r>
              <a:rPr lang="en-GB" sz="2000" b="1">
                <a:solidFill>
                  <a:schemeClr val="bg1"/>
                </a:solidFill>
                <a:latin typeface="Times New Roman" pitchFamily="18" charset="0"/>
              </a:rPr>
              <a:t>Liquid </a:t>
            </a:r>
            <a:r>
              <a:rPr lang="en-GB" b="1">
                <a:solidFill>
                  <a:schemeClr val="bg1"/>
                </a:solidFill>
                <a:latin typeface="Times New Roman" pitchFamily="18" charset="0"/>
              </a:rPr>
              <a:t>5m</a:t>
            </a:r>
            <a:r>
              <a:rPr lang="en-GB" b="1" baseline="30000">
                <a:solidFill>
                  <a:schemeClr val="bg1"/>
                </a:solidFill>
                <a:latin typeface="Times New Roman" pitchFamily="18" charset="0"/>
              </a:rPr>
              <a:t>3</a:t>
            </a:r>
          </a:p>
          <a:p>
            <a:pPr algn="ctr">
              <a:spcBef>
                <a:spcPct val="50000"/>
              </a:spcBef>
            </a:pPr>
            <a:r>
              <a:rPr lang="en-GB" sz="2000" b="1" baseline="30000">
                <a:solidFill>
                  <a:schemeClr val="bg1"/>
                </a:solidFill>
                <a:latin typeface="Times New Roman" pitchFamily="18" charset="0"/>
              </a:rPr>
              <a:t>HL  Waste</a:t>
            </a:r>
          </a:p>
        </p:txBody>
      </p:sp>
      <p:grpSp>
        <p:nvGrpSpPr>
          <p:cNvPr id="2" name="Group 82"/>
          <p:cNvGrpSpPr>
            <a:grpSpLocks/>
          </p:cNvGrpSpPr>
          <p:nvPr/>
        </p:nvGrpSpPr>
        <p:grpSpPr bwMode="auto">
          <a:xfrm>
            <a:off x="5599113" y="4246563"/>
            <a:ext cx="1717675" cy="774700"/>
            <a:chOff x="3527" y="2675"/>
            <a:chExt cx="1082" cy="488"/>
          </a:xfrm>
        </p:grpSpPr>
        <p:sp>
          <p:nvSpPr>
            <p:cNvPr id="6246" name="Rectangle 27"/>
            <p:cNvSpPr>
              <a:spLocks noChangeArrowheads="1"/>
            </p:cNvSpPr>
            <p:nvPr/>
          </p:nvSpPr>
          <p:spPr bwMode="auto">
            <a:xfrm>
              <a:off x="3527" y="3018"/>
              <a:ext cx="339" cy="145"/>
            </a:xfrm>
            <a:prstGeom prst="rect">
              <a:avLst/>
            </a:prstGeom>
            <a:solidFill>
              <a:srgbClr val="E52742"/>
            </a:solidFill>
            <a:ln w="9525">
              <a:solidFill>
                <a:schemeClr val="tx1"/>
              </a:solidFill>
              <a:miter lim="800000"/>
              <a:headEnd/>
              <a:tailEnd/>
            </a:ln>
          </p:spPr>
          <p:txBody>
            <a:bodyPr wrap="none" anchor="ctr"/>
            <a:lstStyle/>
            <a:p>
              <a:endParaRPr lang="en-US"/>
            </a:p>
          </p:txBody>
        </p:sp>
        <p:sp>
          <p:nvSpPr>
            <p:cNvPr id="6247" name="Text Box 36"/>
            <p:cNvSpPr txBox="1">
              <a:spLocks noChangeArrowheads="1"/>
            </p:cNvSpPr>
            <p:nvPr/>
          </p:nvSpPr>
          <p:spPr bwMode="auto">
            <a:xfrm>
              <a:off x="3811" y="2675"/>
              <a:ext cx="798" cy="360"/>
            </a:xfrm>
            <a:prstGeom prst="rect">
              <a:avLst/>
            </a:prstGeom>
            <a:noFill/>
            <a:ln w="9525">
              <a:noFill/>
              <a:miter lim="800000"/>
              <a:headEnd/>
              <a:tailEnd/>
            </a:ln>
          </p:spPr>
          <p:txBody>
            <a:bodyPr lIns="18000" tIns="10800" rIns="18000" bIns="10800">
              <a:spAutoFit/>
            </a:bodyPr>
            <a:lstStyle/>
            <a:p>
              <a:pPr algn="ctr">
                <a:spcBef>
                  <a:spcPct val="50000"/>
                </a:spcBef>
              </a:pPr>
              <a:r>
                <a:rPr lang="en-GB" b="1">
                  <a:latin typeface="Times New Roman" pitchFamily="18" charset="0"/>
                </a:rPr>
                <a:t>Concentrate 0.5m</a:t>
              </a:r>
              <a:r>
                <a:rPr lang="en-GB" b="1" baseline="30000">
                  <a:latin typeface="Times New Roman" pitchFamily="18" charset="0"/>
                </a:rPr>
                <a:t>3</a:t>
              </a:r>
            </a:p>
          </p:txBody>
        </p:sp>
      </p:grpSp>
      <p:grpSp>
        <p:nvGrpSpPr>
          <p:cNvPr id="3" name="Group 81"/>
          <p:cNvGrpSpPr>
            <a:grpSpLocks/>
          </p:cNvGrpSpPr>
          <p:nvPr/>
        </p:nvGrpSpPr>
        <p:grpSpPr bwMode="auto">
          <a:xfrm>
            <a:off x="5803900" y="5638800"/>
            <a:ext cx="1047750" cy="571500"/>
            <a:chOff x="3656" y="3552"/>
            <a:chExt cx="660" cy="360"/>
          </a:xfrm>
        </p:grpSpPr>
        <p:sp>
          <p:nvSpPr>
            <p:cNvPr id="6244" name="Rectangle 31"/>
            <p:cNvSpPr>
              <a:spLocks noChangeArrowheads="1"/>
            </p:cNvSpPr>
            <p:nvPr/>
          </p:nvSpPr>
          <p:spPr bwMode="auto">
            <a:xfrm>
              <a:off x="3656" y="3654"/>
              <a:ext cx="91" cy="160"/>
            </a:xfrm>
            <a:prstGeom prst="rect">
              <a:avLst/>
            </a:prstGeom>
            <a:solidFill>
              <a:srgbClr val="800000"/>
            </a:solidFill>
            <a:ln w="9525">
              <a:solidFill>
                <a:schemeClr val="tx1"/>
              </a:solidFill>
              <a:miter lim="800000"/>
              <a:headEnd/>
              <a:tailEnd/>
            </a:ln>
          </p:spPr>
          <p:txBody>
            <a:bodyPr wrap="none" anchor="ctr"/>
            <a:lstStyle/>
            <a:p>
              <a:endParaRPr lang="en-US"/>
            </a:p>
          </p:txBody>
        </p:sp>
        <p:sp>
          <p:nvSpPr>
            <p:cNvPr id="6245" name="Text Box 39"/>
            <p:cNvSpPr txBox="1">
              <a:spLocks noChangeArrowheads="1"/>
            </p:cNvSpPr>
            <p:nvPr/>
          </p:nvSpPr>
          <p:spPr bwMode="auto">
            <a:xfrm>
              <a:off x="3766" y="3552"/>
              <a:ext cx="550" cy="360"/>
            </a:xfrm>
            <a:prstGeom prst="rect">
              <a:avLst/>
            </a:prstGeom>
            <a:noFill/>
            <a:ln w="9525">
              <a:noFill/>
              <a:miter lim="800000"/>
              <a:headEnd/>
              <a:tailEnd/>
            </a:ln>
          </p:spPr>
          <p:txBody>
            <a:bodyPr lIns="18000" tIns="10800" rIns="18000" bIns="10800">
              <a:spAutoFit/>
            </a:bodyPr>
            <a:lstStyle/>
            <a:p>
              <a:pPr algn="ctr">
                <a:spcBef>
                  <a:spcPct val="50000"/>
                </a:spcBef>
              </a:pPr>
              <a:r>
                <a:rPr lang="en-GB" b="1">
                  <a:latin typeface="Times New Roman" pitchFamily="18" charset="0"/>
                </a:rPr>
                <a:t>0.15m</a:t>
              </a:r>
              <a:r>
                <a:rPr lang="en-GB" b="1" baseline="30000">
                  <a:latin typeface="Times New Roman" pitchFamily="18" charset="0"/>
                </a:rPr>
                <a:t>3</a:t>
              </a:r>
              <a:r>
                <a:rPr lang="en-GB" b="1">
                  <a:latin typeface="Times New Roman" pitchFamily="18" charset="0"/>
                </a:rPr>
                <a:t> solid</a:t>
              </a:r>
              <a:endParaRPr lang="en-GB" b="1" baseline="30000">
                <a:latin typeface="Times New Roman" pitchFamily="18" charset="0"/>
              </a:endParaRPr>
            </a:p>
          </p:txBody>
        </p:sp>
      </p:grpSp>
      <p:sp>
        <p:nvSpPr>
          <p:cNvPr id="95275" name="Line 43"/>
          <p:cNvSpPr>
            <a:spLocks noChangeShapeType="1"/>
          </p:cNvSpPr>
          <p:nvPr/>
        </p:nvSpPr>
        <p:spPr bwMode="auto">
          <a:xfrm flipV="1">
            <a:off x="1025525" y="1512888"/>
            <a:ext cx="1371600" cy="0"/>
          </a:xfrm>
          <a:prstGeom prst="line">
            <a:avLst/>
          </a:prstGeom>
          <a:noFill/>
          <a:ln w="38100">
            <a:solidFill>
              <a:schemeClr val="tx1"/>
            </a:solidFill>
            <a:round/>
            <a:headEnd/>
            <a:tailEnd type="triangle" w="med" len="med"/>
          </a:ln>
        </p:spPr>
        <p:txBody>
          <a:bodyPr/>
          <a:lstStyle/>
          <a:p>
            <a:endParaRPr lang="en-GB"/>
          </a:p>
        </p:txBody>
      </p:sp>
      <p:sp>
        <p:nvSpPr>
          <p:cNvPr id="95276" name="Line 44"/>
          <p:cNvSpPr>
            <a:spLocks noChangeShapeType="1"/>
          </p:cNvSpPr>
          <p:nvPr/>
        </p:nvSpPr>
        <p:spPr bwMode="auto">
          <a:xfrm>
            <a:off x="5864225" y="5170488"/>
            <a:ext cx="0" cy="520700"/>
          </a:xfrm>
          <a:prstGeom prst="line">
            <a:avLst/>
          </a:prstGeom>
          <a:noFill/>
          <a:ln w="38100">
            <a:solidFill>
              <a:schemeClr val="tx1"/>
            </a:solidFill>
            <a:round/>
            <a:headEnd/>
            <a:tailEnd type="triangle" w="med" len="med"/>
          </a:ln>
        </p:spPr>
        <p:txBody>
          <a:bodyPr/>
          <a:lstStyle/>
          <a:p>
            <a:endParaRPr lang="en-GB"/>
          </a:p>
        </p:txBody>
      </p:sp>
      <p:sp>
        <p:nvSpPr>
          <p:cNvPr id="95277" name="Line 45"/>
          <p:cNvSpPr>
            <a:spLocks noChangeShapeType="1"/>
          </p:cNvSpPr>
          <p:nvPr/>
        </p:nvSpPr>
        <p:spPr bwMode="auto">
          <a:xfrm>
            <a:off x="5864225" y="4192588"/>
            <a:ext cx="0" cy="520700"/>
          </a:xfrm>
          <a:prstGeom prst="line">
            <a:avLst/>
          </a:prstGeom>
          <a:noFill/>
          <a:ln w="38100">
            <a:solidFill>
              <a:schemeClr val="tx1"/>
            </a:solidFill>
            <a:round/>
            <a:headEnd/>
            <a:tailEnd type="triangle" w="med" len="med"/>
          </a:ln>
        </p:spPr>
        <p:txBody>
          <a:bodyPr/>
          <a:lstStyle/>
          <a:p>
            <a:endParaRPr lang="en-GB"/>
          </a:p>
        </p:txBody>
      </p:sp>
      <p:sp>
        <p:nvSpPr>
          <p:cNvPr id="95278" name="Line 46"/>
          <p:cNvSpPr>
            <a:spLocks noChangeShapeType="1"/>
          </p:cNvSpPr>
          <p:nvPr/>
        </p:nvSpPr>
        <p:spPr bwMode="auto">
          <a:xfrm>
            <a:off x="6337300" y="1638300"/>
            <a:ext cx="1447800" cy="673100"/>
          </a:xfrm>
          <a:prstGeom prst="line">
            <a:avLst/>
          </a:prstGeom>
          <a:noFill/>
          <a:ln w="38100">
            <a:solidFill>
              <a:schemeClr val="tx1"/>
            </a:solidFill>
            <a:round/>
            <a:headEnd/>
            <a:tailEnd type="triangle" w="med" len="med"/>
          </a:ln>
        </p:spPr>
        <p:txBody>
          <a:bodyPr/>
          <a:lstStyle/>
          <a:p>
            <a:endParaRPr lang="en-GB"/>
          </a:p>
        </p:txBody>
      </p:sp>
      <p:sp>
        <p:nvSpPr>
          <p:cNvPr id="95279" name="Text Box 47"/>
          <p:cNvSpPr txBox="1">
            <a:spLocks noChangeArrowheads="1"/>
          </p:cNvSpPr>
          <p:nvPr/>
        </p:nvSpPr>
        <p:spPr bwMode="auto">
          <a:xfrm>
            <a:off x="7353300" y="2425700"/>
            <a:ext cx="1587500" cy="346075"/>
          </a:xfrm>
          <a:prstGeom prst="rect">
            <a:avLst/>
          </a:prstGeom>
          <a:solidFill>
            <a:srgbClr val="FF99CC"/>
          </a:solidFill>
          <a:ln w="19050">
            <a:solidFill>
              <a:srgbClr val="000000"/>
            </a:solidFill>
            <a:prstDash val="dash"/>
            <a:miter lim="800000"/>
            <a:headEnd/>
            <a:tailEnd/>
          </a:ln>
        </p:spPr>
        <p:txBody>
          <a:bodyPr lIns="18000" tIns="10800" rIns="18000" bIns="10800">
            <a:spAutoFit/>
          </a:bodyPr>
          <a:lstStyle/>
          <a:p>
            <a:pPr>
              <a:spcBef>
                <a:spcPct val="50000"/>
              </a:spcBef>
            </a:pPr>
            <a:r>
              <a:rPr lang="en-GB" sz="2000">
                <a:latin typeface="Times New Roman" pitchFamily="18" charset="0"/>
              </a:rPr>
              <a:t>Once Through</a:t>
            </a:r>
          </a:p>
        </p:txBody>
      </p:sp>
      <p:sp>
        <p:nvSpPr>
          <p:cNvPr id="95280" name="Text Box 48"/>
          <p:cNvSpPr txBox="1">
            <a:spLocks noChangeArrowheads="1"/>
          </p:cNvSpPr>
          <p:nvPr/>
        </p:nvSpPr>
        <p:spPr bwMode="auto">
          <a:xfrm>
            <a:off x="7340600" y="3327400"/>
            <a:ext cx="1587500" cy="346075"/>
          </a:xfrm>
          <a:prstGeom prst="rect">
            <a:avLst/>
          </a:prstGeom>
          <a:solidFill>
            <a:srgbClr val="FF99CC"/>
          </a:solidFill>
          <a:ln w="19050">
            <a:solidFill>
              <a:srgbClr val="000000"/>
            </a:solidFill>
            <a:prstDash val="dash"/>
            <a:miter lim="800000"/>
            <a:headEnd/>
            <a:tailEnd/>
          </a:ln>
        </p:spPr>
        <p:txBody>
          <a:bodyPr lIns="18000" tIns="10800" rIns="18000" bIns="10800">
            <a:spAutoFit/>
          </a:bodyPr>
          <a:lstStyle/>
          <a:p>
            <a:pPr algn="ctr">
              <a:spcBef>
                <a:spcPct val="50000"/>
              </a:spcBef>
            </a:pPr>
            <a:r>
              <a:rPr lang="en-GB" sz="2000">
                <a:latin typeface="Times New Roman" pitchFamily="18" charset="0"/>
              </a:rPr>
              <a:t>Storage</a:t>
            </a:r>
          </a:p>
        </p:txBody>
      </p:sp>
      <p:sp>
        <p:nvSpPr>
          <p:cNvPr id="95281" name="Line 49"/>
          <p:cNvSpPr>
            <a:spLocks noChangeShapeType="1"/>
          </p:cNvSpPr>
          <p:nvPr/>
        </p:nvSpPr>
        <p:spPr bwMode="auto">
          <a:xfrm>
            <a:off x="8026400" y="2844800"/>
            <a:ext cx="0" cy="419100"/>
          </a:xfrm>
          <a:prstGeom prst="line">
            <a:avLst/>
          </a:prstGeom>
          <a:noFill/>
          <a:ln w="38100">
            <a:solidFill>
              <a:schemeClr val="tx1"/>
            </a:solidFill>
            <a:round/>
            <a:headEnd/>
            <a:tailEnd type="triangle" w="med" len="med"/>
          </a:ln>
        </p:spPr>
        <p:txBody>
          <a:bodyPr/>
          <a:lstStyle/>
          <a:p>
            <a:endParaRPr lang="en-GB"/>
          </a:p>
        </p:txBody>
      </p:sp>
      <p:sp>
        <p:nvSpPr>
          <p:cNvPr id="95282" name="Line 50"/>
          <p:cNvSpPr>
            <a:spLocks noChangeShapeType="1"/>
          </p:cNvSpPr>
          <p:nvPr/>
        </p:nvSpPr>
        <p:spPr bwMode="auto">
          <a:xfrm>
            <a:off x="4965700" y="2844800"/>
            <a:ext cx="0" cy="2781300"/>
          </a:xfrm>
          <a:prstGeom prst="line">
            <a:avLst/>
          </a:prstGeom>
          <a:noFill/>
          <a:ln w="38100">
            <a:solidFill>
              <a:schemeClr val="tx1"/>
            </a:solidFill>
            <a:round/>
            <a:headEnd/>
            <a:tailEnd type="triangle" w="med" len="med"/>
          </a:ln>
        </p:spPr>
        <p:txBody>
          <a:bodyPr/>
          <a:lstStyle/>
          <a:p>
            <a:endParaRPr lang="en-GB"/>
          </a:p>
        </p:txBody>
      </p:sp>
      <p:sp>
        <p:nvSpPr>
          <p:cNvPr id="95283" name="Line 51"/>
          <p:cNvSpPr>
            <a:spLocks noChangeShapeType="1"/>
          </p:cNvSpPr>
          <p:nvPr/>
        </p:nvSpPr>
        <p:spPr bwMode="auto">
          <a:xfrm flipH="1">
            <a:off x="4419600" y="1600200"/>
            <a:ext cx="1498600" cy="647700"/>
          </a:xfrm>
          <a:prstGeom prst="line">
            <a:avLst/>
          </a:prstGeom>
          <a:noFill/>
          <a:ln w="38100">
            <a:solidFill>
              <a:schemeClr val="tx1"/>
            </a:solidFill>
            <a:round/>
            <a:headEnd/>
            <a:tailEnd type="triangle" w="med" len="med"/>
          </a:ln>
        </p:spPr>
        <p:txBody>
          <a:bodyPr/>
          <a:lstStyle/>
          <a:p>
            <a:endParaRPr lang="en-GB"/>
          </a:p>
        </p:txBody>
      </p:sp>
      <p:sp>
        <p:nvSpPr>
          <p:cNvPr id="95284" name="Line 52"/>
          <p:cNvSpPr>
            <a:spLocks noChangeShapeType="1"/>
          </p:cNvSpPr>
          <p:nvPr/>
        </p:nvSpPr>
        <p:spPr bwMode="auto">
          <a:xfrm flipH="1">
            <a:off x="7696200" y="3733800"/>
            <a:ext cx="241300" cy="965200"/>
          </a:xfrm>
          <a:prstGeom prst="line">
            <a:avLst/>
          </a:prstGeom>
          <a:noFill/>
          <a:ln w="38100">
            <a:solidFill>
              <a:schemeClr val="tx1"/>
            </a:solidFill>
            <a:round/>
            <a:headEnd/>
            <a:tailEnd type="triangle" w="med" len="med"/>
          </a:ln>
        </p:spPr>
        <p:txBody>
          <a:bodyPr/>
          <a:lstStyle/>
          <a:p>
            <a:endParaRPr lang="en-GB"/>
          </a:p>
        </p:txBody>
      </p:sp>
      <p:sp>
        <p:nvSpPr>
          <p:cNvPr id="95285" name="Line 53"/>
          <p:cNvSpPr>
            <a:spLocks noChangeShapeType="1"/>
          </p:cNvSpPr>
          <p:nvPr/>
        </p:nvSpPr>
        <p:spPr bwMode="auto">
          <a:xfrm>
            <a:off x="8293100" y="3759200"/>
            <a:ext cx="215900" cy="749300"/>
          </a:xfrm>
          <a:prstGeom prst="line">
            <a:avLst/>
          </a:prstGeom>
          <a:noFill/>
          <a:ln w="38100">
            <a:solidFill>
              <a:schemeClr val="tx1"/>
            </a:solidFill>
            <a:round/>
            <a:headEnd/>
            <a:tailEnd type="triangle" w="med" len="med"/>
          </a:ln>
        </p:spPr>
        <p:txBody>
          <a:bodyPr/>
          <a:lstStyle/>
          <a:p>
            <a:endParaRPr lang="en-GB"/>
          </a:p>
        </p:txBody>
      </p:sp>
      <p:grpSp>
        <p:nvGrpSpPr>
          <p:cNvPr id="4" name="Group 119"/>
          <p:cNvGrpSpPr>
            <a:grpSpLocks/>
          </p:cNvGrpSpPr>
          <p:nvPr/>
        </p:nvGrpSpPr>
        <p:grpSpPr bwMode="auto">
          <a:xfrm>
            <a:off x="7588250" y="4910138"/>
            <a:ext cx="1219200" cy="1566862"/>
            <a:chOff x="4780" y="3093"/>
            <a:chExt cx="768" cy="987"/>
          </a:xfrm>
        </p:grpSpPr>
        <p:sp>
          <p:nvSpPr>
            <p:cNvPr id="6242" name="Rectangle 30"/>
            <p:cNvSpPr>
              <a:spLocks noChangeArrowheads="1"/>
            </p:cNvSpPr>
            <p:nvPr/>
          </p:nvSpPr>
          <p:spPr bwMode="auto">
            <a:xfrm>
              <a:off x="4780" y="3093"/>
              <a:ext cx="82" cy="676"/>
            </a:xfrm>
            <a:prstGeom prst="rect">
              <a:avLst/>
            </a:prstGeom>
            <a:solidFill>
              <a:srgbClr val="BB172E"/>
            </a:solidFill>
            <a:ln w="9525">
              <a:solidFill>
                <a:schemeClr val="tx1"/>
              </a:solidFill>
              <a:miter lim="800000"/>
              <a:headEnd/>
              <a:tailEnd/>
            </a:ln>
          </p:spPr>
          <p:txBody>
            <a:bodyPr wrap="none" anchor="ctr"/>
            <a:lstStyle/>
            <a:p>
              <a:endParaRPr lang="en-US"/>
            </a:p>
          </p:txBody>
        </p:sp>
        <p:sp>
          <p:nvSpPr>
            <p:cNvPr id="6243" name="Text Box 54"/>
            <p:cNvSpPr txBox="1">
              <a:spLocks noChangeArrowheads="1"/>
            </p:cNvSpPr>
            <p:nvPr/>
          </p:nvSpPr>
          <p:spPr bwMode="auto">
            <a:xfrm>
              <a:off x="4902" y="3720"/>
              <a:ext cx="646" cy="360"/>
            </a:xfrm>
            <a:prstGeom prst="rect">
              <a:avLst/>
            </a:prstGeom>
            <a:solidFill>
              <a:srgbClr val="BB172E"/>
            </a:solidFill>
            <a:ln w="9525">
              <a:noFill/>
              <a:miter lim="800000"/>
              <a:headEnd/>
              <a:tailEnd/>
            </a:ln>
          </p:spPr>
          <p:txBody>
            <a:bodyPr lIns="18000" tIns="10800" rIns="18000" bIns="10800">
              <a:spAutoFit/>
            </a:bodyPr>
            <a:lstStyle/>
            <a:p>
              <a:pPr algn="ctr">
                <a:spcBef>
                  <a:spcPct val="50000"/>
                </a:spcBef>
              </a:pPr>
              <a:r>
                <a:rPr lang="en-GB" b="1">
                  <a:solidFill>
                    <a:schemeClr val="bg1"/>
                  </a:solidFill>
                  <a:latin typeface="Times New Roman" pitchFamily="18" charset="0"/>
                </a:rPr>
                <a:t>0.9m</a:t>
              </a:r>
              <a:r>
                <a:rPr lang="en-GB" b="1" baseline="30000">
                  <a:solidFill>
                    <a:schemeClr val="bg1"/>
                  </a:solidFill>
                  <a:latin typeface="Times New Roman" pitchFamily="18" charset="0"/>
                </a:rPr>
                <a:t>3</a:t>
              </a:r>
              <a:r>
                <a:rPr lang="en-GB" b="1">
                  <a:solidFill>
                    <a:schemeClr val="bg1"/>
                  </a:solidFill>
                  <a:latin typeface="Times New Roman" pitchFamily="18" charset="0"/>
                </a:rPr>
                <a:t> HL waste</a:t>
              </a:r>
              <a:endParaRPr lang="en-GB" b="1" baseline="30000">
                <a:solidFill>
                  <a:schemeClr val="bg1"/>
                </a:solidFill>
                <a:latin typeface="Times New Roman" pitchFamily="18" charset="0"/>
              </a:endParaRPr>
            </a:p>
          </p:txBody>
        </p:sp>
      </p:grpSp>
      <p:sp>
        <p:nvSpPr>
          <p:cNvPr id="95287" name="Text Box 55" descr="Small checker board"/>
          <p:cNvSpPr txBox="1">
            <a:spLocks noChangeArrowheads="1"/>
          </p:cNvSpPr>
          <p:nvPr/>
        </p:nvSpPr>
        <p:spPr bwMode="auto">
          <a:xfrm>
            <a:off x="7934325" y="4521200"/>
            <a:ext cx="1025525" cy="571500"/>
          </a:xfrm>
          <a:prstGeom prst="rect">
            <a:avLst/>
          </a:prstGeom>
          <a:pattFill prst="smCheck">
            <a:fgClr>
              <a:srgbClr val="E52742"/>
            </a:fgClr>
            <a:bgClr>
              <a:srgbClr val="996633"/>
            </a:bgClr>
          </a:pattFill>
          <a:ln w="9525">
            <a:noFill/>
            <a:miter lim="800000"/>
            <a:headEnd/>
            <a:tailEnd/>
          </a:ln>
        </p:spPr>
        <p:txBody>
          <a:bodyPr lIns="18000" tIns="10800" rIns="18000" bIns="10800">
            <a:spAutoFit/>
          </a:bodyPr>
          <a:lstStyle/>
          <a:p>
            <a:pPr algn="ctr">
              <a:spcBef>
                <a:spcPct val="50000"/>
              </a:spcBef>
            </a:pPr>
            <a:r>
              <a:rPr lang="en-GB" b="1">
                <a:latin typeface="Times New Roman" pitchFamily="18" charset="0"/>
              </a:rPr>
              <a:t>0.4m</a:t>
            </a:r>
            <a:r>
              <a:rPr lang="en-GB" b="1" baseline="30000">
                <a:latin typeface="Times New Roman" pitchFamily="18" charset="0"/>
              </a:rPr>
              <a:t>3</a:t>
            </a:r>
            <a:r>
              <a:rPr lang="en-GB" b="1">
                <a:latin typeface="Times New Roman" pitchFamily="18" charset="0"/>
              </a:rPr>
              <a:t> IL waste</a:t>
            </a:r>
            <a:endParaRPr lang="en-GB" b="1" baseline="30000">
              <a:latin typeface="Times New Roman" pitchFamily="18" charset="0"/>
            </a:endParaRPr>
          </a:p>
        </p:txBody>
      </p:sp>
      <p:sp>
        <p:nvSpPr>
          <p:cNvPr id="95288" name="Text Box 56" descr="Small checker board"/>
          <p:cNvSpPr txBox="1">
            <a:spLocks noChangeArrowheads="1"/>
          </p:cNvSpPr>
          <p:nvPr/>
        </p:nvSpPr>
        <p:spPr bwMode="auto">
          <a:xfrm>
            <a:off x="4632325" y="5727700"/>
            <a:ext cx="898525" cy="554038"/>
          </a:xfrm>
          <a:prstGeom prst="rect">
            <a:avLst/>
          </a:prstGeom>
          <a:pattFill prst="smCheck">
            <a:fgClr>
              <a:srgbClr val="E52742"/>
            </a:fgClr>
            <a:bgClr>
              <a:srgbClr val="996633"/>
            </a:bgClr>
          </a:pattFill>
          <a:ln w="9525">
            <a:solidFill>
              <a:srgbClr val="000000"/>
            </a:solidFill>
            <a:miter lim="800000"/>
            <a:headEnd/>
            <a:tailEnd/>
          </a:ln>
        </p:spPr>
        <p:txBody>
          <a:bodyPr lIns="18000" tIns="10800" rIns="18000" bIns="10800">
            <a:spAutoFit/>
          </a:bodyPr>
          <a:lstStyle/>
          <a:p>
            <a:pPr algn="ctr">
              <a:spcBef>
                <a:spcPct val="50000"/>
              </a:spcBef>
            </a:pPr>
            <a:r>
              <a:rPr lang="en-GB" b="1">
                <a:latin typeface="Times New Roman" pitchFamily="18" charset="0"/>
              </a:rPr>
              <a:t>0.8m</a:t>
            </a:r>
            <a:r>
              <a:rPr lang="en-GB" b="1" baseline="30000">
                <a:latin typeface="Times New Roman" pitchFamily="18" charset="0"/>
              </a:rPr>
              <a:t>3</a:t>
            </a:r>
            <a:r>
              <a:rPr lang="en-GB" b="1">
                <a:latin typeface="Times New Roman" pitchFamily="18" charset="0"/>
              </a:rPr>
              <a:t> </a:t>
            </a:r>
          </a:p>
          <a:p>
            <a:pPr algn="ctr">
              <a:lnSpc>
                <a:spcPct val="90000"/>
              </a:lnSpc>
            </a:pPr>
            <a:r>
              <a:rPr lang="en-GB" b="1">
                <a:latin typeface="Times New Roman" pitchFamily="18" charset="0"/>
              </a:rPr>
              <a:t>IL waste</a:t>
            </a:r>
            <a:endParaRPr lang="en-GB" b="1" baseline="30000">
              <a:latin typeface="Times New Roman" pitchFamily="18" charset="0"/>
            </a:endParaRPr>
          </a:p>
        </p:txBody>
      </p:sp>
      <p:sp>
        <p:nvSpPr>
          <p:cNvPr id="95289" name="Text Box 57" descr="70%"/>
          <p:cNvSpPr txBox="1">
            <a:spLocks noChangeArrowheads="1"/>
          </p:cNvSpPr>
          <p:nvPr/>
        </p:nvSpPr>
        <p:spPr bwMode="auto">
          <a:xfrm>
            <a:off x="3654425" y="5715000"/>
            <a:ext cx="898525" cy="796925"/>
          </a:xfrm>
          <a:prstGeom prst="rect">
            <a:avLst/>
          </a:prstGeom>
          <a:pattFill prst="pct70">
            <a:fgClr>
              <a:srgbClr val="FEFE1A"/>
            </a:fgClr>
            <a:bgClr>
              <a:srgbClr val="996633"/>
            </a:bgClr>
          </a:pattFill>
          <a:ln w="9525">
            <a:solidFill>
              <a:srgbClr val="000000"/>
            </a:solidFill>
            <a:miter lim="800000"/>
            <a:headEnd/>
            <a:tailEnd/>
          </a:ln>
        </p:spPr>
        <p:txBody>
          <a:bodyPr lIns="18000" tIns="10800" rIns="18000" bIns="10800">
            <a:spAutoFit/>
          </a:bodyPr>
          <a:lstStyle/>
          <a:p>
            <a:pPr algn="ctr">
              <a:spcBef>
                <a:spcPct val="50000"/>
              </a:spcBef>
            </a:pPr>
            <a:r>
              <a:rPr lang="en-GB" b="1">
                <a:latin typeface="Times New Roman" pitchFamily="18" charset="0"/>
              </a:rPr>
              <a:t>0.7m</a:t>
            </a:r>
            <a:r>
              <a:rPr lang="en-GB" b="1" baseline="30000">
                <a:latin typeface="Times New Roman" pitchFamily="18" charset="0"/>
              </a:rPr>
              <a:t>3</a:t>
            </a:r>
            <a:r>
              <a:rPr lang="en-GB" b="1">
                <a:latin typeface="Times New Roman" pitchFamily="18" charset="0"/>
              </a:rPr>
              <a:t> </a:t>
            </a:r>
          </a:p>
          <a:p>
            <a:pPr algn="ctr">
              <a:lnSpc>
                <a:spcPct val="90000"/>
              </a:lnSpc>
            </a:pPr>
            <a:r>
              <a:rPr lang="en-GB" b="1">
                <a:latin typeface="Times New Roman" pitchFamily="18" charset="0"/>
              </a:rPr>
              <a:t>LL waste</a:t>
            </a:r>
            <a:endParaRPr lang="en-GB" b="1" baseline="30000">
              <a:latin typeface="Times New Roman" pitchFamily="18" charset="0"/>
            </a:endParaRPr>
          </a:p>
        </p:txBody>
      </p:sp>
      <p:sp>
        <p:nvSpPr>
          <p:cNvPr id="95290" name="Text Box 58"/>
          <p:cNvSpPr txBox="1">
            <a:spLocks noChangeArrowheads="1"/>
          </p:cNvSpPr>
          <p:nvPr/>
        </p:nvSpPr>
        <p:spPr bwMode="auto">
          <a:xfrm>
            <a:off x="3467100" y="2400300"/>
            <a:ext cx="2146300" cy="346075"/>
          </a:xfrm>
          <a:prstGeom prst="rect">
            <a:avLst/>
          </a:prstGeom>
          <a:solidFill>
            <a:srgbClr val="FF99CC"/>
          </a:solidFill>
          <a:ln w="19050">
            <a:solidFill>
              <a:srgbClr val="000000"/>
            </a:solidFill>
            <a:prstDash val="dash"/>
            <a:miter lim="800000"/>
            <a:headEnd/>
            <a:tailEnd/>
          </a:ln>
        </p:spPr>
        <p:txBody>
          <a:bodyPr lIns="18000" tIns="10800" rIns="18000" bIns="10800">
            <a:spAutoFit/>
          </a:bodyPr>
          <a:lstStyle/>
          <a:p>
            <a:pPr>
              <a:spcBef>
                <a:spcPct val="50000"/>
              </a:spcBef>
            </a:pPr>
            <a:r>
              <a:rPr lang="en-GB" sz="2000" b="1">
                <a:latin typeface="Times New Roman" pitchFamily="18" charset="0"/>
              </a:rPr>
              <a:t>REPROCESSING</a:t>
            </a:r>
          </a:p>
        </p:txBody>
      </p:sp>
      <p:sp>
        <p:nvSpPr>
          <p:cNvPr id="95291" name="Line 59"/>
          <p:cNvSpPr>
            <a:spLocks noChangeShapeType="1"/>
          </p:cNvSpPr>
          <p:nvPr/>
        </p:nvSpPr>
        <p:spPr bwMode="auto">
          <a:xfrm>
            <a:off x="4038600" y="2781300"/>
            <a:ext cx="0" cy="2870200"/>
          </a:xfrm>
          <a:prstGeom prst="line">
            <a:avLst/>
          </a:prstGeom>
          <a:noFill/>
          <a:ln w="38100">
            <a:solidFill>
              <a:schemeClr val="tx1"/>
            </a:solidFill>
            <a:round/>
            <a:headEnd/>
            <a:tailEnd type="triangle" w="med" len="med"/>
          </a:ln>
        </p:spPr>
        <p:txBody>
          <a:bodyPr/>
          <a:lstStyle/>
          <a:p>
            <a:endParaRPr lang="en-GB"/>
          </a:p>
        </p:txBody>
      </p:sp>
      <p:sp>
        <p:nvSpPr>
          <p:cNvPr id="95292" name="Line 60"/>
          <p:cNvSpPr>
            <a:spLocks noChangeShapeType="1"/>
          </p:cNvSpPr>
          <p:nvPr/>
        </p:nvSpPr>
        <p:spPr bwMode="auto">
          <a:xfrm>
            <a:off x="5419725" y="2833688"/>
            <a:ext cx="381000" cy="596900"/>
          </a:xfrm>
          <a:prstGeom prst="line">
            <a:avLst/>
          </a:prstGeom>
          <a:noFill/>
          <a:ln w="38100">
            <a:solidFill>
              <a:schemeClr val="tx1"/>
            </a:solidFill>
            <a:round/>
            <a:headEnd/>
            <a:tailEnd type="triangle" w="med" len="med"/>
          </a:ln>
        </p:spPr>
        <p:txBody>
          <a:bodyPr/>
          <a:lstStyle/>
          <a:p>
            <a:endParaRPr lang="en-GB"/>
          </a:p>
        </p:txBody>
      </p:sp>
      <p:sp>
        <p:nvSpPr>
          <p:cNvPr id="95293" name="Line 61"/>
          <p:cNvSpPr>
            <a:spLocks noChangeShapeType="1"/>
          </p:cNvSpPr>
          <p:nvPr/>
        </p:nvSpPr>
        <p:spPr bwMode="auto">
          <a:xfrm flipH="1">
            <a:off x="2870200" y="2578100"/>
            <a:ext cx="520700" cy="203200"/>
          </a:xfrm>
          <a:prstGeom prst="line">
            <a:avLst/>
          </a:prstGeom>
          <a:noFill/>
          <a:ln w="38100">
            <a:solidFill>
              <a:schemeClr val="tx1"/>
            </a:solidFill>
            <a:round/>
            <a:headEnd/>
            <a:tailEnd type="triangle" w="med" len="med"/>
          </a:ln>
        </p:spPr>
        <p:txBody>
          <a:bodyPr/>
          <a:lstStyle/>
          <a:p>
            <a:endParaRPr lang="en-GB"/>
          </a:p>
        </p:txBody>
      </p:sp>
      <p:sp>
        <p:nvSpPr>
          <p:cNvPr id="95294" name="Line 62"/>
          <p:cNvSpPr>
            <a:spLocks noChangeShapeType="1"/>
          </p:cNvSpPr>
          <p:nvPr/>
        </p:nvSpPr>
        <p:spPr bwMode="auto">
          <a:xfrm flipH="1">
            <a:off x="2679700" y="2819400"/>
            <a:ext cx="787400" cy="850900"/>
          </a:xfrm>
          <a:prstGeom prst="line">
            <a:avLst/>
          </a:prstGeom>
          <a:noFill/>
          <a:ln w="38100">
            <a:solidFill>
              <a:schemeClr val="tx1"/>
            </a:solidFill>
            <a:round/>
            <a:headEnd/>
            <a:tailEnd type="triangle" w="med" len="med"/>
          </a:ln>
        </p:spPr>
        <p:txBody>
          <a:bodyPr/>
          <a:lstStyle/>
          <a:p>
            <a:endParaRPr lang="en-GB"/>
          </a:p>
        </p:txBody>
      </p:sp>
      <p:sp>
        <p:nvSpPr>
          <p:cNvPr id="95295" name="Text Box 63"/>
          <p:cNvSpPr txBox="1">
            <a:spLocks noChangeArrowheads="1"/>
          </p:cNvSpPr>
          <p:nvPr/>
        </p:nvSpPr>
        <p:spPr bwMode="auto">
          <a:xfrm>
            <a:off x="1762125" y="2590800"/>
            <a:ext cx="1089025" cy="527050"/>
          </a:xfrm>
          <a:prstGeom prst="rect">
            <a:avLst/>
          </a:prstGeom>
          <a:solidFill>
            <a:srgbClr val="FF00FF"/>
          </a:solidFill>
          <a:ln w="9525">
            <a:solidFill>
              <a:srgbClr val="000000"/>
            </a:solidFill>
            <a:miter lim="800000"/>
            <a:headEnd/>
            <a:tailEnd/>
          </a:ln>
        </p:spPr>
        <p:txBody>
          <a:bodyPr lIns="18000" tIns="10800" rIns="18000" bIns="10800">
            <a:spAutoFit/>
          </a:bodyPr>
          <a:lstStyle/>
          <a:p>
            <a:pPr algn="ctr">
              <a:lnSpc>
                <a:spcPct val="90000"/>
              </a:lnSpc>
            </a:pPr>
            <a:r>
              <a:rPr lang="en-GB" b="1">
                <a:latin typeface="Times New Roman" pitchFamily="18" charset="0"/>
              </a:rPr>
              <a:t>9 kg Plutonium</a:t>
            </a:r>
            <a:endParaRPr lang="en-GB" b="1" baseline="30000">
              <a:latin typeface="Times New Roman" pitchFamily="18" charset="0"/>
            </a:endParaRPr>
          </a:p>
        </p:txBody>
      </p:sp>
      <p:sp>
        <p:nvSpPr>
          <p:cNvPr id="95296" name="Text Box 64"/>
          <p:cNvSpPr txBox="1">
            <a:spLocks noChangeArrowheads="1"/>
          </p:cNvSpPr>
          <p:nvPr/>
        </p:nvSpPr>
        <p:spPr bwMode="auto">
          <a:xfrm>
            <a:off x="2143125" y="3784600"/>
            <a:ext cx="1025525" cy="527050"/>
          </a:xfrm>
          <a:prstGeom prst="rect">
            <a:avLst/>
          </a:prstGeom>
          <a:solidFill>
            <a:srgbClr val="FFFF00"/>
          </a:solidFill>
          <a:ln w="9525">
            <a:solidFill>
              <a:srgbClr val="000000"/>
            </a:solidFill>
            <a:miter lim="800000"/>
            <a:headEnd/>
            <a:tailEnd/>
          </a:ln>
        </p:spPr>
        <p:txBody>
          <a:bodyPr lIns="18000" tIns="10800" rIns="18000" bIns="10800">
            <a:spAutoFit/>
          </a:bodyPr>
          <a:lstStyle/>
          <a:p>
            <a:pPr algn="ctr">
              <a:lnSpc>
                <a:spcPct val="90000"/>
              </a:lnSpc>
            </a:pPr>
            <a:r>
              <a:rPr lang="en-GB" b="1">
                <a:latin typeface="Times New Roman" pitchFamily="18" charset="0"/>
              </a:rPr>
              <a:t>0.96 t</a:t>
            </a:r>
          </a:p>
          <a:p>
            <a:pPr algn="ctr">
              <a:lnSpc>
                <a:spcPct val="90000"/>
              </a:lnSpc>
            </a:pPr>
            <a:r>
              <a:rPr lang="en-GB" b="1">
                <a:latin typeface="Times New Roman" pitchFamily="18" charset="0"/>
              </a:rPr>
              <a:t>Uranium</a:t>
            </a:r>
            <a:endParaRPr lang="en-GB" b="1" baseline="30000">
              <a:latin typeface="Times New Roman" pitchFamily="18" charset="0"/>
            </a:endParaRPr>
          </a:p>
        </p:txBody>
      </p:sp>
      <p:sp>
        <p:nvSpPr>
          <p:cNvPr id="95297" name="Line 65"/>
          <p:cNvSpPr>
            <a:spLocks noChangeShapeType="1"/>
          </p:cNvSpPr>
          <p:nvPr/>
        </p:nvSpPr>
        <p:spPr bwMode="auto">
          <a:xfrm flipH="1" flipV="1">
            <a:off x="1181100" y="3606800"/>
            <a:ext cx="939800" cy="457200"/>
          </a:xfrm>
          <a:prstGeom prst="line">
            <a:avLst/>
          </a:prstGeom>
          <a:noFill/>
          <a:ln w="38100">
            <a:solidFill>
              <a:srgbClr val="FF0000"/>
            </a:solidFill>
            <a:prstDash val="dash"/>
            <a:round/>
            <a:headEnd/>
            <a:tailEnd type="triangle" w="med" len="med"/>
          </a:ln>
        </p:spPr>
        <p:txBody>
          <a:bodyPr/>
          <a:lstStyle/>
          <a:p>
            <a:endParaRPr lang="en-GB"/>
          </a:p>
        </p:txBody>
      </p:sp>
      <p:sp>
        <p:nvSpPr>
          <p:cNvPr id="95298" name="Freeform 66"/>
          <p:cNvSpPr>
            <a:spLocks/>
          </p:cNvSpPr>
          <p:nvPr/>
        </p:nvSpPr>
        <p:spPr bwMode="auto">
          <a:xfrm>
            <a:off x="1270000" y="3263900"/>
            <a:ext cx="774700" cy="190500"/>
          </a:xfrm>
          <a:custGeom>
            <a:avLst/>
            <a:gdLst>
              <a:gd name="T0" fmla="*/ 2147483647 w 488"/>
              <a:gd name="T1" fmla="*/ 0 h 120"/>
              <a:gd name="T2" fmla="*/ 0 w 488"/>
              <a:gd name="T3" fmla="*/ 2147483647 h 120"/>
              <a:gd name="T4" fmla="*/ 0 60000 65536"/>
              <a:gd name="T5" fmla="*/ 0 60000 65536"/>
              <a:gd name="T6" fmla="*/ 0 w 488"/>
              <a:gd name="T7" fmla="*/ 0 h 120"/>
              <a:gd name="T8" fmla="*/ 488 w 488"/>
              <a:gd name="T9" fmla="*/ 120 h 120"/>
            </a:gdLst>
            <a:ahLst/>
            <a:cxnLst>
              <a:cxn ang="T4">
                <a:pos x="T0" y="T1"/>
              </a:cxn>
              <a:cxn ang="T5">
                <a:pos x="T2" y="T3"/>
              </a:cxn>
            </a:cxnLst>
            <a:rect l="T6" t="T7" r="T8" b="T9"/>
            <a:pathLst>
              <a:path w="488" h="120">
                <a:moveTo>
                  <a:pt x="488" y="0"/>
                </a:moveTo>
                <a:lnTo>
                  <a:pt x="0" y="120"/>
                </a:lnTo>
              </a:path>
            </a:pathLst>
          </a:custGeom>
          <a:noFill/>
          <a:ln w="38100">
            <a:solidFill>
              <a:srgbClr val="0000FF"/>
            </a:solidFill>
            <a:prstDash val="sysDot"/>
            <a:round/>
            <a:headEnd/>
            <a:tailEnd type="triangle" w="med" len="med"/>
          </a:ln>
        </p:spPr>
        <p:txBody>
          <a:bodyPr/>
          <a:lstStyle/>
          <a:p>
            <a:endParaRPr lang="en-GB"/>
          </a:p>
        </p:txBody>
      </p:sp>
      <p:grpSp>
        <p:nvGrpSpPr>
          <p:cNvPr id="5" name="Group 80"/>
          <p:cNvGrpSpPr>
            <a:grpSpLocks/>
          </p:cNvGrpSpPr>
          <p:nvPr/>
        </p:nvGrpSpPr>
        <p:grpSpPr bwMode="auto">
          <a:xfrm>
            <a:off x="420688" y="4154488"/>
            <a:ext cx="1249362" cy="519112"/>
            <a:chOff x="265" y="2617"/>
            <a:chExt cx="787" cy="327"/>
          </a:xfrm>
        </p:grpSpPr>
        <p:grpSp>
          <p:nvGrpSpPr>
            <p:cNvPr id="6237" name="Group 18"/>
            <p:cNvGrpSpPr>
              <a:grpSpLocks/>
            </p:cNvGrpSpPr>
            <p:nvPr/>
          </p:nvGrpSpPr>
          <p:grpSpPr bwMode="auto">
            <a:xfrm>
              <a:off x="265" y="2617"/>
              <a:ext cx="408" cy="325"/>
              <a:chOff x="102" y="3001"/>
              <a:chExt cx="808" cy="1133"/>
            </a:xfrm>
          </p:grpSpPr>
          <p:sp>
            <p:nvSpPr>
              <p:cNvPr id="6239" name="Freeform 19"/>
              <p:cNvSpPr>
                <a:spLocks/>
              </p:cNvSpPr>
              <p:nvPr/>
            </p:nvSpPr>
            <p:spPr bwMode="auto">
              <a:xfrm>
                <a:off x="111" y="3001"/>
                <a:ext cx="781" cy="594"/>
              </a:xfrm>
              <a:custGeom>
                <a:avLst/>
                <a:gdLst>
                  <a:gd name="T0" fmla="*/ 0 w 781"/>
                  <a:gd name="T1" fmla="*/ 269 h 594"/>
                  <a:gd name="T2" fmla="*/ 391 w 781"/>
                  <a:gd name="T3" fmla="*/ 594 h 594"/>
                  <a:gd name="T4" fmla="*/ 781 w 781"/>
                  <a:gd name="T5" fmla="*/ 288 h 594"/>
                  <a:gd name="T6" fmla="*/ 391 w 781"/>
                  <a:gd name="T7" fmla="*/ 0 h 594"/>
                  <a:gd name="T8" fmla="*/ 0 w 781"/>
                  <a:gd name="T9" fmla="*/ 269 h 594"/>
                  <a:gd name="T10" fmla="*/ 0 60000 65536"/>
                  <a:gd name="T11" fmla="*/ 0 60000 65536"/>
                  <a:gd name="T12" fmla="*/ 0 60000 65536"/>
                  <a:gd name="T13" fmla="*/ 0 60000 65536"/>
                  <a:gd name="T14" fmla="*/ 0 60000 65536"/>
                  <a:gd name="T15" fmla="*/ 0 w 781"/>
                  <a:gd name="T16" fmla="*/ 0 h 594"/>
                  <a:gd name="T17" fmla="*/ 781 w 781"/>
                  <a:gd name="T18" fmla="*/ 594 h 594"/>
                </a:gdLst>
                <a:ahLst/>
                <a:cxnLst>
                  <a:cxn ang="T10">
                    <a:pos x="T0" y="T1"/>
                  </a:cxn>
                  <a:cxn ang="T11">
                    <a:pos x="T2" y="T3"/>
                  </a:cxn>
                  <a:cxn ang="T12">
                    <a:pos x="T4" y="T5"/>
                  </a:cxn>
                  <a:cxn ang="T13">
                    <a:pos x="T6" y="T7"/>
                  </a:cxn>
                  <a:cxn ang="T14">
                    <a:pos x="T8" y="T9"/>
                  </a:cxn>
                </a:cxnLst>
                <a:rect l="T15" t="T16" r="T17" b="T18"/>
                <a:pathLst>
                  <a:path w="781" h="594">
                    <a:moveTo>
                      <a:pt x="0" y="269"/>
                    </a:moveTo>
                    <a:lnTo>
                      <a:pt x="391" y="594"/>
                    </a:lnTo>
                    <a:lnTo>
                      <a:pt x="781" y="288"/>
                    </a:lnTo>
                    <a:lnTo>
                      <a:pt x="391" y="0"/>
                    </a:lnTo>
                    <a:lnTo>
                      <a:pt x="0" y="269"/>
                    </a:lnTo>
                    <a:close/>
                  </a:path>
                </a:pathLst>
              </a:custGeom>
              <a:solidFill>
                <a:srgbClr val="FF9900"/>
              </a:solidFill>
              <a:ln w="12700">
                <a:solidFill>
                  <a:schemeClr val="tx1"/>
                </a:solidFill>
                <a:round/>
                <a:headEnd/>
                <a:tailEnd/>
              </a:ln>
            </p:spPr>
            <p:txBody>
              <a:bodyPr/>
              <a:lstStyle/>
              <a:p>
                <a:endParaRPr lang="en-GB"/>
              </a:p>
            </p:txBody>
          </p:sp>
          <p:sp>
            <p:nvSpPr>
              <p:cNvPr id="6240" name="Freeform 20"/>
              <p:cNvSpPr>
                <a:spLocks/>
              </p:cNvSpPr>
              <p:nvPr/>
            </p:nvSpPr>
            <p:spPr bwMode="auto">
              <a:xfrm>
                <a:off x="502" y="3289"/>
                <a:ext cx="408" cy="808"/>
              </a:xfrm>
              <a:custGeom>
                <a:avLst/>
                <a:gdLst>
                  <a:gd name="T0" fmla="*/ 0 w 408"/>
                  <a:gd name="T1" fmla="*/ 288 h 808"/>
                  <a:gd name="T2" fmla="*/ 28 w 408"/>
                  <a:gd name="T3" fmla="*/ 808 h 808"/>
                  <a:gd name="T4" fmla="*/ 408 w 408"/>
                  <a:gd name="T5" fmla="*/ 511 h 808"/>
                  <a:gd name="T6" fmla="*/ 399 w 408"/>
                  <a:gd name="T7" fmla="*/ 0 h 808"/>
                  <a:gd name="T8" fmla="*/ 0 w 408"/>
                  <a:gd name="T9" fmla="*/ 288 h 808"/>
                  <a:gd name="T10" fmla="*/ 0 60000 65536"/>
                  <a:gd name="T11" fmla="*/ 0 60000 65536"/>
                  <a:gd name="T12" fmla="*/ 0 60000 65536"/>
                  <a:gd name="T13" fmla="*/ 0 60000 65536"/>
                  <a:gd name="T14" fmla="*/ 0 60000 65536"/>
                  <a:gd name="T15" fmla="*/ 0 w 408"/>
                  <a:gd name="T16" fmla="*/ 0 h 808"/>
                  <a:gd name="T17" fmla="*/ 408 w 408"/>
                  <a:gd name="T18" fmla="*/ 808 h 808"/>
                </a:gdLst>
                <a:ahLst/>
                <a:cxnLst>
                  <a:cxn ang="T10">
                    <a:pos x="T0" y="T1"/>
                  </a:cxn>
                  <a:cxn ang="T11">
                    <a:pos x="T2" y="T3"/>
                  </a:cxn>
                  <a:cxn ang="T12">
                    <a:pos x="T4" y="T5"/>
                  </a:cxn>
                  <a:cxn ang="T13">
                    <a:pos x="T6" y="T7"/>
                  </a:cxn>
                  <a:cxn ang="T14">
                    <a:pos x="T8" y="T9"/>
                  </a:cxn>
                </a:cxnLst>
                <a:rect l="T15" t="T16" r="T17" b="T18"/>
                <a:pathLst>
                  <a:path w="408" h="808">
                    <a:moveTo>
                      <a:pt x="0" y="288"/>
                    </a:moveTo>
                    <a:lnTo>
                      <a:pt x="28" y="808"/>
                    </a:lnTo>
                    <a:lnTo>
                      <a:pt x="408" y="511"/>
                    </a:lnTo>
                    <a:lnTo>
                      <a:pt x="399" y="0"/>
                    </a:lnTo>
                    <a:lnTo>
                      <a:pt x="0" y="288"/>
                    </a:lnTo>
                    <a:close/>
                  </a:path>
                </a:pathLst>
              </a:custGeom>
              <a:solidFill>
                <a:srgbClr val="996633"/>
              </a:solidFill>
              <a:ln w="12700">
                <a:solidFill>
                  <a:schemeClr val="tx1"/>
                </a:solidFill>
                <a:round/>
                <a:headEnd/>
                <a:tailEnd/>
              </a:ln>
            </p:spPr>
            <p:txBody>
              <a:bodyPr/>
              <a:lstStyle/>
              <a:p>
                <a:endParaRPr lang="en-GB"/>
              </a:p>
            </p:txBody>
          </p:sp>
          <p:sp>
            <p:nvSpPr>
              <p:cNvPr id="6241" name="Freeform 21"/>
              <p:cNvSpPr>
                <a:spLocks/>
              </p:cNvSpPr>
              <p:nvPr/>
            </p:nvSpPr>
            <p:spPr bwMode="auto">
              <a:xfrm>
                <a:off x="102" y="3270"/>
                <a:ext cx="409" cy="864"/>
              </a:xfrm>
              <a:custGeom>
                <a:avLst/>
                <a:gdLst>
                  <a:gd name="T0" fmla="*/ 9 w 409"/>
                  <a:gd name="T1" fmla="*/ 567 h 864"/>
                  <a:gd name="T2" fmla="*/ 409 w 409"/>
                  <a:gd name="T3" fmla="*/ 864 h 864"/>
                  <a:gd name="T4" fmla="*/ 400 w 409"/>
                  <a:gd name="T5" fmla="*/ 316 h 864"/>
                  <a:gd name="T6" fmla="*/ 0 w 409"/>
                  <a:gd name="T7" fmla="*/ 0 h 864"/>
                  <a:gd name="T8" fmla="*/ 9 w 409"/>
                  <a:gd name="T9" fmla="*/ 567 h 864"/>
                  <a:gd name="T10" fmla="*/ 0 60000 65536"/>
                  <a:gd name="T11" fmla="*/ 0 60000 65536"/>
                  <a:gd name="T12" fmla="*/ 0 60000 65536"/>
                  <a:gd name="T13" fmla="*/ 0 60000 65536"/>
                  <a:gd name="T14" fmla="*/ 0 60000 65536"/>
                  <a:gd name="T15" fmla="*/ 0 w 409"/>
                  <a:gd name="T16" fmla="*/ 0 h 864"/>
                  <a:gd name="T17" fmla="*/ 409 w 409"/>
                  <a:gd name="T18" fmla="*/ 864 h 864"/>
                </a:gdLst>
                <a:ahLst/>
                <a:cxnLst>
                  <a:cxn ang="T10">
                    <a:pos x="T0" y="T1"/>
                  </a:cxn>
                  <a:cxn ang="T11">
                    <a:pos x="T2" y="T3"/>
                  </a:cxn>
                  <a:cxn ang="T12">
                    <a:pos x="T4" y="T5"/>
                  </a:cxn>
                  <a:cxn ang="T13">
                    <a:pos x="T6" y="T7"/>
                  </a:cxn>
                  <a:cxn ang="T14">
                    <a:pos x="T8" y="T9"/>
                  </a:cxn>
                </a:cxnLst>
                <a:rect l="T15" t="T16" r="T17" b="T18"/>
                <a:pathLst>
                  <a:path w="409" h="864">
                    <a:moveTo>
                      <a:pt x="9" y="567"/>
                    </a:moveTo>
                    <a:lnTo>
                      <a:pt x="409" y="864"/>
                    </a:lnTo>
                    <a:lnTo>
                      <a:pt x="400" y="316"/>
                    </a:lnTo>
                    <a:lnTo>
                      <a:pt x="0" y="0"/>
                    </a:lnTo>
                    <a:lnTo>
                      <a:pt x="9" y="567"/>
                    </a:lnTo>
                    <a:close/>
                  </a:path>
                </a:pathLst>
              </a:custGeom>
              <a:solidFill>
                <a:srgbClr val="CC9900"/>
              </a:solidFill>
              <a:ln w="12700">
                <a:solidFill>
                  <a:schemeClr val="tx1"/>
                </a:solidFill>
                <a:round/>
                <a:headEnd/>
                <a:tailEnd/>
              </a:ln>
            </p:spPr>
            <p:txBody>
              <a:bodyPr/>
              <a:lstStyle/>
              <a:p>
                <a:endParaRPr lang="en-GB"/>
              </a:p>
            </p:txBody>
          </p:sp>
        </p:grpSp>
        <p:sp>
          <p:nvSpPr>
            <p:cNvPr id="6238" name="Text Box 67"/>
            <p:cNvSpPr txBox="1">
              <a:spLocks noChangeArrowheads="1"/>
            </p:cNvSpPr>
            <p:nvPr/>
          </p:nvSpPr>
          <p:spPr bwMode="auto">
            <a:xfrm>
              <a:off x="686" y="2768"/>
              <a:ext cx="366" cy="176"/>
            </a:xfrm>
            <a:prstGeom prst="rect">
              <a:avLst/>
            </a:prstGeom>
            <a:solidFill>
              <a:srgbClr val="FFFF00"/>
            </a:solidFill>
            <a:ln w="9525">
              <a:solidFill>
                <a:srgbClr val="000000"/>
              </a:solidFill>
              <a:miter lim="800000"/>
              <a:headEnd/>
              <a:tailEnd/>
            </a:ln>
          </p:spPr>
          <p:txBody>
            <a:bodyPr lIns="18000" tIns="10800" rIns="18000" bIns="10800">
              <a:spAutoFit/>
            </a:bodyPr>
            <a:lstStyle/>
            <a:p>
              <a:pPr algn="ctr">
                <a:lnSpc>
                  <a:spcPct val="90000"/>
                </a:lnSpc>
              </a:pPr>
              <a:r>
                <a:rPr lang="en-GB" b="1">
                  <a:latin typeface="Times New Roman" pitchFamily="18" charset="0"/>
                </a:rPr>
                <a:t>U</a:t>
              </a:r>
              <a:r>
                <a:rPr lang="en-GB" b="1" baseline="-25000">
                  <a:latin typeface="Times New Roman" pitchFamily="18" charset="0"/>
                </a:rPr>
                <a:t>3</a:t>
              </a:r>
              <a:r>
                <a:rPr lang="en-GB" b="1">
                  <a:latin typeface="Times New Roman" pitchFamily="18" charset="0"/>
                </a:rPr>
                <a:t>O</a:t>
              </a:r>
              <a:r>
                <a:rPr lang="en-GB" b="1" baseline="-25000">
                  <a:latin typeface="Times New Roman" pitchFamily="18" charset="0"/>
                </a:rPr>
                <a:t>8</a:t>
              </a:r>
            </a:p>
          </p:txBody>
        </p:sp>
      </p:grpSp>
      <p:sp>
        <p:nvSpPr>
          <p:cNvPr id="95300" name="Text Box 68"/>
          <p:cNvSpPr txBox="1">
            <a:spLocks noChangeArrowheads="1"/>
          </p:cNvSpPr>
          <p:nvPr/>
        </p:nvSpPr>
        <p:spPr bwMode="auto">
          <a:xfrm>
            <a:off x="517525" y="3390900"/>
            <a:ext cx="492125" cy="279400"/>
          </a:xfrm>
          <a:prstGeom prst="rect">
            <a:avLst/>
          </a:prstGeom>
          <a:solidFill>
            <a:srgbClr val="FFFF00"/>
          </a:solidFill>
          <a:ln w="9525">
            <a:solidFill>
              <a:srgbClr val="000000"/>
            </a:solidFill>
            <a:miter lim="800000"/>
            <a:headEnd/>
            <a:tailEnd/>
          </a:ln>
        </p:spPr>
        <p:txBody>
          <a:bodyPr lIns="18000" tIns="10800" rIns="18000" bIns="10800">
            <a:spAutoFit/>
          </a:bodyPr>
          <a:lstStyle/>
          <a:p>
            <a:pPr algn="ctr">
              <a:lnSpc>
                <a:spcPct val="90000"/>
              </a:lnSpc>
            </a:pPr>
            <a:r>
              <a:rPr lang="en-GB" b="1">
                <a:latin typeface="Times New Roman" pitchFamily="18" charset="0"/>
              </a:rPr>
              <a:t>UF</a:t>
            </a:r>
            <a:r>
              <a:rPr lang="en-GB" b="1" baseline="-25000">
                <a:latin typeface="Times New Roman" pitchFamily="18" charset="0"/>
              </a:rPr>
              <a:t>6</a:t>
            </a:r>
          </a:p>
        </p:txBody>
      </p:sp>
      <p:sp>
        <p:nvSpPr>
          <p:cNvPr id="95301" name="Line 69"/>
          <p:cNvSpPr>
            <a:spLocks noChangeShapeType="1"/>
          </p:cNvSpPr>
          <p:nvPr/>
        </p:nvSpPr>
        <p:spPr bwMode="auto">
          <a:xfrm flipV="1">
            <a:off x="742950" y="3659188"/>
            <a:ext cx="3175" cy="450850"/>
          </a:xfrm>
          <a:prstGeom prst="line">
            <a:avLst/>
          </a:prstGeom>
          <a:noFill/>
          <a:ln w="38100">
            <a:solidFill>
              <a:schemeClr val="tx1"/>
            </a:solidFill>
            <a:round/>
            <a:headEnd/>
            <a:tailEnd type="triangle" w="med" len="med"/>
          </a:ln>
        </p:spPr>
        <p:txBody>
          <a:bodyPr/>
          <a:lstStyle/>
          <a:p>
            <a:endParaRPr lang="en-GB"/>
          </a:p>
        </p:txBody>
      </p:sp>
      <p:sp>
        <p:nvSpPr>
          <p:cNvPr id="95302" name="Line 70"/>
          <p:cNvSpPr>
            <a:spLocks noChangeShapeType="1"/>
          </p:cNvSpPr>
          <p:nvPr/>
        </p:nvSpPr>
        <p:spPr bwMode="auto">
          <a:xfrm flipV="1">
            <a:off x="755650" y="2909888"/>
            <a:ext cx="3175" cy="450850"/>
          </a:xfrm>
          <a:prstGeom prst="line">
            <a:avLst/>
          </a:prstGeom>
          <a:noFill/>
          <a:ln w="38100">
            <a:solidFill>
              <a:schemeClr val="tx1"/>
            </a:solidFill>
            <a:round/>
            <a:headEnd/>
            <a:tailEnd type="triangle" w="med" len="med"/>
          </a:ln>
        </p:spPr>
        <p:txBody>
          <a:bodyPr/>
          <a:lstStyle/>
          <a:p>
            <a:endParaRPr lang="en-GB"/>
          </a:p>
        </p:txBody>
      </p:sp>
      <p:sp>
        <p:nvSpPr>
          <p:cNvPr id="95303" name="Line 71"/>
          <p:cNvSpPr>
            <a:spLocks noChangeShapeType="1"/>
          </p:cNvSpPr>
          <p:nvPr/>
        </p:nvSpPr>
        <p:spPr bwMode="auto">
          <a:xfrm flipV="1">
            <a:off x="631825" y="4652963"/>
            <a:ext cx="0" cy="327025"/>
          </a:xfrm>
          <a:prstGeom prst="line">
            <a:avLst/>
          </a:prstGeom>
          <a:noFill/>
          <a:ln w="38100">
            <a:solidFill>
              <a:schemeClr val="tx1"/>
            </a:solidFill>
            <a:round/>
            <a:headEnd/>
            <a:tailEnd type="triangle" w="med" len="med"/>
          </a:ln>
        </p:spPr>
        <p:txBody>
          <a:bodyPr/>
          <a:lstStyle/>
          <a:p>
            <a:endParaRPr lang="en-GB"/>
          </a:p>
        </p:txBody>
      </p:sp>
      <p:sp>
        <p:nvSpPr>
          <p:cNvPr id="95305" name="Freeform 73"/>
          <p:cNvSpPr>
            <a:spLocks/>
          </p:cNvSpPr>
          <p:nvPr/>
        </p:nvSpPr>
        <p:spPr bwMode="auto">
          <a:xfrm>
            <a:off x="338138" y="2006600"/>
            <a:ext cx="258762" cy="1308100"/>
          </a:xfrm>
          <a:custGeom>
            <a:avLst/>
            <a:gdLst>
              <a:gd name="T0" fmla="*/ 2147483647 w 163"/>
              <a:gd name="T1" fmla="*/ 2147483647 h 824"/>
              <a:gd name="T2" fmla="*/ 2147483647 w 163"/>
              <a:gd name="T3" fmla="*/ 2147483647 h 824"/>
              <a:gd name="T4" fmla="*/ 2147483647 w 163"/>
              <a:gd name="T5" fmla="*/ 0 h 824"/>
              <a:gd name="T6" fmla="*/ 0 60000 65536"/>
              <a:gd name="T7" fmla="*/ 0 60000 65536"/>
              <a:gd name="T8" fmla="*/ 0 60000 65536"/>
              <a:gd name="T9" fmla="*/ 0 w 163"/>
              <a:gd name="T10" fmla="*/ 0 h 824"/>
              <a:gd name="T11" fmla="*/ 163 w 163"/>
              <a:gd name="T12" fmla="*/ 824 h 824"/>
            </a:gdLst>
            <a:ahLst/>
            <a:cxnLst>
              <a:cxn ang="T6">
                <a:pos x="T0" y="T1"/>
              </a:cxn>
              <a:cxn ang="T7">
                <a:pos x="T2" y="T3"/>
              </a:cxn>
              <a:cxn ang="T8">
                <a:pos x="T4" y="T5"/>
              </a:cxn>
            </a:cxnLst>
            <a:rect l="T9" t="T10" r="T11" b="T12"/>
            <a:pathLst>
              <a:path w="163" h="824">
                <a:moveTo>
                  <a:pt x="147" y="824"/>
                </a:moveTo>
                <a:cubicBezTo>
                  <a:pt x="123" y="751"/>
                  <a:pt x="0" y="521"/>
                  <a:pt x="3" y="384"/>
                </a:cubicBezTo>
                <a:cubicBezTo>
                  <a:pt x="6" y="247"/>
                  <a:pt x="130" y="80"/>
                  <a:pt x="163" y="0"/>
                </a:cubicBezTo>
              </a:path>
            </a:pathLst>
          </a:custGeom>
          <a:noFill/>
          <a:ln w="38100">
            <a:solidFill>
              <a:schemeClr val="tx1"/>
            </a:solidFill>
            <a:round/>
            <a:headEnd/>
            <a:tailEnd type="triangle" w="med" len="med"/>
          </a:ln>
        </p:spPr>
        <p:txBody>
          <a:bodyPr/>
          <a:lstStyle/>
          <a:p>
            <a:endParaRPr lang="en-GB"/>
          </a:p>
        </p:txBody>
      </p:sp>
      <p:grpSp>
        <p:nvGrpSpPr>
          <p:cNvPr id="7" name="Group 118"/>
          <p:cNvGrpSpPr>
            <a:grpSpLocks/>
          </p:cNvGrpSpPr>
          <p:nvPr/>
        </p:nvGrpSpPr>
        <p:grpSpPr bwMode="auto">
          <a:xfrm>
            <a:off x="793750" y="1970088"/>
            <a:ext cx="1295400" cy="468312"/>
            <a:chOff x="500" y="1241"/>
            <a:chExt cx="816" cy="295"/>
          </a:xfrm>
        </p:grpSpPr>
        <p:sp>
          <p:nvSpPr>
            <p:cNvPr id="6235" name="Line 72"/>
            <p:cNvSpPr>
              <a:spLocks noChangeShapeType="1"/>
            </p:cNvSpPr>
            <p:nvPr/>
          </p:nvSpPr>
          <p:spPr bwMode="auto">
            <a:xfrm flipV="1">
              <a:off x="500" y="1241"/>
              <a:ext cx="2" cy="284"/>
            </a:xfrm>
            <a:prstGeom prst="line">
              <a:avLst/>
            </a:prstGeom>
            <a:noFill/>
            <a:ln w="38100">
              <a:solidFill>
                <a:schemeClr val="tx1"/>
              </a:solidFill>
              <a:round/>
              <a:headEnd/>
              <a:tailEnd type="triangle" w="med" len="med"/>
            </a:ln>
          </p:spPr>
          <p:txBody>
            <a:bodyPr/>
            <a:lstStyle/>
            <a:p>
              <a:endParaRPr lang="en-GB"/>
            </a:p>
          </p:txBody>
        </p:sp>
        <p:sp>
          <p:nvSpPr>
            <p:cNvPr id="6236" name="Text Box 74"/>
            <p:cNvSpPr txBox="1">
              <a:spLocks noChangeArrowheads="1"/>
            </p:cNvSpPr>
            <p:nvPr/>
          </p:nvSpPr>
          <p:spPr bwMode="auto">
            <a:xfrm>
              <a:off x="550" y="1360"/>
              <a:ext cx="766" cy="176"/>
            </a:xfrm>
            <a:prstGeom prst="rect">
              <a:avLst/>
            </a:prstGeom>
            <a:solidFill>
              <a:srgbClr val="FFCC99"/>
            </a:solidFill>
            <a:ln w="9525">
              <a:solidFill>
                <a:srgbClr val="000000"/>
              </a:solidFill>
              <a:miter lim="800000"/>
              <a:headEnd/>
              <a:tailEnd/>
            </a:ln>
          </p:spPr>
          <p:txBody>
            <a:bodyPr lIns="18000" tIns="10800" rIns="18000" bIns="10800">
              <a:spAutoFit/>
            </a:bodyPr>
            <a:lstStyle/>
            <a:p>
              <a:pPr algn="ctr">
                <a:lnSpc>
                  <a:spcPct val="90000"/>
                </a:lnSpc>
              </a:pPr>
              <a:r>
                <a:rPr lang="en-GB" b="1">
                  <a:latin typeface="Times New Roman" pitchFamily="18" charset="0"/>
                </a:rPr>
                <a:t>Enrichment</a:t>
              </a:r>
              <a:endParaRPr lang="en-GB" b="1" baseline="-25000">
                <a:latin typeface="Times New Roman" pitchFamily="18" charset="0"/>
              </a:endParaRPr>
            </a:p>
          </p:txBody>
        </p:sp>
      </p:grpSp>
      <p:grpSp>
        <p:nvGrpSpPr>
          <p:cNvPr id="8" name="Group 90"/>
          <p:cNvGrpSpPr>
            <a:grpSpLocks/>
          </p:cNvGrpSpPr>
          <p:nvPr/>
        </p:nvGrpSpPr>
        <p:grpSpPr bwMode="auto">
          <a:xfrm>
            <a:off x="622300" y="2506663"/>
            <a:ext cx="273050" cy="296862"/>
            <a:chOff x="392" y="1579"/>
            <a:chExt cx="172" cy="187"/>
          </a:xfrm>
        </p:grpSpPr>
        <p:sp>
          <p:nvSpPr>
            <p:cNvPr id="6230" name="Freeform 75"/>
            <p:cNvSpPr>
              <a:spLocks/>
            </p:cNvSpPr>
            <p:nvPr/>
          </p:nvSpPr>
          <p:spPr bwMode="auto">
            <a:xfrm>
              <a:off x="480" y="1646"/>
              <a:ext cx="84" cy="28"/>
            </a:xfrm>
            <a:custGeom>
              <a:avLst/>
              <a:gdLst>
                <a:gd name="T0" fmla="*/ 0 w 84"/>
                <a:gd name="T1" fmla="*/ 28 h 28"/>
                <a:gd name="T2" fmla="*/ 21 w 84"/>
                <a:gd name="T3" fmla="*/ 4 h 28"/>
                <a:gd name="T4" fmla="*/ 66 w 84"/>
                <a:gd name="T5" fmla="*/ 4 h 28"/>
                <a:gd name="T6" fmla="*/ 84 w 84"/>
                <a:gd name="T7" fmla="*/ 28 h 28"/>
                <a:gd name="T8" fmla="*/ 0 60000 65536"/>
                <a:gd name="T9" fmla="*/ 0 60000 65536"/>
                <a:gd name="T10" fmla="*/ 0 60000 65536"/>
                <a:gd name="T11" fmla="*/ 0 60000 65536"/>
                <a:gd name="T12" fmla="*/ 0 w 84"/>
                <a:gd name="T13" fmla="*/ 0 h 28"/>
                <a:gd name="T14" fmla="*/ 84 w 84"/>
                <a:gd name="T15" fmla="*/ 28 h 28"/>
              </a:gdLst>
              <a:ahLst/>
              <a:cxnLst>
                <a:cxn ang="T8">
                  <a:pos x="T0" y="T1"/>
                </a:cxn>
                <a:cxn ang="T9">
                  <a:pos x="T2" y="T3"/>
                </a:cxn>
                <a:cxn ang="T10">
                  <a:pos x="T4" y="T5"/>
                </a:cxn>
                <a:cxn ang="T11">
                  <a:pos x="T6" y="T7"/>
                </a:cxn>
              </a:cxnLst>
              <a:rect l="T12" t="T13" r="T14" b="T15"/>
              <a:pathLst>
                <a:path w="84" h="28">
                  <a:moveTo>
                    <a:pt x="0" y="28"/>
                  </a:moveTo>
                  <a:cubicBezTo>
                    <a:pt x="5" y="18"/>
                    <a:pt x="10" y="8"/>
                    <a:pt x="21" y="4"/>
                  </a:cubicBezTo>
                  <a:cubicBezTo>
                    <a:pt x="32" y="0"/>
                    <a:pt x="56" y="0"/>
                    <a:pt x="66" y="4"/>
                  </a:cubicBezTo>
                  <a:cubicBezTo>
                    <a:pt x="76" y="8"/>
                    <a:pt x="82" y="25"/>
                    <a:pt x="84" y="28"/>
                  </a:cubicBezTo>
                </a:path>
              </a:pathLst>
            </a:custGeom>
            <a:noFill/>
            <a:ln w="9525">
              <a:solidFill>
                <a:schemeClr val="tx1"/>
              </a:solidFill>
              <a:round/>
              <a:headEnd/>
              <a:tailEnd/>
            </a:ln>
          </p:spPr>
          <p:txBody>
            <a:bodyPr/>
            <a:lstStyle/>
            <a:p>
              <a:endParaRPr lang="en-GB"/>
            </a:p>
          </p:txBody>
        </p:sp>
        <p:sp>
          <p:nvSpPr>
            <p:cNvPr id="6231" name="Freeform 76"/>
            <p:cNvSpPr>
              <a:spLocks/>
            </p:cNvSpPr>
            <p:nvPr/>
          </p:nvSpPr>
          <p:spPr bwMode="auto">
            <a:xfrm rot="5400000">
              <a:off x="463" y="1710"/>
              <a:ext cx="84" cy="28"/>
            </a:xfrm>
            <a:custGeom>
              <a:avLst/>
              <a:gdLst>
                <a:gd name="T0" fmla="*/ 0 w 84"/>
                <a:gd name="T1" fmla="*/ 28 h 28"/>
                <a:gd name="T2" fmla="*/ 21 w 84"/>
                <a:gd name="T3" fmla="*/ 4 h 28"/>
                <a:gd name="T4" fmla="*/ 66 w 84"/>
                <a:gd name="T5" fmla="*/ 4 h 28"/>
                <a:gd name="T6" fmla="*/ 84 w 84"/>
                <a:gd name="T7" fmla="*/ 28 h 28"/>
                <a:gd name="T8" fmla="*/ 0 60000 65536"/>
                <a:gd name="T9" fmla="*/ 0 60000 65536"/>
                <a:gd name="T10" fmla="*/ 0 60000 65536"/>
                <a:gd name="T11" fmla="*/ 0 60000 65536"/>
                <a:gd name="T12" fmla="*/ 0 w 84"/>
                <a:gd name="T13" fmla="*/ 0 h 28"/>
                <a:gd name="T14" fmla="*/ 84 w 84"/>
                <a:gd name="T15" fmla="*/ 28 h 28"/>
              </a:gdLst>
              <a:ahLst/>
              <a:cxnLst>
                <a:cxn ang="T8">
                  <a:pos x="T0" y="T1"/>
                </a:cxn>
                <a:cxn ang="T9">
                  <a:pos x="T2" y="T3"/>
                </a:cxn>
                <a:cxn ang="T10">
                  <a:pos x="T4" y="T5"/>
                </a:cxn>
                <a:cxn ang="T11">
                  <a:pos x="T6" y="T7"/>
                </a:cxn>
              </a:cxnLst>
              <a:rect l="T12" t="T13" r="T14" b="T15"/>
              <a:pathLst>
                <a:path w="84" h="28">
                  <a:moveTo>
                    <a:pt x="0" y="28"/>
                  </a:moveTo>
                  <a:cubicBezTo>
                    <a:pt x="5" y="18"/>
                    <a:pt x="10" y="8"/>
                    <a:pt x="21" y="4"/>
                  </a:cubicBezTo>
                  <a:cubicBezTo>
                    <a:pt x="32" y="0"/>
                    <a:pt x="56" y="0"/>
                    <a:pt x="66" y="4"/>
                  </a:cubicBezTo>
                  <a:cubicBezTo>
                    <a:pt x="76" y="8"/>
                    <a:pt x="82" y="25"/>
                    <a:pt x="84" y="28"/>
                  </a:cubicBezTo>
                </a:path>
              </a:pathLst>
            </a:custGeom>
            <a:noFill/>
            <a:ln w="9525">
              <a:solidFill>
                <a:schemeClr val="tx1"/>
              </a:solidFill>
              <a:round/>
              <a:headEnd/>
              <a:tailEnd/>
            </a:ln>
          </p:spPr>
          <p:txBody>
            <a:bodyPr/>
            <a:lstStyle/>
            <a:p>
              <a:endParaRPr lang="en-GB"/>
            </a:p>
          </p:txBody>
        </p:sp>
        <p:sp>
          <p:nvSpPr>
            <p:cNvPr id="6232" name="Freeform 77"/>
            <p:cNvSpPr>
              <a:spLocks/>
            </p:cNvSpPr>
            <p:nvPr/>
          </p:nvSpPr>
          <p:spPr bwMode="auto">
            <a:xfrm rot="10800000">
              <a:off x="392" y="1684"/>
              <a:ext cx="84" cy="28"/>
            </a:xfrm>
            <a:custGeom>
              <a:avLst/>
              <a:gdLst>
                <a:gd name="T0" fmla="*/ 0 w 84"/>
                <a:gd name="T1" fmla="*/ 28 h 28"/>
                <a:gd name="T2" fmla="*/ 21 w 84"/>
                <a:gd name="T3" fmla="*/ 4 h 28"/>
                <a:gd name="T4" fmla="*/ 66 w 84"/>
                <a:gd name="T5" fmla="*/ 4 h 28"/>
                <a:gd name="T6" fmla="*/ 84 w 84"/>
                <a:gd name="T7" fmla="*/ 28 h 28"/>
                <a:gd name="T8" fmla="*/ 0 60000 65536"/>
                <a:gd name="T9" fmla="*/ 0 60000 65536"/>
                <a:gd name="T10" fmla="*/ 0 60000 65536"/>
                <a:gd name="T11" fmla="*/ 0 60000 65536"/>
                <a:gd name="T12" fmla="*/ 0 w 84"/>
                <a:gd name="T13" fmla="*/ 0 h 28"/>
                <a:gd name="T14" fmla="*/ 84 w 84"/>
                <a:gd name="T15" fmla="*/ 28 h 28"/>
              </a:gdLst>
              <a:ahLst/>
              <a:cxnLst>
                <a:cxn ang="T8">
                  <a:pos x="T0" y="T1"/>
                </a:cxn>
                <a:cxn ang="T9">
                  <a:pos x="T2" y="T3"/>
                </a:cxn>
                <a:cxn ang="T10">
                  <a:pos x="T4" y="T5"/>
                </a:cxn>
                <a:cxn ang="T11">
                  <a:pos x="T6" y="T7"/>
                </a:cxn>
              </a:cxnLst>
              <a:rect l="T12" t="T13" r="T14" b="T15"/>
              <a:pathLst>
                <a:path w="84" h="28">
                  <a:moveTo>
                    <a:pt x="0" y="28"/>
                  </a:moveTo>
                  <a:cubicBezTo>
                    <a:pt x="5" y="18"/>
                    <a:pt x="10" y="8"/>
                    <a:pt x="21" y="4"/>
                  </a:cubicBezTo>
                  <a:cubicBezTo>
                    <a:pt x="32" y="0"/>
                    <a:pt x="56" y="0"/>
                    <a:pt x="66" y="4"/>
                  </a:cubicBezTo>
                  <a:cubicBezTo>
                    <a:pt x="76" y="8"/>
                    <a:pt x="82" y="25"/>
                    <a:pt x="84" y="28"/>
                  </a:cubicBezTo>
                </a:path>
              </a:pathLst>
            </a:custGeom>
            <a:noFill/>
            <a:ln w="9525">
              <a:solidFill>
                <a:schemeClr val="tx1"/>
              </a:solidFill>
              <a:round/>
              <a:headEnd/>
              <a:tailEnd/>
            </a:ln>
          </p:spPr>
          <p:txBody>
            <a:bodyPr/>
            <a:lstStyle/>
            <a:p>
              <a:endParaRPr lang="en-GB"/>
            </a:p>
          </p:txBody>
        </p:sp>
        <p:sp>
          <p:nvSpPr>
            <p:cNvPr id="6233" name="Freeform 78"/>
            <p:cNvSpPr>
              <a:spLocks/>
            </p:cNvSpPr>
            <p:nvPr/>
          </p:nvSpPr>
          <p:spPr bwMode="auto">
            <a:xfrm rot="-5400000">
              <a:off x="423" y="1607"/>
              <a:ext cx="84" cy="28"/>
            </a:xfrm>
            <a:custGeom>
              <a:avLst/>
              <a:gdLst>
                <a:gd name="T0" fmla="*/ 0 w 84"/>
                <a:gd name="T1" fmla="*/ 28 h 28"/>
                <a:gd name="T2" fmla="*/ 21 w 84"/>
                <a:gd name="T3" fmla="*/ 4 h 28"/>
                <a:gd name="T4" fmla="*/ 66 w 84"/>
                <a:gd name="T5" fmla="*/ 4 h 28"/>
                <a:gd name="T6" fmla="*/ 84 w 84"/>
                <a:gd name="T7" fmla="*/ 28 h 28"/>
                <a:gd name="T8" fmla="*/ 0 60000 65536"/>
                <a:gd name="T9" fmla="*/ 0 60000 65536"/>
                <a:gd name="T10" fmla="*/ 0 60000 65536"/>
                <a:gd name="T11" fmla="*/ 0 60000 65536"/>
                <a:gd name="T12" fmla="*/ 0 w 84"/>
                <a:gd name="T13" fmla="*/ 0 h 28"/>
                <a:gd name="T14" fmla="*/ 84 w 84"/>
                <a:gd name="T15" fmla="*/ 28 h 28"/>
              </a:gdLst>
              <a:ahLst/>
              <a:cxnLst>
                <a:cxn ang="T8">
                  <a:pos x="T0" y="T1"/>
                </a:cxn>
                <a:cxn ang="T9">
                  <a:pos x="T2" y="T3"/>
                </a:cxn>
                <a:cxn ang="T10">
                  <a:pos x="T4" y="T5"/>
                </a:cxn>
                <a:cxn ang="T11">
                  <a:pos x="T6" y="T7"/>
                </a:cxn>
              </a:cxnLst>
              <a:rect l="T12" t="T13" r="T14" b="T15"/>
              <a:pathLst>
                <a:path w="84" h="28">
                  <a:moveTo>
                    <a:pt x="0" y="28"/>
                  </a:moveTo>
                  <a:cubicBezTo>
                    <a:pt x="5" y="18"/>
                    <a:pt x="10" y="8"/>
                    <a:pt x="21" y="4"/>
                  </a:cubicBezTo>
                  <a:cubicBezTo>
                    <a:pt x="32" y="0"/>
                    <a:pt x="56" y="0"/>
                    <a:pt x="66" y="4"/>
                  </a:cubicBezTo>
                  <a:cubicBezTo>
                    <a:pt x="76" y="8"/>
                    <a:pt x="82" y="25"/>
                    <a:pt x="84" y="28"/>
                  </a:cubicBezTo>
                </a:path>
              </a:pathLst>
            </a:custGeom>
            <a:noFill/>
            <a:ln w="9525">
              <a:solidFill>
                <a:schemeClr val="tx1"/>
              </a:solidFill>
              <a:round/>
              <a:headEnd/>
              <a:tailEnd/>
            </a:ln>
          </p:spPr>
          <p:txBody>
            <a:bodyPr/>
            <a:lstStyle/>
            <a:p>
              <a:endParaRPr lang="en-GB"/>
            </a:p>
          </p:txBody>
        </p:sp>
        <p:sp>
          <p:nvSpPr>
            <p:cNvPr id="6234" name="Oval 79"/>
            <p:cNvSpPr>
              <a:spLocks noChangeArrowheads="1"/>
            </p:cNvSpPr>
            <p:nvPr/>
          </p:nvSpPr>
          <p:spPr bwMode="auto">
            <a:xfrm>
              <a:off x="459" y="1650"/>
              <a:ext cx="56" cy="56"/>
            </a:xfrm>
            <a:prstGeom prst="ellipse">
              <a:avLst/>
            </a:prstGeom>
            <a:solidFill>
              <a:srgbClr val="000000"/>
            </a:solidFill>
            <a:ln w="9525">
              <a:solidFill>
                <a:schemeClr val="tx1"/>
              </a:solidFill>
              <a:round/>
              <a:headEnd/>
              <a:tailEnd/>
            </a:ln>
          </p:spPr>
          <p:txBody>
            <a:bodyPr wrap="none" anchor="ctr"/>
            <a:lstStyle/>
            <a:p>
              <a:endParaRPr lang="en-US"/>
            </a:p>
          </p:txBody>
        </p:sp>
      </p:grpSp>
      <p:sp>
        <p:nvSpPr>
          <p:cNvPr id="95315" name="Line 83"/>
          <p:cNvSpPr>
            <a:spLocks noChangeShapeType="1"/>
          </p:cNvSpPr>
          <p:nvPr/>
        </p:nvSpPr>
        <p:spPr bwMode="auto">
          <a:xfrm flipV="1">
            <a:off x="4117975" y="1376363"/>
            <a:ext cx="1209675" cy="0"/>
          </a:xfrm>
          <a:prstGeom prst="line">
            <a:avLst/>
          </a:prstGeom>
          <a:noFill/>
          <a:ln w="38100">
            <a:solidFill>
              <a:schemeClr val="tx1"/>
            </a:solidFill>
            <a:round/>
            <a:headEnd/>
            <a:tailEnd type="triangle" w="med" len="med"/>
          </a:ln>
        </p:spPr>
        <p:txBody>
          <a:bodyPr/>
          <a:lstStyle/>
          <a:p>
            <a:endParaRPr lang="en-GB"/>
          </a:p>
        </p:txBody>
      </p:sp>
      <p:grpSp>
        <p:nvGrpSpPr>
          <p:cNvPr id="9" name="Group 86"/>
          <p:cNvGrpSpPr>
            <a:grpSpLocks/>
          </p:cNvGrpSpPr>
          <p:nvPr/>
        </p:nvGrpSpPr>
        <p:grpSpPr bwMode="auto">
          <a:xfrm>
            <a:off x="5427663" y="622300"/>
            <a:ext cx="1379537" cy="901700"/>
            <a:chOff x="3419" y="392"/>
            <a:chExt cx="869" cy="568"/>
          </a:xfrm>
        </p:grpSpPr>
        <p:grpSp>
          <p:nvGrpSpPr>
            <p:cNvPr id="6225" name="Group 85"/>
            <p:cNvGrpSpPr>
              <a:grpSpLocks/>
            </p:cNvGrpSpPr>
            <p:nvPr/>
          </p:nvGrpSpPr>
          <p:grpSpPr bwMode="auto">
            <a:xfrm>
              <a:off x="3419" y="603"/>
              <a:ext cx="869" cy="357"/>
              <a:chOff x="3419" y="603"/>
              <a:chExt cx="869" cy="357"/>
            </a:xfrm>
          </p:grpSpPr>
          <p:sp>
            <p:nvSpPr>
              <p:cNvPr id="6227" name="Rectangle 40"/>
              <p:cNvSpPr>
                <a:spLocks noChangeArrowheads="1"/>
              </p:cNvSpPr>
              <p:nvPr/>
            </p:nvSpPr>
            <p:spPr bwMode="auto">
              <a:xfrm>
                <a:off x="3419" y="750"/>
                <a:ext cx="869" cy="210"/>
              </a:xfrm>
              <a:prstGeom prst="rect">
                <a:avLst/>
              </a:prstGeom>
              <a:solidFill>
                <a:srgbClr val="00CCFF"/>
              </a:solidFill>
              <a:ln w="25400">
                <a:solidFill>
                  <a:schemeClr val="tx1"/>
                </a:solidFill>
                <a:miter lim="800000"/>
                <a:headEnd/>
                <a:tailEnd/>
              </a:ln>
            </p:spPr>
            <p:txBody>
              <a:bodyPr wrap="none" anchor="ctr"/>
              <a:lstStyle/>
              <a:p>
                <a:endParaRPr lang="en-US"/>
              </a:p>
            </p:txBody>
          </p:sp>
          <p:sp>
            <p:nvSpPr>
              <p:cNvPr id="6228" name="Line 41"/>
              <p:cNvSpPr>
                <a:spLocks noChangeShapeType="1"/>
              </p:cNvSpPr>
              <p:nvPr/>
            </p:nvSpPr>
            <p:spPr bwMode="auto">
              <a:xfrm>
                <a:off x="3419" y="622"/>
                <a:ext cx="0" cy="228"/>
              </a:xfrm>
              <a:prstGeom prst="line">
                <a:avLst/>
              </a:prstGeom>
              <a:noFill/>
              <a:ln w="25400">
                <a:solidFill>
                  <a:schemeClr val="tx1"/>
                </a:solidFill>
                <a:round/>
                <a:headEnd/>
                <a:tailEnd/>
              </a:ln>
            </p:spPr>
            <p:txBody>
              <a:bodyPr/>
              <a:lstStyle/>
              <a:p>
                <a:endParaRPr lang="en-GB"/>
              </a:p>
            </p:txBody>
          </p:sp>
          <p:sp>
            <p:nvSpPr>
              <p:cNvPr id="6229" name="Line 42"/>
              <p:cNvSpPr>
                <a:spLocks noChangeShapeType="1"/>
              </p:cNvSpPr>
              <p:nvPr/>
            </p:nvSpPr>
            <p:spPr bwMode="auto">
              <a:xfrm>
                <a:off x="4287" y="603"/>
                <a:ext cx="0" cy="228"/>
              </a:xfrm>
              <a:prstGeom prst="line">
                <a:avLst/>
              </a:prstGeom>
              <a:noFill/>
              <a:ln w="25400">
                <a:solidFill>
                  <a:schemeClr val="tx1"/>
                </a:solidFill>
                <a:round/>
                <a:headEnd/>
                <a:tailEnd/>
              </a:ln>
            </p:spPr>
            <p:txBody>
              <a:bodyPr/>
              <a:lstStyle/>
              <a:p>
                <a:endParaRPr lang="en-GB"/>
              </a:p>
            </p:txBody>
          </p:sp>
        </p:grpSp>
        <p:sp>
          <p:nvSpPr>
            <p:cNvPr id="6226" name="Text Box 84"/>
            <p:cNvSpPr txBox="1">
              <a:spLocks noChangeArrowheads="1"/>
            </p:cNvSpPr>
            <p:nvPr/>
          </p:nvSpPr>
          <p:spPr bwMode="auto">
            <a:xfrm>
              <a:off x="3476" y="392"/>
              <a:ext cx="766" cy="332"/>
            </a:xfrm>
            <a:prstGeom prst="rect">
              <a:avLst/>
            </a:prstGeom>
            <a:solidFill>
              <a:schemeClr val="accent2"/>
            </a:solidFill>
            <a:ln w="9525">
              <a:solidFill>
                <a:srgbClr val="000000"/>
              </a:solidFill>
              <a:miter lim="800000"/>
              <a:headEnd/>
              <a:tailEnd/>
            </a:ln>
          </p:spPr>
          <p:txBody>
            <a:bodyPr lIns="18000" tIns="10800" rIns="18000" bIns="10800">
              <a:spAutoFit/>
            </a:bodyPr>
            <a:lstStyle/>
            <a:p>
              <a:pPr algn="ctr">
                <a:lnSpc>
                  <a:spcPct val="90000"/>
                </a:lnSpc>
              </a:pPr>
              <a:r>
                <a:rPr lang="en-GB" b="1">
                  <a:solidFill>
                    <a:schemeClr val="bg1"/>
                  </a:solidFill>
                  <a:latin typeface="Times New Roman" pitchFamily="18" charset="0"/>
                </a:rPr>
                <a:t>Cooling Ponds</a:t>
              </a:r>
              <a:endParaRPr lang="en-GB" b="1" baseline="-25000">
                <a:solidFill>
                  <a:schemeClr val="bg1"/>
                </a:solidFill>
                <a:latin typeface="Times New Roman" pitchFamily="18" charset="0"/>
              </a:endParaRPr>
            </a:p>
          </p:txBody>
        </p:sp>
      </p:grpSp>
      <p:grpSp>
        <p:nvGrpSpPr>
          <p:cNvPr id="11" name="Group 89"/>
          <p:cNvGrpSpPr>
            <a:grpSpLocks/>
          </p:cNvGrpSpPr>
          <p:nvPr/>
        </p:nvGrpSpPr>
        <p:grpSpPr bwMode="auto">
          <a:xfrm>
            <a:off x="2522538" y="963613"/>
            <a:ext cx="1544637" cy="766762"/>
            <a:chOff x="1589" y="607"/>
            <a:chExt cx="973" cy="483"/>
          </a:xfrm>
        </p:grpSpPr>
        <p:grpSp>
          <p:nvGrpSpPr>
            <p:cNvPr id="6221" name="Group 87"/>
            <p:cNvGrpSpPr>
              <a:grpSpLocks/>
            </p:cNvGrpSpPr>
            <p:nvPr/>
          </p:nvGrpSpPr>
          <p:grpSpPr bwMode="auto">
            <a:xfrm>
              <a:off x="1589" y="607"/>
              <a:ext cx="973" cy="483"/>
              <a:chOff x="1589" y="607"/>
              <a:chExt cx="973" cy="483"/>
            </a:xfrm>
          </p:grpSpPr>
          <p:sp>
            <p:nvSpPr>
              <p:cNvPr id="6223" name="Rectangle 24"/>
              <p:cNvSpPr>
                <a:spLocks noChangeArrowheads="1"/>
              </p:cNvSpPr>
              <p:nvPr/>
            </p:nvSpPr>
            <p:spPr bwMode="auto">
              <a:xfrm>
                <a:off x="1589" y="830"/>
                <a:ext cx="604" cy="260"/>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6224" name="Freeform 25"/>
              <p:cNvSpPr>
                <a:spLocks/>
              </p:cNvSpPr>
              <p:nvPr/>
            </p:nvSpPr>
            <p:spPr bwMode="auto">
              <a:xfrm>
                <a:off x="2187" y="607"/>
                <a:ext cx="375" cy="482"/>
              </a:xfrm>
              <a:custGeom>
                <a:avLst/>
                <a:gdLst>
                  <a:gd name="T0" fmla="*/ 0 w 375"/>
                  <a:gd name="T1" fmla="*/ 482 h 482"/>
                  <a:gd name="T2" fmla="*/ 0 w 375"/>
                  <a:gd name="T3" fmla="*/ 230 h 482"/>
                  <a:gd name="T4" fmla="*/ 33 w 375"/>
                  <a:gd name="T5" fmla="*/ 81 h 482"/>
                  <a:gd name="T6" fmla="*/ 89 w 375"/>
                  <a:gd name="T7" fmla="*/ 25 h 482"/>
                  <a:gd name="T8" fmla="*/ 198 w 375"/>
                  <a:gd name="T9" fmla="*/ 2 h 482"/>
                  <a:gd name="T10" fmla="*/ 306 w 375"/>
                  <a:gd name="T11" fmla="*/ 38 h 482"/>
                  <a:gd name="T12" fmla="*/ 375 w 375"/>
                  <a:gd name="T13" fmla="*/ 149 h 482"/>
                  <a:gd name="T14" fmla="*/ 375 w 375"/>
                  <a:gd name="T15" fmla="*/ 479 h 482"/>
                  <a:gd name="T16" fmla="*/ 0 w 375"/>
                  <a:gd name="T17" fmla="*/ 482 h 4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5"/>
                  <a:gd name="T28" fmla="*/ 0 h 482"/>
                  <a:gd name="T29" fmla="*/ 375 w 375"/>
                  <a:gd name="T30" fmla="*/ 482 h 4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5" h="482">
                    <a:moveTo>
                      <a:pt x="0" y="482"/>
                    </a:moveTo>
                    <a:lnTo>
                      <a:pt x="0" y="230"/>
                    </a:lnTo>
                    <a:cubicBezTo>
                      <a:pt x="5" y="163"/>
                      <a:pt x="18" y="115"/>
                      <a:pt x="33" y="81"/>
                    </a:cubicBezTo>
                    <a:cubicBezTo>
                      <a:pt x="48" y="47"/>
                      <a:pt x="62" y="38"/>
                      <a:pt x="89" y="25"/>
                    </a:cubicBezTo>
                    <a:cubicBezTo>
                      <a:pt x="116" y="12"/>
                      <a:pt x="162" y="0"/>
                      <a:pt x="198" y="2"/>
                    </a:cubicBezTo>
                    <a:cubicBezTo>
                      <a:pt x="234" y="4"/>
                      <a:pt x="277" y="14"/>
                      <a:pt x="306" y="38"/>
                    </a:cubicBezTo>
                    <a:cubicBezTo>
                      <a:pt x="335" y="62"/>
                      <a:pt x="364" y="76"/>
                      <a:pt x="375" y="149"/>
                    </a:cubicBezTo>
                    <a:lnTo>
                      <a:pt x="375" y="479"/>
                    </a:lnTo>
                    <a:lnTo>
                      <a:pt x="0" y="482"/>
                    </a:lnTo>
                    <a:close/>
                  </a:path>
                </a:pathLst>
              </a:custGeom>
              <a:solidFill>
                <a:schemeClr val="bg2"/>
              </a:solidFill>
              <a:ln w="9525">
                <a:solidFill>
                  <a:schemeClr val="tx1"/>
                </a:solidFill>
                <a:round/>
                <a:headEnd/>
                <a:tailEnd/>
              </a:ln>
            </p:spPr>
            <p:txBody>
              <a:bodyPr/>
              <a:lstStyle/>
              <a:p>
                <a:endParaRPr lang="en-GB"/>
              </a:p>
            </p:txBody>
          </p:sp>
        </p:grpSp>
        <p:sp>
          <p:nvSpPr>
            <p:cNvPr id="6222" name="Text Box 88"/>
            <p:cNvSpPr txBox="1">
              <a:spLocks noChangeArrowheads="1"/>
            </p:cNvSpPr>
            <p:nvPr/>
          </p:nvSpPr>
          <p:spPr bwMode="auto">
            <a:xfrm>
              <a:off x="1616" y="872"/>
              <a:ext cx="550" cy="170"/>
            </a:xfrm>
            <a:prstGeom prst="rect">
              <a:avLst/>
            </a:prstGeom>
            <a:noFill/>
            <a:ln w="9525">
              <a:noFill/>
              <a:miter lim="800000"/>
              <a:headEnd/>
              <a:tailEnd/>
            </a:ln>
          </p:spPr>
          <p:txBody>
            <a:bodyPr lIns="18000" tIns="10800" rIns="18000" bIns="10800">
              <a:spAutoFit/>
            </a:bodyPr>
            <a:lstStyle/>
            <a:p>
              <a:pPr algn="ctr">
                <a:lnSpc>
                  <a:spcPct val="90000"/>
                </a:lnSpc>
              </a:pPr>
              <a:r>
                <a:rPr lang="en-GB" b="1">
                  <a:latin typeface="Times New Roman" pitchFamily="18" charset="0"/>
                </a:rPr>
                <a:t>Reactor</a:t>
              </a:r>
              <a:endParaRPr lang="en-GB" b="1" baseline="-25000">
                <a:latin typeface="Times New Roman" pitchFamily="18" charset="0"/>
              </a:endParaRPr>
            </a:p>
          </p:txBody>
        </p:sp>
      </p:grpSp>
      <p:grpSp>
        <p:nvGrpSpPr>
          <p:cNvPr id="13" name="Group 91"/>
          <p:cNvGrpSpPr>
            <a:grpSpLocks/>
          </p:cNvGrpSpPr>
          <p:nvPr/>
        </p:nvGrpSpPr>
        <p:grpSpPr bwMode="auto">
          <a:xfrm rot="1800000">
            <a:off x="619125" y="2503488"/>
            <a:ext cx="273050" cy="296862"/>
            <a:chOff x="392" y="1579"/>
            <a:chExt cx="172" cy="187"/>
          </a:xfrm>
        </p:grpSpPr>
        <p:sp>
          <p:nvSpPr>
            <p:cNvPr id="6216" name="Freeform 92"/>
            <p:cNvSpPr>
              <a:spLocks/>
            </p:cNvSpPr>
            <p:nvPr/>
          </p:nvSpPr>
          <p:spPr bwMode="auto">
            <a:xfrm>
              <a:off x="480" y="1646"/>
              <a:ext cx="84" cy="28"/>
            </a:xfrm>
            <a:custGeom>
              <a:avLst/>
              <a:gdLst>
                <a:gd name="T0" fmla="*/ 0 w 84"/>
                <a:gd name="T1" fmla="*/ 28 h 28"/>
                <a:gd name="T2" fmla="*/ 21 w 84"/>
                <a:gd name="T3" fmla="*/ 4 h 28"/>
                <a:gd name="T4" fmla="*/ 66 w 84"/>
                <a:gd name="T5" fmla="*/ 4 h 28"/>
                <a:gd name="T6" fmla="*/ 84 w 84"/>
                <a:gd name="T7" fmla="*/ 28 h 28"/>
                <a:gd name="T8" fmla="*/ 0 60000 65536"/>
                <a:gd name="T9" fmla="*/ 0 60000 65536"/>
                <a:gd name="T10" fmla="*/ 0 60000 65536"/>
                <a:gd name="T11" fmla="*/ 0 60000 65536"/>
                <a:gd name="T12" fmla="*/ 0 w 84"/>
                <a:gd name="T13" fmla="*/ 0 h 28"/>
                <a:gd name="T14" fmla="*/ 84 w 84"/>
                <a:gd name="T15" fmla="*/ 28 h 28"/>
              </a:gdLst>
              <a:ahLst/>
              <a:cxnLst>
                <a:cxn ang="T8">
                  <a:pos x="T0" y="T1"/>
                </a:cxn>
                <a:cxn ang="T9">
                  <a:pos x="T2" y="T3"/>
                </a:cxn>
                <a:cxn ang="T10">
                  <a:pos x="T4" y="T5"/>
                </a:cxn>
                <a:cxn ang="T11">
                  <a:pos x="T6" y="T7"/>
                </a:cxn>
              </a:cxnLst>
              <a:rect l="T12" t="T13" r="T14" b="T15"/>
              <a:pathLst>
                <a:path w="84" h="28">
                  <a:moveTo>
                    <a:pt x="0" y="28"/>
                  </a:moveTo>
                  <a:cubicBezTo>
                    <a:pt x="5" y="18"/>
                    <a:pt x="10" y="8"/>
                    <a:pt x="21" y="4"/>
                  </a:cubicBezTo>
                  <a:cubicBezTo>
                    <a:pt x="32" y="0"/>
                    <a:pt x="56" y="0"/>
                    <a:pt x="66" y="4"/>
                  </a:cubicBezTo>
                  <a:cubicBezTo>
                    <a:pt x="76" y="8"/>
                    <a:pt x="82" y="25"/>
                    <a:pt x="84" y="28"/>
                  </a:cubicBezTo>
                </a:path>
              </a:pathLst>
            </a:custGeom>
            <a:noFill/>
            <a:ln w="9525">
              <a:solidFill>
                <a:schemeClr val="tx1"/>
              </a:solidFill>
              <a:round/>
              <a:headEnd/>
              <a:tailEnd/>
            </a:ln>
          </p:spPr>
          <p:txBody>
            <a:bodyPr/>
            <a:lstStyle/>
            <a:p>
              <a:endParaRPr lang="en-GB"/>
            </a:p>
          </p:txBody>
        </p:sp>
        <p:sp>
          <p:nvSpPr>
            <p:cNvPr id="6217" name="Freeform 93"/>
            <p:cNvSpPr>
              <a:spLocks/>
            </p:cNvSpPr>
            <p:nvPr/>
          </p:nvSpPr>
          <p:spPr bwMode="auto">
            <a:xfrm rot="5400000">
              <a:off x="463" y="1710"/>
              <a:ext cx="84" cy="28"/>
            </a:xfrm>
            <a:custGeom>
              <a:avLst/>
              <a:gdLst>
                <a:gd name="T0" fmla="*/ 0 w 84"/>
                <a:gd name="T1" fmla="*/ 28 h 28"/>
                <a:gd name="T2" fmla="*/ 21 w 84"/>
                <a:gd name="T3" fmla="*/ 4 h 28"/>
                <a:gd name="T4" fmla="*/ 66 w 84"/>
                <a:gd name="T5" fmla="*/ 4 h 28"/>
                <a:gd name="T6" fmla="*/ 84 w 84"/>
                <a:gd name="T7" fmla="*/ 28 h 28"/>
                <a:gd name="T8" fmla="*/ 0 60000 65536"/>
                <a:gd name="T9" fmla="*/ 0 60000 65536"/>
                <a:gd name="T10" fmla="*/ 0 60000 65536"/>
                <a:gd name="T11" fmla="*/ 0 60000 65536"/>
                <a:gd name="T12" fmla="*/ 0 w 84"/>
                <a:gd name="T13" fmla="*/ 0 h 28"/>
                <a:gd name="T14" fmla="*/ 84 w 84"/>
                <a:gd name="T15" fmla="*/ 28 h 28"/>
              </a:gdLst>
              <a:ahLst/>
              <a:cxnLst>
                <a:cxn ang="T8">
                  <a:pos x="T0" y="T1"/>
                </a:cxn>
                <a:cxn ang="T9">
                  <a:pos x="T2" y="T3"/>
                </a:cxn>
                <a:cxn ang="T10">
                  <a:pos x="T4" y="T5"/>
                </a:cxn>
                <a:cxn ang="T11">
                  <a:pos x="T6" y="T7"/>
                </a:cxn>
              </a:cxnLst>
              <a:rect l="T12" t="T13" r="T14" b="T15"/>
              <a:pathLst>
                <a:path w="84" h="28">
                  <a:moveTo>
                    <a:pt x="0" y="28"/>
                  </a:moveTo>
                  <a:cubicBezTo>
                    <a:pt x="5" y="18"/>
                    <a:pt x="10" y="8"/>
                    <a:pt x="21" y="4"/>
                  </a:cubicBezTo>
                  <a:cubicBezTo>
                    <a:pt x="32" y="0"/>
                    <a:pt x="56" y="0"/>
                    <a:pt x="66" y="4"/>
                  </a:cubicBezTo>
                  <a:cubicBezTo>
                    <a:pt x="76" y="8"/>
                    <a:pt x="82" y="25"/>
                    <a:pt x="84" y="28"/>
                  </a:cubicBezTo>
                </a:path>
              </a:pathLst>
            </a:custGeom>
            <a:noFill/>
            <a:ln w="9525">
              <a:solidFill>
                <a:schemeClr val="tx1"/>
              </a:solidFill>
              <a:round/>
              <a:headEnd/>
              <a:tailEnd/>
            </a:ln>
          </p:spPr>
          <p:txBody>
            <a:bodyPr/>
            <a:lstStyle/>
            <a:p>
              <a:endParaRPr lang="en-GB"/>
            </a:p>
          </p:txBody>
        </p:sp>
        <p:sp>
          <p:nvSpPr>
            <p:cNvPr id="6218" name="Freeform 94"/>
            <p:cNvSpPr>
              <a:spLocks/>
            </p:cNvSpPr>
            <p:nvPr/>
          </p:nvSpPr>
          <p:spPr bwMode="auto">
            <a:xfrm rot="10800000">
              <a:off x="392" y="1684"/>
              <a:ext cx="84" cy="28"/>
            </a:xfrm>
            <a:custGeom>
              <a:avLst/>
              <a:gdLst>
                <a:gd name="T0" fmla="*/ 0 w 84"/>
                <a:gd name="T1" fmla="*/ 28 h 28"/>
                <a:gd name="T2" fmla="*/ 21 w 84"/>
                <a:gd name="T3" fmla="*/ 4 h 28"/>
                <a:gd name="T4" fmla="*/ 66 w 84"/>
                <a:gd name="T5" fmla="*/ 4 h 28"/>
                <a:gd name="T6" fmla="*/ 84 w 84"/>
                <a:gd name="T7" fmla="*/ 28 h 28"/>
                <a:gd name="T8" fmla="*/ 0 60000 65536"/>
                <a:gd name="T9" fmla="*/ 0 60000 65536"/>
                <a:gd name="T10" fmla="*/ 0 60000 65536"/>
                <a:gd name="T11" fmla="*/ 0 60000 65536"/>
                <a:gd name="T12" fmla="*/ 0 w 84"/>
                <a:gd name="T13" fmla="*/ 0 h 28"/>
                <a:gd name="T14" fmla="*/ 84 w 84"/>
                <a:gd name="T15" fmla="*/ 28 h 28"/>
              </a:gdLst>
              <a:ahLst/>
              <a:cxnLst>
                <a:cxn ang="T8">
                  <a:pos x="T0" y="T1"/>
                </a:cxn>
                <a:cxn ang="T9">
                  <a:pos x="T2" y="T3"/>
                </a:cxn>
                <a:cxn ang="T10">
                  <a:pos x="T4" y="T5"/>
                </a:cxn>
                <a:cxn ang="T11">
                  <a:pos x="T6" y="T7"/>
                </a:cxn>
              </a:cxnLst>
              <a:rect l="T12" t="T13" r="T14" b="T15"/>
              <a:pathLst>
                <a:path w="84" h="28">
                  <a:moveTo>
                    <a:pt x="0" y="28"/>
                  </a:moveTo>
                  <a:cubicBezTo>
                    <a:pt x="5" y="18"/>
                    <a:pt x="10" y="8"/>
                    <a:pt x="21" y="4"/>
                  </a:cubicBezTo>
                  <a:cubicBezTo>
                    <a:pt x="32" y="0"/>
                    <a:pt x="56" y="0"/>
                    <a:pt x="66" y="4"/>
                  </a:cubicBezTo>
                  <a:cubicBezTo>
                    <a:pt x="76" y="8"/>
                    <a:pt x="82" y="25"/>
                    <a:pt x="84" y="28"/>
                  </a:cubicBezTo>
                </a:path>
              </a:pathLst>
            </a:custGeom>
            <a:noFill/>
            <a:ln w="9525">
              <a:solidFill>
                <a:schemeClr val="tx1"/>
              </a:solidFill>
              <a:round/>
              <a:headEnd/>
              <a:tailEnd/>
            </a:ln>
          </p:spPr>
          <p:txBody>
            <a:bodyPr/>
            <a:lstStyle/>
            <a:p>
              <a:endParaRPr lang="en-GB"/>
            </a:p>
          </p:txBody>
        </p:sp>
        <p:sp>
          <p:nvSpPr>
            <p:cNvPr id="6219" name="Freeform 95"/>
            <p:cNvSpPr>
              <a:spLocks/>
            </p:cNvSpPr>
            <p:nvPr/>
          </p:nvSpPr>
          <p:spPr bwMode="auto">
            <a:xfrm rot="-5400000">
              <a:off x="423" y="1607"/>
              <a:ext cx="84" cy="28"/>
            </a:xfrm>
            <a:custGeom>
              <a:avLst/>
              <a:gdLst>
                <a:gd name="T0" fmla="*/ 0 w 84"/>
                <a:gd name="T1" fmla="*/ 28 h 28"/>
                <a:gd name="T2" fmla="*/ 21 w 84"/>
                <a:gd name="T3" fmla="*/ 4 h 28"/>
                <a:gd name="T4" fmla="*/ 66 w 84"/>
                <a:gd name="T5" fmla="*/ 4 h 28"/>
                <a:gd name="T6" fmla="*/ 84 w 84"/>
                <a:gd name="T7" fmla="*/ 28 h 28"/>
                <a:gd name="T8" fmla="*/ 0 60000 65536"/>
                <a:gd name="T9" fmla="*/ 0 60000 65536"/>
                <a:gd name="T10" fmla="*/ 0 60000 65536"/>
                <a:gd name="T11" fmla="*/ 0 60000 65536"/>
                <a:gd name="T12" fmla="*/ 0 w 84"/>
                <a:gd name="T13" fmla="*/ 0 h 28"/>
                <a:gd name="T14" fmla="*/ 84 w 84"/>
                <a:gd name="T15" fmla="*/ 28 h 28"/>
              </a:gdLst>
              <a:ahLst/>
              <a:cxnLst>
                <a:cxn ang="T8">
                  <a:pos x="T0" y="T1"/>
                </a:cxn>
                <a:cxn ang="T9">
                  <a:pos x="T2" y="T3"/>
                </a:cxn>
                <a:cxn ang="T10">
                  <a:pos x="T4" y="T5"/>
                </a:cxn>
                <a:cxn ang="T11">
                  <a:pos x="T6" y="T7"/>
                </a:cxn>
              </a:cxnLst>
              <a:rect l="T12" t="T13" r="T14" b="T15"/>
              <a:pathLst>
                <a:path w="84" h="28">
                  <a:moveTo>
                    <a:pt x="0" y="28"/>
                  </a:moveTo>
                  <a:cubicBezTo>
                    <a:pt x="5" y="18"/>
                    <a:pt x="10" y="8"/>
                    <a:pt x="21" y="4"/>
                  </a:cubicBezTo>
                  <a:cubicBezTo>
                    <a:pt x="32" y="0"/>
                    <a:pt x="56" y="0"/>
                    <a:pt x="66" y="4"/>
                  </a:cubicBezTo>
                  <a:cubicBezTo>
                    <a:pt x="76" y="8"/>
                    <a:pt x="82" y="25"/>
                    <a:pt x="84" y="28"/>
                  </a:cubicBezTo>
                </a:path>
              </a:pathLst>
            </a:custGeom>
            <a:noFill/>
            <a:ln w="9525">
              <a:solidFill>
                <a:schemeClr val="tx1"/>
              </a:solidFill>
              <a:round/>
              <a:headEnd/>
              <a:tailEnd/>
            </a:ln>
          </p:spPr>
          <p:txBody>
            <a:bodyPr/>
            <a:lstStyle/>
            <a:p>
              <a:endParaRPr lang="en-GB"/>
            </a:p>
          </p:txBody>
        </p:sp>
        <p:sp>
          <p:nvSpPr>
            <p:cNvPr id="6220" name="Oval 96"/>
            <p:cNvSpPr>
              <a:spLocks noChangeArrowheads="1"/>
            </p:cNvSpPr>
            <p:nvPr/>
          </p:nvSpPr>
          <p:spPr bwMode="auto">
            <a:xfrm>
              <a:off x="459" y="1650"/>
              <a:ext cx="56" cy="56"/>
            </a:xfrm>
            <a:prstGeom prst="ellipse">
              <a:avLst/>
            </a:prstGeom>
            <a:solidFill>
              <a:srgbClr val="000000"/>
            </a:solidFill>
            <a:ln w="9525">
              <a:solidFill>
                <a:schemeClr val="tx1"/>
              </a:solidFill>
              <a:round/>
              <a:headEnd/>
              <a:tailEnd/>
            </a:ln>
          </p:spPr>
          <p:txBody>
            <a:bodyPr wrap="none" anchor="ctr"/>
            <a:lstStyle/>
            <a:p>
              <a:endParaRPr lang="en-US"/>
            </a:p>
          </p:txBody>
        </p:sp>
      </p:grpSp>
      <p:grpSp>
        <p:nvGrpSpPr>
          <p:cNvPr id="14" name="Group 97"/>
          <p:cNvGrpSpPr>
            <a:grpSpLocks/>
          </p:cNvGrpSpPr>
          <p:nvPr/>
        </p:nvGrpSpPr>
        <p:grpSpPr bwMode="auto">
          <a:xfrm rot="3600000">
            <a:off x="624682" y="2501106"/>
            <a:ext cx="273050" cy="296863"/>
            <a:chOff x="392" y="1579"/>
            <a:chExt cx="172" cy="187"/>
          </a:xfrm>
        </p:grpSpPr>
        <p:sp>
          <p:nvSpPr>
            <p:cNvPr id="6211" name="Freeform 98"/>
            <p:cNvSpPr>
              <a:spLocks/>
            </p:cNvSpPr>
            <p:nvPr/>
          </p:nvSpPr>
          <p:spPr bwMode="auto">
            <a:xfrm>
              <a:off x="480" y="1646"/>
              <a:ext cx="84" cy="28"/>
            </a:xfrm>
            <a:custGeom>
              <a:avLst/>
              <a:gdLst>
                <a:gd name="T0" fmla="*/ 0 w 84"/>
                <a:gd name="T1" fmla="*/ 28 h 28"/>
                <a:gd name="T2" fmla="*/ 21 w 84"/>
                <a:gd name="T3" fmla="*/ 4 h 28"/>
                <a:gd name="T4" fmla="*/ 66 w 84"/>
                <a:gd name="T5" fmla="*/ 4 h 28"/>
                <a:gd name="T6" fmla="*/ 84 w 84"/>
                <a:gd name="T7" fmla="*/ 28 h 28"/>
                <a:gd name="T8" fmla="*/ 0 60000 65536"/>
                <a:gd name="T9" fmla="*/ 0 60000 65536"/>
                <a:gd name="T10" fmla="*/ 0 60000 65536"/>
                <a:gd name="T11" fmla="*/ 0 60000 65536"/>
                <a:gd name="T12" fmla="*/ 0 w 84"/>
                <a:gd name="T13" fmla="*/ 0 h 28"/>
                <a:gd name="T14" fmla="*/ 84 w 84"/>
                <a:gd name="T15" fmla="*/ 28 h 28"/>
              </a:gdLst>
              <a:ahLst/>
              <a:cxnLst>
                <a:cxn ang="T8">
                  <a:pos x="T0" y="T1"/>
                </a:cxn>
                <a:cxn ang="T9">
                  <a:pos x="T2" y="T3"/>
                </a:cxn>
                <a:cxn ang="T10">
                  <a:pos x="T4" y="T5"/>
                </a:cxn>
                <a:cxn ang="T11">
                  <a:pos x="T6" y="T7"/>
                </a:cxn>
              </a:cxnLst>
              <a:rect l="T12" t="T13" r="T14" b="T15"/>
              <a:pathLst>
                <a:path w="84" h="28">
                  <a:moveTo>
                    <a:pt x="0" y="28"/>
                  </a:moveTo>
                  <a:cubicBezTo>
                    <a:pt x="5" y="18"/>
                    <a:pt x="10" y="8"/>
                    <a:pt x="21" y="4"/>
                  </a:cubicBezTo>
                  <a:cubicBezTo>
                    <a:pt x="32" y="0"/>
                    <a:pt x="56" y="0"/>
                    <a:pt x="66" y="4"/>
                  </a:cubicBezTo>
                  <a:cubicBezTo>
                    <a:pt x="76" y="8"/>
                    <a:pt x="82" y="25"/>
                    <a:pt x="84" y="28"/>
                  </a:cubicBezTo>
                </a:path>
              </a:pathLst>
            </a:custGeom>
            <a:noFill/>
            <a:ln w="9525">
              <a:solidFill>
                <a:schemeClr val="tx1"/>
              </a:solidFill>
              <a:round/>
              <a:headEnd/>
              <a:tailEnd/>
            </a:ln>
          </p:spPr>
          <p:txBody>
            <a:bodyPr/>
            <a:lstStyle/>
            <a:p>
              <a:endParaRPr lang="en-GB"/>
            </a:p>
          </p:txBody>
        </p:sp>
        <p:sp>
          <p:nvSpPr>
            <p:cNvPr id="6212" name="Freeform 99"/>
            <p:cNvSpPr>
              <a:spLocks/>
            </p:cNvSpPr>
            <p:nvPr/>
          </p:nvSpPr>
          <p:spPr bwMode="auto">
            <a:xfrm rot="5400000">
              <a:off x="463" y="1710"/>
              <a:ext cx="84" cy="28"/>
            </a:xfrm>
            <a:custGeom>
              <a:avLst/>
              <a:gdLst>
                <a:gd name="T0" fmla="*/ 0 w 84"/>
                <a:gd name="T1" fmla="*/ 28 h 28"/>
                <a:gd name="T2" fmla="*/ 21 w 84"/>
                <a:gd name="T3" fmla="*/ 4 h 28"/>
                <a:gd name="T4" fmla="*/ 66 w 84"/>
                <a:gd name="T5" fmla="*/ 4 h 28"/>
                <a:gd name="T6" fmla="*/ 84 w 84"/>
                <a:gd name="T7" fmla="*/ 28 h 28"/>
                <a:gd name="T8" fmla="*/ 0 60000 65536"/>
                <a:gd name="T9" fmla="*/ 0 60000 65536"/>
                <a:gd name="T10" fmla="*/ 0 60000 65536"/>
                <a:gd name="T11" fmla="*/ 0 60000 65536"/>
                <a:gd name="T12" fmla="*/ 0 w 84"/>
                <a:gd name="T13" fmla="*/ 0 h 28"/>
                <a:gd name="T14" fmla="*/ 84 w 84"/>
                <a:gd name="T15" fmla="*/ 28 h 28"/>
              </a:gdLst>
              <a:ahLst/>
              <a:cxnLst>
                <a:cxn ang="T8">
                  <a:pos x="T0" y="T1"/>
                </a:cxn>
                <a:cxn ang="T9">
                  <a:pos x="T2" y="T3"/>
                </a:cxn>
                <a:cxn ang="T10">
                  <a:pos x="T4" y="T5"/>
                </a:cxn>
                <a:cxn ang="T11">
                  <a:pos x="T6" y="T7"/>
                </a:cxn>
              </a:cxnLst>
              <a:rect l="T12" t="T13" r="T14" b="T15"/>
              <a:pathLst>
                <a:path w="84" h="28">
                  <a:moveTo>
                    <a:pt x="0" y="28"/>
                  </a:moveTo>
                  <a:cubicBezTo>
                    <a:pt x="5" y="18"/>
                    <a:pt x="10" y="8"/>
                    <a:pt x="21" y="4"/>
                  </a:cubicBezTo>
                  <a:cubicBezTo>
                    <a:pt x="32" y="0"/>
                    <a:pt x="56" y="0"/>
                    <a:pt x="66" y="4"/>
                  </a:cubicBezTo>
                  <a:cubicBezTo>
                    <a:pt x="76" y="8"/>
                    <a:pt x="82" y="25"/>
                    <a:pt x="84" y="28"/>
                  </a:cubicBezTo>
                </a:path>
              </a:pathLst>
            </a:custGeom>
            <a:noFill/>
            <a:ln w="9525">
              <a:solidFill>
                <a:schemeClr val="tx1"/>
              </a:solidFill>
              <a:round/>
              <a:headEnd/>
              <a:tailEnd/>
            </a:ln>
          </p:spPr>
          <p:txBody>
            <a:bodyPr/>
            <a:lstStyle/>
            <a:p>
              <a:endParaRPr lang="en-GB"/>
            </a:p>
          </p:txBody>
        </p:sp>
        <p:sp>
          <p:nvSpPr>
            <p:cNvPr id="6213" name="Freeform 100"/>
            <p:cNvSpPr>
              <a:spLocks/>
            </p:cNvSpPr>
            <p:nvPr/>
          </p:nvSpPr>
          <p:spPr bwMode="auto">
            <a:xfrm rot="10800000">
              <a:off x="392" y="1684"/>
              <a:ext cx="84" cy="28"/>
            </a:xfrm>
            <a:custGeom>
              <a:avLst/>
              <a:gdLst>
                <a:gd name="T0" fmla="*/ 0 w 84"/>
                <a:gd name="T1" fmla="*/ 28 h 28"/>
                <a:gd name="T2" fmla="*/ 21 w 84"/>
                <a:gd name="T3" fmla="*/ 4 h 28"/>
                <a:gd name="T4" fmla="*/ 66 w 84"/>
                <a:gd name="T5" fmla="*/ 4 h 28"/>
                <a:gd name="T6" fmla="*/ 84 w 84"/>
                <a:gd name="T7" fmla="*/ 28 h 28"/>
                <a:gd name="T8" fmla="*/ 0 60000 65536"/>
                <a:gd name="T9" fmla="*/ 0 60000 65536"/>
                <a:gd name="T10" fmla="*/ 0 60000 65536"/>
                <a:gd name="T11" fmla="*/ 0 60000 65536"/>
                <a:gd name="T12" fmla="*/ 0 w 84"/>
                <a:gd name="T13" fmla="*/ 0 h 28"/>
                <a:gd name="T14" fmla="*/ 84 w 84"/>
                <a:gd name="T15" fmla="*/ 28 h 28"/>
              </a:gdLst>
              <a:ahLst/>
              <a:cxnLst>
                <a:cxn ang="T8">
                  <a:pos x="T0" y="T1"/>
                </a:cxn>
                <a:cxn ang="T9">
                  <a:pos x="T2" y="T3"/>
                </a:cxn>
                <a:cxn ang="T10">
                  <a:pos x="T4" y="T5"/>
                </a:cxn>
                <a:cxn ang="T11">
                  <a:pos x="T6" y="T7"/>
                </a:cxn>
              </a:cxnLst>
              <a:rect l="T12" t="T13" r="T14" b="T15"/>
              <a:pathLst>
                <a:path w="84" h="28">
                  <a:moveTo>
                    <a:pt x="0" y="28"/>
                  </a:moveTo>
                  <a:cubicBezTo>
                    <a:pt x="5" y="18"/>
                    <a:pt x="10" y="8"/>
                    <a:pt x="21" y="4"/>
                  </a:cubicBezTo>
                  <a:cubicBezTo>
                    <a:pt x="32" y="0"/>
                    <a:pt x="56" y="0"/>
                    <a:pt x="66" y="4"/>
                  </a:cubicBezTo>
                  <a:cubicBezTo>
                    <a:pt x="76" y="8"/>
                    <a:pt x="82" y="25"/>
                    <a:pt x="84" y="28"/>
                  </a:cubicBezTo>
                </a:path>
              </a:pathLst>
            </a:custGeom>
            <a:noFill/>
            <a:ln w="9525">
              <a:solidFill>
                <a:schemeClr val="tx1"/>
              </a:solidFill>
              <a:round/>
              <a:headEnd/>
              <a:tailEnd/>
            </a:ln>
          </p:spPr>
          <p:txBody>
            <a:bodyPr/>
            <a:lstStyle/>
            <a:p>
              <a:endParaRPr lang="en-GB"/>
            </a:p>
          </p:txBody>
        </p:sp>
        <p:sp>
          <p:nvSpPr>
            <p:cNvPr id="6214" name="Freeform 101"/>
            <p:cNvSpPr>
              <a:spLocks/>
            </p:cNvSpPr>
            <p:nvPr/>
          </p:nvSpPr>
          <p:spPr bwMode="auto">
            <a:xfrm rot="-5400000">
              <a:off x="423" y="1607"/>
              <a:ext cx="84" cy="28"/>
            </a:xfrm>
            <a:custGeom>
              <a:avLst/>
              <a:gdLst>
                <a:gd name="T0" fmla="*/ 0 w 84"/>
                <a:gd name="T1" fmla="*/ 28 h 28"/>
                <a:gd name="T2" fmla="*/ 21 w 84"/>
                <a:gd name="T3" fmla="*/ 4 h 28"/>
                <a:gd name="T4" fmla="*/ 66 w 84"/>
                <a:gd name="T5" fmla="*/ 4 h 28"/>
                <a:gd name="T6" fmla="*/ 84 w 84"/>
                <a:gd name="T7" fmla="*/ 28 h 28"/>
                <a:gd name="T8" fmla="*/ 0 60000 65536"/>
                <a:gd name="T9" fmla="*/ 0 60000 65536"/>
                <a:gd name="T10" fmla="*/ 0 60000 65536"/>
                <a:gd name="T11" fmla="*/ 0 60000 65536"/>
                <a:gd name="T12" fmla="*/ 0 w 84"/>
                <a:gd name="T13" fmla="*/ 0 h 28"/>
                <a:gd name="T14" fmla="*/ 84 w 84"/>
                <a:gd name="T15" fmla="*/ 28 h 28"/>
              </a:gdLst>
              <a:ahLst/>
              <a:cxnLst>
                <a:cxn ang="T8">
                  <a:pos x="T0" y="T1"/>
                </a:cxn>
                <a:cxn ang="T9">
                  <a:pos x="T2" y="T3"/>
                </a:cxn>
                <a:cxn ang="T10">
                  <a:pos x="T4" y="T5"/>
                </a:cxn>
                <a:cxn ang="T11">
                  <a:pos x="T6" y="T7"/>
                </a:cxn>
              </a:cxnLst>
              <a:rect l="T12" t="T13" r="T14" b="T15"/>
              <a:pathLst>
                <a:path w="84" h="28">
                  <a:moveTo>
                    <a:pt x="0" y="28"/>
                  </a:moveTo>
                  <a:cubicBezTo>
                    <a:pt x="5" y="18"/>
                    <a:pt x="10" y="8"/>
                    <a:pt x="21" y="4"/>
                  </a:cubicBezTo>
                  <a:cubicBezTo>
                    <a:pt x="32" y="0"/>
                    <a:pt x="56" y="0"/>
                    <a:pt x="66" y="4"/>
                  </a:cubicBezTo>
                  <a:cubicBezTo>
                    <a:pt x="76" y="8"/>
                    <a:pt x="82" y="25"/>
                    <a:pt x="84" y="28"/>
                  </a:cubicBezTo>
                </a:path>
              </a:pathLst>
            </a:custGeom>
            <a:noFill/>
            <a:ln w="9525">
              <a:solidFill>
                <a:schemeClr val="tx1"/>
              </a:solidFill>
              <a:round/>
              <a:headEnd/>
              <a:tailEnd/>
            </a:ln>
          </p:spPr>
          <p:txBody>
            <a:bodyPr/>
            <a:lstStyle/>
            <a:p>
              <a:endParaRPr lang="en-GB"/>
            </a:p>
          </p:txBody>
        </p:sp>
        <p:sp>
          <p:nvSpPr>
            <p:cNvPr id="6215" name="Oval 102"/>
            <p:cNvSpPr>
              <a:spLocks noChangeArrowheads="1"/>
            </p:cNvSpPr>
            <p:nvPr/>
          </p:nvSpPr>
          <p:spPr bwMode="auto">
            <a:xfrm>
              <a:off x="459" y="1650"/>
              <a:ext cx="56" cy="56"/>
            </a:xfrm>
            <a:prstGeom prst="ellipse">
              <a:avLst/>
            </a:prstGeom>
            <a:solidFill>
              <a:srgbClr val="000000"/>
            </a:solidFill>
            <a:ln w="9525">
              <a:solidFill>
                <a:schemeClr val="tx1"/>
              </a:solidFill>
              <a:round/>
              <a:headEnd/>
              <a:tailEnd/>
            </a:ln>
          </p:spPr>
          <p:txBody>
            <a:bodyPr wrap="none" anchor="ctr"/>
            <a:lstStyle/>
            <a:p>
              <a:endParaRPr lang="en-US"/>
            </a:p>
          </p:txBody>
        </p:sp>
      </p:grpSp>
      <p:grpSp>
        <p:nvGrpSpPr>
          <p:cNvPr id="15" name="Group 117"/>
          <p:cNvGrpSpPr>
            <a:grpSpLocks/>
          </p:cNvGrpSpPr>
          <p:nvPr/>
        </p:nvGrpSpPr>
        <p:grpSpPr bwMode="auto">
          <a:xfrm>
            <a:off x="161925" y="4906963"/>
            <a:ext cx="1268413" cy="1798637"/>
            <a:chOff x="102" y="3091"/>
            <a:chExt cx="799" cy="1133"/>
          </a:xfrm>
        </p:grpSpPr>
        <p:grpSp>
          <p:nvGrpSpPr>
            <p:cNvPr id="6206" name="Group 38"/>
            <p:cNvGrpSpPr>
              <a:grpSpLocks/>
            </p:cNvGrpSpPr>
            <p:nvPr/>
          </p:nvGrpSpPr>
          <p:grpSpPr bwMode="auto">
            <a:xfrm>
              <a:off x="102" y="3091"/>
              <a:ext cx="799" cy="1133"/>
              <a:chOff x="102" y="3091"/>
              <a:chExt cx="799" cy="1133"/>
            </a:xfrm>
          </p:grpSpPr>
          <p:sp>
            <p:nvSpPr>
              <p:cNvPr id="6208" name="Freeform 5"/>
              <p:cNvSpPr>
                <a:spLocks/>
              </p:cNvSpPr>
              <p:nvPr/>
            </p:nvSpPr>
            <p:spPr bwMode="auto">
              <a:xfrm>
                <a:off x="111" y="3091"/>
                <a:ext cx="781" cy="594"/>
              </a:xfrm>
              <a:custGeom>
                <a:avLst/>
                <a:gdLst>
                  <a:gd name="T0" fmla="*/ 0 w 781"/>
                  <a:gd name="T1" fmla="*/ 269 h 594"/>
                  <a:gd name="T2" fmla="*/ 391 w 781"/>
                  <a:gd name="T3" fmla="*/ 594 h 594"/>
                  <a:gd name="T4" fmla="*/ 781 w 781"/>
                  <a:gd name="T5" fmla="*/ 288 h 594"/>
                  <a:gd name="T6" fmla="*/ 391 w 781"/>
                  <a:gd name="T7" fmla="*/ 0 h 594"/>
                  <a:gd name="T8" fmla="*/ 0 w 781"/>
                  <a:gd name="T9" fmla="*/ 269 h 594"/>
                  <a:gd name="T10" fmla="*/ 0 60000 65536"/>
                  <a:gd name="T11" fmla="*/ 0 60000 65536"/>
                  <a:gd name="T12" fmla="*/ 0 60000 65536"/>
                  <a:gd name="T13" fmla="*/ 0 60000 65536"/>
                  <a:gd name="T14" fmla="*/ 0 60000 65536"/>
                  <a:gd name="T15" fmla="*/ 0 w 781"/>
                  <a:gd name="T16" fmla="*/ 0 h 594"/>
                  <a:gd name="T17" fmla="*/ 781 w 781"/>
                  <a:gd name="T18" fmla="*/ 594 h 594"/>
                </a:gdLst>
                <a:ahLst/>
                <a:cxnLst>
                  <a:cxn ang="T10">
                    <a:pos x="T0" y="T1"/>
                  </a:cxn>
                  <a:cxn ang="T11">
                    <a:pos x="T2" y="T3"/>
                  </a:cxn>
                  <a:cxn ang="T12">
                    <a:pos x="T4" y="T5"/>
                  </a:cxn>
                  <a:cxn ang="T13">
                    <a:pos x="T6" y="T7"/>
                  </a:cxn>
                  <a:cxn ang="T14">
                    <a:pos x="T8" y="T9"/>
                  </a:cxn>
                </a:cxnLst>
                <a:rect l="T15" t="T16" r="T17" b="T18"/>
                <a:pathLst>
                  <a:path w="781" h="594">
                    <a:moveTo>
                      <a:pt x="0" y="269"/>
                    </a:moveTo>
                    <a:lnTo>
                      <a:pt x="391" y="594"/>
                    </a:lnTo>
                    <a:lnTo>
                      <a:pt x="781" y="288"/>
                    </a:lnTo>
                    <a:lnTo>
                      <a:pt x="391" y="0"/>
                    </a:lnTo>
                    <a:lnTo>
                      <a:pt x="0" y="269"/>
                    </a:lnTo>
                    <a:close/>
                  </a:path>
                </a:pathLst>
              </a:custGeom>
              <a:solidFill>
                <a:srgbClr val="FF9900"/>
              </a:solidFill>
              <a:ln w="12700">
                <a:solidFill>
                  <a:schemeClr val="tx1"/>
                </a:solidFill>
                <a:round/>
                <a:headEnd/>
                <a:tailEnd/>
              </a:ln>
            </p:spPr>
            <p:txBody>
              <a:bodyPr/>
              <a:lstStyle/>
              <a:p>
                <a:endParaRPr lang="en-GB"/>
              </a:p>
            </p:txBody>
          </p:sp>
          <p:sp>
            <p:nvSpPr>
              <p:cNvPr id="6209" name="Freeform 7"/>
              <p:cNvSpPr>
                <a:spLocks/>
              </p:cNvSpPr>
              <p:nvPr/>
            </p:nvSpPr>
            <p:spPr bwMode="auto">
              <a:xfrm>
                <a:off x="493" y="3379"/>
                <a:ext cx="408" cy="808"/>
              </a:xfrm>
              <a:custGeom>
                <a:avLst/>
                <a:gdLst>
                  <a:gd name="T0" fmla="*/ 0 w 408"/>
                  <a:gd name="T1" fmla="*/ 288 h 808"/>
                  <a:gd name="T2" fmla="*/ 28 w 408"/>
                  <a:gd name="T3" fmla="*/ 808 h 808"/>
                  <a:gd name="T4" fmla="*/ 408 w 408"/>
                  <a:gd name="T5" fmla="*/ 511 h 808"/>
                  <a:gd name="T6" fmla="*/ 399 w 408"/>
                  <a:gd name="T7" fmla="*/ 0 h 808"/>
                  <a:gd name="T8" fmla="*/ 0 w 408"/>
                  <a:gd name="T9" fmla="*/ 288 h 808"/>
                  <a:gd name="T10" fmla="*/ 0 60000 65536"/>
                  <a:gd name="T11" fmla="*/ 0 60000 65536"/>
                  <a:gd name="T12" fmla="*/ 0 60000 65536"/>
                  <a:gd name="T13" fmla="*/ 0 60000 65536"/>
                  <a:gd name="T14" fmla="*/ 0 60000 65536"/>
                  <a:gd name="T15" fmla="*/ 0 w 408"/>
                  <a:gd name="T16" fmla="*/ 0 h 808"/>
                  <a:gd name="T17" fmla="*/ 408 w 408"/>
                  <a:gd name="T18" fmla="*/ 808 h 808"/>
                </a:gdLst>
                <a:ahLst/>
                <a:cxnLst>
                  <a:cxn ang="T10">
                    <a:pos x="T0" y="T1"/>
                  </a:cxn>
                  <a:cxn ang="T11">
                    <a:pos x="T2" y="T3"/>
                  </a:cxn>
                  <a:cxn ang="T12">
                    <a:pos x="T4" y="T5"/>
                  </a:cxn>
                  <a:cxn ang="T13">
                    <a:pos x="T6" y="T7"/>
                  </a:cxn>
                  <a:cxn ang="T14">
                    <a:pos x="T8" y="T9"/>
                  </a:cxn>
                </a:cxnLst>
                <a:rect l="T15" t="T16" r="T17" b="T18"/>
                <a:pathLst>
                  <a:path w="408" h="808">
                    <a:moveTo>
                      <a:pt x="0" y="288"/>
                    </a:moveTo>
                    <a:lnTo>
                      <a:pt x="28" y="808"/>
                    </a:lnTo>
                    <a:lnTo>
                      <a:pt x="408" y="511"/>
                    </a:lnTo>
                    <a:lnTo>
                      <a:pt x="399" y="0"/>
                    </a:lnTo>
                    <a:lnTo>
                      <a:pt x="0" y="288"/>
                    </a:lnTo>
                    <a:close/>
                  </a:path>
                </a:pathLst>
              </a:custGeom>
              <a:solidFill>
                <a:srgbClr val="996633"/>
              </a:solidFill>
              <a:ln w="12700">
                <a:solidFill>
                  <a:schemeClr val="tx1"/>
                </a:solidFill>
                <a:round/>
                <a:headEnd/>
                <a:tailEnd/>
              </a:ln>
            </p:spPr>
            <p:txBody>
              <a:bodyPr/>
              <a:lstStyle/>
              <a:p>
                <a:endParaRPr lang="en-GB"/>
              </a:p>
            </p:txBody>
          </p:sp>
          <p:sp>
            <p:nvSpPr>
              <p:cNvPr id="6210" name="Freeform 8"/>
              <p:cNvSpPr>
                <a:spLocks/>
              </p:cNvSpPr>
              <p:nvPr/>
            </p:nvSpPr>
            <p:spPr bwMode="auto">
              <a:xfrm>
                <a:off x="102" y="3360"/>
                <a:ext cx="409" cy="864"/>
              </a:xfrm>
              <a:custGeom>
                <a:avLst/>
                <a:gdLst>
                  <a:gd name="T0" fmla="*/ 9 w 409"/>
                  <a:gd name="T1" fmla="*/ 567 h 864"/>
                  <a:gd name="T2" fmla="*/ 409 w 409"/>
                  <a:gd name="T3" fmla="*/ 864 h 864"/>
                  <a:gd name="T4" fmla="*/ 400 w 409"/>
                  <a:gd name="T5" fmla="*/ 316 h 864"/>
                  <a:gd name="T6" fmla="*/ 0 w 409"/>
                  <a:gd name="T7" fmla="*/ 0 h 864"/>
                  <a:gd name="T8" fmla="*/ 9 w 409"/>
                  <a:gd name="T9" fmla="*/ 567 h 864"/>
                  <a:gd name="T10" fmla="*/ 0 60000 65536"/>
                  <a:gd name="T11" fmla="*/ 0 60000 65536"/>
                  <a:gd name="T12" fmla="*/ 0 60000 65536"/>
                  <a:gd name="T13" fmla="*/ 0 60000 65536"/>
                  <a:gd name="T14" fmla="*/ 0 60000 65536"/>
                  <a:gd name="T15" fmla="*/ 0 w 409"/>
                  <a:gd name="T16" fmla="*/ 0 h 864"/>
                  <a:gd name="T17" fmla="*/ 409 w 409"/>
                  <a:gd name="T18" fmla="*/ 864 h 864"/>
                </a:gdLst>
                <a:ahLst/>
                <a:cxnLst>
                  <a:cxn ang="T10">
                    <a:pos x="T0" y="T1"/>
                  </a:cxn>
                  <a:cxn ang="T11">
                    <a:pos x="T2" y="T3"/>
                  </a:cxn>
                  <a:cxn ang="T12">
                    <a:pos x="T4" y="T5"/>
                  </a:cxn>
                  <a:cxn ang="T13">
                    <a:pos x="T6" y="T7"/>
                  </a:cxn>
                  <a:cxn ang="T14">
                    <a:pos x="T8" y="T9"/>
                  </a:cxn>
                </a:cxnLst>
                <a:rect l="T15" t="T16" r="T17" b="T18"/>
                <a:pathLst>
                  <a:path w="409" h="864">
                    <a:moveTo>
                      <a:pt x="9" y="567"/>
                    </a:moveTo>
                    <a:lnTo>
                      <a:pt x="409" y="864"/>
                    </a:lnTo>
                    <a:lnTo>
                      <a:pt x="400" y="316"/>
                    </a:lnTo>
                    <a:lnTo>
                      <a:pt x="0" y="0"/>
                    </a:lnTo>
                    <a:lnTo>
                      <a:pt x="9" y="567"/>
                    </a:lnTo>
                    <a:close/>
                  </a:path>
                </a:pathLst>
              </a:custGeom>
              <a:solidFill>
                <a:srgbClr val="CC9900"/>
              </a:solidFill>
              <a:ln w="12700">
                <a:solidFill>
                  <a:schemeClr val="tx1"/>
                </a:solidFill>
                <a:round/>
                <a:headEnd/>
                <a:tailEnd/>
              </a:ln>
            </p:spPr>
            <p:txBody>
              <a:bodyPr/>
              <a:lstStyle/>
              <a:p>
                <a:endParaRPr lang="en-GB"/>
              </a:p>
            </p:txBody>
          </p:sp>
        </p:grpSp>
        <p:sp>
          <p:nvSpPr>
            <p:cNvPr id="6207" name="Text Box 114"/>
            <p:cNvSpPr txBox="1">
              <a:spLocks noChangeArrowheads="1"/>
            </p:cNvSpPr>
            <p:nvPr/>
          </p:nvSpPr>
          <p:spPr bwMode="auto">
            <a:xfrm>
              <a:off x="318" y="3276"/>
              <a:ext cx="366" cy="170"/>
            </a:xfrm>
            <a:prstGeom prst="rect">
              <a:avLst/>
            </a:prstGeom>
            <a:noFill/>
            <a:ln w="9525">
              <a:noFill/>
              <a:miter lim="800000"/>
              <a:headEnd/>
              <a:tailEnd/>
            </a:ln>
          </p:spPr>
          <p:txBody>
            <a:bodyPr lIns="18000" tIns="10800" rIns="18000" bIns="10800">
              <a:spAutoFit/>
            </a:bodyPr>
            <a:lstStyle/>
            <a:p>
              <a:pPr algn="ctr">
                <a:lnSpc>
                  <a:spcPct val="90000"/>
                </a:lnSpc>
              </a:pPr>
              <a:r>
                <a:rPr lang="en-GB" b="1">
                  <a:latin typeface="Times New Roman" pitchFamily="18" charset="0"/>
                </a:rPr>
                <a:t>Ore</a:t>
              </a:r>
              <a:endParaRPr lang="en-GB" b="1" baseline="-25000">
                <a:latin typeface="Times New Roman" pitchFamily="18" charset="0"/>
              </a:endParaRPr>
            </a:p>
          </p:txBody>
        </p:sp>
      </p:grpSp>
      <p:grpSp>
        <p:nvGrpSpPr>
          <p:cNvPr id="17" name="Group 116"/>
          <p:cNvGrpSpPr>
            <a:grpSpLocks/>
          </p:cNvGrpSpPr>
          <p:nvPr/>
        </p:nvGrpSpPr>
        <p:grpSpPr bwMode="auto">
          <a:xfrm>
            <a:off x="2192338" y="4900613"/>
            <a:ext cx="1254125" cy="1827212"/>
            <a:chOff x="1381" y="3087"/>
            <a:chExt cx="790" cy="1151"/>
          </a:xfrm>
        </p:grpSpPr>
        <p:grpSp>
          <p:nvGrpSpPr>
            <p:cNvPr id="6201" name="Group 37"/>
            <p:cNvGrpSpPr>
              <a:grpSpLocks/>
            </p:cNvGrpSpPr>
            <p:nvPr/>
          </p:nvGrpSpPr>
          <p:grpSpPr bwMode="auto">
            <a:xfrm>
              <a:off x="1381" y="3087"/>
              <a:ext cx="790" cy="1151"/>
              <a:chOff x="1381" y="3087"/>
              <a:chExt cx="790" cy="1151"/>
            </a:xfrm>
          </p:grpSpPr>
          <p:sp>
            <p:nvSpPr>
              <p:cNvPr id="6203" name="Freeform 11"/>
              <p:cNvSpPr>
                <a:spLocks/>
              </p:cNvSpPr>
              <p:nvPr/>
            </p:nvSpPr>
            <p:spPr bwMode="auto">
              <a:xfrm>
                <a:off x="1390" y="3087"/>
                <a:ext cx="781" cy="613"/>
              </a:xfrm>
              <a:custGeom>
                <a:avLst/>
                <a:gdLst>
                  <a:gd name="T0" fmla="*/ 0 w 781"/>
                  <a:gd name="T1" fmla="*/ 325 h 594"/>
                  <a:gd name="T2" fmla="*/ 391 w 781"/>
                  <a:gd name="T3" fmla="*/ 718 h 594"/>
                  <a:gd name="T4" fmla="*/ 781 w 781"/>
                  <a:gd name="T5" fmla="*/ 348 h 594"/>
                  <a:gd name="T6" fmla="*/ 391 w 781"/>
                  <a:gd name="T7" fmla="*/ 0 h 594"/>
                  <a:gd name="T8" fmla="*/ 0 w 781"/>
                  <a:gd name="T9" fmla="*/ 325 h 594"/>
                  <a:gd name="T10" fmla="*/ 0 60000 65536"/>
                  <a:gd name="T11" fmla="*/ 0 60000 65536"/>
                  <a:gd name="T12" fmla="*/ 0 60000 65536"/>
                  <a:gd name="T13" fmla="*/ 0 60000 65536"/>
                  <a:gd name="T14" fmla="*/ 0 60000 65536"/>
                  <a:gd name="T15" fmla="*/ 0 w 781"/>
                  <a:gd name="T16" fmla="*/ 0 h 594"/>
                  <a:gd name="T17" fmla="*/ 781 w 781"/>
                  <a:gd name="T18" fmla="*/ 594 h 594"/>
                </a:gdLst>
                <a:ahLst/>
                <a:cxnLst>
                  <a:cxn ang="T10">
                    <a:pos x="T0" y="T1"/>
                  </a:cxn>
                  <a:cxn ang="T11">
                    <a:pos x="T2" y="T3"/>
                  </a:cxn>
                  <a:cxn ang="T12">
                    <a:pos x="T4" y="T5"/>
                  </a:cxn>
                  <a:cxn ang="T13">
                    <a:pos x="T6" y="T7"/>
                  </a:cxn>
                  <a:cxn ang="T14">
                    <a:pos x="T8" y="T9"/>
                  </a:cxn>
                </a:cxnLst>
                <a:rect l="T15" t="T16" r="T17" b="T18"/>
                <a:pathLst>
                  <a:path w="781" h="594">
                    <a:moveTo>
                      <a:pt x="0" y="269"/>
                    </a:moveTo>
                    <a:lnTo>
                      <a:pt x="391" y="594"/>
                    </a:lnTo>
                    <a:lnTo>
                      <a:pt x="781" y="288"/>
                    </a:lnTo>
                    <a:lnTo>
                      <a:pt x="391" y="0"/>
                    </a:lnTo>
                    <a:lnTo>
                      <a:pt x="0" y="269"/>
                    </a:lnTo>
                    <a:close/>
                  </a:path>
                </a:pathLst>
              </a:custGeom>
              <a:solidFill>
                <a:srgbClr val="FF9900"/>
              </a:solidFill>
              <a:ln w="12700">
                <a:solidFill>
                  <a:schemeClr val="tx1"/>
                </a:solidFill>
                <a:round/>
                <a:headEnd/>
                <a:tailEnd/>
              </a:ln>
            </p:spPr>
            <p:txBody>
              <a:bodyPr/>
              <a:lstStyle/>
              <a:p>
                <a:endParaRPr lang="en-GB"/>
              </a:p>
            </p:txBody>
          </p:sp>
          <p:sp>
            <p:nvSpPr>
              <p:cNvPr id="6204" name="Freeform 12"/>
              <p:cNvSpPr>
                <a:spLocks/>
              </p:cNvSpPr>
              <p:nvPr/>
            </p:nvSpPr>
            <p:spPr bwMode="auto">
              <a:xfrm>
                <a:off x="1754" y="3375"/>
                <a:ext cx="417" cy="849"/>
              </a:xfrm>
              <a:custGeom>
                <a:avLst/>
                <a:gdLst>
                  <a:gd name="T0" fmla="*/ 0 w 408"/>
                  <a:gd name="T1" fmla="*/ 353 h 821"/>
                  <a:gd name="T2" fmla="*/ 12 w 408"/>
                  <a:gd name="T3" fmla="*/ 1004 h 821"/>
                  <a:gd name="T4" fmla="*/ 465 w 408"/>
                  <a:gd name="T5" fmla="*/ 625 h 821"/>
                  <a:gd name="T6" fmla="*/ 455 w 408"/>
                  <a:gd name="T7" fmla="*/ 0 h 821"/>
                  <a:gd name="T8" fmla="*/ 0 w 408"/>
                  <a:gd name="T9" fmla="*/ 353 h 821"/>
                  <a:gd name="T10" fmla="*/ 0 60000 65536"/>
                  <a:gd name="T11" fmla="*/ 0 60000 65536"/>
                  <a:gd name="T12" fmla="*/ 0 60000 65536"/>
                  <a:gd name="T13" fmla="*/ 0 60000 65536"/>
                  <a:gd name="T14" fmla="*/ 0 60000 65536"/>
                  <a:gd name="T15" fmla="*/ 0 w 408"/>
                  <a:gd name="T16" fmla="*/ 0 h 821"/>
                  <a:gd name="T17" fmla="*/ 408 w 408"/>
                  <a:gd name="T18" fmla="*/ 821 h 821"/>
                </a:gdLst>
                <a:ahLst/>
                <a:cxnLst>
                  <a:cxn ang="T10">
                    <a:pos x="T0" y="T1"/>
                  </a:cxn>
                  <a:cxn ang="T11">
                    <a:pos x="T2" y="T3"/>
                  </a:cxn>
                  <a:cxn ang="T12">
                    <a:pos x="T4" y="T5"/>
                  </a:cxn>
                  <a:cxn ang="T13">
                    <a:pos x="T6" y="T7"/>
                  </a:cxn>
                  <a:cxn ang="T14">
                    <a:pos x="T8" y="T9"/>
                  </a:cxn>
                </a:cxnLst>
                <a:rect l="T15" t="T16" r="T17" b="T18"/>
                <a:pathLst>
                  <a:path w="408" h="821">
                    <a:moveTo>
                      <a:pt x="0" y="288"/>
                    </a:moveTo>
                    <a:lnTo>
                      <a:pt x="12" y="821"/>
                    </a:lnTo>
                    <a:lnTo>
                      <a:pt x="408" y="511"/>
                    </a:lnTo>
                    <a:lnTo>
                      <a:pt x="399" y="0"/>
                    </a:lnTo>
                    <a:lnTo>
                      <a:pt x="0" y="288"/>
                    </a:lnTo>
                    <a:close/>
                  </a:path>
                </a:pathLst>
              </a:custGeom>
              <a:solidFill>
                <a:srgbClr val="996633"/>
              </a:solidFill>
              <a:ln w="12700">
                <a:solidFill>
                  <a:schemeClr val="tx1"/>
                </a:solidFill>
                <a:round/>
                <a:headEnd/>
                <a:tailEnd/>
              </a:ln>
            </p:spPr>
            <p:txBody>
              <a:bodyPr/>
              <a:lstStyle/>
              <a:p>
                <a:endParaRPr lang="en-GB"/>
              </a:p>
            </p:txBody>
          </p:sp>
          <p:sp>
            <p:nvSpPr>
              <p:cNvPr id="6205" name="Freeform 13"/>
              <p:cNvSpPr>
                <a:spLocks/>
              </p:cNvSpPr>
              <p:nvPr/>
            </p:nvSpPr>
            <p:spPr bwMode="auto">
              <a:xfrm>
                <a:off x="1381" y="3356"/>
                <a:ext cx="381" cy="882"/>
              </a:xfrm>
              <a:custGeom>
                <a:avLst/>
                <a:gdLst>
                  <a:gd name="T0" fmla="*/ 7 w 409"/>
                  <a:gd name="T1" fmla="*/ 642 h 864"/>
                  <a:gd name="T2" fmla="*/ 267 w 409"/>
                  <a:gd name="T3" fmla="*/ 978 h 864"/>
                  <a:gd name="T4" fmla="*/ 261 w 409"/>
                  <a:gd name="T5" fmla="*/ 358 h 864"/>
                  <a:gd name="T6" fmla="*/ 0 w 409"/>
                  <a:gd name="T7" fmla="*/ 0 h 864"/>
                  <a:gd name="T8" fmla="*/ 7 w 409"/>
                  <a:gd name="T9" fmla="*/ 642 h 864"/>
                  <a:gd name="T10" fmla="*/ 0 60000 65536"/>
                  <a:gd name="T11" fmla="*/ 0 60000 65536"/>
                  <a:gd name="T12" fmla="*/ 0 60000 65536"/>
                  <a:gd name="T13" fmla="*/ 0 60000 65536"/>
                  <a:gd name="T14" fmla="*/ 0 60000 65536"/>
                  <a:gd name="T15" fmla="*/ 0 w 409"/>
                  <a:gd name="T16" fmla="*/ 0 h 864"/>
                  <a:gd name="T17" fmla="*/ 409 w 409"/>
                  <a:gd name="T18" fmla="*/ 864 h 864"/>
                </a:gdLst>
                <a:ahLst/>
                <a:cxnLst>
                  <a:cxn ang="T10">
                    <a:pos x="T0" y="T1"/>
                  </a:cxn>
                  <a:cxn ang="T11">
                    <a:pos x="T2" y="T3"/>
                  </a:cxn>
                  <a:cxn ang="T12">
                    <a:pos x="T4" y="T5"/>
                  </a:cxn>
                  <a:cxn ang="T13">
                    <a:pos x="T6" y="T7"/>
                  </a:cxn>
                  <a:cxn ang="T14">
                    <a:pos x="T8" y="T9"/>
                  </a:cxn>
                </a:cxnLst>
                <a:rect l="T15" t="T16" r="T17" b="T18"/>
                <a:pathLst>
                  <a:path w="409" h="864">
                    <a:moveTo>
                      <a:pt x="9" y="567"/>
                    </a:moveTo>
                    <a:lnTo>
                      <a:pt x="409" y="864"/>
                    </a:lnTo>
                    <a:lnTo>
                      <a:pt x="400" y="316"/>
                    </a:lnTo>
                    <a:lnTo>
                      <a:pt x="0" y="0"/>
                    </a:lnTo>
                    <a:lnTo>
                      <a:pt x="9" y="567"/>
                    </a:lnTo>
                    <a:close/>
                  </a:path>
                </a:pathLst>
              </a:custGeom>
              <a:solidFill>
                <a:srgbClr val="CC9900"/>
              </a:solidFill>
              <a:ln w="12700">
                <a:solidFill>
                  <a:schemeClr val="tx1"/>
                </a:solidFill>
                <a:round/>
                <a:headEnd/>
                <a:tailEnd/>
              </a:ln>
            </p:spPr>
            <p:txBody>
              <a:bodyPr/>
              <a:lstStyle/>
              <a:p>
                <a:endParaRPr lang="en-GB"/>
              </a:p>
            </p:txBody>
          </p:sp>
        </p:grpSp>
        <p:sp>
          <p:nvSpPr>
            <p:cNvPr id="6202" name="Text Box 115"/>
            <p:cNvSpPr txBox="1">
              <a:spLocks noChangeArrowheads="1"/>
            </p:cNvSpPr>
            <p:nvPr/>
          </p:nvSpPr>
          <p:spPr bwMode="auto">
            <a:xfrm>
              <a:off x="1516" y="3232"/>
              <a:ext cx="486" cy="326"/>
            </a:xfrm>
            <a:prstGeom prst="rect">
              <a:avLst/>
            </a:prstGeom>
            <a:noFill/>
            <a:ln w="9525">
              <a:noFill/>
              <a:miter lim="800000"/>
              <a:headEnd/>
              <a:tailEnd/>
            </a:ln>
          </p:spPr>
          <p:txBody>
            <a:bodyPr lIns="18000" tIns="10800" rIns="18000" bIns="10800">
              <a:spAutoFit/>
            </a:bodyPr>
            <a:lstStyle/>
            <a:p>
              <a:pPr algn="ctr">
                <a:lnSpc>
                  <a:spcPct val="90000"/>
                </a:lnSpc>
              </a:pPr>
              <a:r>
                <a:rPr lang="en-GB" b="1">
                  <a:latin typeface="Times New Roman" pitchFamily="18" charset="0"/>
                </a:rPr>
                <a:t>Mining Spoil</a:t>
              </a:r>
              <a:endParaRPr lang="en-GB" b="1" baseline="-25000">
                <a:latin typeface="Times New Roman" pitchFamily="18" charset="0"/>
              </a:endParaRPr>
            </a:p>
          </p:txBody>
        </p:sp>
      </p:grpSp>
      <p:grpSp>
        <p:nvGrpSpPr>
          <p:cNvPr id="19" name="Group 123"/>
          <p:cNvGrpSpPr>
            <a:grpSpLocks/>
          </p:cNvGrpSpPr>
          <p:nvPr/>
        </p:nvGrpSpPr>
        <p:grpSpPr bwMode="auto">
          <a:xfrm>
            <a:off x="2641600" y="1738313"/>
            <a:ext cx="522288" cy="590550"/>
            <a:chOff x="1664" y="1095"/>
            <a:chExt cx="329" cy="372"/>
          </a:xfrm>
        </p:grpSpPr>
        <p:sp>
          <p:nvSpPr>
            <p:cNvPr id="6199" name="Line 120"/>
            <p:cNvSpPr>
              <a:spLocks noChangeShapeType="1"/>
            </p:cNvSpPr>
            <p:nvPr/>
          </p:nvSpPr>
          <p:spPr bwMode="auto">
            <a:xfrm>
              <a:off x="1837" y="1095"/>
              <a:ext cx="0" cy="145"/>
            </a:xfrm>
            <a:prstGeom prst="line">
              <a:avLst/>
            </a:prstGeom>
            <a:noFill/>
            <a:ln w="38100">
              <a:solidFill>
                <a:schemeClr val="tx1"/>
              </a:solidFill>
              <a:round/>
              <a:headEnd/>
              <a:tailEnd type="triangle" w="med" len="med"/>
            </a:ln>
          </p:spPr>
          <p:txBody>
            <a:bodyPr/>
            <a:lstStyle/>
            <a:p>
              <a:endParaRPr lang="en-GB"/>
            </a:p>
          </p:txBody>
        </p:sp>
        <p:sp>
          <p:nvSpPr>
            <p:cNvPr id="6200" name="Text Box 121"/>
            <p:cNvSpPr txBox="1">
              <a:spLocks noChangeArrowheads="1"/>
            </p:cNvSpPr>
            <p:nvPr/>
          </p:nvSpPr>
          <p:spPr bwMode="auto">
            <a:xfrm>
              <a:off x="1664" y="1217"/>
              <a:ext cx="329" cy="250"/>
            </a:xfrm>
            <a:prstGeom prst="rect">
              <a:avLst/>
            </a:prstGeom>
            <a:noFill/>
            <a:ln w="9525">
              <a:noFill/>
              <a:miter lim="800000"/>
              <a:headEnd/>
              <a:tailEnd/>
            </a:ln>
          </p:spPr>
          <p:txBody>
            <a:bodyPr lIns="18000" rIns="18000">
              <a:spAutoFit/>
            </a:bodyPr>
            <a:lstStyle/>
            <a:p>
              <a:pPr>
                <a:spcBef>
                  <a:spcPct val="50000"/>
                </a:spcBef>
              </a:pPr>
              <a:r>
                <a:rPr lang="en-GB" sz="2000" b="1">
                  <a:latin typeface="Times New Roman" pitchFamily="18" charset="0"/>
                </a:rPr>
                <a:t>1PJ</a:t>
              </a:r>
            </a:p>
          </p:txBody>
        </p:sp>
      </p:grpSp>
      <p:grpSp>
        <p:nvGrpSpPr>
          <p:cNvPr id="20" name="Group 126"/>
          <p:cNvGrpSpPr>
            <a:grpSpLocks/>
          </p:cNvGrpSpPr>
          <p:nvPr/>
        </p:nvGrpSpPr>
        <p:grpSpPr bwMode="auto">
          <a:xfrm>
            <a:off x="0" y="695325"/>
            <a:ext cx="1697038" cy="717550"/>
            <a:chOff x="0" y="438"/>
            <a:chExt cx="1069" cy="452"/>
          </a:xfrm>
        </p:grpSpPr>
        <p:sp>
          <p:nvSpPr>
            <p:cNvPr id="6197" name="Text Box 124"/>
            <p:cNvSpPr txBox="1">
              <a:spLocks noChangeArrowheads="1"/>
            </p:cNvSpPr>
            <p:nvPr/>
          </p:nvSpPr>
          <p:spPr bwMode="auto">
            <a:xfrm>
              <a:off x="0" y="448"/>
              <a:ext cx="595" cy="442"/>
            </a:xfrm>
            <a:prstGeom prst="rect">
              <a:avLst/>
            </a:prstGeom>
            <a:noFill/>
            <a:ln w="9525">
              <a:noFill/>
              <a:miter lim="800000"/>
              <a:headEnd/>
              <a:tailEnd/>
            </a:ln>
          </p:spPr>
          <p:txBody>
            <a:bodyPr>
              <a:spAutoFit/>
            </a:bodyPr>
            <a:lstStyle/>
            <a:p>
              <a:pPr>
                <a:spcBef>
                  <a:spcPct val="50000"/>
                </a:spcBef>
              </a:pPr>
              <a:r>
                <a:rPr lang="en-GB" sz="2000" b="1">
                  <a:latin typeface="Times New Roman" pitchFamily="18" charset="0"/>
                </a:rPr>
                <a:t>Fuel Rods</a:t>
              </a:r>
            </a:p>
          </p:txBody>
        </p:sp>
        <p:sp>
          <p:nvSpPr>
            <p:cNvPr id="6198" name="Text Box 125"/>
            <p:cNvSpPr txBox="1">
              <a:spLocks noChangeArrowheads="1"/>
            </p:cNvSpPr>
            <p:nvPr/>
          </p:nvSpPr>
          <p:spPr bwMode="auto">
            <a:xfrm>
              <a:off x="602" y="438"/>
              <a:ext cx="467" cy="366"/>
            </a:xfrm>
            <a:prstGeom prst="rect">
              <a:avLst/>
            </a:prstGeom>
            <a:noFill/>
            <a:ln w="9525">
              <a:noFill/>
              <a:miter lim="800000"/>
              <a:headEnd/>
              <a:tailEnd/>
            </a:ln>
          </p:spPr>
          <p:txBody>
            <a:bodyPr lIns="18000" rIns="18000">
              <a:spAutoFit/>
            </a:bodyPr>
            <a:lstStyle/>
            <a:p>
              <a:pPr>
                <a:lnSpc>
                  <a:spcPct val="80000"/>
                </a:lnSpc>
              </a:pPr>
              <a:r>
                <a:rPr lang="en-GB" sz="2000" b="1">
                  <a:latin typeface="Times New Roman" pitchFamily="18" charset="0"/>
                </a:rPr>
                <a:t>1 T</a:t>
              </a:r>
            </a:p>
            <a:p>
              <a:pPr>
                <a:lnSpc>
                  <a:spcPct val="80000"/>
                </a:lnSpc>
              </a:pPr>
              <a:r>
                <a:rPr lang="en-GB" sz="2000" b="1">
                  <a:latin typeface="Times New Roman" pitchFamily="18" charset="0"/>
                </a:rPr>
                <a:t>0.9m</a:t>
              </a:r>
              <a:r>
                <a:rPr lang="en-GB" sz="2000" b="1" baseline="30000">
                  <a:latin typeface="Times New Roman" pitchFamily="18" charset="0"/>
                </a:rPr>
                <a:t>3</a:t>
              </a:r>
              <a:endParaRPr lang="en-GB" sz="2000" b="1">
                <a:latin typeface="Times New Roman" pitchFamily="18" charset="0"/>
              </a:endParaRPr>
            </a:p>
          </p:txBody>
        </p:sp>
      </p:grpSp>
      <p:sp>
        <p:nvSpPr>
          <p:cNvPr id="102" name="TextBox 101"/>
          <p:cNvSpPr txBox="1">
            <a:spLocks noChangeArrowheads="1"/>
          </p:cNvSpPr>
          <p:nvPr/>
        </p:nvSpPr>
        <p:spPr bwMode="auto">
          <a:xfrm>
            <a:off x="1219200" y="6211888"/>
            <a:ext cx="1176338" cy="369887"/>
          </a:xfrm>
          <a:prstGeom prst="rect">
            <a:avLst/>
          </a:prstGeom>
          <a:noFill/>
          <a:ln w="9525">
            <a:noFill/>
            <a:miter lim="800000"/>
            <a:headEnd/>
            <a:tailEnd/>
          </a:ln>
        </p:spPr>
        <p:txBody>
          <a:bodyPr>
            <a:spAutoFit/>
          </a:bodyPr>
          <a:lstStyle/>
          <a:p>
            <a:r>
              <a:rPr lang="en-GB" b="1"/>
              <a:t>1500 m</a:t>
            </a:r>
            <a:r>
              <a:rPr lang="en-GB" b="1" baseline="30000"/>
              <a:t>3</a:t>
            </a:r>
            <a:endParaRPr lang="en-GB" b="1"/>
          </a:p>
        </p:txBody>
      </p:sp>
      <p:sp>
        <p:nvSpPr>
          <p:cNvPr id="103" name="TextBox 102"/>
          <p:cNvSpPr txBox="1"/>
          <p:nvPr/>
        </p:nvSpPr>
        <p:spPr>
          <a:xfrm>
            <a:off x="3149600" y="1770063"/>
            <a:ext cx="2728913" cy="647700"/>
          </a:xfrm>
          <a:prstGeom prst="rect">
            <a:avLst/>
          </a:prstGeom>
          <a:noFill/>
        </p:spPr>
        <p:txBody>
          <a:bodyPr>
            <a:spAutoFit/>
          </a:bodyPr>
          <a:lstStyle/>
          <a:p>
            <a:pPr>
              <a:defRPr/>
            </a:pPr>
            <a:r>
              <a:rPr lang="en-GB" b="1" dirty="0">
                <a:solidFill>
                  <a:srgbClr val="FF0000"/>
                </a:solidFill>
                <a:latin typeface="+mj-lt"/>
              </a:rPr>
              <a:t>~ 70000 homes</a:t>
            </a:r>
          </a:p>
          <a:p>
            <a:pPr>
              <a:defRPr/>
            </a:pPr>
            <a:r>
              <a:rPr lang="en-GB" b="1" dirty="0">
                <a:solidFill>
                  <a:srgbClr val="FF0000"/>
                </a:solidFill>
                <a:latin typeface="+mj-lt"/>
              </a:rPr>
              <a:t>60 x 2MW wind turbines</a:t>
            </a:r>
          </a:p>
        </p:txBody>
      </p:sp>
      <p:sp>
        <p:nvSpPr>
          <p:cNvPr id="105" name="Rectangle 2"/>
          <p:cNvSpPr txBox="1">
            <a:spLocks/>
          </p:cNvSpPr>
          <p:nvPr/>
        </p:nvSpPr>
        <p:spPr>
          <a:xfrm>
            <a:off x="0" y="0"/>
            <a:ext cx="9144000" cy="538163"/>
          </a:xfrm>
          <a:prstGeom prst="rect">
            <a:avLst/>
          </a:prstGeom>
          <a:gradFill flip="none" rotWithShape="1">
            <a:gsLst>
              <a:gs pos="0">
                <a:srgbClr val="000000"/>
              </a:gs>
              <a:gs pos="39999">
                <a:srgbClr val="0A128C"/>
              </a:gs>
              <a:gs pos="70000">
                <a:srgbClr val="181CC7"/>
              </a:gs>
              <a:gs pos="88000">
                <a:srgbClr val="7005D4"/>
              </a:gs>
              <a:gs pos="100000">
                <a:srgbClr val="8C3D91"/>
              </a:gs>
            </a:gsLst>
            <a:lin ang="5400000" scaled="0"/>
            <a:tileRect/>
          </a:gradFill>
        </p:spPr>
        <p:txBody>
          <a:bodyPr/>
          <a:lstStyle/>
          <a:p>
            <a:pPr algn="ctr">
              <a:spcBef>
                <a:spcPct val="50000"/>
              </a:spcBef>
            </a:pPr>
            <a:r>
              <a:rPr lang="en-GB" sz="3200" b="1" dirty="0" smtClean="0">
                <a:solidFill>
                  <a:srgbClr val="FFFF00"/>
                </a:solidFill>
                <a:latin typeface="Times New Roman" pitchFamily="18" charset="0"/>
              </a:rPr>
              <a:t>Simplified Fuel Cycle for a PWR (1)</a:t>
            </a:r>
            <a:endParaRPr lang="en-GB" sz="3200" b="1" dirty="0">
              <a:solidFill>
                <a:srgbClr val="FFFF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5303"/>
                                        </p:tgtEl>
                                        <p:attrNameLst>
                                          <p:attrName>style.visibility</p:attrName>
                                        </p:attrNameLst>
                                      </p:cBhvr>
                                      <p:to>
                                        <p:strVal val="visible"/>
                                      </p:to>
                                    </p:set>
                                    <p:animEffect transition="in" filter="dissolve">
                                      <p:cBhvr>
                                        <p:cTn id="11" dur="500"/>
                                        <p:tgtEl>
                                          <p:spTgt spid="95303"/>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102"/>
                                        </p:tgtEl>
                                        <p:attrNameLst>
                                          <p:attrName>style.visibility</p:attrName>
                                        </p:attrNameLst>
                                      </p:cBhvr>
                                      <p:to>
                                        <p:strVal val="visible"/>
                                      </p:to>
                                    </p:set>
                                    <p:animEffect transition="in" filter="dissolve">
                                      <p:cBhvr>
                                        <p:cTn id="14" dur="500"/>
                                        <p:tgtEl>
                                          <p:spTgt spid="102"/>
                                        </p:tgtEl>
                                      </p:cBhvr>
                                    </p:animEffect>
                                  </p:childTnLst>
                                </p:cTn>
                              </p:par>
                            </p:childTnLst>
                          </p:cTn>
                        </p:par>
                        <p:par>
                          <p:cTn id="15" fill="hold">
                            <p:stCondLst>
                              <p:cond delay="1000"/>
                            </p:stCondLst>
                            <p:childTnLst>
                              <p:par>
                                <p:cTn id="16" presetID="9"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95249"/>
                                        </p:tgtEl>
                                        <p:attrNameLst>
                                          <p:attrName>style.visibility</p:attrName>
                                        </p:attrNameLst>
                                      </p:cBhvr>
                                      <p:to>
                                        <p:strVal val="visible"/>
                                      </p:to>
                                    </p:set>
                                    <p:animEffect transition="in" filter="dissolve">
                                      <p:cBhvr>
                                        <p:cTn id="22" dur="500"/>
                                        <p:tgtEl>
                                          <p:spTgt spid="95249"/>
                                        </p:tgtEl>
                                      </p:cBhvr>
                                    </p:animEffect>
                                  </p:childTnLst>
                                </p:cTn>
                              </p:par>
                            </p:childTnLst>
                          </p:cTn>
                        </p:par>
                        <p:par>
                          <p:cTn id="23" fill="hold">
                            <p:stCondLst>
                              <p:cond delay="2000"/>
                            </p:stCondLst>
                            <p:childTnLst>
                              <p:par>
                                <p:cTn id="24" presetID="9" presetClass="entr" presetSubtype="0" fill="hold"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dissolv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95301"/>
                                        </p:tgtEl>
                                        <p:attrNameLst>
                                          <p:attrName>style.visibility</p:attrName>
                                        </p:attrNameLst>
                                      </p:cBhvr>
                                      <p:to>
                                        <p:strVal val="visible"/>
                                      </p:to>
                                    </p:set>
                                    <p:animEffect transition="in" filter="dissolve">
                                      <p:cBhvr>
                                        <p:cTn id="31" dur="500"/>
                                        <p:tgtEl>
                                          <p:spTgt spid="95301"/>
                                        </p:tgtEl>
                                      </p:cBhvr>
                                    </p:animEffect>
                                  </p:childTnLst>
                                </p:cTn>
                              </p:par>
                            </p:childTnLst>
                          </p:cTn>
                        </p:par>
                        <p:par>
                          <p:cTn id="32" fill="hold">
                            <p:stCondLst>
                              <p:cond delay="500"/>
                            </p:stCondLst>
                            <p:childTnLst>
                              <p:par>
                                <p:cTn id="33" presetID="9" presetClass="entr" presetSubtype="0" fill="hold" grpId="0" nodeType="afterEffect">
                                  <p:stCondLst>
                                    <p:cond delay="0"/>
                                  </p:stCondLst>
                                  <p:childTnLst>
                                    <p:set>
                                      <p:cBhvr>
                                        <p:cTn id="34" dur="1" fill="hold">
                                          <p:stCondLst>
                                            <p:cond delay="0"/>
                                          </p:stCondLst>
                                        </p:cTn>
                                        <p:tgtEl>
                                          <p:spTgt spid="95300"/>
                                        </p:tgtEl>
                                        <p:attrNameLst>
                                          <p:attrName>style.visibility</p:attrName>
                                        </p:attrNameLst>
                                      </p:cBhvr>
                                      <p:to>
                                        <p:strVal val="visible"/>
                                      </p:to>
                                    </p:set>
                                    <p:animEffect transition="in" filter="dissolve">
                                      <p:cBhvr>
                                        <p:cTn id="35" dur="500"/>
                                        <p:tgtEl>
                                          <p:spTgt spid="95300"/>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95302"/>
                                        </p:tgtEl>
                                        <p:attrNameLst>
                                          <p:attrName>style.visibility</p:attrName>
                                        </p:attrNameLst>
                                      </p:cBhvr>
                                      <p:to>
                                        <p:strVal val="visible"/>
                                      </p:to>
                                    </p:set>
                                    <p:animEffect transition="in" filter="dissolve">
                                      <p:cBhvr>
                                        <p:cTn id="40" dur="500"/>
                                        <p:tgtEl>
                                          <p:spTgt spid="95302"/>
                                        </p:tgtEl>
                                      </p:cBhvr>
                                    </p:animEffect>
                                  </p:childTnLst>
                                </p:cTn>
                              </p:par>
                            </p:childTnLst>
                          </p:cTn>
                        </p:par>
                        <p:par>
                          <p:cTn id="41" fill="hold">
                            <p:stCondLst>
                              <p:cond delay="500"/>
                            </p:stCondLst>
                            <p:childTnLst>
                              <p:par>
                                <p:cTn id="42" presetID="9" presetClass="entr" presetSubtype="0" fill="hold" grpId="0" nodeType="afterEffect">
                                  <p:stCondLst>
                                    <p:cond delay="0"/>
                                  </p:stCondLst>
                                  <p:childTnLst>
                                    <p:set>
                                      <p:cBhvr>
                                        <p:cTn id="43" dur="1" fill="hold">
                                          <p:stCondLst>
                                            <p:cond delay="0"/>
                                          </p:stCondLst>
                                        </p:cTn>
                                        <p:tgtEl>
                                          <p:spTgt spid="95266"/>
                                        </p:tgtEl>
                                        <p:attrNameLst>
                                          <p:attrName>style.visibility</p:attrName>
                                        </p:attrNameLst>
                                      </p:cBhvr>
                                      <p:to>
                                        <p:strVal val="visible"/>
                                      </p:to>
                                    </p:set>
                                    <p:animEffect transition="in" filter="dissolve">
                                      <p:cBhvr>
                                        <p:cTn id="44" dur="500"/>
                                        <p:tgtEl>
                                          <p:spTgt spid="95266"/>
                                        </p:tgtEl>
                                      </p:cBhvr>
                                    </p:animEffect>
                                  </p:childTnLst>
                                </p:cTn>
                              </p:par>
                            </p:childTnLst>
                          </p:cTn>
                        </p:par>
                        <p:par>
                          <p:cTn id="45" fill="hold">
                            <p:stCondLst>
                              <p:cond delay="1000"/>
                            </p:stCondLst>
                            <p:childTnLst>
                              <p:par>
                                <p:cTn id="46" presetID="11" presetClass="entr" presetSubtype="0" fill="hold" nodeType="afterEffect">
                                  <p:stCondLst>
                                    <p:cond delay="0"/>
                                  </p:stCondLst>
                                  <p:childTnLst>
                                    <p:set>
                                      <p:cBhvr>
                                        <p:cTn id="47" dur="1000">
                                          <p:stCondLst>
                                            <p:cond delay="0"/>
                                          </p:stCondLst>
                                        </p:cTn>
                                        <p:tgtEl>
                                          <p:spTgt spid="8"/>
                                        </p:tgtEl>
                                        <p:attrNameLst>
                                          <p:attrName>style.visibility</p:attrName>
                                        </p:attrNameLst>
                                      </p:cBhvr>
                                      <p:to>
                                        <p:strVal val="visible"/>
                                      </p:to>
                                    </p:set>
                                  </p:childTnLst>
                                </p:cTn>
                              </p:par>
                            </p:childTnLst>
                          </p:cTn>
                        </p:par>
                        <p:par>
                          <p:cTn id="48" fill="hold">
                            <p:stCondLst>
                              <p:cond delay="2000"/>
                            </p:stCondLst>
                            <p:childTnLst>
                              <p:par>
                                <p:cTn id="49" presetID="11" presetClass="entr" presetSubtype="0" fill="hold" nodeType="afterEffect">
                                  <p:stCondLst>
                                    <p:cond delay="0"/>
                                  </p:stCondLst>
                                  <p:childTnLst>
                                    <p:set>
                                      <p:cBhvr>
                                        <p:cTn id="50" dur="1000">
                                          <p:stCondLst>
                                            <p:cond delay="0"/>
                                          </p:stCondLst>
                                        </p:cTn>
                                        <p:tgtEl>
                                          <p:spTgt spid="13"/>
                                        </p:tgtEl>
                                        <p:attrNameLst>
                                          <p:attrName>style.visibility</p:attrName>
                                        </p:attrNameLst>
                                      </p:cBhvr>
                                      <p:to>
                                        <p:strVal val="visible"/>
                                      </p:to>
                                    </p:set>
                                  </p:childTnLst>
                                </p:cTn>
                              </p:par>
                            </p:childTnLst>
                          </p:cTn>
                        </p:par>
                        <p:par>
                          <p:cTn id="51" fill="hold">
                            <p:stCondLst>
                              <p:cond delay="3000"/>
                            </p:stCondLst>
                            <p:childTnLst>
                              <p:par>
                                <p:cTn id="52" presetID="11" presetClass="entr" presetSubtype="0" fill="hold" nodeType="afterEffect">
                                  <p:stCondLst>
                                    <p:cond delay="0"/>
                                  </p:stCondLst>
                                  <p:childTnLst>
                                    <p:set>
                                      <p:cBhvr>
                                        <p:cTn id="53" dur="500">
                                          <p:stCondLst>
                                            <p:cond delay="0"/>
                                          </p:stCondLst>
                                        </p:cTn>
                                        <p:tgtEl>
                                          <p:spTgt spid="14"/>
                                        </p:tgtEl>
                                        <p:attrNameLst>
                                          <p:attrName>style.visibility</p:attrName>
                                        </p:attrNameLst>
                                      </p:cBhvr>
                                      <p:to>
                                        <p:strVal val="visible"/>
                                      </p:to>
                                    </p:set>
                                  </p:childTnLst>
                                </p:cTn>
                              </p:par>
                            </p:childTnLst>
                          </p:cTn>
                        </p:par>
                        <p:par>
                          <p:cTn id="54" fill="hold">
                            <p:stCondLst>
                              <p:cond delay="3500"/>
                            </p:stCondLst>
                            <p:childTnLst>
                              <p:par>
                                <p:cTn id="55" presetID="11" presetClass="entr" presetSubtype="0" fill="hold" nodeType="afterEffect">
                                  <p:stCondLst>
                                    <p:cond delay="0"/>
                                  </p:stCondLst>
                                  <p:childTnLst>
                                    <p:set>
                                      <p:cBhvr>
                                        <p:cTn id="56" dur="1000">
                                          <p:stCondLst>
                                            <p:cond delay="0"/>
                                          </p:stCondLst>
                                        </p:cTn>
                                        <p:tgtEl>
                                          <p:spTgt spid="8"/>
                                        </p:tgtEl>
                                        <p:attrNameLst>
                                          <p:attrName>style.visibility</p:attrName>
                                        </p:attrNameLst>
                                      </p:cBhvr>
                                      <p:to>
                                        <p:strVal val="visible"/>
                                      </p:to>
                                    </p:set>
                                  </p:childTnLst>
                                </p:cTn>
                              </p:par>
                            </p:childTnLst>
                          </p:cTn>
                        </p:par>
                        <p:par>
                          <p:cTn id="57" fill="hold">
                            <p:stCondLst>
                              <p:cond delay="4500"/>
                            </p:stCondLst>
                            <p:childTnLst>
                              <p:par>
                                <p:cTn id="58" presetID="11" presetClass="entr" presetSubtype="0" fill="hold" nodeType="afterEffect">
                                  <p:stCondLst>
                                    <p:cond delay="0"/>
                                  </p:stCondLst>
                                  <p:childTnLst>
                                    <p:set>
                                      <p:cBhvr>
                                        <p:cTn id="59" dur="1000">
                                          <p:stCondLst>
                                            <p:cond delay="0"/>
                                          </p:stCondLst>
                                        </p:cTn>
                                        <p:tgtEl>
                                          <p:spTgt spid="13"/>
                                        </p:tgtEl>
                                        <p:attrNameLst>
                                          <p:attrName>style.visibility</p:attrName>
                                        </p:attrNameLst>
                                      </p:cBhvr>
                                      <p:to>
                                        <p:strVal val="visible"/>
                                      </p:to>
                                    </p:set>
                                  </p:childTnLst>
                                </p:cTn>
                              </p:par>
                            </p:childTnLst>
                          </p:cTn>
                        </p:par>
                        <p:par>
                          <p:cTn id="60" fill="hold">
                            <p:stCondLst>
                              <p:cond delay="5500"/>
                            </p:stCondLst>
                            <p:childTnLst>
                              <p:par>
                                <p:cTn id="61" presetID="11" presetClass="entr" presetSubtype="0" fill="hold" nodeType="afterEffect">
                                  <p:stCondLst>
                                    <p:cond delay="0"/>
                                  </p:stCondLst>
                                  <p:childTnLst>
                                    <p:set>
                                      <p:cBhvr>
                                        <p:cTn id="62" dur="500">
                                          <p:stCondLst>
                                            <p:cond delay="0"/>
                                          </p:stCondLst>
                                        </p:cTn>
                                        <p:tgtEl>
                                          <p:spTgt spid="14"/>
                                        </p:tgtEl>
                                        <p:attrNameLst>
                                          <p:attrName>style.visibility</p:attrName>
                                        </p:attrNameLst>
                                      </p:cBhvr>
                                      <p:to>
                                        <p:strVal val="visible"/>
                                      </p:to>
                                    </p:set>
                                  </p:childTnLst>
                                </p:cTn>
                              </p:par>
                            </p:childTnLst>
                          </p:cTn>
                        </p:par>
                        <p:par>
                          <p:cTn id="63" fill="hold">
                            <p:stCondLst>
                              <p:cond delay="6000"/>
                            </p:stCondLst>
                            <p:childTnLst>
                              <p:par>
                                <p:cTn id="64" presetID="11" presetClass="entr" presetSubtype="0" fill="hold" nodeType="afterEffect">
                                  <p:stCondLst>
                                    <p:cond delay="0"/>
                                  </p:stCondLst>
                                  <p:childTnLst>
                                    <p:set>
                                      <p:cBhvr>
                                        <p:cTn id="65" dur="1000">
                                          <p:stCondLst>
                                            <p:cond delay="0"/>
                                          </p:stCondLst>
                                        </p:cTn>
                                        <p:tgtEl>
                                          <p:spTgt spid="8"/>
                                        </p:tgtEl>
                                        <p:attrNameLst>
                                          <p:attrName>style.visibility</p:attrName>
                                        </p:attrNameLst>
                                      </p:cBhvr>
                                      <p:to>
                                        <p:strVal val="visible"/>
                                      </p:to>
                                    </p:set>
                                  </p:childTnLst>
                                </p:cTn>
                              </p:par>
                            </p:childTnLst>
                          </p:cTn>
                        </p:par>
                        <p:par>
                          <p:cTn id="66" fill="hold">
                            <p:stCondLst>
                              <p:cond delay="7000"/>
                            </p:stCondLst>
                            <p:childTnLst>
                              <p:par>
                                <p:cTn id="67" presetID="11" presetClass="entr" presetSubtype="0" fill="hold" nodeType="afterEffect">
                                  <p:stCondLst>
                                    <p:cond delay="0"/>
                                  </p:stCondLst>
                                  <p:childTnLst>
                                    <p:set>
                                      <p:cBhvr>
                                        <p:cTn id="68" dur="1000">
                                          <p:stCondLst>
                                            <p:cond delay="0"/>
                                          </p:stCondLst>
                                        </p:cTn>
                                        <p:tgtEl>
                                          <p:spTgt spid="13"/>
                                        </p:tgtEl>
                                        <p:attrNameLst>
                                          <p:attrName>style.visibility</p:attrName>
                                        </p:attrNameLst>
                                      </p:cBhvr>
                                      <p:to>
                                        <p:strVal val="visible"/>
                                      </p:to>
                                    </p:set>
                                  </p:childTnLst>
                                </p:cTn>
                              </p:par>
                            </p:childTnLst>
                          </p:cTn>
                        </p:par>
                        <p:par>
                          <p:cTn id="69" fill="hold">
                            <p:stCondLst>
                              <p:cond delay="8000"/>
                            </p:stCondLst>
                            <p:childTnLst>
                              <p:par>
                                <p:cTn id="70" presetID="11" presetClass="entr" presetSubtype="0" fill="hold" nodeType="afterEffect">
                                  <p:stCondLst>
                                    <p:cond delay="0"/>
                                  </p:stCondLst>
                                  <p:childTnLst>
                                    <p:set>
                                      <p:cBhvr>
                                        <p:cTn id="71" dur="500">
                                          <p:stCondLst>
                                            <p:cond delay="0"/>
                                          </p:stCondLst>
                                        </p:cTn>
                                        <p:tgtEl>
                                          <p:spTgt spid="14"/>
                                        </p:tgtEl>
                                        <p:attrNameLst>
                                          <p:attrName>style.visibility</p:attrName>
                                        </p:attrNameLst>
                                      </p:cBhvr>
                                      <p:to>
                                        <p:strVal val="visible"/>
                                      </p:to>
                                    </p:set>
                                  </p:childTnLst>
                                </p:cTn>
                              </p:par>
                            </p:childTnLst>
                          </p:cTn>
                        </p:par>
                        <p:par>
                          <p:cTn id="72" fill="hold">
                            <p:stCondLst>
                              <p:cond delay="8500"/>
                            </p:stCondLst>
                            <p:childTnLst>
                              <p:par>
                                <p:cTn id="73" presetID="9" presetClass="entr" presetSubtype="0" fill="hold" nodeType="after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dissolve">
                                      <p:cBhvr>
                                        <p:cTn id="75" dur="500"/>
                                        <p:tgtEl>
                                          <p:spTgt spid="7"/>
                                        </p:tgtEl>
                                      </p:cBhvr>
                                    </p:animEffect>
                                  </p:childTnLst>
                                </p:cTn>
                              </p:par>
                            </p:childTnLst>
                          </p:cTn>
                        </p:par>
                        <p:par>
                          <p:cTn id="76" fill="hold">
                            <p:stCondLst>
                              <p:cond delay="9000"/>
                            </p:stCondLst>
                            <p:childTnLst>
                              <p:par>
                                <p:cTn id="77" presetID="9" presetClass="entr" presetSubtype="0" fill="hold" grpId="0" nodeType="afterEffect">
                                  <p:stCondLst>
                                    <p:cond delay="0"/>
                                  </p:stCondLst>
                                  <p:childTnLst>
                                    <p:set>
                                      <p:cBhvr>
                                        <p:cTn id="78" dur="1" fill="hold">
                                          <p:stCondLst>
                                            <p:cond delay="0"/>
                                          </p:stCondLst>
                                        </p:cTn>
                                        <p:tgtEl>
                                          <p:spTgt spid="95255"/>
                                        </p:tgtEl>
                                        <p:attrNameLst>
                                          <p:attrName>style.visibility</p:attrName>
                                        </p:attrNameLst>
                                      </p:cBhvr>
                                      <p:to>
                                        <p:strVal val="visible"/>
                                      </p:to>
                                    </p:set>
                                    <p:animEffect transition="in" filter="dissolve">
                                      <p:cBhvr>
                                        <p:cTn id="79" dur="500"/>
                                        <p:tgtEl>
                                          <p:spTgt spid="95255"/>
                                        </p:tgtEl>
                                      </p:cBhvr>
                                    </p:animEffect>
                                  </p:childTnLst>
                                </p:cTn>
                              </p:par>
                            </p:childTnLst>
                          </p:cTn>
                        </p:par>
                        <p:par>
                          <p:cTn id="80" fill="hold">
                            <p:stCondLst>
                              <p:cond delay="9500"/>
                            </p:stCondLst>
                            <p:childTnLst>
                              <p:par>
                                <p:cTn id="81" presetID="9" presetClass="entr" presetSubtype="0" fill="hold" nodeType="afterEffect">
                                  <p:stCondLst>
                                    <p:cond delay="0"/>
                                  </p:stCondLst>
                                  <p:childTnLst>
                                    <p:set>
                                      <p:cBhvr>
                                        <p:cTn id="82" dur="1" fill="hold">
                                          <p:stCondLst>
                                            <p:cond delay="0"/>
                                          </p:stCondLst>
                                        </p:cTn>
                                        <p:tgtEl>
                                          <p:spTgt spid="20"/>
                                        </p:tgtEl>
                                        <p:attrNameLst>
                                          <p:attrName>style.visibility</p:attrName>
                                        </p:attrNameLst>
                                      </p:cBhvr>
                                      <p:to>
                                        <p:strVal val="visible"/>
                                      </p:to>
                                    </p:set>
                                    <p:animEffect transition="in" filter="dissolve">
                                      <p:cBhvr>
                                        <p:cTn id="83" dur="500"/>
                                        <p:tgtEl>
                                          <p:spTgt spid="20"/>
                                        </p:tgtEl>
                                      </p:cBhvr>
                                    </p:animEffect>
                                  </p:childTnLst>
                                </p:cTn>
                              </p:par>
                            </p:childTnLst>
                          </p:cTn>
                        </p:par>
                      </p:childTnLst>
                    </p:cTn>
                  </p:par>
                  <p:par>
                    <p:cTn id="84" fill="hold">
                      <p:stCondLst>
                        <p:cond delay="indefinite"/>
                      </p:stCondLst>
                      <p:childTnLst>
                        <p:par>
                          <p:cTn id="85" fill="hold">
                            <p:stCondLst>
                              <p:cond delay="0"/>
                            </p:stCondLst>
                            <p:childTnLst>
                              <p:par>
                                <p:cTn id="86" presetID="9" presetClass="entr" presetSubtype="0" fill="hold" grpId="0" nodeType="clickEffect">
                                  <p:stCondLst>
                                    <p:cond delay="0"/>
                                  </p:stCondLst>
                                  <p:childTnLst>
                                    <p:set>
                                      <p:cBhvr>
                                        <p:cTn id="87" dur="1" fill="hold">
                                          <p:stCondLst>
                                            <p:cond delay="0"/>
                                          </p:stCondLst>
                                        </p:cTn>
                                        <p:tgtEl>
                                          <p:spTgt spid="95305"/>
                                        </p:tgtEl>
                                        <p:attrNameLst>
                                          <p:attrName>style.visibility</p:attrName>
                                        </p:attrNameLst>
                                      </p:cBhvr>
                                      <p:to>
                                        <p:strVal val="visible"/>
                                      </p:to>
                                    </p:set>
                                    <p:animEffect transition="in" filter="dissolve">
                                      <p:cBhvr>
                                        <p:cTn id="88" dur="500"/>
                                        <p:tgtEl>
                                          <p:spTgt spid="95305"/>
                                        </p:tgtEl>
                                      </p:cBhvr>
                                    </p:animEffect>
                                  </p:childTnLst>
                                </p:cTn>
                              </p:par>
                            </p:childTnLst>
                          </p:cTn>
                        </p:par>
                      </p:childTnLst>
                    </p:cTn>
                  </p:par>
                  <p:par>
                    <p:cTn id="89" fill="hold">
                      <p:stCondLst>
                        <p:cond delay="indefinite"/>
                      </p:stCondLst>
                      <p:childTnLst>
                        <p:par>
                          <p:cTn id="90" fill="hold">
                            <p:stCondLst>
                              <p:cond delay="0"/>
                            </p:stCondLst>
                            <p:childTnLst>
                              <p:par>
                                <p:cTn id="91" presetID="9" presetClass="entr" presetSubtype="0" fill="hold" grpId="0" nodeType="clickEffect">
                                  <p:stCondLst>
                                    <p:cond delay="0"/>
                                  </p:stCondLst>
                                  <p:childTnLst>
                                    <p:set>
                                      <p:cBhvr>
                                        <p:cTn id="92" dur="1" fill="hold">
                                          <p:stCondLst>
                                            <p:cond delay="0"/>
                                          </p:stCondLst>
                                        </p:cTn>
                                        <p:tgtEl>
                                          <p:spTgt spid="95275"/>
                                        </p:tgtEl>
                                        <p:attrNameLst>
                                          <p:attrName>style.visibility</p:attrName>
                                        </p:attrNameLst>
                                      </p:cBhvr>
                                      <p:to>
                                        <p:strVal val="visible"/>
                                      </p:to>
                                    </p:set>
                                    <p:animEffect transition="in" filter="dissolve">
                                      <p:cBhvr>
                                        <p:cTn id="93" dur="500"/>
                                        <p:tgtEl>
                                          <p:spTgt spid="95275"/>
                                        </p:tgtEl>
                                      </p:cBhvr>
                                    </p:animEffect>
                                  </p:childTnLst>
                                </p:cTn>
                              </p:par>
                            </p:childTnLst>
                          </p:cTn>
                        </p:par>
                        <p:par>
                          <p:cTn id="94" fill="hold">
                            <p:stCondLst>
                              <p:cond delay="500"/>
                            </p:stCondLst>
                            <p:childTnLst>
                              <p:par>
                                <p:cTn id="95" presetID="9"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Effect transition="in" filter="dissolve">
                                      <p:cBhvr>
                                        <p:cTn id="97" dur="500"/>
                                        <p:tgtEl>
                                          <p:spTgt spid="11"/>
                                        </p:tgtEl>
                                      </p:cBhvr>
                                    </p:animEffect>
                                  </p:childTnLst>
                                </p:cTn>
                              </p:par>
                            </p:childTnLst>
                          </p:cTn>
                        </p:par>
                        <p:par>
                          <p:cTn id="98" fill="hold">
                            <p:stCondLst>
                              <p:cond delay="1000"/>
                            </p:stCondLst>
                            <p:childTnLst>
                              <p:par>
                                <p:cTn id="99" presetID="9" presetClass="entr" presetSubtype="0" fill="hold" nodeType="afterEffect">
                                  <p:stCondLst>
                                    <p:cond delay="0"/>
                                  </p:stCondLst>
                                  <p:childTnLst>
                                    <p:set>
                                      <p:cBhvr>
                                        <p:cTn id="100" dur="1" fill="hold">
                                          <p:stCondLst>
                                            <p:cond delay="0"/>
                                          </p:stCondLst>
                                        </p:cTn>
                                        <p:tgtEl>
                                          <p:spTgt spid="19"/>
                                        </p:tgtEl>
                                        <p:attrNameLst>
                                          <p:attrName>style.visibility</p:attrName>
                                        </p:attrNameLst>
                                      </p:cBhvr>
                                      <p:to>
                                        <p:strVal val="visible"/>
                                      </p:to>
                                    </p:set>
                                    <p:animEffect transition="in" filter="dissolve">
                                      <p:cBhvr>
                                        <p:cTn id="101" dur="500"/>
                                        <p:tgtEl>
                                          <p:spTgt spid="19"/>
                                        </p:tgtEl>
                                      </p:cBhvr>
                                    </p:animEffect>
                                  </p:childTnLst>
                                </p:cTn>
                              </p:par>
                            </p:childTnLst>
                          </p:cTn>
                        </p:par>
                      </p:childTnLst>
                    </p:cTn>
                  </p:par>
                  <p:par>
                    <p:cTn id="102" fill="hold">
                      <p:stCondLst>
                        <p:cond delay="indefinite"/>
                      </p:stCondLst>
                      <p:childTnLst>
                        <p:par>
                          <p:cTn id="103" fill="hold">
                            <p:stCondLst>
                              <p:cond delay="0"/>
                            </p:stCondLst>
                            <p:childTnLst>
                              <p:par>
                                <p:cTn id="104" presetID="9" presetClass="entr" presetSubtype="0" fill="hold" grpId="0" nodeType="clickEffect">
                                  <p:stCondLst>
                                    <p:cond delay="0"/>
                                  </p:stCondLst>
                                  <p:childTnLst>
                                    <p:set>
                                      <p:cBhvr>
                                        <p:cTn id="105" dur="1" fill="hold">
                                          <p:stCondLst>
                                            <p:cond delay="0"/>
                                          </p:stCondLst>
                                        </p:cTn>
                                        <p:tgtEl>
                                          <p:spTgt spid="103">
                                            <p:txEl>
                                              <p:pRg st="0" end="0"/>
                                            </p:txEl>
                                          </p:spTgt>
                                        </p:tgtEl>
                                        <p:attrNameLst>
                                          <p:attrName>style.visibility</p:attrName>
                                        </p:attrNameLst>
                                      </p:cBhvr>
                                      <p:to>
                                        <p:strVal val="visible"/>
                                      </p:to>
                                    </p:set>
                                    <p:animEffect transition="in" filter="dissolve">
                                      <p:cBhvr>
                                        <p:cTn id="106" dur="500"/>
                                        <p:tgtEl>
                                          <p:spTgt spid="103">
                                            <p:txEl>
                                              <p:pRg st="0" end="0"/>
                                            </p:txEl>
                                          </p:spTgt>
                                        </p:tgtEl>
                                      </p:cBhvr>
                                    </p:animEffect>
                                  </p:childTnLst>
                                </p:cTn>
                              </p:par>
                            </p:childTnLst>
                          </p:cTn>
                        </p:par>
                        <p:par>
                          <p:cTn id="107" fill="hold">
                            <p:stCondLst>
                              <p:cond delay="500"/>
                            </p:stCondLst>
                            <p:childTnLst>
                              <p:par>
                                <p:cTn id="108" presetID="9" presetClass="entr" presetSubtype="0" fill="hold" grpId="0" nodeType="afterEffect">
                                  <p:stCondLst>
                                    <p:cond delay="500"/>
                                  </p:stCondLst>
                                  <p:childTnLst>
                                    <p:set>
                                      <p:cBhvr>
                                        <p:cTn id="109" dur="1" fill="hold">
                                          <p:stCondLst>
                                            <p:cond delay="0"/>
                                          </p:stCondLst>
                                        </p:cTn>
                                        <p:tgtEl>
                                          <p:spTgt spid="103">
                                            <p:txEl>
                                              <p:pRg st="1" end="1"/>
                                            </p:txEl>
                                          </p:spTgt>
                                        </p:tgtEl>
                                        <p:attrNameLst>
                                          <p:attrName>style.visibility</p:attrName>
                                        </p:attrNameLst>
                                      </p:cBhvr>
                                      <p:to>
                                        <p:strVal val="visible"/>
                                      </p:to>
                                    </p:set>
                                    <p:animEffect transition="in" filter="dissolve">
                                      <p:cBhvr>
                                        <p:cTn id="110" dur="500"/>
                                        <p:tgtEl>
                                          <p:spTgt spid="103">
                                            <p:txEl>
                                              <p:pRg st="1" end="1"/>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9" presetClass="exit" presetSubtype="0" fill="hold" grpId="1" nodeType="clickEffect">
                                  <p:stCondLst>
                                    <p:cond delay="0"/>
                                  </p:stCondLst>
                                  <p:childTnLst>
                                    <p:animEffect transition="out" filter="dissolve">
                                      <p:cBhvr>
                                        <p:cTn id="114" dur="500"/>
                                        <p:tgtEl>
                                          <p:spTgt spid="103">
                                            <p:txEl>
                                              <p:pRg st="0" end="0"/>
                                            </p:txEl>
                                          </p:spTgt>
                                        </p:tgtEl>
                                      </p:cBhvr>
                                    </p:animEffect>
                                    <p:set>
                                      <p:cBhvr>
                                        <p:cTn id="115" dur="1" fill="hold">
                                          <p:stCondLst>
                                            <p:cond delay="499"/>
                                          </p:stCondLst>
                                        </p:cTn>
                                        <p:tgtEl>
                                          <p:spTgt spid="103">
                                            <p:txEl>
                                              <p:pRg st="0" end="0"/>
                                            </p:txEl>
                                          </p:spTgt>
                                        </p:tgtEl>
                                        <p:attrNameLst>
                                          <p:attrName>style.visibility</p:attrName>
                                        </p:attrNameLst>
                                      </p:cBhvr>
                                      <p:to>
                                        <p:strVal val="hidden"/>
                                      </p:to>
                                    </p:set>
                                  </p:childTnLst>
                                </p:cTn>
                              </p:par>
                              <p:par>
                                <p:cTn id="116" presetID="9" presetClass="exit" presetSubtype="0" fill="hold" grpId="1" nodeType="withEffect">
                                  <p:stCondLst>
                                    <p:cond delay="0"/>
                                  </p:stCondLst>
                                  <p:childTnLst>
                                    <p:animEffect transition="out" filter="dissolve">
                                      <p:cBhvr>
                                        <p:cTn id="117" dur="500"/>
                                        <p:tgtEl>
                                          <p:spTgt spid="103">
                                            <p:txEl>
                                              <p:pRg st="1" end="1"/>
                                            </p:txEl>
                                          </p:spTgt>
                                        </p:tgtEl>
                                      </p:cBhvr>
                                    </p:animEffect>
                                    <p:set>
                                      <p:cBhvr>
                                        <p:cTn id="118" dur="1" fill="hold">
                                          <p:stCondLst>
                                            <p:cond delay="499"/>
                                          </p:stCondLst>
                                        </p:cTn>
                                        <p:tgtEl>
                                          <p:spTgt spid="103">
                                            <p:txEl>
                                              <p:pRg st="1" end="1"/>
                                            </p:txEl>
                                          </p:spTgt>
                                        </p:tgtEl>
                                        <p:attrNameLst>
                                          <p:attrName>style.visibility</p:attrName>
                                        </p:attrNameLst>
                                      </p:cBhvr>
                                      <p:to>
                                        <p:strVal val="hidden"/>
                                      </p:to>
                                    </p:set>
                                  </p:childTnLst>
                                </p:cTn>
                              </p:par>
                            </p:childTnLst>
                          </p:cTn>
                        </p:par>
                        <p:par>
                          <p:cTn id="119" fill="hold">
                            <p:stCondLst>
                              <p:cond delay="500"/>
                            </p:stCondLst>
                            <p:childTnLst>
                              <p:par>
                                <p:cTn id="120" presetID="9" presetClass="entr" presetSubtype="0" fill="hold" grpId="0" nodeType="afterEffect">
                                  <p:stCondLst>
                                    <p:cond delay="0"/>
                                  </p:stCondLst>
                                  <p:childTnLst>
                                    <p:set>
                                      <p:cBhvr>
                                        <p:cTn id="121" dur="1" fill="hold">
                                          <p:stCondLst>
                                            <p:cond delay="0"/>
                                          </p:stCondLst>
                                        </p:cTn>
                                        <p:tgtEl>
                                          <p:spTgt spid="95315"/>
                                        </p:tgtEl>
                                        <p:attrNameLst>
                                          <p:attrName>style.visibility</p:attrName>
                                        </p:attrNameLst>
                                      </p:cBhvr>
                                      <p:to>
                                        <p:strVal val="visible"/>
                                      </p:to>
                                    </p:set>
                                    <p:animEffect transition="in" filter="dissolve">
                                      <p:cBhvr>
                                        <p:cTn id="122" dur="500"/>
                                        <p:tgtEl>
                                          <p:spTgt spid="95315"/>
                                        </p:tgtEl>
                                      </p:cBhvr>
                                    </p:animEffect>
                                  </p:childTnLst>
                                </p:cTn>
                              </p:par>
                            </p:childTnLst>
                          </p:cTn>
                        </p:par>
                        <p:par>
                          <p:cTn id="123" fill="hold">
                            <p:stCondLst>
                              <p:cond delay="1000"/>
                            </p:stCondLst>
                            <p:childTnLst>
                              <p:par>
                                <p:cTn id="124" presetID="9" presetClass="entr" presetSubtype="0" fill="hold" nodeType="afterEffect">
                                  <p:stCondLst>
                                    <p:cond delay="0"/>
                                  </p:stCondLst>
                                  <p:childTnLst>
                                    <p:set>
                                      <p:cBhvr>
                                        <p:cTn id="125" dur="1" fill="hold">
                                          <p:stCondLst>
                                            <p:cond delay="0"/>
                                          </p:stCondLst>
                                        </p:cTn>
                                        <p:tgtEl>
                                          <p:spTgt spid="9"/>
                                        </p:tgtEl>
                                        <p:attrNameLst>
                                          <p:attrName>style.visibility</p:attrName>
                                        </p:attrNameLst>
                                      </p:cBhvr>
                                      <p:to>
                                        <p:strVal val="visible"/>
                                      </p:to>
                                    </p:set>
                                    <p:animEffect transition="in" filter="dissolve">
                                      <p:cBhvr>
                                        <p:cTn id="126" dur="500"/>
                                        <p:tgtEl>
                                          <p:spTgt spid="9"/>
                                        </p:tgtEl>
                                      </p:cBhvr>
                                    </p:animEffect>
                                  </p:childTnLst>
                                </p:cTn>
                              </p:par>
                            </p:childTnLst>
                          </p:cTn>
                        </p:par>
                      </p:childTnLst>
                    </p:cTn>
                  </p:par>
                  <p:par>
                    <p:cTn id="127" fill="hold">
                      <p:stCondLst>
                        <p:cond delay="indefinite"/>
                      </p:stCondLst>
                      <p:childTnLst>
                        <p:par>
                          <p:cTn id="128" fill="hold">
                            <p:stCondLst>
                              <p:cond delay="0"/>
                            </p:stCondLst>
                            <p:childTnLst>
                              <p:par>
                                <p:cTn id="129" presetID="9" presetClass="entr" presetSubtype="0" fill="hold" grpId="0" nodeType="clickEffect">
                                  <p:stCondLst>
                                    <p:cond delay="0"/>
                                  </p:stCondLst>
                                  <p:childTnLst>
                                    <p:set>
                                      <p:cBhvr>
                                        <p:cTn id="130" dur="1" fill="hold">
                                          <p:stCondLst>
                                            <p:cond delay="0"/>
                                          </p:stCondLst>
                                        </p:cTn>
                                        <p:tgtEl>
                                          <p:spTgt spid="95278"/>
                                        </p:tgtEl>
                                        <p:attrNameLst>
                                          <p:attrName>style.visibility</p:attrName>
                                        </p:attrNameLst>
                                      </p:cBhvr>
                                      <p:to>
                                        <p:strVal val="visible"/>
                                      </p:to>
                                    </p:set>
                                    <p:animEffect transition="in" filter="dissolve">
                                      <p:cBhvr>
                                        <p:cTn id="131" dur="500"/>
                                        <p:tgtEl>
                                          <p:spTgt spid="95278"/>
                                        </p:tgtEl>
                                      </p:cBhvr>
                                    </p:animEffect>
                                  </p:childTnLst>
                                </p:cTn>
                              </p:par>
                            </p:childTnLst>
                          </p:cTn>
                        </p:par>
                        <p:par>
                          <p:cTn id="132" fill="hold">
                            <p:stCondLst>
                              <p:cond delay="500"/>
                            </p:stCondLst>
                            <p:childTnLst>
                              <p:par>
                                <p:cTn id="133" presetID="9" presetClass="entr" presetSubtype="0" fill="hold" grpId="0" nodeType="afterEffect">
                                  <p:stCondLst>
                                    <p:cond delay="0"/>
                                  </p:stCondLst>
                                  <p:childTnLst>
                                    <p:set>
                                      <p:cBhvr>
                                        <p:cTn id="134" dur="1" fill="hold">
                                          <p:stCondLst>
                                            <p:cond delay="0"/>
                                          </p:stCondLst>
                                        </p:cTn>
                                        <p:tgtEl>
                                          <p:spTgt spid="95279"/>
                                        </p:tgtEl>
                                        <p:attrNameLst>
                                          <p:attrName>style.visibility</p:attrName>
                                        </p:attrNameLst>
                                      </p:cBhvr>
                                      <p:to>
                                        <p:strVal val="visible"/>
                                      </p:to>
                                    </p:set>
                                    <p:animEffect transition="in" filter="dissolve">
                                      <p:cBhvr>
                                        <p:cTn id="135" dur="500"/>
                                        <p:tgtEl>
                                          <p:spTgt spid="95279"/>
                                        </p:tgtEl>
                                      </p:cBhvr>
                                    </p:animEffect>
                                  </p:childTnLst>
                                </p:cTn>
                              </p:par>
                            </p:childTnLst>
                          </p:cTn>
                        </p:par>
                        <p:par>
                          <p:cTn id="136" fill="hold">
                            <p:stCondLst>
                              <p:cond delay="1000"/>
                            </p:stCondLst>
                            <p:childTnLst>
                              <p:par>
                                <p:cTn id="137" presetID="9" presetClass="entr" presetSubtype="0" fill="hold" grpId="0" nodeType="afterEffect">
                                  <p:stCondLst>
                                    <p:cond delay="0"/>
                                  </p:stCondLst>
                                  <p:childTnLst>
                                    <p:set>
                                      <p:cBhvr>
                                        <p:cTn id="138" dur="1" fill="hold">
                                          <p:stCondLst>
                                            <p:cond delay="0"/>
                                          </p:stCondLst>
                                        </p:cTn>
                                        <p:tgtEl>
                                          <p:spTgt spid="95281"/>
                                        </p:tgtEl>
                                        <p:attrNameLst>
                                          <p:attrName>style.visibility</p:attrName>
                                        </p:attrNameLst>
                                      </p:cBhvr>
                                      <p:to>
                                        <p:strVal val="visible"/>
                                      </p:to>
                                    </p:set>
                                    <p:animEffect transition="in" filter="dissolve">
                                      <p:cBhvr>
                                        <p:cTn id="139" dur="500"/>
                                        <p:tgtEl>
                                          <p:spTgt spid="95281"/>
                                        </p:tgtEl>
                                      </p:cBhvr>
                                    </p:animEffect>
                                  </p:childTnLst>
                                </p:cTn>
                              </p:par>
                            </p:childTnLst>
                          </p:cTn>
                        </p:par>
                        <p:par>
                          <p:cTn id="140" fill="hold">
                            <p:stCondLst>
                              <p:cond delay="1500"/>
                            </p:stCondLst>
                            <p:childTnLst>
                              <p:par>
                                <p:cTn id="141" presetID="9" presetClass="entr" presetSubtype="0" fill="hold" grpId="0" nodeType="afterEffect">
                                  <p:stCondLst>
                                    <p:cond delay="0"/>
                                  </p:stCondLst>
                                  <p:childTnLst>
                                    <p:set>
                                      <p:cBhvr>
                                        <p:cTn id="142" dur="1" fill="hold">
                                          <p:stCondLst>
                                            <p:cond delay="0"/>
                                          </p:stCondLst>
                                        </p:cTn>
                                        <p:tgtEl>
                                          <p:spTgt spid="95280"/>
                                        </p:tgtEl>
                                        <p:attrNameLst>
                                          <p:attrName>style.visibility</p:attrName>
                                        </p:attrNameLst>
                                      </p:cBhvr>
                                      <p:to>
                                        <p:strVal val="visible"/>
                                      </p:to>
                                    </p:set>
                                    <p:animEffect transition="in" filter="dissolve">
                                      <p:cBhvr>
                                        <p:cTn id="143" dur="500"/>
                                        <p:tgtEl>
                                          <p:spTgt spid="95280"/>
                                        </p:tgtEl>
                                      </p:cBhvr>
                                    </p:animEffect>
                                  </p:childTnLst>
                                </p:cTn>
                              </p:par>
                            </p:childTnLst>
                          </p:cTn>
                        </p:par>
                      </p:childTnLst>
                    </p:cTn>
                  </p:par>
                  <p:par>
                    <p:cTn id="144" fill="hold">
                      <p:stCondLst>
                        <p:cond delay="indefinite"/>
                      </p:stCondLst>
                      <p:childTnLst>
                        <p:par>
                          <p:cTn id="145" fill="hold">
                            <p:stCondLst>
                              <p:cond delay="0"/>
                            </p:stCondLst>
                            <p:childTnLst>
                              <p:par>
                                <p:cTn id="146" presetID="9" presetClass="entr" presetSubtype="0" fill="hold" grpId="0" nodeType="clickEffect">
                                  <p:stCondLst>
                                    <p:cond delay="0"/>
                                  </p:stCondLst>
                                  <p:childTnLst>
                                    <p:set>
                                      <p:cBhvr>
                                        <p:cTn id="147" dur="1" fill="hold">
                                          <p:stCondLst>
                                            <p:cond delay="0"/>
                                          </p:stCondLst>
                                        </p:cTn>
                                        <p:tgtEl>
                                          <p:spTgt spid="95285"/>
                                        </p:tgtEl>
                                        <p:attrNameLst>
                                          <p:attrName>style.visibility</p:attrName>
                                        </p:attrNameLst>
                                      </p:cBhvr>
                                      <p:to>
                                        <p:strVal val="visible"/>
                                      </p:to>
                                    </p:set>
                                    <p:animEffect transition="in" filter="dissolve">
                                      <p:cBhvr>
                                        <p:cTn id="148" dur="500"/>
                                        <p:tgtEl>
                                          <p:spTgt spid="95285"/>
                                        </p:tgtEl>
                                      </p:cBhvr>
                                    </p:animEffect>
                                  </p:childTnLst>
                                </p:cTn>
                              </p:par>
                            </p:childTnLst>
                          </p:cTn>
                        </p:par>
                        <p:par>
                          <p:cTn id="149" fill="hold">
                            <p:stCondLst>
                              <p:cond delay="500"/>
                            </p:stCondLst>
                            <p:childTnLst>
                              <p:par>
                                <p:cTn id="150" presetID="9" presetClass="entr" presetSubtype="0" fill="hold" grpId="0" nodeType="afterEffect">
                                  <p:stCondLst>
                                    <p:cond delay="0"/>
                                  </p:stCondLst>
                                  <p:childTnLst>
                                    <p:set>
                                      <p:cBhvr>
                                        <p:cTn id="151" dur="1" fill="hold">
                                          <p:stCondLst>
                                            <p:cond delay="0"/>
                                          </p:stCondLst>
                                        </p:cTn>
                                        <p:tgtEl>
                                          <p:spTgt spid="95287"/>
                                        </p:tgtEl>
                                        <p:attrNameLst>
                                          <p:attrName>style.visibility</p:attrName>
                                        </p:attrNameLst>
                                      </p:cBhvr>
                                      <p:to>
                                        <p:strVal val="visible"/>
                                      </p:to>
                                    </p:set>
                                    <p:animEffect transition="in" filter="dissolve">
                                      <p:cBhvr>
                                        <p:cTn id="152" dur="500"/>
                                        <p:tgtEl>
                                          <p:spTgt spid="95287"/>
                                        </p:tgtEl>
                                      </p:cBhvr>
                                    </p:animEffect>
                                  </p:childTnLst>
                                </p:cTn>
                              </p:par>
                            </p:childTnLst>
                          </p:cTn>
                        </p:par>
                        <p:par>
                          <p:cTn id="153" fill="hold">
                            <p:stCondLst>
                              <p:cond delay="1000"/>
                            </p:stCondLst>
                            <p:childTnLst>
                              <p:par>
                                <p:cTn id="154" presetID="9" presetClass="entr" presetSubtype="0" fill="hold" grpId="0" nodeType="afterEffect">
                                  <p:stCondLst>
                                    <p:cond delay="0"/>
                                  </p:stCondLst>
                                  <p:childTnLst>
                                    <p:set>
                                      <p:cBhvr>
                                        <p:cTn id="155" dur="1" fill="hold">
                                          <p:stCondLst>
                                            <p:cond delay="0"/>
                                          </p:stCondLst>
                                        </p:cTn>
                                        <p:tgtEl>
                                          <p:spTgt spid="95284"/>
                                        </p:tgtEl>
                                        <p:attrNameLst>
                                          <p:attrName>style.visibility</p:attrName>
                                        </p:attrNameLst>
                                      </p:cBhvr>
                                      <p:to>
                                        <p:strVal val="visible"/>
                                      </p:to>
                                    </p:set>
                                    <p:animEffect transition="in" filter="dissolve">
                                      <p:cBhvr>
                                        <p:cTn id="156" dur="500"/>
                                        <p:tgtEl>
                                          <p:spTgt spid="95284"/>
                                        </p:tgtEl>
                                      </p:cBhvr>
                                    </p:animEffect>
                                  </p:childTnLst>
                                </p:cTn>
                              </p:par>
                            </p:childTnLst>
                          </p:cTn>
                        </p:par>
                        <p:par>
                          <p:cTn id="157" fill="hold">
                            <p:stCondLst>
                              <p:cond delay="1500"/>
                            </p:stCondLst>
                            <p:childTnLst>
                              <p:par>
                                <p:cTn id="158" presetID="9" presetClass="entr" presetSubtype="0" fill="hold" nodeType="afterEffect">
                                  <p:stCondLst>
                                    <p:cond delay="0"/>
                                  </p:stCondLst>
                                  <p:childTnLst>
                                    <p:set>
                                      <p:cBhvr>
                                        <p:cTn id="159" dur="1" fill="hold">
                                          <p:stCondLst>
                                            <p:cond delay="0"/>
                                          </p:stCondLst>
                                        </p:cTn>
                                        <p:tgtEl>
                                          <p:spTgt spid="4"/>
                                        </p:tgtEl>
                                        <p:attrNameLst>
                                          <p:attrName>style.visibility</p:attrName>
                                        </p:attrNameLst>
                                      </p:cBhvr>
                                      <p:to>
                                        <p:strVal val="visible"/>
                                      </p:to>
                                    </p:set>
                                    <p:animEffect transition="in" filter="dissolve">
                                      <p:cBhvr>
                                        <p:cTn id="160" dur="500"/>
                                        <p:tgtEl>
                                          <p:spTgt spid="4"/>
                                        </p:tgtEl>
                                      </p:cBhvr>
                                    </p:animEffect>
                                  </p:childTnLst>
                                </p:cTn>
                              </p:par>
                            </p:childTnLst>
                          </p:cTn>
                        </p:par>
                      </p:childTnLst>
                    </p:cTn>
                  </p:par>
                  <p:par>
                    <p:cTn id="161" fill="hold">
                      <p:stCondLst>
                        <p:cond delay="indefinite"/>
                      </p:stCondLst>
                      <p:childTnLst>
                        <p:par>
                          <p:cTn id="162" fill="hold">
                            <p:stCondLst>
                              <p:cond delay="0"/>
                            </p:stCondLst>
                            <p:childTnLst>
                              <p:par>
                                <p:cTn id="163" presetID="9" presetClass="entr" presetSubtype="0" fill="hold" grpId="0" nodeType="clickEffect">
                                  <p:stCondLst>
                                    <p:cond delay="0"/>
                                  </p:stCondLst>
                                  <p:childTnLst>
                                    <p:set>
                                      <p:cBhvr>
                                        <p:cTn id="164" dur="1" fill="hold">
                                          <p:stCondLst>
                                            <p:cond delay="0"/>
                                          </p:stCondLst>
                                        </p:cTn>
                                        <p:tgtEl>
                                          <p:spTgt spid="95283"/>
                                        </p:tgtEl>
                                        <p:attrNameLst>
                                          <p:attrName>style.visibility</p:attrName>
                                        </p:attrNameLst>
                                      </p:cBhvr>
                                      <p:to>
                                        <p:strVal val="visible"/>
                                      </p:to>
                                    </p:set>
                                    <p:animEffect transition="in" filter="dissolve">
                                      <p:cBhvr>
                                        <p:cTn id="165" dur="500"/>
                                        <p:tgtEl>
                                          <p:spTgt spid="95283"/>
                                        </p:tgtEl>
                                      </p:cBhvr>
                                    </p:animEffect>
                                  </p:childTnLst>
                                </p:cTn>
                              </p:par>
                              <p:par>
                                <p:cTn id="166" presetID="9" presetClass="entr" presetSubtype="0" fill="hold" grpId="0" nodeType="withEffect">
                                  <p:stCondLst>
                                    <p:cond delay="0"/>
                                  </p:stCondLst>
                                  <p:childTnLst>
                                    <p:set>
                                      <p:cBhvr>
                                        <p:cTn id="167" dur="1" fill="hold">
                                          <p:stCondLst>
                                            <p:cond delay="0"/>
                                          </p:stCondLst>
                                        </p:cTn>
                                        <p:tgtEl>
                                          <p:spTgt spid="95290"/>
                                        </p:tgtEl>
                                        <p:attrNameLst>
                                          <p:attrName>style.visibility</p:attrName>
                                        </p:attrNameLst>
                                      </p:cBhvr>
                                      <p:to>
                                        <p:strVal val="visible"/>
                                      </p:to>
                                    </p:set>
                                    <p:animEffect transition="in" filter="dissolve">
                                      <p:cBhvr>
                                        <p:cTn id="168" dur="500"/>
                                        <p:tgtEl>
                                          <p:spTgt spid="95290"/>
                                        </p:tgtEl>
                                      </p:cBhvr>
                                    </p:animEffect>
                                  </p:childTnLst>
                                </p:cTn>
                              </p:par>
                            </p:childTnLst>
                          </p:cTn>
                        </p:par>
                      </p:childTnLst>
                    </p:cTn>
                  </p:par>
                  <p:par>
                    <p:cTn id="169" fill="hold">
                      <p:stCondLst>
                        <p:cond delay="indefinite"/>
                      </p:stCondLst>
                      <p:childTnLst>
                        <p:par>
                          <p:cTn id="170" fill="hold">
                            <p:stCondLst>
                              <p:cond delay="0"/>
                            </p:stCondLst>
                            <p:childTnLst>
                              <p:par>
                                <p:cTn id="171" presetID="9" presetClass="entr" presetSubtype="0" fill="hold" grpId="0" nodeType="clickEffect">
                                  <p:stCondLst>
                                    <p:cond delay="0"/>
                                  </p:stCondLst>
                                  <p:childTnLst>
                                    <p:set>
                                      <p:cBhvr>
                                        <p:cTn id="172" dur="1" fill="hold">
                                          <p:stCondLst>
                                            <p:cond delay="0"/>
                                          </p:stCondLst>
                                        </p:cTn>
                                        <p:tgtEl>
                                          <p:spTgt spid="95294"/>
                                        </p:tgtEl>
                                        <p:attrNameLst>
                                          <p:attrName>style.visibility</p:attrName>
                                        </p:attrNameLst>
                                      </p:cBhvr>
                                      <p:to>
                                        <p:strVal val="visible"/>
                                      </p:to>
                                    </p:set>
                                    <p:animEffect transition="in" filter="dissolve">
                                      <p:cBhvr>
                                        <p:cTn id="173" dur="500"/>
                                        <p:tgtEl>
                                          <p:spTgt spid="95294"/>
                                        </p:tgtEl>
                                      </p:cBhvr>
                                    </p:animEffect>
                                  </p:childTnLst>
                                </p:cTn>
                              </p:par>
                            </p:childTnLst>
                          </p:cTn>
                        </p:par>
                        <p:par>
                          <p:cTn id="174" fill="hold">
                            <p:stCondLst>
                              <p:cond delay="500"/>
                            </p:stCondLst>
                            <p:childTnLst>
                              <p:par>
                                <p:cTn id="175" presetID="9" presetClass="entr" presetSubtype="0" fill="hold" grpId="0" nodeType="afterEffect">
                                  <p:stCondLst>
                                    <p:cond delay="0"/>
                                  </p:stCondLst>
                                  <p:childTnLst>
                                    <p:set>
                                      <p:cBhvr>
                                        <p:cTn id="176" dur="1" fill="hold">
                                          <p:stCondLst>
                                            <p:cond delay="0"/>
                                          </p:stCondLst>
                                        </p:cTn>
                                        <p:tgtEl>
                                          <p:spTgt spid="95296"/>
                                        </p:tgtEl>
                                        <p:attrNameLst>
                                          <p:attrName>style.visibility</p:attrName>
                                        </p:attrNameLst>
                                      </p:cBhvr>
                                      <p:to>
                                        <p:strVal val="visible"/>
                                      </p:to>
                                    </p:set>
                                    <p:animEffect transition="in" filter="dissolve">
                                      <p:cBhvr>
                                        <p:cTn id="177" dur="500"/>
                                        <p:tgtEl>
                                          <p:spTgt spid="95296"/>
                                        </p:tgtEl>
                                      </p:cBhvr>
                                    </p:animEffect>
                                  </p:childTnLst>
                                </p:cTn>
                              </p:par>
                            </p:childTnLst>
                          </p:cTn>
                        </p:par>
                        <p:par>
                          <p:cTn id="178" fill="hold">
                            <p:stCondLst>
                              <p:cond delay="1000"/>
                            </p:stCondLst>
                            <p:childTnLst>
                              <p:par>
                                <p:cTn id="179" presetID="9" presetClass="entr" presetSubtype="0" fill="hold" grpId="0" nodeType="afterEffect">
                                  <p:stCondLst>
                                    <p:cond delay="0"/>
                                  </p:stCondLst>
                                  <p:childTnLst>
                                    <p:set>
                                      <p:cBhvr>
                                        <p:cTn id="180" dur="1" fill="hold">
                                          <p:stCondLst>
                                            <p:cond delay="0"/>
                                          </p:stCondLst>
                                        </p:cTn>
                                        <p:tgtEl>
                                          <p:spTgt spid="95293"/>
                                        </p:tgtEl>
                                        <p:attrNameLst>
                                          <p:attrName>style.visibility</p:attrName>
                                        </p:attrNameLst>
                                      </p:cBhvr>
                                      <p:to>
                                        <p:strVal val="visible"/>
                                      </p:to>
                                    </p:set>
                                    <p:animEffect transition="in" filter="dissolve">
                                      <p:cBhvr>
                                        <p:cTn id="181" dur="500"/>
                                        <p:tgtEl>
                                          <p:spTgt spid="95293"/>
                                        </p:tgtEl>
                                      </p:cBhvr>
                                    </p:animEffect>
                                  </p:childTnLst>
                                </p:cTn>
                              </p:par>
                            </p:childTnLst>
                          </p:cTn>
                        </p:par>
                        <p:par>
                          <p:cTn id="182" fill="hold">
                            <p:stCondLst>
                              <p:cond delay="1500"/>
                            </p:stCondLst>
                            <p:childTnLst>
                              <p:par>
                                <p:cTn id="183" presetID="9" presetClass="entr" presetSubtype="0" fill="hold" grpId="0" nodeType="afterEffect">
                                  <p:stCondLst>
                                    <p:cond delay="0"/>
                                  </p:stCondLst>
                                  <p:childTnLst>
                                    <p:set>
                                      <p:cBhvr>
                                        <p:cTn id="184" dur="1" fill="hold">
                                          <p:stCondLst>
                                            <p:cond delay="0"/>
                                          </p:stCondLst>
                                        </p:cTn>
                                        <p:tgtEl>
                                          <p:spTgt spid="95295"/>
                                        </p:tgtEl>
                                        <p:attrNameLst>
                                          <p:attrName>style.visibility</p:attrName>
                                        </p:attrNameLst>
                                      </p:cBhvr>
                                      <p:to>
                                        <p:strVal val="visible"/>
                                      </p:to>
                                    </p:set>
                                    <p:animEffect transition="in" filter="dissolve">
                                      <p:cBhvr>
                                        <p:cTn id="185" dur="500"/>
                                        <p:tgtEl>
                                          <p:spTgt spid="95295"/>
                                        </p:tgtEl>
                                      </p:cBhvr>
                                    </p:animEffect>
                                  </p:childTnLst>
                                </p:cTn>
                              </p:par>
                            </p:childTnLst>
                          </p:cTn>
                        </p:par>
                      </p:childTnLst>
                    </p:cTn>
                  </p:par>
                  <p:par>
                    <p:cTn id="186" fill="hold">
                      <p:stCondLst>
                        <p:cond delay="indefinite"/>
                      </p:stCondLst>
                      <p:childTnLst>
                        <p:par>
                          <p:cTn id="187" fill="hold">
                            <p:stCondLst>
                              <p:cond delay="0"/>
                            </p:stCondLst>
                            <p:childTnLst>
                              <p:par>
                                <p:cTn id="188" presetID="9" presetClass="entr" presetSubtype="0" fill="hold" grpId="0" nodeType="clickEffect">
                                  <p:stCondLst>
                                    <p:cond delay="0"/>
                                  </p:stCondLst>
                                  <p:childTnLst>
                                    <p:set>
                                      <p:cBhvr>
                                        <p:cTn id="189" dur="1" fill="hold">
                                          <p:stCondLst>
                                            <p:cond delay="0"/>
                                          </p:stCondLst>
                                        </p:cTn>
                                        <p:tgtEl>
                                          <p:spTgt spid="95291"/>
                                        </p:tgtEl>
                                        <p:attrNameLst>
                                          <p:attrName>style.visibility</p:attrName>
                                        </p:attrNameLst>
                                      </p:cBhvr>
                                      <p:to>
                                        <p:strVal val="visible"/>
                                      </p:to>
                                    </p:set>
                                    <p:animEffect transition="in" filter="dissolve">
                                      <p:cBhvr>
                                        <p:cTn id="190" dur="500"/>
                                        <p:tgtEl>
                                          <p:spTgt spid="95291"/>
                                        </p:tgtEl>
                                      </p:cBhvr>
                                    </p:animEffect>
                                  </p:childTnLst>
                                </p:cTn>
                              </p:par>
                            </p:childTnLst>
                          </p:cTn>
                        </p:par>
                        <p:par>
                          <p:cTn id="191" fill="hold">
                            <p:stCondLst>
                              <p:cond delay="500"/>
                            </p:stCondLst>
                            <p:childTnLst>
                              <p:par>
                                <p:cTn id="192" presetID="9" presetClass="entr" presetSubtype="0" fill="hold" grpId="0" nodeType="afterEffect">
                                  <p:stCondLst>
                                    <p:cond delay="0"/>
                                  </p:stCondLst>
                                  <p:childTnLst>
                                    <p:set>
                                      <p:cBhvr>
                                        <p:cTn id="193" dur="1" fill="hold">
                                          <p:stCondLst>
                                            <p:cond delay="0"/>
                                          </p:stCondLst>
                                        </p:cTn>
                                        <p:tgtEl>
                                          <p:spTgt spid="95289"/>
                                        </p:tgtEl>
                                        <p:attrNameLst>
                                          <p:attrName>style.visibility</p:attrName>
                                        </p:attrNameLst>
                                      </p:cBhvr>
                                      <p:to>
                                        <p:strVal val="visible"/>
                                      </p:to>
                                    </p:set>
                                    <p:animEffect transition="in" filter="dissolve">
                                      <p:cBhvr>
                                        <p:cTn id="194" dur="500"/>
                                        <p:tgtEl>
                                          <p:spTgt spid="95289"/>
                                        </p:tgtEl>
                                      </p:cBhvr>
                                    </p:animEffect>
                                  </p:childTnLst>
                                </p:cTn>
                              </p:par>
                            </p:childTnLst>
                          </p:cTn>
                        </p:par>
                      </p:childTnLst>
                    </p:cTn>
                  </p:par>
                  <p:par>
                    <p:cTn id="195" fill="hold">
                      <p:stCondLst>
                        <p:cond delay="indefinite"/>
                      </p:stCondLst>
                      <p:childTnLst>
                        <p:par>
                          <p:cTn id="196" fill="hold">
                            <p:stCondLst>
                              <p:cond delay="0"/>
                            </p:stCondLst>
                            <p:childTnLst>
                              <p:par>
                                <p:cTn id="197" presetID="9" presetClass="entr" presetSubtype="0" fill="hold" grpId="0" nodeType="clickEffect">
                                  <p:stCondLst>
                                    <p:cond delay="0"/>
                                  </p:stCondLst>
                                  <p:childTnLst>
                                    <p:set>
                                      <p:cBhvr>
                                        <p:cTn id="198" dur="1" fill="hold">
                                          <p:stCondLst>
                                            <p:cond delay="0"/>
                                          </p:stCondLst>
                                        </p:cTn>
                                        <p:tgtEl>
                                          <p:spTgt spid="95282"/>
                                        </p:tgtEl>
                                        <p:attrNameLst>
                                          <p:attrName>style.visibility</p:attrName>
                                        </p:attrNameLst>
                                      </p:cBhvr>
                                      <p:to>
                                        <p:strVal val="visible"/>
                                      </p:to>
                                    </p:set>
                                    <p:animEffect transition="in" filter="dissolve">
                                      <p:cBhvr>
                                        <p:cTn id="199" dur="500"/>
                                        <p:tgtEl>
                                          <p:spTgt spid="95282"/>
                                        </p:tgtEl>
                                      </p:cBhvr>
                                    </p:animEffect>
                                  </p:childTnLst>
                                </p:cTn>
                              </p:par>
                            </p:childTnLst>
                          </p:cTn>
                        </p:par>
                        <p:par>
                          <p:cTn id="200" fill="hold">
                            <p:stCondLst>
                              <p:cond delay="500"/>
                            </p:stCondLst>
                            <p:childTnLst>
                              <p:par>
                                <p:cTn id="201" presetID="9" presetClass="entr" presetSubtype="0" fill="hold" grpId="0" nodeType="afterEffect">
                                  <p:stCondLst>
                                    <p:cond delay="0"/>
                                  </p:stCondLst>
                                  <p:childTnLst>
                                    <p:set>
                                      <p:cBhvr>
                                        <p:cTn id="202" dur="1" fill="hold">
                                          <p:stCondLst>
                                            <p:cond delay="0"/>
                                          </p:stCondLst>
                                        </p:cTn>
                                        <p:tgtEl>
                                          <p:spTgt spid="95288"/>
                                        </p:tgtEl>
                                        <p:attrNameLst>
                                          <p:attrName>style.visibility</p:attrName>
                                        </p:attrNameLst>
                                      </p:cBhvr>
                                      <p:to>
                                        <p:strVal val="visible"/>
                                      </p:to>
                                    </p:set>
                                    <p:animEffect transition="in" filter="dissolve">
                                      <p:cBhvr>
                                        <p:cTn id="203" dur="500"/>
                                        <p:tgtEl>
                                          <p:spTgt spid="95288"/>
                                        </p:tgtEl>
                                      </p:cBhvr>
                                    </p:animEffect>
                                  </p:childTnLst>
                                </p:cTn>
                              </p:par>
                            </p:childTnLst>
                          </p:cTn>
                        </p:par>
                      </p:childTnLst>
                    </p:cTn>
                  </p:par>
                  <p:par>
                    <p:cTn id="204" fill="hold">
                      <p:stCondLst>
                        <p:cond delay="indefinite"/>
                      </p:stCondLst>
                      <p:childTnLst>
                        <p:par>
                          <p:cTn id="205" fill="hold">
                            <p:stCondLst>
                              <p:cond delay="0"/>
                            </p:stCondLst>
                            <p:childTnLst>
                              <p:par>
                                <p:cTn id="206" presetID="9" presetClass="entr" presetSubtype="0" fill="hold" grpId="0" nodeType="clickEffect">
                                  <p:stCondLst>
                                    <p:cond delay="0"/>
                                  </p:stCondLst>
                                  <p:childTnLst>
                                    <p:set>
                                      <p:cBhvr>
                                        <p:cTn id="207" dur="1" fill="hold">
                                          <p:stCondLst>
                                            <p:cond delay="0"/>
                                          </p:stCondLst>
                                        </p:cTn>
                                        <p:tgtEl>
                                          <p:spTgt spid="95292"/>
                                        </p:tgtEl>
                                        <p:attrNameLst>
                                          <p:attrName>style.visibility</p:attrName>
                                        </p:attrNameLst>
                                      </p:cBhvr>
                                      <p:to>
                                        <p:strVal val="visible"/>
                                      </p:to>
                                    </p:set>
                                    <p:animEffect transition="in" filter="dissolve">
                                      <p:cBhvr>
                                        <p:cTn id="208" dur="500"/>
                                        <p:tgtEl>
                                          <p:spTgt spid="95292"/>
                                        </p:tgtEl>
                                      </p:cBhvr>
                                    </p:animEffect>
                                  </p:childTnLst>
                                </p:cTn>
                              </p:par>
                            </p:childTnLst>
                          </p:cTn>
                        </p:par>
                        <p:par>
                          <p:cTn id="209" fill="hold">
                            <p:stCondLst>
                              <p:cond delay="500"/>
                            </p:stCondLst>
                            <p:childTnLst>
                              <p:par>
                                <p:cTn id="210" presetID="9" presetClass="entr" presetSubtype="0" fill="hold" grpId="0" nodeType="afterEffect">
                                  <p:stCondLst>
                                    <p:cond delay="0"/>
                                  </p:stCondLst>
                                  <p:childTnLst>
                                    <p:set>
                                      <p:cBhvr>
                                        <p:cTn id="211" dur="1" fill="hold">
                                          <p:stCondLst>
                                            <p:cond delay="0"/>
                                          </p:stCondLst>
                                        </p:cTn>
                                        <p:tgtEl>
                                          <p:spTgt spid="95267"/>
                                        </p:tgtEl>
                                        <p:attrNameLst>
                                          <p:attrName>style.visibility</p:attrName>
                                        </p:attrNameLst>
                                      </p:cBhvr>
                                      <p:to>
                                        <p:strVal val="visible"/>
                                      </p:to>
                                    </p:set>
                                    <p:animEffect transition="in" filter="dissolve">
                                      <p:cBhvr>
                                        <p:cTn id="212" dur="500"/>
                                        <p:tgtEl>
                                          <p:spTgt spid="95267"/>
                                        </p:tgtEl>
                                      </p:cBhvr>
                                    </p:animEffect>
                                  </p:childTnLst>
                                </p:cTn>
                              </p:par>
                            </p:childTnLst>
                          </p:cTn>
                        </p:par>
                      </p:childTnLst>
                    </p:cTn>
                  </p:par>
                  <p:par>
                    <p:cTn id="213" fill="hold">
                      <p:stCondLst>
                        <p:cond delay="indefinite"/>
                      </p:stCondLst>
                      <p:childTnLst>
                        <p:par>
                          <p:cTn id="214" fill="hold">
                            <p:stCondLst>
                              <p:cond delay="0"/>
                            </p:stCondLst>
                            <p:childTnLst>
                              <p:par>
                                <p:cTn id="215" presetID="9" presetClass="entr" presetSubtype="0" fill="hold" grpId="0" nodeType="clickEffect">
                                  <p:stCondLst>
                                    <p:cond delay="0"/>
                                  </p:stCondLst>
                                  <p:childTnLst>
                                    <p:set>
                                      <p:cBhvr>
                                        <p:cTn id="216" dur="1" fill="hold">
                                          <p:stCondLst>
                                            <p:cond delay="0"/>
                                          </p:stCondLst>
                                        </p:cTn>
                                        <p:tgtEl>
                                          <p:spTgt spid="95277"/>
                                        </p:tgtEl>
                                        <p:attrNameLst>
                                          <p:attrName>style.visibility</p:attrName>
                                        </p:attrNameLst>
                                      </p:cBhvr>
                                      <p:to>
                                        <p:strVal val="visible"/>
                                      </p:to>
                                    </p:set>
                                    <p:animEffect transition="in" filter="dissolve">
                                      <p:cBhvr>
                                        <p:cTn id="217" dur="500"/>
                                        <p:tgtEl>
                                          <p:spTgt spid="95277"/>
                                        </p:tgtEl>
                                      </p:cBhvr>
                                    </p:animEffect>
                                  </p:childTnLst>
                                </p:cTn>
                              </p:par>
                            </p:childTnLst>
                          </p:cTn>
                        </p:par>
                        <p:par>
                          <p:cTn id="218" fill="hold">
                            <p:stCondLst>
                              <p:cond delay="500"/>
                            </p:stCondLst>
                            <p:childTnLst>
                              <p:par>
                                <p:cTn id="219" presetID="9" presetClass="entr" presetSubtype="0" fill="hold" nodeType="afterEffect">
                                  <p:stCondLst>
                                    <p:cond delay="0"/>
                                  </p:stCondLst>
                                  <p:childTnLst>
                                    <p:set>
                                      <p:cBhvr>
                                        <p:cTn id="220" dur="1" fill="hold">
                                          <p:stCondLst>
                                            <p:cond delay="0"/>
                                          </p:stCondLst>
                                        </p:cTn>
                                        <p:tgtEl>
                                          <p:spTgt spid="2"/>
                                        </p:tgtEl>
                                        <p:attrNameLst>
                                          <p:attrName>style.visibility</p:attrName>
                                        </p:attrNameLst>
                                      </p:cBhvr>
                                      <p:to>
                                        <p:strVal val="visible"/>
                                      </p:to>
                                    </p:set>
                                    <p:animEffect transition="in" filter="dissolve">
                                      <p:cBhvr>
                                        <p:cTn id="221" dur="500"/>
                                        <p:tgtEl>
                                          <p:spTgt spid="2"/>
                                        </p:tgtEl>
                                      </p:cBhvr>
                                    </p:animEffect>
                                  </p:childTnLst>
                                </p:cTn>
                              </p:par>
                            </p:childTnLst>
                          </p:cTn>
                        </p:par>
                      </p:childTnLst>
                    </p:cTn>
                  </p:par>
                  <p:par>
                    <p:cTn id="222" fill="hold">
                      <p:stCondLst>
                        <p:cond delay="indefinite"/>
                      </p:stCondLst>
                      <p:childTnLst>
                        <p:par>
                          <p:cTn id="223" fill="hold">
                            <p:stCondLst>
                              <p:cond delay="0"/>
                            </p:stCondLst>
                            <p:childTnLst>
                              <p:par>
                                <p:cTn id="224" presetID="9" presetClass="entr" presetSubtype="0" fill="hold" grpId="0" nodeType="clickEffect">
                                  <p:stCondLst>
                                    <p:cond delay="0"/>
                                  </p:stCondLst>
                                  <p:childTnLst>
                                    <p:set>
                                      <p:cBhvr>
                                        <p:cTn id="225" dur="1" fill="hold">
                                          <p:stCondLst>
                                            <p:cond delay="0"/>
                                          </p:stCondLst>
                                        </p:cTn>
                                        <p:tgtEl>
                                          <p:spTgt spid="95276"/>
                                        </p:tgtEl>
                                        <p:attrNameLst>
                                          <p:attrName>style.visibility</p:attrName>
                                        </p:attrNameLst>
                                      </p:cBhvr>
                                      <p:to>
                                        <p:strVal val="visible"/>
                                      </p:to>
                                    </p:set>
                                    <p:animEffect transition="in" filter="dissolve">
                                      <p:cBhvr>
                                        <p:cTn id="226" dur="500"/>
                                        <p:tgtEl>
                                          <p:spTgt spid="95276"/>
                                        </p:tgtEl>
                                      </p:cBhvr>
                                    </p:animEffect>
                                  </p:childTnLst>
                                </p:cTn>
                              </p:par>
                            </p:childTnLst>
                          </p:cTn>
                        </p:par>
                        <p:par>
                          <p:cTn id="227" fill="hold">
                            <p:stCondLst>
                              <p:cond delay="500"/>
                            </p:stCondLst>
                            <p:childTnLst>
                              <p:par>
                                <p:cTn id="228" presetID="9" presetClass="entr" presetSubtype="0" fill="hold" nodeType="afterEffect">
                                  <p:stCondLst>
                                    <p:cond delay="0"/>
                                  </p:stCondLst>
                                  <p:childTnLst>
                                    <p:set>
                                      <p:cBhvr>
                                        <p:cTn id="229" dur="1" fill="hold">
                                          <p:stCondLst>
                                            <p:cond delay="0"/>
                                          </p:stCondLst>
                                        </p:cTn>
                                        <p:tgtEl>
                                          <p:spTgt spid="3"/>
                                        </p:tgtEl>
                                        <p:attrNameLst>
                                          <p:attrName>style.visibility</p:attrName>
                                        </p:attrNameLst>
                                      </p:cBhvr>
                                      <p:to>
                                        <p:strVal val="visible"/>
                                      </p:to>
                                    </p:set>
                                    <p:animEffect transition="in" filter="dissolve">
                                      <p:cBhvr>
                                        <p:cTn id="230" dur="500"/>
                                        <p:tgtEl>
                                          <p:spTgt spid="3"/>
                                        </p:tgtEl>
                                      </p:cBhvr>
                                    </p:animEffect>
                                  </p:childTnLst>
                                </p:cTn>
                              </p:par>
                            </p:childTnLst>
                          </p:cTn>
                        </p:par>
                      </p:childTnLst>
                    </p:cTn>
                  </p:par>
                  <p:par>
                    <p:cTn id="231" fill="hold">
                      <p:stCondLst>
                        <p:cond delay="indefinite"/>
                      </p:stCondLst>
                      <p:childTnLst>
                        <p:par>
                          <p:cTn id="232" fill="hold">
                            <p:stCondLst>
                              <p:cond delay="0"/>
                            </p:stCondLst>
                            <p:childTnLst>
                              <p:par>
                                <p:cTn id="233" presetID="9" presetClass="entr" presetSubtype="0" fill="hold" grpId="0" nodeType="clickEffect">
                                  <p:stCondLst>
                                    <p:cond delay="0"/>
                                  </p:stCondLst>
                                  <p:childTnLst>
                                    <p:set>
                                      <p:cBhvr>
                                        <p:cTn id="234" dur="1" fill="hold">
                                          <p:stCondLst>
                                            <p:cond delay="0"/>
                                          </p:stCondLst>
                                        </p:cTn>
                                        <p:tgtEl>
                                          <p:spTgt spid="95297"/>
                                        </p:tgtEl>
                                        <p:attrNameLst>
                                          <p:attrName>style.visibility</p:attrName>
                                        </p:attrNameLst>
                                      </p:cBhvr>
                                      <p:to>
                                        <p:strVal val="visible"/>
                                      </p:to>
                                    </p:set>
                                    <p:animEffect transition="in" filter="dissolve">
                                      <p:cBhvr>
                                        <p:cTn id="235" dur="500"/>
                                        <p:tgtEl>
                                          <p:spTgt spid="95297"/>
                                        </p:tgtEl>
                                      </p:cBhvr>
                                    </p:animEffect>
                                  </p:childTnLst>
                                </p:cTn>
                              </p:par>
                            </p:childTnLst>
                          </p:cTn>
                        </p:par>
                      </p:childTnLst>
                    </p:cTn>
                  </p:par>
                  <p:par>
                    <p:cTn id="236" fill="hold">
                      <p:stCondLst>
                        <p:cond delay="indefinite"/>
                      </p:stCondLst>
                      <p:childTnLst>
                        <p:par>
                          <p:cTn id="237" fill="hold">
                            <p:stCondLst>
                              <p:cond delay="0"/>
                            </p:stCondLst>
                            <p:childTnLst>
                              <p:par>
                                <p:cTn id="238" presetID="9" presetClass="entr" presetSubtype="0" fill="hold" grpId="0" nodeType="clickEffect">
                                  <p:stCondLst>
                                    <p:cond delay="0"/>
                                  </p:stCondLst>
                                  <p:childTnLst>
                                    <p:set>
                                      <p:cBhvr>
                                        <p:cTn id="239" dur="1" fill="hold">
                                          <p:stCondLst>
                                            <p:cond delay="0"/>
                                          </p:stCondLst>
                                        </p:cTn>
                                        <p:tgtEl>
                                          <p:spTgt spid="95298"/>
                                        </p:tgtEl>
                                        <p:attrNameLst>
                                          <p:attrName>style.visibility</p:attrName>
                                        </p:attrNameLst>
                                      </p:cBhvr>
                                      <p:to>
                                        <p:strVal val="visible"/>
                                      </p:to>
                                    </p:set>
                                    <p:animEffect transition="in" filter="dissolve">
                                      <p:cBhvr>
                                        <p:cTn id="240" dur="500"/>
                                        <p:tgtEl>
                                          <p:spTgt spid="95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49" grpId="0" animBg="1"/>
      <p:bldP spid="95255" grpId="0" animBg="1"/>
      <p:bldP spid="95266" grpId="0" animBg="1"/>
      <p:bldP spid="95267" grpId="0" animBg="1"/>
      <p:bldP spid="95275" grpId="0" animBg="1"/>
      <p:bldP spid="95276" grpId="0" animBg="1"/>
      <p:bldP spid="95277" grpId="0" animBg="1"/>
      <p:bldP spid="95278" grpId="0" animBg="1"/>
      <p:bldP spid="95279" grpId="0" animBg="1"/>
      <p:bldP spid="95280" grpId="0" animBg="1"/>
      <p:bldP spid="95281" grpId="0" animBg="1"/>
      <p:bldP spid="95282" grpId="0" animBg="1"/>
      <p:bldP spid="95283" grpId="0" animBg="1"/>
      <p:bldP spid="95284" grpId="0" animBg="1"/>
      <p:bldP spid="95285" grpId="0" animBg="1"/>
      <p:bldP spid="95287" grpId="0" animBg="1"/>
      <p:bldP spid="95288" grpId="0" animBg="1"/>
      <p:bldP spid="95289" grpId="0" animBg="1"/>
      <p:bldP spid="95290" grpId="0" animBg="1"/>
      <p:bldP spid="95291" grpId="0" animBg="1"/>
      <p:bldP spid="95292" grpId="0" animBg="1"/>
      <p:bldP spid="95293" grpId="0" animBg="1"/>
      <p:bldP spid="95294" grpId="0" animBg="1"/>
      <p:bldP spid="95295" grpId="0" animBg="1"/>
      <p:bldP spid="95296" grpId="0" animBg="1"/>
      <p:bldP spid="95297" grpId="0" animBg="1"/>
      <p:bldP spid="95298" grpId="0" animBg="1"/>
      <p:bldP spid="95300" grpId="0" animBg="1"/>
      <p:bldP spid="95301" grpId="0" animBg="1"/>
      <p:bldP spid="95302" grpId="0" animBg="1"/>
      <p:bldP spid="95303" grpId="0" animBg="1"/>
      <p:bldP spid="95305" grpId="0" animBg="1"/>
      <p:bldP spid="95315" grpId="0" animBg="1"/>
      <p:bldP spid="102" grpId="0"/>
      <p:bldP spid="103" grpId="0" build="p" bldLvl="5"/>
      <p:bldP spid="103" grpI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a:noFill/>
        </p:spPr>
        <p:txBody>
          <a:bodyPr/>
          <a:lstStyle/>
          <a:p>
            <a:fld id="{91FC064B-FD94-4094-8144-3C075C20DE13}" type="slidenum">
              <a:rPr lang="en-GB" smtClean="0"/>
              <a:pPr/>
              <a:t>6</a:t>
            </a:fld>
            <a:endParaRPr lang="en-GB" smtClean="0"/>
          </a:p>
        </p:txBody>
      </p:sp>
      <p:sp>
        <p:nvSpPr>
          <p:cNvPr id="106499" name="Rectangle 3"/>
          <p:cNvSpPr>
            <a:spLocks noGrp="1" noChangeArrowheads="1"/>
          </p:cNvSpPr>
          <p:nvPr>
            <p:ph type="body" idx="1"/>
          </p:nvPr>
        </p:nvSpPr>
        <p:spPr>
          <a:xfrm>
            <a:off x="195263" y="714375"/>
            <a:ext cx="8751887" cy="5746750"/>
          </a:xfrm>
        </p:spPr>
        <p:txBody>
          <a:bodyPr/>
          <a:lstStyle/>
          <a:p>
            <a:pPr eaLnBrk="1" hangingPunct="1">
              <a:lnSpc>
                <a:spcPct val="90000"/>
              </a:lnSpc>
            </a:pPr>
            <a:r>
              <a:rPr lang="en-GB" sz="2800" smtClean="0">
                <a:solidFill>
                  <a:srgbClr val="FF0909"/>
                </a:solidFill>
              </a:rPr>
              <a:t>MINING -</a:t>
            </a:r>
            <a:r>
              <a:rPr lang="en-GB" sz="2800" smtClean="0"/>
              <a:t> ore </a:t>
            </a:r>
            <a:r>
              <a:rPr lang="en-GB" sz="2000" smtClean="0"/>
              <a:t>&gt; 0.05% by weight of U</a:t>
            </a:r>
            <a:r>
              <a:rPr lang="en-GB" sz="2000" baseline="-25000" smtClean="0"/>
              <a:t>3</a:t>
            </a:r>
            <a:r>
              <a:rPr lang="en-GB" sz="2000" smtClean="0"/>
              <a:t>O</a:t>
            </a:r>
            <a:r>
              <a:rPr lang="en-GB" sz="2000" baseline="-25000" smtClean="0"/>
              <a:t>8</a:t>
            </a:r>
            <a:r>
              <a:rPr lang="en-GB" sz="2000" smtClean="0"/>
              <a:t> to be economic.</a:t>
            </a:r>
            <a:r>
              <a:rPr lang="en-GB" sz="2800" smtClean="0"/>
              <a:t>  </a:t>
            </a:r>
          </a:p>
          <a:p>
            <a:pPr lvl="1" eaLnBrk="1" hangingPunct="1">
              <a:lnSpc>
                <a:spcPct val="90000"/>
              </a:lnSpc>
            </a:pPr>
            <a:r>
              <a:rPr lang="en-GB" sz="2400" smtClean="0"/>
              <a:t>Typically at 0.5%, 500 tonnes (250 m</a:t>
            </a:r>
            <a:r>
              <a:rPr lang="en-GB" sz="2400" baseline="30000" smtClean="0"/>
              <a:t>3</a:t>
            </a:r>
            <a:r>
              <a:rPr lang="en-GB" sz="2400" smtClean="0"/>
              <a:t>) must be excavated to produce 1 tonne of U</a:t>
            </a:r>
            <a:r>
              <a:rPr lang="en-GB" sz="2400" baseline="-25000" smtClean="0"/>
              <a:t>3</a:t>
            </a:r>
            <a:r>
              <a:rPr lang="en-GB" sz="2400" smtClean="0"/>
              <a:t>O</a:t>
            </a:r>
            <a:r>
              <a:rPr lang="en-GB" sz="2400" baseline="-25000" smtClean="0"/>
              <a:t>8</a:t>
            </a:r>
            <a:r>
              <a:rPr lang="en-GB" sz="2400" smtClean="0"/>
              <a:t> ("yellow-cake") which occupies about 0.1 m</a:t>
            </a:r>
            <a:r>
              <a:rPr lang="en-GB" sz="2400" baseline="30000" smtClean="0"/>
              <a:t>3</a:t>
            </a:r>
            <a:r>
              <a:rPr lang="en-GB" sz="2400" smtClean="0"/>
              <a:t>.</a:t>
            </a:r>
          </a:p>
          <a:p>
            <a:pPr eaLnBrk="1" hangingPunct="1">
              <a:lnSpc>
                <a:spcPct val="90000"/>
              </a:lnSpc>
              <a:spcBef>
                <a:spcPct val="50000"/>
              </a:spcBef>
            </a:pPr>
            <a:r>
              <a:rPr lang="en-GB" sz="2800" smtClean="0">
                <a:solidFill>
                  <a:srgbClr val="FF0909"/>
                </a:solidFill>
              </a:rPr>
              <a:t>URANIUM </a:t>
            </a:r>
            <a:r>
              <a:rPr lang="en-GB" sz="2800" smtClean="0"/>
              <a:t>leached out chemically</a:t>
            </a:r>
          </a:p>
          <a:p>
            <a:pPr lvl="1" eaLnBrk="1" hangingPunct="1">
              <a:lnSpc>
                <a:spcPct val="90000"/>
              </a:lnSpc>
            </a:pPr>
            <a:r>
              <a:rPr lang="en-GB" sz="2400" smtClean="0"/>
              <a:t>resulting powder contains about 80% yellow-cake.  The 'tailings' contain the naturally generated daughter products.</a:t>
            </a:r>
          </a:p>
          <a:p>
            <a:pPr eaLnBrk="1" hangingPunct="1">
              <a:lnSpc>
                <a:spcPct val="90000"/>
              </a:lnSpc>
              <a:spcBef>
                <a:spcPct val="50000"/>
              </a:spcBef>
            </a:pPr>
            <a:r>
              <a:rPr lang="en-GB" sz="2800" smtClean="0">
                <a:solidFill>
                  <a:srgbClr val="FF0909"/>
                </a:solidFill>
              </a:rPr>
              <a:t>PURIFICATION/CONVERSION</a:t>
            </a:r>
          </a:p>
          <a:p>
            <a:pPr lvl="1" eaLnBrk="1" hangingPunct="1">
              <a:lnSpc>
                <a:spcPct val="90000"/>
              </a:lnSpc>
              <a:buFontTx/>
              <a:buNone/>
            </a:pPr>
            <a:r>
              <a:rPr lang="en-GB" sz="2400" smtClean="0"/>
              <a:t>-  dissolve 'yellow-cake' in nitric acid and conversion to Uranium tetrafluoride (UF</a:t>
            </a:r>
            <a:r>
              <a:rPr lang="en-GB" sz="2400" baseline="-25000" smtClean="0"/>
              <a:t>4</a:t>
            </a:r>
            <a:r>
              <a:rPr lang="en-GB" sz="2400" smtClean="0"/>
              <a:t>)</a:t>
            </a:r>
          </a:p>
          <a:p>
            <a:pPr eaLnBrk="1" hangingPunct="1">
              <a:lnSpc>
                <a:spcPct val="90000"/>
              </a:lnSpc>
              <a:spcBef>
                <a:spcPct val="50000"/>
              </a:spcBef>
            </a:pPr>
            <a:r>
              <a:rPr lang="en-GB" sz="2800" smtClean="0">
                <a:solidFill>
                  <a:srgbClr val="FF0909"/>
                </a:solidFill>
              </a:rPr>
              <a:t>UF</a:t>
            </a:r>
            <a:r>
              <a:rPr lang="en-GB" sz="2800" baseline="-25000" smtClean="0">
                <a:solidFill>
                  <a:srgbClr val="FF0909"/>
                </a:solidFill>
              </a:rPr>
              <a:t>4</a:t>
            </a:r>
            <a:r>
              <a:rPr lang="en-GB" sz="2800" smtClean="0">
                <a:solidFill>
                  <a:srgbClr val="FF0909"/>
                </a:solidFill>
              </a:rPr>
              <a:t> converted into URANIUM HEXAFLOURIDE</a:t>
            </a:r>
            <a:r>
              <a:rPr lang="en-GB" sz="2800" smtClean="0"/>
              <a:t> (UF</a:t>
            </a:r>
            <a:r>
              <a:rPr lang="en-GB" sz="2800" baseline="-25000" smtClean="0"/>
              <a:t>6</a:t>
            </a:r>
            <a:r>
              <a:rPr lang="en-GB" sz="2800" smtClean="0"/>
              <a:t>) or "HEX" if enrichment is needed.</a:t>
            </a:r>
          </a:p>
          <a:p>
            <a:pPr eaLnBrk="1" hangingPunct="1">
              <a:lnSpc>
                <a:spcPct val="90000"/>
              </a:lnSpc>
            </a:pPr>
            <a:endParaRPr lang="en-GB" sz="2800" b="0" smtClean="0"/>
          </a:p>
        </p:txBody>
      </p:sp>
      <p:sp>
        <p:nvSpPr>
          <p:cNvPr id="6" name="Rectangle 2"/>
          <p:cNvSpPr txBox="1">
            <a:spLocks noGrp="1"/>
          </p:cNvSpPr>
          <p:nvPr>
            <p:ph type="title"/>
          </p:nvPr>
        </p:nvSpPr>
        <p:spPr>
          <a:prstGeom prst="rect">
            <a:avLst/>
          </a:prstGeom>
          <a:gradFill flip="none" rotWithShape="1">
            <a:gsLst>
              <a:gs pos="0">
                <a:srgbClr val="000000"/>
              </a:gs>
              <a:gs pos="39999">
                <a:srgbClr val="0A128C"/>
              </a:gs>
              <a:gs pos="70000">
                <a:srgbClr val="181CC7"/>
              </a:gs>
              <a:gs pos="88000">
                <a:srgbClr val="7005D4"/>
              </a:gs>
              <a:gs pos="100000">
                <a:srgbClr val="8C3D91"/>
              </a:gs>
            </a:gsLst>
            <a:lin ang="5400000" scaled="0"/>
            <a:tileRect/>
          </a:gradFill>
        </p:spPr>
        <p:txBody>
          <a:bodyPr/>
          <a:lstStyle/>
          <a:p>
            <a:pPr algn="ctr">
              <a:spcBef>
                <a:spcPct val="50000"/>
              </a:spcBef>
            </a:pPr>
            <a:r>
              <a:rPr lang="en-GB" sz="3200" b="1" dirty="0" smtClean="0">
                <a:solidFill>
                  <a:srgbClr val="FFFF00"/>
                </a:solidFill>
                <a:latin typeface="Times New Roman" pitchFamily="18" charset="0"/>
              </a:rPr>
              <a:t>Simplified Fuel Cycle for a PWR (2)</a:t>
            </a:r>
            <a:endParaRPr lang="en-GB" sz="3200" b="1" dirty="0">
              <a:solidFill>
                <a:srgbClr val="FFFF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animEffect transition="in" filter="dissolve">
                                      <p:cBhvr>
                                        <p:cTn id="7" dur="500"/>
                                        <p:tgtEl>
                                          <p:spTgt spid="106499">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06499">
                                            <p:txEl>
                                              <p:pRg st="1" end="1"/>
                                            </p:txEl>
                                          </p:spTgt>
                                        </p:tgtEl>
                                        <p:attrNameLst>
                                          <p:attrName>style.visibility</p:attrName>
                                        </p:attrNameLst>
                                      </p:cBhvr>
                                      <p:to>
                                        <p:strVal val="visible"/>
                                      </p:to>
                                    </p:set>
                                    <p:animEffect transition="in" filter="dissolve">
                                      <p:cBhvr>
                                        <p:cTn id="11" dur="500"/>
                                        <p:tgtEl>
                                          <p:spTgt spid="106499">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106499">
                                            <p:txEl>
                                              <p:pRg st="2" end="2"/>
                                            </p:txEl>
                                          </p:spTgt>
                                        </p:tgtEl>
                                        <p:attrNameLst>
                                          <p:attrName>style.visibility</p:attrName>
                                        </p:attrNameLst>
                                      </p:cBhvr>
                                      <p:to>
                                        <p:strVal val="visible"/>
                                      </p:to>
                                    </p:set>
                                    <p:animEffect transition="in" filter="dissolve">
                                      <p:cBhvr>
                                        <p:cTn id="16" dur="500"/>
                                        <p:tgtEl>
                                          <p:spTgt spid="106499">
                                            <p:txEl>
                                              <p:pRg st="2" end="2"/>
                                            </p:txEl>
                                          </p:spTgt>
                                        </p:tgtEl>
                                      </p:cBhvr>
                                    </p:animEffect>
                                  </p:childTnLst>
                                </p:cTn>
                              </p:par>
                            </p:childTnLst>
                          </p:cTn>
                        </p:par>
                        <p:par>
                          <p:cTn id="17" fill="hold">
                            <p:stCondLst>
                              <p:cond delay="500"/>
                            </p:stCondLst>
                            <p:childTnLst>
                              <p:par>
                                <p:cTn id="18" presetID="9" presetClass="entr" presetSubtype="0" fill="hold" nodeType="afterEffect">
                                  <p:stCondLst>
                                    <p:cond delay="0"/>
                                  </p:stCondLst>
                                  <p:childTnLst>
                                    <p:set>
                                      <p:cBhvr>
                                        <p:cTn id="19" dur="1" fill="hold">
                                          <p:stCondLst>
                                            <p:cond delay="0"/>
                                          </p:stCondLst>
                                        </p:cTn>
                                        <p:tgtEl>
                                          <p:spTgt spid="106499">
                                            <p:txEl>
                                              <p:pRg st="3" end="3"/>
                                            </p:txEl>
                                          </p:spTgt>
                                        </p:tgtEl>
                                        <p:attrNameLst>
                                          <p:attrName>style.visibility</p:attrName>
                                        </p:attrNameLst>
                                      </p:cBhvr>
                                      <p:to>
                                        <p:strVal val="visible"/>
                                      </p:to>
                                    </p:set>
                                    <p:animEffect transition="in" filter="dissolve">
                                      <p:cBhvr>
                                        <p:cTn id="20" dur="500"/>
                                        <p:tgtEl>
                                          <p:spTgt spid="106499">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06499">
                                            <p:txEl>
                                              <p:pRg st="4" end="4"/>
                                            </p:txEl>
                                          </p:spTgt>
                                        </p:tgtEl>
                                        <p:attrNameLst>
                                          <p:attrName>style.visibility</p:attrName>
                                        </p:attrNameLst>
                                      </p:cBhvr>
                                      <p:to>
                                        <p:strVal val="visible"/>
                                      </p:to>
                                    </p:set>
                                    <p:animEffect transition="in" filter="dissolve">
                                      <p:cBhvr>
                                        <p:cTn id="25" dur="500"/>
                                        <p:tgtEl>
                                          <p:spTgt spid="106499">
                                            <p:txEl>
                                              <p:pRg st="4" end="4"/>
                                            </p:txEl>
                                          </p:spTgt>
                                        </p:tgtEl>
                                      </p:cBhvr>
                                    </p:animEffect>
                                  </p:childTnLst>
                                </p:cTn>
                              </p:par>
                            </p:childTnLst>
                          </p:cTn>
                        </p:par>
                        <p:par>
                          <p:cTn id="26" fill="hold">
                            <p:stCondLst>
                              <p:cond delay="500"/>
                            </p:stCondLst>
                            <p:childTnLst>
                              <p:par>
                                <p:cTn id="27" presetID="9" presetClass="entr" presetSubtype="0" fill="hold" nodeType="afterEffect">
                                  <p:stCondLst>
                                    <p:cond delay="0"/>
                                  </p:stCondLst>
                                  <p:childTnLst>
                                    <p:set>
                                      <p:cBhvr>
                                        <p:cTn id="28" dur="1" fill="hold">
                                          <p:stCondLst>
                                            <p:cond delay="0"/>
                                          </p:stCondLst>
                                        </p:cTn>
                                        <p:tgtEl>
                                          <p:spTgt spid="106499">
                                            <p:txEl>
                                              <p:pRg st="5" end="5"/>
                                            </p:txEl>
                                          </p:spTgt>
                                        </p:tgtEl>
                                        <p:attrNameLst>
                                          <p:attrName>style.visibility</p:attrName>
                                        </p:attrNameLst>
                                      </p:cBhvr>
                                      <p:to>
                                        <p:strVal val="visible"/>
                                      </p:to>
                                    </p:set>
                                    <p:animEffect transition="in" filter="dissolve">
                                      <p:cBhvr>
                                        <p:cTn id="29" dur="500"/>
                                        <p:tgtEl>
                                          <p:spTgt spid="106499">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106499">
                                            <p:txEl>
                                              <p:pRg st="6" end="6"/>
                                            </p:txEl>
                                          </p:spTgt>
                                        </p:tgtEl>
                                        <p:attrNameLst>
                                          <p:attrName>style.visibility</p:attrName>
                                        </p:attrNameLst>
                                      </p:cBhvr>
                                      <p:to>
                                        <p:strVal val="visible"/>
                                      </p:to>
                                    </p:set>
                                    <p:animEffect transition="in" filter="dissolve">
                                      <p:cBhvr>
                                        <p:cTn id="34" dur="500"/>
                                        <p:tgtEl>
                                          <p:spTgt spid="1064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0"/>
          </p:nvPr>
        </p:nvSpPr>
        <p:spPr>
          <a:noFill/>
        </p:spPr>
        <p:txBody>
          <a:bodyPr/>
          <a:lstStyle/>
          <a:p>
            <a:fld id="{12126093-7A90-4B8A-B16F-5F39E14CE53F}" type="slidenum">
              <a:rPr lang="en-GB" smtClean="0"/>
              <a:pPr/>
              <a:t>7</a:t>
            </a:fld>
            <a:endParaRPr lang="en-GB" smtClean="0"/>
          </a:p>
        </p:txBody>
      </p:sp>
      <p:sp>
        <p:nvSpPr>
          <p:cNvPr id="109571" name="Rectangle 3"/>
          <p:cNvSpPr>
            <a:spLocks noGrp="1" noChangeArrowheads="1"/>
          </p:cNvSpPr>
          <p:nvPr>
            <p:ph type="body" idx="1"/>
          </p:nvPr>
        </p:nvSpPr>
        <p:spPr>
          <a:xfrm>
            <a:off x="457200" y="858838"/>
            <a:ext cx="8229600" cy="6348412"/>
          </a:xfrm>
        </p:spPr>
        <p:txBody>
          <a:bodyPr/>
          <a:lstStyle/>
          <a:p>
            <a:pPr eaLnBrk="1" hangingPunct="1">
              <a:lnSpc>
                <a:spcPct val="90000"/>
              </a:lnSpc>
              <a:buFontTx/>
              <a:buNone/>
            </a:pPr>
            <a:r>
              <a:rPr lang="en-GB" sz="3600" smtClean="0">
                <a:solidFill>
                  <a:srgbClr val="FF0909"/>
                </a:solidFill>
              </a:rPr>
              <a:t>ENRICHMENT.</a:t>
            </a:r>
            <a:r>
              <a:rPr lang="en-GB" sz="3600" smtClean="0"/>
              <a:t> </a:t>
            </a:r>
          </a:p>
          <a:p>
            <a:pPr lvl="1" eaLnBrk="1" hangingPunct="1">
              <a:lnSpc>
                <a:spcPct val="90000"/>
              </a:lnSpc>
              <a:buFontTx/>
              <a:buNone/>
            </a:pPr>
            <a:r>
              <a:rPr lang="en-GB" sz="2000" smtClean="0"/>
              <a:t>proportion of URANIUM - 235 is artificially increased.  </a:t>
            </a:r>
          </a:p>
          <a:p>
            <a:pPr eaLnBrk="1" hangingPunct="1">
              <a:lnSpc>
                <a:spcPct val="90000"/>
              </a:lnSpc>
              <a:buFontTx/>
              <a:buNone/>
            </a:pPr>
            <a:r>
              <a:rPr lang="en-GB" sz="2400" smtClean="0"/>
              <a:t/>
            </a:r>
            <a:br>
              <a:rPr lang="en-GB" sz="2400" smtClean="0"/>
            </a:br>
            <a:r>
              <a:rPr lang="en-GB" sz="2400" smtClean="0">
                <a:solidFill>
                  <a:srgbClr val="0033CC"/>
                </a:solidFill>
              </a:rPr>
              <a:t>GAS DIFFUSION</a:t>
            </a:r>
            <a:r>
              <a:rPr lang="en-GB" sz="2400" smtClean="0"/>
              <a:t> - original method still used in FRANCE.  </a:t>
            </a:r>
          </a:p>
          <a:p>
            <a:pPr eaLnBrk="1" hangingPunct="1">
              <a:lnSpc>
                <a:spcPct val="90000"/>
              </a:lnSpc>
              <a:spcBef>
                <a:spcPct val="50000"/>
              </a:spcBef>
            </a:pPr>
            <a:r>
              <a:rPr lang="en-GB" sz="2400" smtClean="0"/>
              <a:t>"HEX" is allowed to diffuse through a membrane separating the high and low pressure parts of a cell.  </a:t>
            </a:r>
          </a:p>
          <a:p>
            <a:pPr eaLnBrk="1" hangingPunct="1">
              <a:lnSpc>
                <a:spcPct val="90000"/>
              </a:lnSpc>
              <a:spcBef>
                <a:spcPct val="50000"/>
              </a:spcBef>
            </a:pPr>
            <a:r>
              <a:rPr lang="en-GB" sz="2400" baseline="30000" smtClean="0"/>
              <a:t>235</a:t>
            </a:r>
            <a:r>
              <a:rPr lang="en-GB" sz="2400" smtClean="0"/>
              <a:t>U diffuses faster than </a:t>
            </a:r>
            <a:r>
              <a:rPr lang="en-GB" sz="2400" baseline="30000" smtClean="0"/>
              <a:t>238</a:t>
            </a:r>
            <a:r>
              <a:rPr lang="en-GB" sz="2400" smtClean="0"/>
              <a:t>U through this membrane.  </a:t>
            </a:r>
          </a:p>
          <a:p>
            <a:pPr eaLnBrk="1" hangingPunct="1">
              <a:lnSpc>
                <a:spcPct val="90000"/>
              </a:lnSpc>
              <a:spcBef>
                <a:spcPct val="50000"/>
              </a:spcBef>
            </a:pPr>
            <a:r>
              <a:rPr lang="en-GB" sz="2400" smtClean="0"/>
              <a:t>Outlet gas from lower pressure is slightly enriched in </a:t>
            </a:r>
            <a:r>
              <a:rPr lang="en-GB" sz="2400" baseline="30000" smtClean="0"/>
              <a:t>235</a:t>
            </a:r>
            <a:r>
              <a:rPr lang="en-GB" sz="2400" smtClean="0"/>
              <a:t>U  (by a factor of 1.0043) and is further enriched in subsequent cells.  </a:t>
            </a:r>
          </a:p>
          <a:p>
            <a:pPr eaLnBrk="1" hangingPunct="1">
              <a:lnSpc>
                <a:spcPct val="90000"/>
              </a:lnSpc>
              <a:spcBef>
                <a:spcPct val="50000"/>
              </a:spcBef>
            </a:pPr>
            <a:r>
              <a:rPr lang="en-GB" sz="2400" smtClean="0"/>
              <a:t>HUNDREDS / THOUSANDS of such cells are required in cascade depending on the required enrichment.  </a:t>
            </a:r>
          </a:p>
          <a:p>
            <a:pPr eaLnBrk="1" hangingPunct="1">
              <a:lnSpc>
                <a:spcPct val="90000"/>
              </a:lnSpc>
              <a:spcBef>
                <a:spcPct val="50000"/>
              </a:spcBef>
            </a:pPr>
            <a:r>
              <a:rPr lang="en-GB" sz="2400" smtClean="0"/>
              <a:t>Pumping demands are very large as are the cooling requirements between stages.  </a:t>
            </a:r>
          </a:p>
          <a:p>
            <a:pPr eaLnBrk="1" hangingPunct="1">
              <a:lnSpc>
                <a:spcPct val="90000"/>
              </a:lnSpc>
            </a:pPr>
            <a:endParaRPr lang="en-GB" sz="2400" b="0" smtClean="0"/>
          </a:p>
        </p:txBody>
      </p:sp>
      <p:sp>
        <p:nvSpPr>
          <p:cNvPr id="6" name="Rectangle 2"/>
          <p:cNvSpPr txBox="1">
            <a:spLocks noGrp="1"/>
          </p:cNvSpPr>
          <p:nvPr>
            <p:ph type="title"/>
          </p:nvPr>
        </p:nvSpPr>
        <p:spPr>
          <a:xfrm>
            <a:off x="0" y="0"/>
            <a:ext cx="9144000" cy="501650"/>
          </a:xfrm>
          <a:prstGeom prst="rect">
            <a:avLst/>
          </a:prstGeom>
          <a:gradFill flip="none" rotWithShape="1">
            <a:gsLst>
              <a:gs pos="0">
                <a:srgbClr val="000000"/>
              </a:gs>
              <a:gs pos="39999">
                <a:srgbClr val="0A128C"/>
              </a:gs>
              <a:gs pos="70000">
                <a:srgbClr val="181CC7"/>
              </a:gs>
              <a:gs pos="88000">
                <a:srgbClr val="7005D4"/>
              </a:gs>
              <a:gs pos="100000">
                <a:srgbClr val="8C3D91"/>
              </a:gs>
            </a:gsLst>
            <a:lin ang="5400000" scaled="0"/>
            <a:tileRect/>
          </a:gradFill>
        </p:spPr>
        <p:txBody>
          <a:bodyPr/>
          <a:lstStyle/>
          <a:p>
            <a:pPr algn="ctr">
              <a:spcBef>
                <a:spcPct val="50000"/>
              </a:spcBef>
            </a:pPr>
            <a:r>
              <a:rPr lang="en-GB" sz="3200" b="1" dirty="0" smtClean="0">
                <a:solidFill>
                  <a:srgbClr val="FFFF00"/>
                </a:solidFill>
                <a:latin typeface="Times New Roman" pitchFamily="18" charset="0"/>
              </a:rPr>
              <a:t>Simplified Fuel Cycle for a PWR: Enrichment (1)</a:t>
            </a:r>
            <a:endParaRPr lang="en-GB" sz="3200" b="1" dirty="0">
              <a:solidFill>
                <a:srgbClr val="FFFF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09571">
                                            <p:txEl>
                                              <p:pRg st="1" end="1"/>
                                            </p:txEl>
                                          </p:spTgt>
                                        </p:tgtEl>
                                        <p:attrNameLst>
                                          <p:attrName>style.visibility</p:attrName>
                                        </p:attrNameLst>
                                      </p:cBhvr>
                                      <p:to>
                                        <p:strVal val="visible"/>
                                      </p:to>
                                    </p:set>
                                    <p:animEffect transition="in" filter="dissolve">
                                      <p:cBhvr>
                                        <p:cTn id="7" dur="500"/>
                                        <p:tgtEl>
                                          <p:spTgt spid="109571">
                                            <p:txEl>
                                              <p:pRg st="1" end="1"/>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09571">
                                            <p:txEl>
                                              <p:pRg st="2" end="2"/>
                                            </p:txEl>
                                          </p:spTgt>
                                        </p:tgtEl>
                                        <p:attrNameLst>
                                          <p:attrName>style.visibility</p:attrName>
                                        </p:attrNameLst>
                                      </p:cBhvr>
                                      <p:to>
                                        <p:strVal val="visible"/>
                                      </p:to>
                                    </p:set>
                                    <p:animEffect transition="in" filter="dissolve">
                                      <p:cBhvr>
                                        <p:cTn id="11" dur="500"/>
                                        <p:tgtEl>
                                          <p:spTgt spid="109571">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109571">
                                            <p:txEl>
                                              <p:pRg st="3" end="3"/>
                                            </p:txEl>
                                          </p:spTgt>
                                        </p:tgtEl>
                                        <p:attrNameLst>
                                          <p:attrName>style.visibility</p:attrName>
                                        </p:attrNameLst>
                                      </p:cBhvr>
                                      <p:to>
                                        <p:strVal val="visible"/>
                                      </p:to>
                                    </p:set>
                                    <p:animEffect transition="in" filter="dissolve">
                                      <p:cBhvr>
                                        <p:cTn id="16" dur="500"/>
                                        <p:tgtEl>
                                          <p:spTgt spid="109571">
                                            <p:txEl>
                                              <p:pRg st="3" end="3"/>
                                            </p:txEl>
                                          </p:spTgt>
                                        </p:tgtEl>
                                      </p:cBhvr>
                                    </p:animEffect>
                                  </p:childTnLst>
                                </p:cTn>
                              </p:par>
                            </p:childTnLst>
                          </p:cTn>
                        </p:par>
                        <p:par>
                          <p:cTn id="17" fill="hold">
                            <p:stCondLst>
                              <p:cond delay="500"/>
                            </p:stCondLst>
                            <p:childTnLst>
                              <p:par>
                                <p:cTn id="18" presetID="9" presetClass="entr" presetSubtype="0" fill="hold" nodeType="afterEffect">
                                  <p:stCondLst>
                                    <p:cond delay="0"/>
                                  </p:stCondLst>
                                  <p:childTnLst>
                                    <p:set>
                                      <p:cBhvr>
                                        <p:cTn id="19" dur="1" fill="hold">
                                          <p:stCondLst>
                                            <p:cond delay="0"/>
                                          </p:stCondLst>
                                        </p:cTn>
                                        <p:tgtEl>
                                          <p:spTgt spid="109571">
                                            <p:txEl>
                                              <p:pRg st="4" end="4"/>
                                            </p:txEl>
                                          </p:spTgt>
                                        </p:tgtEl>
                                        <p:attrNameLst>
                                          <p:attrName>style.visibility</p:attrName>
                                        </p:attrNameLst>
                                      </p:cBhvr>
                                      <p:to>
                                        <p:strVal val="visible"/>
                                      </p:to>
                                    </p:set>
                                    <p:animEffect transition="in" filter="dissolve">
                                      <p:cBhvr>
                                        <p:cTn id="20" dur="500"/>
                                        <p:tgtEl>
                                          <p:spTgt spid="109571">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09571">
                                            <p:txEl>
                                              <p:pRg st="5" end="5"/>
                                            </p:txEl>
                                          </p:spTgt>
                                        </p:tgtEl>
                                        <p:attrNameLst>
                                          <p:attrName>style.visibility</p:attrName>
                                        </p:attrNameLst>
                                      </p:cBhvr>
                                      <p:to>
                                        <p:strVal val="visible"/>
                                      </p:to>
                                    </p:set>
                                    <p:animEffect transition="in" filter="dissolve">
                                      <p:cBhvr>
                                        <p:cTn id="25" dur="500"/>
                                        <p:tgtEl>
                                          <p:spTgt spid="109571">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109571">
                                            <p:txEl>
                                              <p:pRg st="6" end="6"/>
                                            </p:txEl>
                                          </p:spTgt>
                                        </p:tgtEl>
                                        <p:attrNameLst>
                                          <p:attrName>style.visibility</p:attrName>
                                        </p:attrNameLst>
                                      </p:cBhvr>
                                      <p:to>
                                        <p:strVal val="visible"/>
                                      </p:to>
                                    </p:set>
                                    <p:animEffect transition="in" filter="dissolve">
                                      <p:cBhvr>
                                        <p:cTn id="30" dur="500"/>
                                        <p:tgtEl>
                                          <p:spTgt spid="109571">
                                            <p:txEl>
                                              <p:pRg st="6" end="6"/>
                                            </p:txEl>
                                          </p:spTgt>
                                        </p:tgtEl>
                                      </p:cBhvr>
                                    </p:animEffect>
                                  </p:childTnLst>
                                </p:cTn>
                              </p:par>
                            </p:childTnLst>
                          </p:cTn>
                        </p:par>
                        <p:par>
                          <p:cTn id="31" fill="hold">
                            <p:stCondLst>
                              <p:cond delay="500"/>
                            </p:stCondLst>
                            <p:childTnLst>
                              <p:par>
                                <p:cTn id="32" presetID="9" presetClass="entr" presetSubtype="0" fill="hold" nodeType="afterEffect">
                                  <p:stCondLst>
                                    <p:cond delay="0"/>
                                  </p:stCondLst>
                                  <p:childTnLst>
                                    <p:set>
                                      <p:cBhvr>
                                        <p:cTn id="33" dur="1" fill="hold">
                                          <p:stCondLst>
                                            <p:cond delay="0"/>
                                          </p:stCondLst>
                                        </p:cTn>
                                        <p:tgtEl>
                                          <p:spTgt spid="109571">
                                            <p:txEl>
                                              <p:pRg st="7" end="7"/>
                                            </p:txEl>
                                          </p:spTgt>
                                        </p:tgtEl>
                                        <p:attrNameLst>
                                          <p:attrName>style.visibility</p:attrName>
                                        </p:attrNameLst>
                                      </p:cBhvr>
                                      <p:to>
                                        <p:strVal val="visible"/>
                                      </p:to>
                                    </p:set>
                                    <p:animEffect transition="in" filter="dissolve">
                                      <p:cBhvr>
                                        <p:cTn id="34" dur="500"/>
                                        <p:tgtEl>
                                          <p:spTgt spid="10957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noFill/>
        </p:spPr>
        <p:txBody>
          <a:bodyPr/>
          <a:lstStyle/>
          <a:p>
            <a:fld id="{4279D348-1B82-402E-B39F-49EB7E84C8F4}" type="slidenum">
              <a:rPr lang="en-GB" smtClean="0"/>
              <a:pPr/>
              <a:t>8</a:t>
            </a:fld>
            <a:endParaRPr lang="en-GB" smtClean="0"/>
          </a:p>
        </p:txBody>
      </p:sp>
      <p:sp>
        <p:nvSpPr>
          <p:cNvPr id="113667" name="Rectangle 3"/>
          <p:cNvSpPr>
            <a:spLocks noGrp="1" noChangeArrowheads="1"/>
          </p:cNvSpPr>
          <p:nvPr>
            <p:ph type="body" idx="1"/>
          </p:nvPr>
        </p:nvSpPr>
        <p:spPr>
          <a:xfrm>
            <a:off x="457200" y="858838"/>
            <a:ext cx="8229600" cy="5216525"/>
          </a:xfrm>
        </p:spPr>
        <p:txBody>
          <a:bodyPr/>
          <a:lstStyle/>
          <a:p>
            <a:pPr eaLnBrk="1" hangingPunct="1">
              <a:buFontTx/>
              <a:buNone/>
            </a:pPr>
            <a:r>
              <a:rPr lang="en-GB" sz="2800" dirty="0" smtClean="0">
                <a:solidFill>
                  <a:srgbClr val="FF0909"/>
                </a:solidFill>
              </a:rPr>
              <a:t>ENRICHMENT:  GAS DIFFUSION.</a:t>
            </a:r>
            <a:r>
              <a:rPr lang="en-GB" sz="4000" dirty="0" smtClean="0"/>
              <a:t> </a:t>
            </a:r>
          </a:p>
          <a:p>
            <a:pPr lvl="1" eaLnBrk="1" hangingPunct="1">
              <a:buFontTx/>
              <a:buNone/>
            </a:pPr>
            <a:endParaRPr lang="en-GB" sz="2400" dirty="0" smtClean="0"/>
          </a:p>
          <a:p>
            <a:pPr eaLnBrk="1" hangingPunct="1">
              <a:spcBef>
                <a:spcPct val="50000"/>
              </a:spcBef>
            </a:pPr>
            <a:r>
              <a:rPr lang="en-GB" sz="2400" dirty="0" smtClean="0"/>
              <a:t>Outlet gas from HIGH PRESSURE side is slightly depleted URANIUM and is fed back into previous cell of sequence.</a:t>
            </a:r>
          </a:p>
          <a:p>
            <a:pPr eaLnBrk="1" hangingPunct="1">
              <a:spcBef>
                <a:spcPct val="50000"/>
              </a:spcBef>
            </a:pPr>
            <a:r>
              <a:rPr lang="en-GB" sz="2400" dirty="0" smtClean="0"/>
              <a:t>AT BACK END, depleted URANIUM contains only 0.2 - 0.3% </a:t>
            </a:r>
            <a:r>
              <a:rPr lang="en-GB" sz="2400" baseline="30000" dirty="0" smtClean="0"/>
              <a:t>235</a:t>
            </a:r>
            <a:r>
              <a:rPr lang="en-GB" sz="2400" dirty="0" smtClean="0"/>
              <a:t>U, </a:t>
            </a:r>
          </a:p>
          <a:p>
            <a:pPr lvl="1" eaLnBrk="1" hangingPunct="1">
              <a:spcBef>
                <a:spcPct val="50000"/>
              </a:spcBef>
            </a:pPr>
            <a:r>
              <a:rPr lang="en-GB" sz="2400" dirty="0" smtClean="0">
                <a:solidFill>
                  <a:srgbClr val="FF0000"/>
                </a:solidFill>
              </a:rPr>
              <a:t>NOT economic to use this for further enrichment.</a:t>
            </a:r>
            <a:r>
              <a:rPr lang="en-GB" sz="2400" dirty="0" smtClean="0"/>
              <a:t>  </a:t>
            </a:r>
          </a:p>
          <a:p>
            <a:pPr eaLnBrk="1" hangingPunct="1">
              <a:spcBef>
                <a:spcPct val="50000"/>
              </a:spcBef>
            </a:pPr>
            <a:r>
              <a:rPr lang="en-GB" sz="2400" dirty="0" smtClean="0"/>
              <a:t>This depleted URANIUM is currently stockpiled, but could be an extremely value fuel resource should we decide to go for the FBR.</a:t>
            </a:r>
          </a:p>
          <a:p>
            <a:pPr eaLnBrk="1" hangingPunct="1"/>
            <a:endParaRPr lang="en-GB" sz="2400" b="0" dirty="0" smtClean="0"/>
          </a:p>
        </p:txBody>
      </p:sp>
      <p:sp>
        <p:nvSpPr>
          <p:cNvPr id="9220" name="Rectangle 4"/>
          <p:cNvSpPr>
            <a:spLocks noGrp="1" noChangeArrowheads="1"/>
          </p:cNvSpPr>
          <p:nvPr>
            <p:ph type="title"/>
          </p:nvPr>
        </p:nvSpPr>
        <p:spPr/>
        <p:txBody>
          <a:bodyPr/>
          <a:lstStyle/>
          <a:p>
            <a:pPr eaLnBrk="1" hangingPunct="1"/>
            <a:endParaRPr lang="en-US" smtClean="0"/>
          </a:p>
        </p:txBody>
      </p:sp>
      <p:sp>
        <p:nvSpPr>
          <p:cNvPr id="6" name="Rectangle 2"/>
          <p:cNvSpPr txBox="1">
            <a:spLocks/>
          </p:cNvSpPr>
          <p:nvPr/>
        </p:nvSpPr>
        <p:spPr bwMode="auto">
          <a:xfrm>
            <a:off x="0" y="0"/>
            <a:ext cx="9144000" cy="501650"/>
          </a:xfrm>
          <a:prstGeom prst="rect">
            <a:avLst/>
          </a:prstGeom>
          <a:gradFill flip="none" rotWithShape="1">
            <a:gsLst>
              <a:gs pos="0">
                <a:srgbClr val="000000"/>
              </a:gs>
              <a:gs pos="39999">
                <a:srgbClr val="0A128C"/>
              </a:gs>
              <a:gs pos="70000">
                <a:srgbClr val="181CC7"/>
              </a:gs>
              <a:gs pos="88000">
                <a:srgbClr val="7005D4"/>
              </a:gs>
              <a:gs pos="100000">
                <a:srgbClr val="8C3D91"/>
              </a:gs>
            </a:gsLst>
            <a:lin ang="5400000" scaled="0"/>
            <a:tileRect/>
          </a:gra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3200" b="1" i="0" u="none" strike="noStrike" kern="0" cap="none" spc="0" normalizeH="0" baseline="0" noProof="0" dirty="0" smtClean="0">
                <a:ln>
                  <a:noFill/>
                </a:ln>
                <a:solidFill>
                  <a:srgbClr val="FFFF00"/>
                </a:solidFill>
                <a:effectLst/>
                <a:uLnTx/>
                <a:uFillTx/>
                <a:latin typeface="Times New Roman" pitchFamily="18" charset="0"/>
                <a:ea typeface="+mj-ea"/>
                <a:cs typeface="+mj-cs"/>
              </a:rPr>
              <a:t>Simplified Fuel Cycle for a PWR: Enrichment (2)</a:t>
            </a:r>
            <a:endParaRPr kumimoji="0" lang="en-GB" sz="3200" b="1" i="0" u="none" strike="noStrike" kern="0" cap="none" spc="0" normalizeH="0" baseline="0" noProof="0" dirty="0">
              <a:ln>
                <a:noFill/>
              </a:ln>
              <a:solidFill>
                <a:srgbClr val="FFFF00"/>
              </a:solidFill>
              <a:effectLst/>
              <a:uLnTx/>
              <a:uFillTx/>
              <a:latin typeface="Times New Roman" pitchFamily="18"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13667">
                                            <p:txEl>
                                              <p:pRg st="2" end="2"/>
                                            </p:txEl>
                                          </p:spTgt>
                                        </p:tgtEl>
                                        <p:attrNameLst>
                                          <p:attrName>style.visibility</p:attrName>
                                        </p:attrNameLst>
                                      </p:cBhvr>
                                      <p:to>
                                        <p:strVal val="visible"/>
                                      </p:to>
                                    </p:set>
                                    <p:animEffect transition="in" filter="dissolve">
                                      <p:cBhvr>
                                        <p:cTn id="7" dur="500"/>
                                        <p:tgtEl>
                                          <p:spTgt spid="113667">
                                            <p:txEl>
                                              <p:pRg st="2" end="2"/>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13667">
                                            <p:txEl>
                                              <p:pRg st="3" end="3"/>
                                            </p:txEl>
                                          </p:spTgt>
                                        </p:tgtEl>
                                        <p:attrNameLst>
                                          <p:attrName>style.visibility</p:attrName>
                                        </p:attrNameLst>
                                      </p:cBhvr>
                                      <p:to>
                                        <p:strVal val="visible"/>
                                      </p:to>
                                    </p:set>
                                    <p:animEffect transition="in" filter="dissolve">
                                      <p:cBhvr>
                                        <p:cTn id="11" dur="500"/>
                                        <p:tgtEl>
                                          <p:spTgt spid="113667">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113667">
                                            <p:txEl>
                                              <p:pRg st="4" end="4"/>
                                            </p:txEl>
                                          </p:spTgt>
                                        </p:tgtEl>
                                        <p:attrNameLst>
                                          <p:attrName>style.visibility</p:attrName>
                                        </p:attrNameLst>
                                      </p:cBhvr>
                                      <p:to>
                                        <p:strVal val="visible"/>
                                      </p:to>
                                    </p:set>
                                    <p:animEffect transition="in" filter="dissolve">
                                      <p:cBhvr>
                                        <p:cTn id="16" dur="500"/>
                                        <p:tgtEl>
                                          <p:spTgt spid="113667">
                                            <p:txEl>
                                              <p:pRg st="4" end="4"/>
                                            </p:txEl>
                                          </p:spTgt>
                                        </p:tgtEl>
                                      </p:cBhvr>
                                    </p:animEffect>
                                  </p:childTnLst>
                                </p:cTn>
                              </p:par>
                            </p:childTnLst>
                          </p:cTn>
                        </p:par>
                        <p:par>
                          <p:cTn id="17" fill="hold">
                            <p:stCondLst>
                              <p:cond delay="500"/>
                            </p:stCondLst>
                            <p:childTnLst>
                              <p:par>
                                <p:cTn id="18" presetID="9" presetClass="entr" presetSubtype="0" fill="hold" nodeType="afterEffect">
                                  <p:stCondLst>
                                    <p:cond delay="0"/>
                                  </p:stCondLst>
                                  <p:childTnLst>
                                    <p:set>
                                      <p:cBhvr>
                                        <p:cTn id="19" dur="1" fill="hold">
                                          <p:stCondLst>
                                            <p:cond delay="0"/>
                                          </p:stCondLst>
                                        </p:cTn>
                                        <p:tgtEl>
                                          <p:spTgt spid="113667">
                                            <p:txEl>
                                              <p:pRg st="5" end="5"/>
                                            </p:txEl>
                                          </p:spTgt>
                                        </p:tgtEl>
                                        <p:attrNameLst>
                                          <p:attrName>style.visibility</p:attrName>
                                        </p:attrNameLst>
                                      </p:cBhvr>
                                      <p:to>
                                        <p:strVal val="visible"/>
                                      </p:to>
                                    </p:set>
                                    <p:animEffect transition="in" filter="dissolve">
                                      <p:cBhvr>
                                        <p:cTn id="20" dur="500"/>
                                        <p:tgtEl>
                                          <p:spTgt spid="1136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a:noFill/>
        </p:spPr>
        <p:txBody>
          <a:bodyPr/>
          <a:lstStyle/>
          <a:p>
            <a:fld id="{72FA2471-3216-45C0-BCF0-4F0542EA9887}" type="slidenum">
              <a:rPr lang="en-GB" smtClean="0"/>
              <a:pPr/>
              <a:t>9</a:t>
            </a:fld>
            <a:endParaRPr lang="en-GB" smtClean="0"/>
          </a:p>
        </p:txBody>
      </p:sp>
      <p:sp>
        <p:nvSpPr>
          <p:cNvPr id="111619" name="Rectangle 3"/>
          <p:cNvSpPr>
            <a:spLocks noGrp="1" noChangeArrowheads="1"/>
          </p:cNvSpPr>
          <p:nvPr>
            <p:ph type="body" idx="1"/>
          </p:nvPr>
        </p:nvSpPr>
        <p:spPr>
          <a:xfrm>
            <a:off x="457200" y="858838"/>
            <a:ext cx="8229600" cy="5818187"/>
          </a:xfrm>
        </p:spPr>
        <p:txBody>
          <a:bodyPr/>
          <a:lstStyle/>
          <a:p>
            <a:pPr eaLnBrk="1" hangingPunct="1">
              <a:lnSpc>
                <a:spcPct val="90000"/>
              </a:lnSpc>
              <a:buFontTx/>
              <a:buNone/>
            </a:pPr>
            <a:r>
              <a:rPr lang="en-GB" sz="3600" smtClean="0"/>
              <a:t>ENRICHMENT. </a:t>
            </a:r>
          </a:p>
          <a:p>
            <a:pPr eaLnBrk="1" hangingPunct="1">
              <a:lnSpc>
                <a:spcPct val="90000"/>
              </a:lnSpc>
              <a:spcBef>
                <a:spcPct val="50000"/>
              </a:spcBef>
              <a:buFontTx/>
              <a:buNone/>
            </a:pPr>
            <a:r>
              <a:rPr lang="en-GB" sz="2400" smtClean="0"/>
              <a:t/>
            </a:r>
            <a:br>
              <a:rPr lang="en-GB" sz="2400" smtClean="0"/>
            </a:br>
            <a:r>
              <a:rPr lang="en-GB" sz="2400" smtClean="0">
                <a:solidFill>
                  <a:srgbClr val="FF0909"/>
                </a:solidFill>
              </a:rPr>
              <a:t>GAS CENTRIFUGE ENRICHEMENT</a:t>
            </a:r>
            <a:r>
              <a:rPr lang="en-GB" sz="2400" smtClean="0"/>
              <a:t> </a:t>
            </a:r>
          </a:p>
          <a:p>
            <a:pPr eaLnBrk="1" hangingPunct="1">
              <a:lnSpc>
                <a:spcPct val="90000"/>
              </a:lnSpc>
              <a:spcBef>
                <a:spcPct val="50000"/>
              </a:spcBef>
            </a:pPr>
            <a:r>
              <a:rPr lang="en-GB" sz="2400" smtClean="0"/>
              <a:t>similar to the Gas diffusion in that it requires many stages.</a:t>
            </a:r>
          </a:p>
          <a:p>
            <a:pPr eaLnBrk="1" hangingPunct="1">
              <a:lnSpc>
                <a:spcPct val="90000"/>
              </a:lnSpc>
              <a:spcBef>
                <a:spcPct val="50000"/>
              </a:spcBef>
            </a:pPr>
            <a:r>
              <a:rPr lang="en-GB" sz="2400" smtClean="0"/>
              <a:t> "HEX" is spun in a centrifuge, and the slightly enriched URANIUM is sucked off near the axis and passed to the next stage.  </a:t>
            </a:r>
          </a:p>
          <a:p>
            <a:pPr eaLnBrk="1" hangingPunct="1">
              <a:lnSpc>
                <a:spcPct val="90000"/>
              </a:lnSpc>
              <a:spcBef>
                <a:spcPct val="50000"/>
              </a:spcBef>
            </a:pPr>
            <a:r>
              <a:rPr lang="en-GB" sz="2400" smtClean="0"/>
              <a:t>ENERGY requirements for this process are only ~10% of the GAS DIFFUSION method.  </a:t>
            </a:r>
          </a:p>
          <a:p>
            <a:pPr eaLnBrk="1" hangingPunct="1">
              <a:lnSpc>
                <a:spcPct val="90000"/>
              </a:lnSpc>
              <a:spcBef>
                <a:spcPct val="50000"/>
              </a:spcBef>
            </a:pPr>
            <a:r>
              <a:rPr lang="en-GB" sz="2400" smtClean="0"/>
              <a:t>All UK fuel is now enriched by this process at Capenhurst.</a:t>
            </a:r>
          </a:p>
          <a:p>
            <a:pPr eaLnBrk="1" hangingPunct="1">
              <a:lnSpc>
                <a:spcPct val="90000"/>
              </a:lnSpc>
              <a:spcBef>
                <a:spcPct val="50000"/>
              </a:spcBef>
              <a:buFontTx/>
              <a:buNone/>
            </a:pPr>
            <a:r>
              <a:rPr lang="en-GB" sz="2400" smtClean="0"/>
              <a:t/>
            </a:r>
            <a:br>
              <a:rPr lang="en-GB" sz="2400" smtClean="0"/>
            </a:br>
            <a:endParaRPr lang="en-GB" sz="2400" b="0" smtClean="0"/>
          </a:p>
        </p:txBody>
      </p:sp>
      <p:sp>
        <p:nvSpPr>
          <p:cNvPr id="10244" name="Rectangle 4"/>
          <p:cNvSpPr>
            <a:spLocks noGrp="1" noChangeArrowheads="1"/>
          </p:cNvSpPr>
          <p:nvPr>
            <p:ph type="title"/>
          </p:nvPr>
        </p:nvSpPr>
        <p:spPr/>
        <p:txBody>
          <a:bodyPr/>
          <a:lstStyle/>
          <a:p>
            <a:pPr eaLnBrk="1" hangingPunct="1"/>
            <a:endParaRPr lang="en-US" smtClean="0"/>
          </a:p>
        </p:txBody>
      </p:sp>
      <p:sp>
        <p:nvSpPr>
          <p:cNvPr id="6" name="Rectangle 2"/>
          <p:cNvSpPr txBox="1">
            <a:spLocks/>
          </p:cNvSpPr>
          <p:nvPr/>
        </p:nvSpPr>
        <p:spPr bwMode="auto">
          <a:xfrm>
            <a:off x="0" y="0"/>
            <a:ext cx="9144000" cy="501650"/>
          </a:xfrm>
          <a:prstGeom prst="rect">
            <a:avLst/>
          </a:prstGeom>
          <a:gradFill flip="none" rotWithShape="1">
            <a:gsLst>
              <a:gs pos="0">
                <a:srgbClr val="000000"/>
              </a:gs>
              <a:gs pos="39999">
                <a:srgbClr val="0A128C"/>
              </a:gs>
              <a:gs pos="70000">
                <a:srgbClr val="181CC7"/>
              </a:gs>
              <a:gs pos="88000">
                <a:srgbClr val="7005D4"/>
              </a:gs>
              <a:gs pos="100000">
                <a:srgbClr val="8C3D91"/>
              </a:gs>
            </a:gsLst>
            <a:lin ang="5400000" scaled="0"/>
            <a:tileRect/>
          </a:gra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3200" b="1" i="0" u="none" strike="noStrike" kern="0" cap="none" spc="0" normalizeH="0" baseline="0" noProof="0" dirty="0" smtClean="0">
                <a:ln>
                  <a:noFill/>
                </a:ln>
                <a:solidFill>
                  <a:srgbClr val="FFFF00"/>
                </a:solidFill>
                <a:effectLst/>
                <a:uLnTx/>
                <a:uFillTx/>
                <a:latin typeface="Times New Roman" pitchFamily="18" charset="0"/>
                <a:ea typeface="+mj-ea"/>
                <a:cs typeface="+mj-cs"/>
              </a:rPr>
              <a:t>Simplified Fuel Cycle for a PWR: Enrichment (3)</a:t>
            </a:r>
            <a:endParaRPr kumimoji="0" lang="en-GB" sz="3200" b="1" i="0" u="none" strike="noStrike" kern="0" cap="none" spc="0" normalizeH="0" baseline="0" noProof="0" dirty="0">
              <a:ln>
                <a:noFill/>
              </a:ln>
              <a:solidFill>
                <a:srgbClr val="FFFF00"/>
              </a:solidFill>
              <a:effectLst/>
              <a:uLnTx/>
              <a:uFillTx/>
              <a:latin typeface="Times New Roman" pitchFamily="18"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11619">
                                            <p:txEl>
                                              <p:pRg st="2" end="2"/>
                                            </p:txEl>
                                          </p:spTgt>
                                        </p:tgtEl>
                                        <p:attrNameLst>
                                          <p:attrName>style.visibility</p:attrName>
                                        </p:attrNameLst>
                                      </p:cBhvr>
                                      <p:to>
                                        <p:strVal val="visible"/>
                                      </p:to>
                                    </p:set>
                                    <p:animEffect transition="in" filter="dissolve">
                                      <p:cBhvr>
                                        <p:cTn id="7" dur="500"/>
                                        <p:tgtEl>
                                          <p:spTgt spid="11161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1619">
                                            <p:txEl>
                                              <p:pRg st="3" end="3"/>
                                            </p:txEl>
                                          </p:spTgt>
                                        </p:tgtEl>
                                        <p:attrNameLst>
                                          <p:attrName>style.visibility</p:attrName>
                                        </p:attrNameLst>
                                      </p:cBhvr>
                                      <p:to>
                                        <p:strVal val="visible"/>
                                      </p:to>
                                    </p:set>
                                    <p:animEffect transition="in" filter="dissolve">
                                      <p:cBhvr>
                                        <p:cTn id="12" dur="500"/>
                                        <p:tgtEl>
                                          <p:spTgt spid="111619">
                                            <p:txEl>
                                              <p:pRg st="3" end="3"/>
                                            </p:txEl>
                                          </p:spTgt>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111619">
                                            <p:txEl>
                                              <p:pRg st="4" end="4"/>
                                            </p:txEl>
                                          </p:spTgt>
                                        </p:tgtEl>
                                        <p:attrNameLst>
                                          <p:attrName>style.visibility</p:attrName>
                                        </p:attrNameLst>
                                      </p:cBhvr>
                                      <p:to>
                                        <p:strVal val="visible"/>
                                      </p:to>
                                    </p:set>
                                    <p:animEffect transition="in" filter="dissolve">
                                      <p:cBhvr>
                                        <p:cTn id="16" dur="500"/>
                                        <p:tgtEl>
                                          <p:spTgt spid="111619">
                                            <p:txEl>
                                              <p:pRg st="4" end="4"/>
                                            </p:txEl>
                                          </p:spTgt>
                                        </p:tgtEl>
                                      </p:cBhvr>
                                    </p:animEffect>
                                  </p:childTnLst>
                                </p:cTn>
                              </p:par>
                            </p:childTnLst>
                          </p:cTn>
                        </p:par>
                        <p:par>
                          <p:cTn id="17" fill="hold">
                            <p:stCondLst>
                              <p:cond delay="1000"/>
                            </p:stCondLst>
                            <p:childTnLst>
                              <p:par>
                                <p:cTn id="18" presetID="9" presetClass="entr" presetSubtype="0" fill="hold" nodeType="afterEffect">
                                  <p:stCondLst>
                                    <p:cond delay="0"/>
                                  </p:stCondLst>
                                  <p:childTnLst>
                                    <p:set>
                                      <p:cBhvr>
                                        <p:cTn id="19" dur="1" fill="hold">
                                          <p:stCondLst>
                                            <p:cond delay="0"/>
                                          </p:stCondLst>
                                        </p:cTn>
                                        <p:tgtEl>
                                          <p:spTgt spid="111619">
                                            <p:txEl>
                                              <p:pRg st="5" end="5"/>
                                            </p:txEl>
                                          </p:spTgt>
                                        </p:tgtEl>
                                        <p:attrNameLst>
                                          <p:attrName>style.visibility</p:attrName>
                                        </p:attrNameLst>
                                      </p:cBhvr>
                                      <p:to>
                                        <p:strVal val="visible"/>
                                      </p:to>
                                    </p:set>
                                    <p:animEffect transition="in" filter="dissolve">
                                      <p:cBhvr>
                                        <p:cTn id="20" dur="500"/>
                                        <p:tgtEl>
                                          <p:spTgt spid="1116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default">
  <a:themeElements>
    <a:clrScheme name="1_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cred4</Template>
  <TotalTime>1206</TotalTime>
  <Words>2377</Words>
  <Application>Microsoft Office PowerPoint</Application>
  <PresentationFormat>On-screen Show (4:3)</PresentationFormat>
  <Paragraphs>332</Paragraphs>
  <Slides>29</Slides>
  <Notes>28</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1_default</vt:lpstr>
      <vt:lpstr>Slide 1</vt:lpstr>
      <vt:lpstr>Slide 2</vt:lpstr>
      <vt:lpstr>Slide 3</vt:lpstr>
      <vt:lpstr>Slide 4</vt:lpstr>
      <vt:lpstr>Slide 5</vt:lpstr>
      <vt:lpstr>Simplified Fuel Cycle for a PWR (2)</vt:lpstr>
      <vt:lpstr>Simplified Fuel Cycle for a PWR: Enrichment (1)</vt:lpstr>
      <vt:lpstr>Slide 8</vt:lpstr>
      <vt:lpstr>Slide 9</vt:lpstr>
      <vt:lpstr>Slide 10</vt:lpstr>
      <vt:lpstr>Slide 11</vt:lpstr>
      <vt:lpstr>Slide 12</vt:lpstr>
      <vt:lpstr>Simplified Fuel Cycle for a PWR: BACKEND (1)</vt:lpstr>
      <vt:lpstr>Simplified Fuel Cycle for a PWR: BACKEND (2)</vt:lpstr>
      <vt:lpstr>Slide 15</vt:lpstr>
      <vt:lpstr>Simplified Fuel Cycle for a PWR Reprocessing Cycle (1)</vt:lpstr>
      <vt:lpstr>Simplified Fuel Cycle for a PWR Reprocessing Cycle (2)</vt:lpstr>
      <vt:lpstr>Slide 18</vt:lpstr>
      <vt:lpstr>Slide 19</vt:lpstr>
      <vt:lpstr>Slide 20</vt:lpstr>
      <vt:lpstr>Waste Disposal:  An Introduction (3)</vt:lpstr>
      <vt:lpstr>Slide 22</vt:lpstr>
      <vt:lpstr>Slide 23</vt:lpstr>
      <vt:lpstr>Slide 24</vt:lpstr>
      <vt:lpstr>Slide 25</vt:lpstr>
      <vt:lpstr>Slide 26</vt:lpstr>
      <vt:lpstr>Slide 27</vt:lpstr>
      <vt:lpstr>Slide 28</vt:lpstr>
      <vt:lpstr>Slide 29</vt:lpstr>
    </vt:vector>
  </TitlesOfParts>
  <Company>UEA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Keith Tovey</dc:creator>
  <cp:lastModifiedBy>keithj</cp:lastModifiedBy>
  <cp:revision>47</cp:revision>
  <dcterms:created xsi:type="dcterms:W3CDTF">2007-02-01T21:13:29Z</dcterms:created>
  <dcterms:modified xsi:type="dcterms:W3CDTF">2018-01-16T10:52:28Z</dcterms:modified>
</cp:coreProperties>
</file>