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44"/>
  </p:notesMasterIdLst>
  <p:sldIdLst>
    <p:sldId id="301" r:id="rId3"/>
    <p:sldId id="309" r:id="rId4"/>
    <p:sldId id="267" r:id="rId5"/>
    <p:sldId id="285" r:id="rId6"/>
    <p:sldId id="338" r:id="rId7"/>
    <p:sldId id="268" r:id="rId8"/>
    <p:sldId id="287" r:id="rId9"/>
    <p:sldId id="286" r:id="rId10"/>
    <p:sldId id="321" r:id="rId11"/>
    <p:sldId id="288" r:id="rId12"/>
    <p:sldId id="291" r:id="rId13"/>
    <p:sldId id="294" r:id="rId14"/>
    <p:sldId id="295" r:id="rId15"/>
    <p:sldId id="298" r:id="rId16"/>
    <p:sldId id="296" r:id="rId17"/>
    <p:sldId id="300" r:id="rId18"/>
    <p:sldId id="293" r:id="rId19"/>
    <p:sldId id="297" r:id="rId20"/>
    <p:sldId id="316" r:id="rId21"/>
    <p:sldId id="317" r:id="rId22"/>
    <p:sldId id="320" r:id="rId23"/>
    <p:sldId id="356" r:id="rId24"/>
    <p:sldId id="339" r:id="rId25"/>
    <p:sldId id="340" r:id="rId26"/>
    <p:sldId id="353" r:id="rId27"/>
    <p:sldId id="355" r:id="rId28"/>
    <p:sldId id="341" r:id="rId29"/>
    <p:sldId id="334" r:id="rId30"/>
    <p:sldId id="335" r:id="rId31"/>
    <p:sldId id="336" r:id="rId32"/>
    <p:sldId id="342" r:id="rId33"/>
    <p:sldId id="344" r:id="rId34"/>
    <p:sldId id="343" r:id="rId35"/>
    <p:sldId id="345" r:id="rId36"/>
    <p:sldId id="352" r:id="rId37"/>
    <p:sldId id="349" r:id="rId38"/>
    <p:sldId id="350" r:id="rId39"/>
    <p:sldId id="348" r:id="rId40"/>
    <p:sldId id="346" r:id="rId41"/>
    <p:sldId id="347" r:id="rId42"/>
    <p:sldId id="351" r:id="rId43"/>
  </p:sldIdLst>
  <p:sldSz cx="9144000" cy="6858000" type="screen4x3"/>
  <p:notesSz cx="6858000" cy="987425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FF"/>
    <a:srgbClr val="FFFF99"/>
    <a:srgbClr val="00FFFF"/>
    <a:srgbClr val="CCFFCC"/>
    <a:srgbClr val="FF0000"/>
    <a:srgbClr val="0033CC"/>
    <a:srgbClr val="CC6600"/>
    <a:srgbClr val="808000"/>
    <a:srgbClr val="66FF33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7" autoAdjust="0"/>
    <p:restoredTop sz="87175" autoAdjust="0"/>
  </p:normalViewPr>
  <p:slideViewPr>
    <p:cSldViewPr snapToGrid="0">
      <p:cViewPr>
        <p:scale>
          <a:sx n="66" d="100"/>
          <a:sy n="66" d="100"/>
        </p:scale>
        <p:origin x="-9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91063"/>
            <a:ext cx="54864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733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378950"/>
            <a:ext cx="29733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F0E419-2880-4CE7-9CF9-404CF85DFD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EA358-5F93-4F35-8B78-66747BEE1D37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2A228-B4C1-4D71-AB27-49CDF22366E0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9CE3B-5363-4ED6-8174-E678401B6AA5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2EDE1-8792-4C13-847A-DF5A7D0DDF3B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1F202-C9BD-451D-AE53-D2F8EF7EF678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21E38-2566-46E3-A502-30DB9FD53860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06D4A-278E-452E-AB67-13175EC2A740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157F7-8B6C-4BAF-BC9C-99B61521E506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282FA-98CC-4F75-A1DF-0D548EFE552C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2DAE7-15EE-4532-A0B8-F9C108142588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DB314-CC18-49BE-8359-56DF3601B7FF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4AFB0-3185-48C2-AE1A-91E7786A5DDA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9E791-BADD-495A-BEEF-1531821EBFE9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3AEBB-A66F-4DCF-A0AA-72300B35E77B}" type="slidenum">
              <a:rPr lang="en-GB" smtClean="0">
                <a:latin typeface="Arial" pitchFamily="34" charset="0"/>
              </a:rPr>
              <a:pPr/>
              <a:t>36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198E5-9054-49EA-BDF5-3BF3F1E51E72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22BC4-5565-4370-B16F-C42A88372968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9009F-AF00-4FB9-B677-A361660E2A05}" type="slidenum">
              <a:rPr lang="en-GB" smtClean="0">
                <a:latin typeface="Arial" pitchFamily="34" charset="0"/>
              </a:rPr>
              <a:pPr/>
              <a:t>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D25AA-32E9-4686-88F8-0DC319401C45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58F0A-BB9C-4585-8324-373A1DAE3E4D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0718C-F2F0-4FF7-BD6F-BD9542789F27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2DC7E-C354-4651-906E-A499B7FAB2C8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FC9CF-8020-493F-A253-7AD4E1BBB3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2F9E-6A5D-4CF0-8B92-27D754FC6776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DEA8-ED5D-4F88-93E3-5645A7C83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F963-46AD-41D1-BD08-EE2ED1240F6C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0"/>
            <a:ext cx="206692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0"/>
            <a:ext cx="604837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E304-8712-4459-B792-BE7D0F7E4A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85A6-4F88-4A64-B187-B61AD4F0FFEB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501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58838"/>
            <a:ext cx="4038600" cy="5267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58838"/>
            <a:ext cx="4038600" cy="2557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68700"/>
            <a:ext cx="4038600" cy="2557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E2C16-AB33-4229-A15B-5BB95DBC2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417DE-E1E3-4351-A1D4-5B97A8A0352C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44FE-0110-4609-B4B3-97A5835E0A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C359B-8B38-4A73-AE1D-3873E5F427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36E5-571E-4293-8369-716373BCAB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8838"/>
            <a:ext cx="4038600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8838"/>
            <a:ext cx="4038600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93FFD-48C6-49C3-8338-9D148DFF08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271DF-BA5E-42DF-A00E-DF20A7030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C9F7D-42F8-492C-BD76-6C87ACE047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4918-348D-46E9-8650-D4BA57E072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241F-1477-496A-AD64-6B5DB53FA9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7421C-74D5-4626-A1DD-E60136CAD6A2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6AF67-0D3D-426F-AF2F-36D4E2F8F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6DB3-A875-4137-9685-4165E1E66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6D8B6-44D0-448B-8C9E-4E2C8598E2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0"/>
            <a:ext cx="206692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0"/>
            <a:ext cx="604837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D0CF-1A12-4AFB-B3EF-2F39A13722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B9376-FE30-40EE-9B90-EC5890A51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6EAD4-F680-4A11-AF10-6D8D31C5C221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8838"/>
            <a:ext cx="4038600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8838"/>
            <a:ext cx="4038600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F8B46-2F09-4568-A996-85BFF3EA9F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1A0E-776A-4772-82EC-29C523AFA9AF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77E9-5FD0-4639-970F-26A93E59A0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465F-3C9F-4B7F-82CE-E48CCEF4F74D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97675-97F8-4D34-AF95-C9A765B28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2EB00-9E55-4801-8E37-74210D9FD66A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151F-A333-4037-AADC-08BF997E2C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8F24-900D-4EB1-95C7-968D9DFB3657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1BA16-6FC3-4997-A2A0-BA29B0B6FF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7FA29-194E-4B91-AC56-1A2C9D4AB307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CF1A-D2E0-49C7-9FAD-F52C93E0CE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E96B-8712-4436-B39F-F5A7A3CB843E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ND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0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838"/>
            <a:ext cx="8229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1A19E4E5-AD78-476D-A69E-B5E22C8EC6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/>
            </a:lvl1pPr>
          </a:lstStyle>
          <a:p>
            <a:pPr>
              <a:defRPr/>
            </a:pPr>
            <a:fld id="{5CC3CE29-0D97-4535-936B-1B3D097236A0}" type="datetime1">
              <a:rPr lang="en-GB"/>
              <a:pPr>
                <a:defRPr/>
              </a:pPr>
              <a:t>26/01/2018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ND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0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838"/>
            <a:ext cx="8229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A189D627-D709-49BC-AD73-E853D9F36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ea.ac.uk/~e680/energy/energy.htm" TargetMode="External"/><Relationship Id="rId5" Type="http://schemas.openxmlformats.org/officeDocument/2006/relationships/hyperlink" Target="http://www2.env.uea.ac.uk/energy/energy.htm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k.tovey@uea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world-nuclear-news.org/NN-EPR_reactor_design_meets_UK_approval-1312127.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yworkforyou.com/mp/?p=24827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Generic_Design_Assessment" TargetMode="External"/><Relationship Id="rId5" Type="http://schemas.openxmlformats.org/officeDocument/2006/relationships/hyperlink" Target="https://en.wikipedia.org/wiki/Environment_Agency" TargetMode="External"/><Relationship Id="rId4" Type="http://schemas.openxmlformats.org/officeDocument/2006/relationships/hyperlink" Target="https://en.wikipedia.org/wiki/UK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560D58-260C-4CD6-BDCB-8AFDD44621A9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888B84D8-111F-44C1-A1C5-53195AA302E6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ENV-5022B</a:t>
            </a:r>
            <a:endParaRPr lang="en-GB" sz="36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Low Carbon 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Energy   2017 </a:t>
            </a:r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18</a:t>
            </a:r>
            <a:endParaRPr lang="en-GB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01" name="Text Box 6" descr="White marble"/>
          <p:cNvSpPr txBox="1">
            <a:spLocks noChangeArrowheads="1"/>
          </p:cNvSpPr>
          <p:nvPr/>
        </p:nvSpPr>
        <p:spPr bwMode="auto">
          <a:xfrm>
            <a:off x="174625" y="1379991"/>
            <a:ext cx="8969375" cy="1816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  <a:latin typeface="Times New Roman" pitchFamily="18" charset="0"/>
              </a:rPr>
              <a:t>NUCLEAR POWER – Part 2</a:t>
            </a:r>
          </a:p>
          <a:p>
            <a:pPr eaLnBrk="0" hangingPunct="0">
              <a:spcBef>
                <a:spcPct val="50000"/>
              </a:spcBef>
            </a:pPr>
            <a:endParaRPr lang="en-GB" sz="28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4102" name="Group 12"/>
          <p:cNvGrpSpPr>
            <a:grpSpLocks/>
          </p:cNvGrpSpPr>
          <p:nvPr/>
        </p:nvGrpSpPr>
        <p:grpSpPr bwMode="auto">
          <a:xfrm>
            <a:off x="1422049" y="5397498"/>
            <a:ext cx="7199313" cy="879474"/>
            <a:chOff x="1262" y="2881"/>
            <a:chExt cx="4480" cy="554"/>
          </a:xfrm>
        </p:grpSpPr>
        <p:sp>
          <p:nvSpPr>
            <p:cNvPr id="4108" name="Text Box 10"/>
            <p:cNvSpPr txBox="1">
              <a:spLocks noChangeArrowheads="1"/>
            </p:cNvSpPr>
            <p:nvPr/>
          </p:nvSpPr>
          <p:spPr bwMode="auto">
            <a:xfrm>
              <a:off x="1262" y="2881"/>
              <a:ext cx="4480" cy="523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76762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400" b="1" dirty="0">
                  <a:solidFill>
                    <a:srgbClr val="FF0000"/>
                  </a:solidFill>
                  <a:latin typeface="Times New Roman" pitchFamily="18" charset="0"/>
                </a:rPr>
                <a:t>N.K. Tovey </a:t>
              </a:r>
              <a:r>
                <a:rPr lang="en-GB" sz="2400" dirty="0">
                  <a:latin typeface="Times New Roman" pitchFamily="18" charset="0"/>
                </a:rPr>
                <a:t>(</a:t>
              </a:r>
              <a:r>
                <a:rPr lang="en-US" sz="2400" dirty="0" err="1">
                  <a:solidFill>
                    <a:srgbClr val="0033CC"/>
                  </a:solidFill>
                  <a:latin typeface="Times New Roman" pitchFamily="18" charset="0"/>
                </a:rPr>
                <a:t>杜伟贤</a:t>
              </a:r>
              <a:r>
                <a:rPr lang="en-US" sz="2400" dirty="0">
                  <a:latin typeface="Times New Roman" pitchFamily="18" charset="0"/>
                </a:rPr>
                <a:t>)</a:t>
              </a:r>
              <a:r>
                <a:rPr lang="en-GB" sz="2400" b="1" dirty="0">
                  <a:solidFill>
                    <a:srgbClr val="FF0000"/>
                  </a:solidFill>
                  <a:latin typeface="Times New Roman" pitchFamily="18" charset="0"/>
                </a:rPr>
                <a:t> M.A, PhD, CEng, MICE, </a:t>
              </a:r>
              <a:r>
                <a:rPr lang="en-GB" sz="2400" b="1" dirty="0" err="1">
                  <a:solidFill>
                    <a:srgbClr val="FF0000"/>
                  </a:solidFill>
                  <a:latin typeface="Times New Roman" pitchFamily="18" charset="0"/>
                </a:rPr>
                <a:t>CEnv</a:t>
              </a:r>
              <a:endParaRPr lang="en-GB" sz="2400" b="1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en-GB" sz="2400" dirty="0">
                  <a:latin typeface="Times New Roman" pitchFamily="18" charset="0"/>
                </a:rPr>
                <a:t>                         </a:t>
              </a:r>
              <a:r>
                <a:rPr lang="ru-RU" sz="2400" dirty="0">
                  <a:latin typeface="Times New Roman" pitchFamily="18" charset="0"/>
                </a:rPr>
                <a:t>Н.К.Тови М.А., д-р технических наук</a:t>
              </a:r>
              <a:endParaRPr lang="en-GB" sz="24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pic>
          <p:nvPicPr>
            <p:cNvPr id="4109" name="Picture 11" descr="NAMERED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7" y="3087"/>
              <a:ext cx="99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598488" y="2657475"/>
            <a:ext cx="7634287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3333FF"/>
                </a:solidFill>
                <a:hlinkClick r:id="rId5"/>
              </a:rPr>
              <a:t>http://www2.env.uea.ac.uk/energy/energy.htm</a:t>
            </a:r>
            <a:endParaRPr lang="en-GB" sz="2400" b="1">
              <a:solidFill>
                <a:srgbClr val="3333FF"/>
              </a:solidFill>
            </a:endParaRPr>
          </a:p>
          <a:p>
            <a:r>
              <a:rPr lang="en-GB" sz="2400" b="1">
                <a:solidFill>
                  <a:srgbClr val="3333FF"/>
                </a:solidFill>
                <a:hlinkClick r:id="rId6"/>
              </a:rPr>
              <a:t>http://www.uea.ac.uk/~e680/energy/energy.htm</a:t>
            </a:r>
            <a:endParaRPr lang="en-GB" sz="2400" b="1">
              <a:solidFill>
                <a:srgbClr val="3333FF"/>
              </a:solidFill>
            </a:endParaRPr>
          </a:p>
        </p:txBody>
      </p:sp>
      <p:grpSp>
        <p:nvGrpSpPr>
          <p:cNvPr id="4104" name="Group 19"/>
          <p:cNvGrpSpPr>
            <a:grpSpLocks/>
          </p:cNvGrpSpPr>
          <p:nvPr/>
        </p:nvGrpSpPr>
        <p:grpSpPr bwMode="auto">
          <a:xfrm>
            <a:off x="465138" y="3491367"/>
            <a:ext cx="8678862" cy="2066925"/>
            <a:chOff x="0" y="2377"/>
            <a:chExt cx="5859" cy="1302"/>
          </a:xfrm>
        </p:grpSpPr>
        <p:pic>
          <p:nvPicPr>
            <p:cNvPr id="4106" name="Picture 23" descr="JWMED_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432"/>
              <a:ext cx="1326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24" descr="JWMED_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0" y="2377"/>
              <a:ext cx="1369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5" name="Text Box 25"/>
          <p:cNvSpPr txBox="1">
            <a:spLocks noChangeArrowheads="1"/>
          </p:cNvSpPr>
          <p:nvPr/>
        </p:nvSpPr>
        <p:spPr bwMode="auto">
          <a:xfrm>
            <a:off x="2420938" y="3895499"/>
            <a:ext cx="47307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Recipient of  </a:t>
            </a:r>
          </a:p>
          <a:p>
            <a:r>
              <a:rPr lang="en-GB" sz="2400" b="1" dirty="0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James Watt Gold Medal for Energy Conservation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7338" y="6237549"/>
            <a:ext cx="405173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33CC"/>
                </a:solidFill>
                <a:hlinkClick r:id="rId9"/>
              </a:rPr>
              <a:t>k.tovey@uea.ac.uk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89C875-BAA8-48CD-8912-9322573F5EBE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1267" name="Date Placeholder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5E092883-984B-45B5-B7C6-7E1679EDF726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9750"/>
            <a:ext cx="4591050" cy="2406650"/>
          </a:xfrm>
          <a:solidFill>
            <a:srgbClr val="FFFF99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0000"/>
                </a:solidFill>
              </a:rPr>
              <a:t>FUEL TYPE</a:t>
            </a:r>
            <a:r>
              <a:rPr lang="en-GB" sz="1800" smtClean="0"/>
              <a:t>  -   unenriched URANIUM METAL clad in Magnesium alloy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0000"/>
                </a:solidFill>
              </a:rPr>
              <a:t>MODERATOR</a:t>
            </a:r>
            <a:r>
              <a:rPr lang="en-GB" sz="1800" smtClean="0">
                <a:solidFill>
                  <a:srgbClr val="FF0000"/>
                </a:solidFill>
              </a:rPr>
              <a:t>   </a:t>
            </a:r>
            <a:r>
              <a:rPr lang="en-GB" sz="1800" smtClean="0"/>
              <a:t>- GRAPHITE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0000"/>
                </a:solidFill>
              </a:rPr>
              <a:t>COOLANT  </a:t>
            </a:r>
            <a:r>
              <a:rPr lang="en-GB" sz="1800" smtClean="0">
                <a:solidFill>
                  <a:srgbClr val="FF0000"/>
                </a:solidFill>
              </a:rPr>
              <a:t>  </a:t>
            </a:r>
            <a:r>
              <a:rPr lang="en-GB" sz="1800" smtClean="0"/>
              <a:t>- CARBON DIOXIDE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0000"/>
                </a:solidFill>
              </a:rPr>
              <a:t>DIRECT RANKINE CYCLE</a:t>
            </a:r>
            <a:r>
              <a:rPr lang="en-GB" sz="2000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-   no superheat or reheat  efficiency ~ 20% to 28%.</a:t>
            </a:r>
            <a:r>
              <a:rPr lang="en-GB" sz="1200" smtClean="0"/>
              <a:t> 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19625" y="517525"/>
            <a:ext cx="4495800" cy="3017838"/>
          </a:xfrm>
          <a:solidFill>
            <a:srgbClr val="CCFFCC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rgbClr val="0000FF"/>
                </a:solidFill>
              </a:rPr>
              <a:t>ADVANTAGES:-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solidFill>
                  <a:srgbClr val="FF0000"/>
                </a:solidFill>
              </a:rPr>
              <a:t>LOW POWER DENSITY</a:t>
            </a:r>
            <a:r>
              <a:rPr lang="en-GB" sz="1600" smtClean="0"/>
              <a:t> </a:t>
            </a:r>
            <a:r>
              <a:rPr lang="en-GB" sz="1800" smtClean="0"/>
              <a:t>-  1 MW/m</a:t>
            </a:r>
            <a:r>
              <a:rPr lang="en-GB" sz="1800" baseline="30000" smtClean="0"/>
              <a:t>3</a:t>
            </a:r>
            <a:r>
              <a:rPr lang="en-GB" sz="1800" smtClean="0"/>
              <a:t>.  Thus very slow rise in temperature in fault conditions.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solidFill>
                  <a:srgbClr val="FF0000"/>
                </a:solidFill>
              </a:rPr>
              <a:t>UNENRICHED FUEL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solidFill>
                  <a:srgbClr val="FF0000"/>
                </a:solidFill>
              </a:rPr>
              <a:t>GASEOUS COOLANT</a:t>
            </a:r>
            <a:endParaRPr lang="en-GB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solidFill>
                  <a:srgbClr val="FF0000"/>
                </a:solidFill>
              </a:rPr>
              <a:t>ON LOAD REFUELLING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solidFill>
                  <a:srgbClr val="FF0000"/>
                </a:solidFill>
              </a:rPr>
              <a:t>MINIMAL CONTAMINATION FROM BURST FUEL CANS</a:t>
            </a:r>
            <a:r>
              <a:rPr lang="en-GB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solidFill>
                  <a:srgbClr val="FF0000"/>
                </a:solidFill>
              </a:rPr>
              <a:t>VERTICAL CONTROL RODS</a:t>
            </a:r>
            <a:r>
              <a:rPr lang="en-GB" sz="1600" smtClean="0"/>
              <a:t> - fall by gravity  in case of emergency.</a:t>
            </a:r>
          </a:p>
        </p:txBody>
      </p:sp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325" y="3949700"/>
            <a:ext cx="45116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2968625"/>
            <a:ext cx="4597400" cy="38893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DISADVANTAGES:-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CANNOT LOAD FOLLOW</a:t>
            </a:r>
            <a:r>
              <a:rPr lang="en-GB" b="1">
                <a:latin typeface="Times New Roman" pitchFamily="18" charset="0"/>
              </a:rPr>
              <a:t> – [Xe poisoning]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OPERATING TEMPERATURE</a:t>
            </a:r>
            <a:r>
              <a:rPr lang="en-GB" b="1">
                <a:latin typeface="Times New Roman" pitchFamily="18" charset="0"/>
              </a:rPr>
              <a:t> LIMITED TO ABOUT 250</a:t>
            </a:r>
            <a:r>
              <a:rPr lang="en-GB" b="1" baseline="30000">
                <a:latin typeface="Times New Roman" pitchFamily="18" charset="0"/>
              </a:rPr>
              <a:t>o</a:t>
            </a:r>
            <a:r>
              <a:rPr lang="en-GB" b="1">
                <a:latin typeface="Times New Roman" pitchFamily="18" charset="0"/>
              </a:rPr>
              <a:t>C - 360</a:t>
            </a:r>
            <a:r>
              <a:rPr lang="en-GB" b="1" baseline="30000">
                <a:latin typeface="Times New Roman" pitchFamily="18" charset="0"/>
              </a:rPr>
              <a:t>o</a:t>
            </a:r>
            <a:r>
              <a:rPr lang="en-GB" b="1">
                <a:latin typeface="Times New Roman" pitchFamily="18" charset="0"/>
              </a:rPr>
              <a:t>C limiting CARNOT EFFICIENCY to ~40 - 50%, and practical efficiency to ~ 28-30%.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LOW BURN-UP</a:t>
            </a:r>
            <a:r>
              <a:rPr lang="en-GB" sz="2000" b="1">
                <a:latin typeface="Times New Roman" pitchFamily="18" charset="0"/>
              </a:rPr>
              <a:t> -</a:t>
            </a:r>
            <a:r>
              <a:rPr lang="en-GB" b="1">
                <a:latin typeface="Times New Roman" pitchFamily="18" charset="0"/>
              </a:rPr>
              <a:t> (about 400 TJ per tonne)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EXTERNAL BOILERS ON EARLY DESIGNS.</a:t>
            </a:r>
            <a:endParaRPr lang="en-GB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MAGNOX REACTORS  (also known as GCR):  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7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7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7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7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7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7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D40E14-356A-4E3D-A855-32E9D1C6A7FC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2291" name="Date Placeholder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37FA26A0-5847-4BE2-AC73-2246FF51849F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9750"/>
            <a:ext cx="4591050" cy="1884363"/>
          </a:xfrm>
          <a:solidFill>
            <a:srgbClr val="FFFF99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0000"/>
                </a:solidFill>
              </a:rPr>
              <a:t>FUEL TYPE</a:t>
            </a:r>
            <a:r>
              <a:rPr lang="en-GB" sz="1400" smtClean="0"/>
              <a:t>  </a:t>
            </a:r>
            <a:r>
              <a:rPr lang="en-GB" sz="1800" smtClean="0"/>
              <a:t>-   enriched URANIUM OXIDE - </a:t>
            </a:r>
            <a:r>
              <a:rPr lang="en-GB" sz="1800" smtClean="0">
                <a:solidFill>
                  <a:srgbClr val="0000FF"/>
                </a:solidFill>
              </a:rPr>
              <a:t>2.3%</a:t>
            </a:r>
            <a:r>
              <a:rPr lang="en-GB" sz="1800" smtClean="0"/>
              <a:t> clad in stainless steel</a:t>
            </a:r>
            <a:endParaRPr lang="en-GB" sz="1800" b="0" smtClean="0"/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0000"/>
                </a:solidFill>
              </a:rPr>
              <a:t>MODERATOR </a:t>
            </a:r>
            <a:r>
              <a:rPr lang="en-GB" sz="1600" smtClean="0">
                <a:solidFill>
                  <a:srgbClr val="FF0000"/>
                </a:solidFill>
              </a:rPr>
              <a:t> </a:t>
            </a:r>
            <a:r>
              <a:rPr lang="en-GB" sz="1800" smtClean="0"/>
              <a:t>- GRAPHITE</a:t>
            </a:r>
            <a:r>
              <a:rPr lang="en-GB" sz="1400" smtClean="0"/>
              <a:t> </a:t>
            </a:r>
            <a:endParaRPr lang="en-GB" sz="1400" b="0" smtClean="0"/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0000"/>
                </a:solidFill>
              </a:rPr>
              <a:t>COOLANT   </a:t>
            </a:r>
            <a:r>
              <a:rPr lang="en-GB" sz="2000" smtClean="0"/>
              <a:t>    </a:t>
            </a:r>
            <a:r>
              <a:rPr lang="en-GB" sz="1400" smtClean="0"/>
              <a:t>  </a:t>
            </a:r>
            <a:r>
              <a:rPr lang="en-GB" sz="1800" smtClean="0"/>
              <a:t>- CARBON DIOXIDE</a:t>
            </a:r>
            <a:endParaRPr lang="en-GB" sz="1800" b="0" smtClean="0"/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0000"/>
                </a:solidFill>
              </a:rPr>
              <a:t>SUPERHEATED RANKINE CYCLE</a:t>
            </a:r>
            <a:r>
              <a:rPr lang="en-GB" sz="1400" smtClean="0"/>
              <a:t> </a:t>
            </a:r>
            <a:r>
              <a:rPr lang="en-GB" sz="1800" smtClean="0"/>
              <a:t>(with reheat)  - efficiency 39 - 41%  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9625" y="517525"/>
            <a:ext cx="4495800" cy="3106738"/>
          </a:xfrm>
          <a:solidFill>
            <a:srgbClr val="CCFFCC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rgbClr val="0000FF"/>
                </a:solidFill>
              </a:rPr>
              <a:t>ADVANTAGES:-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MODEST POWER DENSITY</a:t>
            </a:r>
            <a:r>
              <a:rPr lang="en-GB" sz="1200" smtClean="0"/>
              <a:t> </a:t>
            </a:r>
            <a:r>
              <a:rPr lang="en-GB" sz="1600" smtClean="0"/>
              <a:t>-  5 MW/m</a:t>
            </a:r>
            <a:r>
              <a:rPr lang="en-GB" sz="1600" baseline="30000" smtClean="0"/>
              <a:t>3</a:t>
            </a:r>
            <a:r>
              <a:rPr lang="en-GB" sz="1600" smtClean="0"/>
              <a:t>.  slow rise in temperature in fault conditions.</a:t>
            </a:r>
            <a:endParaRPr lang="en-GB" sz="1600" b="0" smtClean="0"/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GASEOUS COOLANT</a:t>
            </a:r>
            <a:r>
              <a:rPr lang="en-GB" sz="1600" smtClean="0">
                <a:solidFill>
                  <a:srgbClr val="FF0000"/>
                </a:solidFill>
              </a:rPr>
              <a:t> </a:t>
            </a:r>
            <a:r>
              <a:rPr lang="en-GB" sz="1600" smtClean="0"/>
              <a:t>(40- 45 BAR cf 160 bar for PWR)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ON LOAD REFUELLING</a:t>
            </a:r>
            <a:r>
              <a:rPr lang="en-GB" sz="1600" smtClean="0">
                <a:solidFill>
                  <a:srgbClr val="FF0000"/>
                </a:solidFill>
              </a:rPr>
              <a:t> </a:t>
            </a:r>
            <a:r>
              <a:rPr lang="en-GB" sz="1600" smtClean="0"/>
              <a:t>under part load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MINIMAL CONTAMINATION FROM BURST FUEL CANS</a:t>
            </a:r>
            <a:r>
              <a:rPr lang="en-GB" sz="12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1700" smtClean="0">
                <a:solidFill>
                  <a:srgbClr val="FA431E"/>
                </a:solidFill>
              </a:rPr>
              <a:t>RELATIVELY  HIGH THERMODYNAMIC EFFICIENCY  40%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smtClean="0">
                <a:solidFill>
                  <a:srgbClr val="FF0000"/>
                </a:solidFill>
              </a:rPr>
              <a:t>VERTICAL CONTROL RODS</a:t>
            </a:r>
            <a:r>
              <a:rPr lang="en-GB" sz="1200" smtClean="0"/>
              <a:t> </a:t>
            </a:r>
            <a:r>
              <a:rPr lang="en-GB" sz="2000" smtClean="0"/>
              <a:t>- </a:t>
            </a:r>
            <a:r>
              <a:rPr lang="en-GB" sz="1600" smtClean="0"/>
              <a:t>fall by gravity  in case of emergency.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2460625"/>
            <a:ext cx="4597400" cy="16700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 dirty="0">
                <a:solidFill>
                  <a:srgbClr val="0000FF"/>
                </a:solidFill>
                <a:latin typeface="Times New Roman" pitchFamily="18" charset="0"/>
              </a:rPr>
              <a:t>DISADVANTAGES:-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>
                <a:latin typeface="Times New Roman" pitchFamily="18" charset="0"/>
              </a:rPr>
              <a:t>MODERATE LOAD FOLLOWING CHARACTERISTICS</a:t>
            </a:r>
            <a:endParaRPr lang="en-GB" sz="2000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>
                <a:latin typeface="Times New Roman" pitchFamily="18" charset="0"/>
              </a:rPr>
              <a:t>SOME FUEL ENRICHMENT NEEDED. </a:t>
            </a:r>
            <a:r>
              <a:rPr lang="en-GB" sz="2000" b="1" dirty="0">
                <a:solidFill>
                  <a:srgbClr val="0000FF"/>
                </a:solidFill>
                <a:latin typeface="Times New Roman" pitchFamily="18" charset="0"/>
              </a:rPr>
              <a:t>- 2.3%</a:t>
            </a:r>
            <a:endParaRPr lang="en-GB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3663950"/>
            <a:ext cx="4497387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4149725"/>
            <a:ext cx="4597400" cy="2708275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OTHER FACTORS:-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A431E"/>
                </a:solidFill>
                <a:latin typeface="Times New Roman" pitchFamily="18" charset="0"/>
              </a:rPr>
              <a:t>MODERATE FUEL BURN-UP</a:t>
            </a:r>
            <a:r>
              <a:rPr lang="en-GB" sz="2000" b="1">
                <a:latin typeface="Times New Roman" pitchFamily="18" charset="0"/>
              </a:rPr>
              <a:t>  - ~ 1800TJ/tonne (c.f. 400TJ/tonne for MAGNOX, 2900TJ/tonne for PWR).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A431E"/>
                </a:solidFill>
                <a:latin typeface="Times New Roman" pitchFamily="18" charset="0"/>
              </a:rPr>
              <a:t>SINGLE PRESSURE VESSEL</a:t>
            </a:r>
            <a:r>
              <a:rPr lang="en-GB" sz="2000" b="1">
                <a:latin typeface="Times New Roman" pitchFamily="18" charset="0"/>
              </a:rPr>
              <a:t> with pres-stressed concrete walls 6m thick.  Pre-stressing tendons can be replaced if necessary.     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ADVANCED GAS COOLED REACTORS (AGR):  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4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4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4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E9C7164-144E-4F9E-AB57-3D411FFC5E35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3315" name="Date Placeholder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0AFADCA8-E56C-4D16-8265-BC02D667A861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9750"/>
            <a:ext cx="4591050" cy="1260475"/>
          </a:xfrm>
          <a:solidFill>
            <a:srgbClr val="FFFF99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1800" smtClean="0">
                <a:solidFill>
                  <a:srgbClr val="FF0000"/>
                </a:solidFill>
              </a:rPr>
              <a:t>FUEL TYPE</a:t>
            </a:r>
            <a:r>
              <a:rPr lang="en-GB" sz="1600" smtClean="0"/>
              <a:t>  -  unenriched URANIUM OXIDE  clad in Zircaloy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1800" smtClean="0">
                <a:solidFill>
                  <a:srgbClr val="FF0000"/>
                </a:solidFill>
              </a:rPr>
              <a:t>MODERATOR</a:t>
            </a:r>
            <a:r>
              <a:rPr lang="en-GB" sz="1600" smtClean="0">
                <a:solidFill>
                  <a:srgbClr val="FF0000"/>
                </a:solidFill>
              </a:rPr>
              <a:t>  </a:t>
            </a:r>
            <a:r>
              <a:rPr lang="en-GB" sz="1600" smtClean="0"/>
              <a:t>- HEAVY WATER </a:t>
            </a:r>
            <a:r>
              <a:rPr lang="en-GB" sz="1800" smtClean="0">
                <a:solidFill>
                  <a:srgbClr val="FF0000"/>
                </a:solidFill>
              </a:rPr>
              <a:t>COOLANT   </a:t>
            </a:r>
            <a:r>
              <a:rPr lang="en-GB" sz="1600" smtClean="0"/>
              <a:t>      - HEAVY WATER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9625" y="517525"/>
            <a:ext cx="4495800" cy="2744788"/>
          </a:xfrm>
          <a:solidFill>
            <a:srgbClr val="CCFFCC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rgbClr val="0000FF"/>
                </a:solidFill>
              </a:rPr>
              <a:t>ADVANTAGES:-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MODEST POWER DENSITY</a:t>
            </a:r>
            <a:r>
              <a:rPr lang="en-GB" sz="1000" smtClean="0"/>
              <a:t> </a:t>
            </a:r>
            <a:r>
              <a:rPr lang="en-GB" sz="1400" smtClean="0"/>
              <a:t>-  11 MW/m3.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HEAVY WATER COOLANT</a:t>
            </a:r>
            <a:r>
              <a:rPr lang="en-GB" sz="1400" smtClean="0">
                <a:solidFill>
                  <a:srgbClr val="FF0000"/>
                </a:solidFill>
              </a:rPr>
              <a:t> -</a:t>
            </a:r>
            <a:r>
              <a:rPr lang="en-GB" sz="1400" smtClean="0"/>
              <a:t> </a:t>
            </a:r>
            <a:r>
              <a:rPr lang="en-GB" sz="1600" smtClean="0"/>
              <a:t>low neutron absorber hence no need for enrichment.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ON LOAD REFUELLING</a:t>
            </a:r>
            <a:r>
              <a:rPr lang="en-GB" sz="1400" b="0" smtClean="0"/>
              <a:t> </a:t>
            </a:r>
            <a:r>
              <a:rPr lang="en-GB" sz="1600" smtClean="0"/>
              <a:t>- and very efficient indeed permits high load factors.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MINIMAL CONTAMINATION from burst fuel can</a:t>
            </a:r>
            <a:r>
              <a:rPr lang="en-GB" sz="1800" smtClean="0"/>
              <a:t> -</a:t>
            </a:r>
            <a:r>
              <a:rPr lang="en-GB" sz="1400" b="0" smtClean="0"/>
              <a:t> </a:t>
            </a:r>
            <a:r>
              <a:rPr lang="en-GB" sz="1600" smtClean="0"/>
              <a:t>defective units can be removed without shutting down reactor.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smtClean="0">
                <a:solidFill>
                  <a:srgbClr val="FF0000"/>
                </a:solidFill>
              </a:rPr>
              <a:t>MODULAR:</a:t>
            </a:r>
            <a:r>
              <a:rPr lang="en-GB" sz="1400" b="0" smtClean="0"/>
              <a:t> </a:t>
            </a:r>
            <a:r>
              <a:rPr lang="en-GB" sz="1600" smtClean="0"/>
              <a:t>-  can be made to almost any size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1806575"/>
            <a:ext cx="45974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DISADVANTAGES:-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POOR LOAD FOLLOWING CHARACTERISTICS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CONTROL RODS ARE HORIZONTAL</a:t>
            </a:r>
            <a:r>
              <a:rPr lang="en-GB" sz="2000" b="1">
                <a:latin typeface="Times New Roman" pitchFamily="18" charset="0"/>
              </a:rPr>
              <a:t>, </a:t>
            </a:r>
            <a:r>
              <a:rPr lang="en-GB" b="1">
                <a:latin typeface="Times New Roman" pitchFamily="18" charset="0"/>
              </a:rPr>
              <a:t>and therefore cannot operate by gravity in fault conditions.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MAXIMUM EFFICIENCY</a:t>
            </a:r>
            <a:r>
              <a:rPr lang="en-GB" sz="2000">
                <a:latin typeface="Times New Roman" pitchFamily="18" charset="0"/>
              </a:rPr>
              <a:t> about 28%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3911600"/>
            <a:ext cx="4597400" cy="29464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OTHER FACTORS:-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A431E"/>
                </a:solidFill>
                <a:latin typeface="Times New Roman" pitchFamily="18" charset="0"/>
              </a:rPr>
              <a:t>MODERATE FUEL BURN-UP</a:t>
            </a:r>
            <a:r>
              <a:rPr lang="en-GB" sz="2000" b="1">
                <a:latin typeface="Times New Roman" pitchFamily="18" charset="0"/>
              </a:rPr>
              <a:t>  - ~ </a:t>
            </a: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MODEST FUEL BURN-UP</a:t>
            </a:r>
            <a:r>
              <a:rPr lang="en-GB" b="1">
                <a:latin typeface="Times New Roman" pitchFamily="18" charset="0"/>
              </a:rPr>
              <a:t>  - about 1000TJ/tonne 	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FACILITIES PROVIDED TO DUMP HEAVY WATER MODERATOR</a:t>
            </a:r>
            <a:r>
              <a:rPr lang="en-GB" b="1">
                <a:latin typeface="Times New Roman" pitchFamily="18" charset="0"/>
              </a:rPr>
              <a:t> from reactor in fault conditions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MULTIPLE PRESSURE TUBES</a:t>
            </a:r>
            <a:r>
              <a:rPr lang="en-GB" b="1">
                <a:latin typeface="Times New Roman" pitchFamily="18" charset="0"/>
              </a:rPr>
              <a:t> instead of one pressure vessel.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b="1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000" b="1">
              <a:latin typeface="Times New Roman" pitchFamily="18" charset="0"/>
            </a:endParaRPr>
          </a:p>
        </p:txBody>
      </p:sp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3" cstate="print"/>
          <a:srcRect t="1389"/>
          <a:stretch>
            <a:fillRect/>
          </a:stretch>
        </p:blipFill>
        <p:spPr bwMode="auto">
          <a:xfrm>
            <a:off x="4603750" y="3398838"/>
            <a:ext cx="454025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CANDU REACTOR  (PHWR):  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0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0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0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0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90D055-4665-4450-8F6C-474986FB0B03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4339" name="Date Placeholder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95059065-C00E-4644-B140-BD4CE134BE29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9750"/>
            <a:ext cx="4591050" cy="1158875"/>
          </a:xfrm>
          <a:solidFill>
            <a:srgbClr val="FFFF99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1800" dirty="0" smtClean="0">
                <a:solidFill>
                  <a:srgbClr val="FF0000"/>
                </a:solidFill>
              </a:rPr>
              <a:t>FUEL TYPE</a:t>
            </a:r>
            <a:r>
              <a:rPr lang="en-GB" sz="1800" dirty="0" smtClean="0"/>
              <a:t>  -  3 – 4% enriched URANIUM OXIDE  clad in </a:t>
            </a:r>
            <a:r>
              <a:rPr lang="en-GB" sz="1800" dirty="0" err="1" smtClean="0"/>
              <a:t>Zircaloy</a:t>
            </a:r>
            <a:r>
              <a:rPr lang="en-GB" sz="1800" dirty="0" smtClean="0"/>
              <a:t> 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1800" dirty="0" smtClean="0">
                <a:solidFill>
                  <a:srgbClr val="FF0000"/>
                </a:solidFill>
              </a:rPr>
              <a:t>MODERATOR  </a:t>
            </a:r>
            <a:r>
              <a:rPr lang="en-GB" sz="1800" dirty="0" smtClean="0"/>
              <a:t>- WATER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1800" dirty="0" smtClean="0">
                <a:solidFill>
                  <a:srgbClr val="FF0000"/>
                </a:solidFill>
              </a:rPr>
              <a:t>COOLANT   </a:t>
            </a:r>
            <a:r>
              <a:rPr lang="en-GB" sz="1800" dirty="0" smtClean="0"/>
              <a:t>      - WATER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1706563"/>
            <a:ext cx="4524375" cy="44831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DISADVANTAGES:-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ORDINARY WATER as COOLANT</a:t>
            </a:r>
            <a:r>
              <a:rPr lang="en-GB" b="1">
                <a:latin typeface="Times New Roman" pitchFamily="18" charset="0"/>
              </a:rPr>
              <a:t> - pressure to prevent boiling (160 bar).  If break occurs then water will flash to steam and cooling will be less effective.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ON LOAD REFUELLING NOT POSSIBLE</a:t>
            </a:r>
            <a:r>
              <a:rPr lang="en-GB" b="1">
                <a:latin typeface="Times New Roman" pitchFamily="18" charset="0"/>
              </a:rPr>
              <a:t> - reactor must be shut down.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SIGNIFICANT CONTAMINATION OF COOLANT CAN ARISE FROM BURST FUEL CANS</a:t>
            </a:r>
            <a:r>
              <a:rPr lang="en-GB" b="1">
                <a:latin typeface="Times New Roman" pitchFamily="18" charset="0"/>
              </a:rPr>
              <a:t> - as defective units cannot be removed without shutting down reactor. 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FUEL ENRICHMENT NEEDED</a:t>
            </a:r>
            <a:r>
              <a:rPr lang="en-GB" b="1">
                <a:latin typeface="Times New Roman" pitchFamily="18" charset="0"/>
              </a:rPr>
              <a:t>. - 3-4%.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MAXIMUM EFFICIENCY</a:t>
            </a:r>
            <a:r>
              <a:rPr lang="en-GB" b="1">
                <a:latin typeface="Times New Roman" pitchFamily="18" charset="0"/>
              </a:rPr>
              <a:t> ~ 31 - 32%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b="1">
                <a:latin typeface="Times New Roman" pitchFamily="18" charset="0"/>
              </a:rPr>
              <a:t>                                     latest designs ~ 34%</a:t>
            </a:r>
            <a:endParaRPr lang="en-GB" sz="2000">
              <a:latin typeface="Times New Roman" pitchFamily="18" charset="0"/>
            </a:endParaRPr>
          </a:p>
        </p:txBody>
      </p:sp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2437264"/>
            <a:ext cx="76009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546600" y="3911600"/>
            <a:ext cx="4597400" cy="29464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OTHER FACTORS:-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LOSS OF COOLANT</a:t>
            </a:r>
            <a:r>
              <a:rPr lang="en-GB" b="1">
                <a:latin typeface="Times New Roman" pitchFamily="18" charset="0"/>
              </a:rPr>
              <a:t> also means LOSS OF MODERATOR so reaction ceases - but residual decay heat can be large.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HIGH POWER DENSITY</a:t>
            </a:r>
            <a:r>
              <a:rPr lang="en-GB" b="1">
                <a:latin typeface="Times New Roman" pitchFamily="18" charset="0"/>
              </a:rPr>
              <a:t> -  100 MW/m</a:t>
            </a:r>
            <a:r>
              <a:rPr lang="en-GB" b="1" baseline="30000">
                <a:latin typeface="Times New Roman" pitchFamily="18" charset="0"/>
              </a:rPr>
              <a:t>3</a:t>
            </a:r>
            <a:r>
              <a:rPr lang="en-GB" b="1">
                <a:latin typeface="Times New Roman" pitchFamily="18" charset="0"/>
              </a:rPr>
              <a:t>, and compact. Temperature can rise  rapidly in fault conditions.  NEEDS active ECCS.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SINGLE STEEL PRESSURE VESSEL</a:t>
            </a:r>
            <a:r>
              <a:rPr lang="en-GB" b="1">
                <a:latin typeface="Times New Roman" pitchFamily="18" charset="0"/>
              </a:rPr>
              <a:t> 200 mm thick.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b="1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000" b="1"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</a:rPr>
              <a:t>PRESSURISED WATER REACTORS – PWR </a:t>
            </a:r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(VWER):  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9625" y="517525"/>
            <a:ext cx="4495800" cy="2179638"/>
          </a:xfrm>
          <a:solidFill>
            <a:srgbClr val="CCFFCC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rgbClr val="0000FF"/>
                </a:solidFill>
              </a:rPr>
              <a:t>ADVANTAGES:-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solidFill>
                  <a:srgbClr val="FF0000"/>
                </a:solidFill>
              </a:rPr>
              <a:t>GOOD LOAD FOLLOWING CHARACTERISTICS -</a:t>
            </a:r>
            <a:r>
              <a:rPr lang="en-GB" sz="1800" dirty="0" smtClean="0"/>
              <a:t> claimed for SIZEWELL B. - most PWRs are NOT operated as such.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solidFill>
                  <a:srgbClr val="FF0000"/>
                </a:solidFill>
              </a:rPr>
              <a:t>HIGH FUEL BURN-UP-</a:t>
            </a:r>
            <a:r>
              <a:rPr lang="en-GB" sz="1800" dirty="0" smtClean="0"/>
              <a:t> about 2900TJ/tonne –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solidFill>
                  <a:srgbClr val="FF0000"/>
                </a:solidFill>
              </a:rPr>
              <a:t>VERTICAL CONTROL RODS -</a:t>
            </a:r>
            <a:r>
              <a:rPr lang="en-GB" sz="1800" dirty="0" smtClean="0"/>
              <a:t> drop by gravity  in fault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2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2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24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2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build="p" animBg="1"/>
      <p:bldP spid="102407" grpId="0" build="allAtOnce" animBg="1"/>
      <p:bldP spid="10240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E9125A-9EA6-4181-B2BE-9173C47A8DEE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5363" name="Date Placeholder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7D13A98B-8416-4013-AC17-A49D00B7FD3C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9750"/>
            <a:ext cx="4591050" cy="1158875"/>
          </a:xfrm>
          <a:solidFill>
            <a:srgbClr val="FFFF99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1800" smtClean="0">
                <a:solidFill>
                  <a:srgbClr val="FF0000"/>
                </a:solidFill>
              </a:rPr>
              <a:t>FUEL TYPE</a:t>
            </a:r>
            <a:r>
              <a:rPr lang="en-GB" sz="1800" smtClean="0"/>
              <a:t>  -  3% enriched URANIUM OXIDE  clad in Zircaloy 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1800" smtClean="0">
                <a:solidFill>
                  <a:srgbClr val="FF0000"/>
                </a:solidFill>
              </a:rPr>
              <a:t>MODERATOR  </a:t>
            </a:r>
            <a:r>
              <a:rPr lang="en-GB" sz="1800" smtClean="0"/>
              <a:t>- WATER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1800" smtClean="0">
                <a:solidFill>
                  <a:srgbClr val="FF0000"/>
                </a:solidFill>
              </a:rPr>
              <a:t>COOLANT   </a:t>
            </a:r>
            <a:r>
              <a:rPr lang="en-GB" sz="1800" smtClean="0"/>
              <a:t>      - WATER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9625" y="517525"/>
            <a:ext cx="4495800" cy="1714500"/>
          </a:xfrm>
          <a:solidFill>
            <a:srgbClr val="CCFFCC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rgbClr val="0000FF"/>
                </a:solidFill>
              </a:rPr>
              <a:t>ADVANTAGES:-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solidFill>
                  <a:srgbClr val="FF0000"/>
                </a:solidFill>
              </a:rPr>
              <a:t>HIGH FUEL BURN-UP-</a:t>
            </a:r>
            <a:r>
              <a:rPr lang="en-GB" sz="2400" smtClean="0">
                <a:solidFill>
                  <a:srgbClr val="FF0000"/>
                </a:solidFill>
              </a:rPr>
              <a:t> </a:t>
            </a:r>
            <a:r>
              <a:rPr lang="en-GB" sz="1800" smtClean="0"/>
              <a:t> about 2600TJ/tonne 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>
                <a:solidFill>
                  <a:srgbClr val="FF0000"/>
                </a:solidFill>
              </a:rPr>
              <a:t>STEAM PASSED DIRECTLY TO TURBINE</a:t>
            </a:r>
            <a:r>
              <a:rPr lang="en-GB" sz="2000" smtClean="0"/>
              <a:t> </a:t>
            </a:r>
            <a:r>
              <a:rPr lang="en-GB" sz="1800" smtClean="0"/>
              <a:t>therefore no heat exchangers needed.  BUT SEE DISADVANTAGES..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1706563"/>
            <a:ext cx="4524375" cy="51514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DISADVANTAGES:-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ORDINARY WATER as COOLANT</a:t>
            </a:r>
            <a:r>
              <a:rPr lang="en-GB" b="1">
                <a:latin typeface="Times New Roman" pitchFamily="18" charset="0"/>
              </a:rPr>
              <a:t> – but designed to boil: pressure ~ 75 bar.</a:t>
            </a:r>
            <a:r>
              <a:rPr lang="en-GB" sz="1600" b="1">
                <a:latin typeface="Times New Roman" pitchFamily="18" charset="0"/>
              </a:rPr>
              <a:t> </a:t>
            </a:r>
            <a:endParaRPr lang="en-GB" sz="160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1600" b="1">
                <a:solidFill>
                  <a:srgbClr val="FF0000"/>
                </a:solidFill>
                <a:latin typeface="Times New Roman" pitchFamily="18" charset="0"/>
              </a:rPr>
              <a:t>CONTROL RODS MUST BE DRIVEN UPWARDS</a:t>
            </a:r>
            <a:r>
              <a:rPr lang="en-GB" sz="1600" b="1">
                <a:latin typeface="Times New Roman" pitchFamily="18" charset="0"/>
              </a:rPr>
              <a:t> - SO NEED POWER IN FAULT CONDITIONS.  Provision made to dump water (moderator in such circumstances).  </a:t>
            </a:r>
            <a:endParaRPr lang="en-GB" sz="160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ON LOAD REFUELLING NOT POSSIBLE</a:t>
            </a:r>
            <a:r>
              <a:rPr lang="en-GB" b="1">
                <a:latin typeface="Times New Roman" pitchFamily="18" charset="0"/>
              </a:rPr>
              <a:t> - reactor must be shut down.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SIGNIFICANT CONTAMINATION OF COOLANT CAN ARISE FROM BURST FUEL CANS</a:t>
            </a:r>
            <a:r>
              <a:rPr lang="en-GB" b="1">
                <a:latin typeface="Times New Roman" pitchFamily="18" charset="0"/>
              </a:rPr>
              <a:t> - as defective units cannot be removed without shutting down reactor. </a:t>
            </a:r>
            <a:r>
              <a:rPr lang="en-GB" sz="1600" b="1">
                <a:solidFill>
                  <a:srgbClr val="0000FF"/>
                </a:solidFill>
                <a:latin typeface="Times New Roman" pitchFamily="18" charset="0"/>
              </a:rPr>
              <a:t>ALSO IN SUCH CIRCUMSTANCES RADIOACTIVE STEAM WILL PASS DIRECTLY TO TURBINES.</a:t>
            </a:r>
            <a:endParaRPr lang="en-GB" sz="16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FUEL ENRICHMENT NEEDED</a:t>
            </a:r>
            <a:r>
              <a:rPr lang="en-GB" b="1">
                <a:latin typeface="Times New Roman" pitchFamily="18" charset="0"/>
              </a:rPr>
              <a:t>. - 3%.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MAXIMUM EFFICIENCY</a:t>
            </a:r>
            <a:r>
              <a:rPr lang="en-GB" b="1">
                <a:latin typeface="Times New Roman" pitchFamily="18" charset="0"/>
              </a:rPr>
              <a:t> ~ 34-35%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4546600" y="2198688"/>
            <a:ext cx="4597400" cy="29464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OTHER FACTORS:-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LOSS OF COOLANT</a:t>
            </a:r>
            <a:r>
              <a:rPr lang="en-GB" b="1">
                <a:latin typeface="Times New Roman" pitchFamily="18" charset="0"/>
              </a:rPr>
              <a:t> also means LOSS OF MODERATOR so reaction ceases - but residual decay heat can be large.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HIGH POWER DENSITY</a:t>
            </a:r>
            <a:r>
              <a:rPr lang="en-GB" b="1">
                <a:latin typeface="Times New Roman" pitchFamily="18" charset="0"/>
              </a:rPr>
              <a:t> -  100 MW/m</a:t>
            </a:r>
            <a:r>
              <a:rPr lang="en-GB" b="1" baseline="30000">
                <a:latin typeface="Times New Roman" pitchFamily="18" charset="0"/>
              </a:rPr>
              <a:t>3</a:t>
            </a:r>
            <a:r>
              <a:rPr lang="en-GB" b="1">
                <a:latin typeface="Times New Roman" pitchFamily="18" charset="0"/>
              </a:rPr>
              <a:t>, and compact. Temperature can rise  rapidly in fault conditions.  NEEDS active ECCS.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SINGLE STEEL PRESSURE VESSEL</a:t>
            </a:r>
            <a:r>
              <a:rPr lang="en-GB" b="1">
                <a:latin typeface="Times New Roman" pitchFamily="18" charset="0"/>
              </a:rPr>
              <a:t> 200 mm thick.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b="1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000" b="1">
              <a:latin typeface="Times New Roman" pitchFamily="18" charset="0"/>
            </a:endParaRPr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838" y="3290888"/>
            <a:ext cx="4602162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BOILING WATER REACTORS – BWR:  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85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85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8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8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8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85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8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8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8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build="p" animBg="1"/>
      <p:bldP spid="108550" grpId="0" build="p" animBg="1"/>
      <p:bldP spid="10855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076744-E88C-4881-A8D7-B6120B8FF0B5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6387" name="Date Placeholder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48F711D2-E8EA-46DE-8114-0022F885205F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71281"/>
            <a:ext cx="4591050" cy="1260475"/>
          </a:xfrm>
          <a:solidFill>
            <a:srgbClr val="FFFF99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1800" dirty="0" smtClean="0">
                <a:solidFill>
                  <a:srgbClr val="FF0000"/>
                </a:solidFill>
              </a:rPr>
              <a:t>FUEL TYPE</a:t>
            </a:r>
            <a:r>
              <a:rPr lang="en-GB" sz="1800" dirty="0" smtClean="0"/>
              <a:t>  -  2% enriched URANIUM OXIDE  clad in </a:t>
            </a:r>
            <a:r>
              <a:rPr lang="en-GB" sz="1800" dirty="0" err="1" smtClean="0"/>
              <a:t>Zircaloy</a:t>
            </a:r>
            <a:r>
              <a:rPr lang="en-GB" sz="1800" dirty="0" smtClean="0"/>
              <a:t>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1800" dirty="0" smtClean="0">
                <a:solidFill>
                  <a:srgbClr val="FF0000"/>
                </a:solidFill>
              </a:rPr>
              <a:t>MODERATOR  </a:t>
            </a:r>
            <a:r>
              <a:rPr lang="en-GB" sz="1800" dirty="0" smtClean="0"/>
              <a:t>- GRAPHITE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1800" dirty="0" smtClean="0"/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COOLANT   </a:t>
            </a:r>
            <a:r>
              <a:rPr lang="en-GB" sz="1800" dirty="0" smtClean="0"/>
              <a:t>      - WATER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9625" y="517525"/>
            <a:ext cx="4495800" cy="2728913"/>
          </a:xfrm>
          <a:solidFill>
            <a:srgbClr val="CCFFCC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rgbClr val="0000FF"/>
                </a:solidFill>
              </a:rPr>
              <a:t>ADVANTAGES:-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0000"/>
                </a:solidFill>
              </a:rPr>
              <a:t>ON LOAD REFUELLING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0000"/>
                </a:solidFill>
              </a:rPr>
              <a:t>VERTICAL CONTROL RODS</a:t>
            </a:r>
            <a:r>
              <a:rPr lang="en-GB" sz="2000" smtClean="0"/>
              <a:t> </a:t>
            </a:r>
            <a:r>
              <a:rPr lang="en-GB" sz="1800" smtClean="0"/>
              <a:t>which can drop by GRAVITY    in fault conditions.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rgbClr val="FF0000"/>
                </a:solidFill>
              </a:rPr>
              <a:t>NO THEY CANNOT!!!!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See the YouTube Video on exactly what happened at Chernobyl – link given in handout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2000" b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000" smtClean="0">
              <a:solidFill>
                <a:srgbClr val="FF0000"/>
              </a:solidFill>
            </a:endParaRPr>
          </a:p>
        </p:txBody>
      </p:sp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9150" y="3514725"/>
            <a:ext cx="6886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1852395"/>
            <a:ext cx="4597400" cy="44688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 dirty="0">
                <a:solidFill>
                  <a:srgbClr val="0000FF"/>
                </a:solidFill>
                <a:latin typeface="Times New Roman" pitchFamily="18" charset="0"/>
              </a:rPr>
              <a:t>DISADVANTAGES:-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ORDINARY WATER as COOLANT</a:t>
            </a:r>
            <a:r>
              <a:rPr lang="en-GB" b="1" dirty="0">
                <a:latin typeface="Times New Roman" pitchFamily="18" charset="0"/>
              </a:rPr>
              <a:t> - flashes to steam in fault conditions hindering cooling.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POSITIVE VOID COEFFICIENT !!!</a:t>
            </a:r>
            <a:r>
              <a:rPr lang="en-GB" b="1" dirty="0">
                <a:latin typeface="Times New Roman" pitchFamily="18" charset="0"/>
              </a:rPr>
              <a:t> - positive feed back possible in some fault conditions -other reactors have negative voids coefficient in all conditions.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IF COOLANT IS LOST</a:t>
            </a:r>
            <a:r>
              <a:rPr lang="en-GB" b="1" dirty="0">
                <a:latin typeface="Times New Roman" pitchFamily="18" charset="0"/>
              </a:rPr>
              <a:t>  moderator will keep reaction going. 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FUEL ENRICHMENT NEEDED</a:t>
            </a:r>
            <a:r>
              <a:rPr lang="en-GB" b="1" dirty="0">
                <a:latin typeface="Times New Roman" pitchFamily="18" charset="0"/>
              </a:rPr>
              <a:t>. - 2%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PRIMARY COOLANT</a:t>
            </a:r>
            <a:r>
              <a:rPr lang="en-GB" b="1" dirty="0">
                <a:latin typeface="Times New Roman" pitchFamily="18" charset="0"/>
              </a:rPr>
              <a:t> passed directly to turbines.  This coolant can be slightly radioactive.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MAXIMUM EFFICIENCY </a:t>
            </a:r>
            <a:r>
              <a:rPr lang="en-GB" b="1" dirty="0">
                <a:latin typeface="Times New Roman" pitchFamily="18" charset="0"/>
              </a:rPr>
              <a:t>~30% ??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4546600" y="3417888"/>
            <a:ext cx="4597400" cy="3440112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OTHER FACTORS:-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A431E"/>
                </a:solidFill>
                <a:latin typeface="Times New Roman" pitchFamily="18" charset="0"/>
              </a:rPr>
              <a:t>MODERATE FUEL BURN-UP</a:t>
            </a:r>
            <a:r>
              <a:rPr lang="en-GB" sz="2000" b="1">
                <a:latin typeface="Times New Roman" pitchFamily="18" charset="0"/>
              </a:rPr>
              <a:t>  - ~ </a:t>
            </a: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MODEST FUEL BURN-UP</a:t>
            </a:r>
            <a:r>
              <a:rPr lang="en-GB" b="1">
                <a:latin typeface="Times New Roman" pitchFamily="18" charset="0"/>
              </a:rPr>
              <a:t>  - about 1800TJ/tonne 	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LOAD FOLLOWING CHARACTERISTICS UNKNOWN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POWER DENSITY</a:t>
            </a:r>
            <a:r>
              <a:rPr lang="en-GB">
                <a:latin typeface="Times New Roman" pitchFamily="18" charset="0"/>
              </a:rPr>
              <a:t> probably MODERATE?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MULTIPLE PRESSURE TUBES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RMBK (LWGR):  </a:t>
            </a:r>
            <a:r>
              <a:rPr lang="en-GB" sz="3200" b="1" dirty="0" smtClean="0">
                <a:solidFill>
                  <a:srgbClr val="00FFFF"/>
                </a:solidFill>
                <a:latin typeface="Times New Roman" pitchFamily="18" charset="0"/>
              </a:rPr>
              <a:t>(involved in Chernobyl incident) </a:t>
            </a:r>
            <a:endParaRPr lang="en-GB" sz="3200" b="1" dirty="0">
              <a:solidFill>
                <a:srgbClr val="00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44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4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44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044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build="allAtOnce" animBg="1"/>
      <p:bldP spid="104455" grpId="0" build="allAtOnce" animBg="1"/>
      <p:bldP spid="104455" grpI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D00ADC2-D69E-4D1F-A3F9-354D050852A4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7411" name="Date Placeholder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E9513DF4-E4C1-4D65-8718-F5CC0C049F91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9750"/>
            <a:ext cx="4591050" cy="1333500"/>
          </a:xfrm>
          <a:solidFill>
            <a:srgbClr val="FFFF99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1800" smtClean="0">
                <a:solidFill>
                  <a:srgbClr val="FF0000"/>
                </a:solidFill>
              </a:rPr>
              <a:t>FUEL TYPE</a:t>
            </a:r>
            <a:r>
              <a:rPr lang="en-GB" sz="1800" smtClean="0"/>
              <a:t>  -  depleted Uranium or UO</a:t>
            </a:r>
            <a:r>
              <a:rPr lang="en-GB" sz="1800" baseline="-25000" smtClean="0"/>
              <a:t>2 </a:t>
            </a:r>
            <a:r>
              <a:rPr lang="en-GB" sz="1800" smtClean="0"/>
              <a:t> surround PU in centre of core.  All elements clad in stainless steel. 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800" smtClean="0">
                <a:solidFill>
                  <a:srgbClr val="FF0000"/>
                </a:solidFill>
              </a:rPr>
              <a:t>MODERATOR  </a:t>
            </a:r>
            <a:r>
              <a:rPr lang="en-GB" sz="1800" smtClean="0"/>
              <a:t>- NONE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800" smtClean="0"/>
              <a:t> </a:t>
            </a:r>
            <a:r>
              <a:rPr lang="en-GB" sz="1800" smtClean="0">
                <a:solidFill>
                  <a:srgbClr val="FF0000"/>
                </a:solidFill>
              </a:rPr>
              <a:t>COOLANT   </a:t>
            </a:r>
            <a:r>
              <a:rPr lang="en-GB" sz="1800" smtClean="0"/>
              <a:t>     - LIQUID METAL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9625" y="517525"/>
            <a:ext cx="4495800" cy="2700338"/>
          </a:xfrm>
          <a:solidFill>
            <a:srgbClr val="CCFFCC"/>
          </a:solidFill>
          <a:ln>
            <a:solidFill>
              <a:srgbClr val="FF0000"/>
            </a:solidFill>
          </a:ln>
        </p:spPr>
        <p:txBody>
          <a:bodyPr lIns="18000" tIns="10800" rIns="18000" bIns="10800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smtClean="0">
                <a:solidFill>
                  <a:srgbClr val="0000FF"/>
                </a:solidFill>
              </a:rPr>
              <a:t>ADVANTAGES:-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LIQUID METAL COOLANT</a:t>
            </a:r>
            <a:r>
              <a:rPr lang="en-GB" sz="1800" b="0" smtClean="0"/>
              <a:t> </a:t>
            </a:r>
            <a:r>
              <a:rPr lang="en-GB" sz="1800" smtClean="0"/>
              <a:t>- at ATMOSPHERIC PRESSURE.   Will even cool by natural convection in event of pump failure.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BREEDS FISSILE MATERIAL</a:t>
            </a:r>
            <a:r>
              <a:rPr lang="en-GB" sz="1800" b="0" smtClean="0"/>
              <a:t> </a:t>
            </a:r>
            <a:r>
              <a:rPr lang="en-GB" sz="1800" smtClean="0"/>
              <a:t>from non-fissile 238U – increases resource base 50+ times.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HIGH EFFICIENCY</a:t>
            </a:r>
            <a:r>
              <a:rPr lang="en-GB" sz="1800" b="0" smtClean="0"/>
              <a:t> </a:t>
            </a:r>
            <a:r>
              <a:rPr lang="en-GB" sz="1800" smtClean="0"/>
              <a:t>(~ 40%)</a:t>
            </a:r>
            <a:r>
              <a:rPr lang="en-GB" sz="1800" b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rgbClr val="FF0000"/>
                </a:solidFill>
              </a:rPr>
              <a:t>VERTICAL CONTROL RODS</a:t>
            </a:r>
            <a:r>
              <a:rPr lang="en-GB" sz="1800" smtClean="0"/>
              <a:t> drop by GRAVITY    in fault conditions.      </a:t>
            </a:r>
            <a:endParaRPr lang="en-GB" sz="1400" smtClean="0">
              <a:solidFill>
                <a:srgbClr val="FF0000"/>
              </a:solidFill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0" y="1911350"/>
            <a:ext cx="4597400" cy="32115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DISADVANTAGES:-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DEPLETED URANIUM FUEL ELEMENTS MUST BE REPROCESSED</a:t>
            </a:r>
            <a:r>
              <a:rPr lang="en-GB" b="1">
                <a:latin typeface="Times New Roman" pitchFamily="18" charset="0"/>
              </a:rPr>
              <a:t> to recover PLUTONIUM and sustain the breeding of more plutonium for future use.             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CURRENT DESIGNS have SECONDARY SODIUM CIRCUIT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WATER/SODIM HEAT EXCHANGER</a:t>
            </a:r>
            <a:r>
              <a:rPr lang="en-GB" b="1">
                <a:latin typeface="Times New Roman" pitchFamily="18" charset="0"/>
              </a:rPr>
              <a:t>.    If water and sodium mix a significant CHEMICAL explosion may occur which might cause damage to reactor itself</a:t>
            </a:r>
            <a:r>
              <a:rPr lang="en-GB">
                <a:latin typeface="Times New Roman" pitchFamily="18" charset="0"/>
              </a:rPr>
              <a:t>.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0" y="5567363"/>
            <a:ext cx="4597400" cy="1290637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OTHER FACTORS:-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VERY HIGH POWER DENSITY</a:t>
            </a:r>
            <a:r>
              <a:rPr lang="en-GB" b="1">
                <a:latin typeface="Times New Roman" pitchFamily="18" charset="0"/>
              </a:rPr>
              <a:t> -  600 MW/m</a:t>
            </a:r>
            <a:r>
              <a:rPr lang="en-GB" b="1" baseline="30000">
                <a:latin typeface="Times New Roman" pitchFamily="18" charset="0"/>
              </a:rPr>
              <a:t>3</a:t>
            </a:r>
            <a:r>
              <a:rPr lang="en-GB" b="1">
                <a:latin typeface="Times New Roman" pitchFamily="18" charset="0"/>
              </a:rPr>
              <a:t> but rise in temperature in fault conditions limited by natural circulation of sodium. </a:t>
            </a:r>
            <a:endParaRPr lang="en-GB" sz="2800" b="1">
              <a:latin typeface="Times New Roman" pitchFamily="18" charset="0"/>
            </a:endParaRPr>
          </a:p>
        </p:txBody>
      </p:sp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63" y="3271838"/>
            <a:ext cx="4541837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FAST BREEDER REACTORS (FBR or LMFBR)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6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2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6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2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2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26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 build="allAtOnce" animBg="1"/>
      <p:bldP spid="112648" grpId="0" build="allAtOnce" animBg="1"/>
      <p:bldP spid="112648" grpI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CAF6D1-6210-464C-908F-68BC1D72C0D7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843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C9E8C2AD-350E-41FE-AC1F-4E31AFB5C4BF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584200"/>
            <a:ext cx="8723313" cy="2103438"/>
          </a:xfrm>
          <a:solidFill>
            <a:srgbClr val="FFFF99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Schematic of Reactor is very similar to later PWRs (SIZEWELL) with 4 Steam Generator Loops.  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Main differences? from earlier designs.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00FF"/>
                </a:solidFill>
              </a:rPr>
              <a:t>Output power ~1600 MW from a single turbine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rgbClr val="0000FF"/>
                </a:solidFill>
              </a:rPr>
              <a:t>(cf 2 turbines for 1188 MW at Sizewell).</a:t>
            </a:r>
            <a:r>
              <a:rPr lang="en-GB" sz="1600" smtClean="0">
                <a:solidFill>
                  <a:srgbClr val="0000FF"/>
                </a:solidFill>
              </a:rPr>
              <a:t> 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00FF"/>
                </a:solidFill>
              </a:rPr>
              <a:t>Each of the safety chains is housed in a separate building.</a:t>
            </a:r>
          </a:p>
          <a:p>
            <a:pPr eaLnBrk="1" hangingPunct="1">
              <a:lnSpc>
                <a:spcPct val="90000"/>
              </a:lnSpc>
            </a:pPr>
            <a:endParaRPr lang="en-GB" sz="2000" smtClean="0">
              <a:solidFill>
                <a:srgbClr val="0000FF"/>
              </a:solidFill>
            </a:endParaRPr>
          </a:p>
        </p:txBody>
      </p:sp>
      <p:pic>
        <p:nvPicPr>
          <p:cNvPr id="97287" name="Picture 7" descr="reacteur_anime-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7315"/>
            <a:ext cx="56769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5703436" y="3661005"/>
            <a:ext cx="3222625" cy="3139321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200" dirty="0">
                <a:latin typeface="Times New Roman" pitchFamily="18" charset="0"/>
              </a:rPr>
              <a:t>Construction is under way at </a:t>
            </a:r>
            <a:r>
              <a:rPr lang="en-GB" sz="2200" dirty="0" err="1">
                <a:latin typeface="Times New Roman" pitchFamily="18" charset="0"/>
              </a:rPr>
              <a:t>Olkiluoto</a:t>
            </a:r>
            <a:r>
              <a:rPr lang="en-GB" sz="2200" dirty="0">
                <a:latin typeface="Times New Roman" pitchFamily="18" charset="0"/>
              </a:rPr>
              <a:t>, Finland.</a:t>
            </a:r>
          </a:p>
          <a:p>
            <a:pPr algn="l">
              <a:spcBef>
                <a:spcPct val="50000"/>
              </a:spcBef>
            </a:pPr>
            <a:r>
              <a:rPr lang="en-GB" sz="2200" dirty="0">
                <a:latin typeface="Times New Roman" pitchFamily="18" charset="0"/>
              </a:rPr>
              <a:t>Second reactor under construction in </a:t>
            </a:r>
            <a:r>
              <a:rPr lang="en-GB" sz="2200" dirty="0" err="1">
                <a:latin typeface="Times New Roman" pitchFamily="18" charset="0"/>
              </a:rPr>
              <a:t>Flammanville</a:t>
            </a:r>
            <a:r>
              <a:rPr lang="en-GB" sz="2200" dirty="0">
                <a:latin typeface="Times New Roman" pitchFamily="18" charset="0"/>
              </a:rPr>
              <a:t>, France</a:t>
            </a:r>
          </a:p>
          <a:p>
            <a:pPr algn="l">
              <a:spcBef>
                <a:spcPct val="50000"/>
              </a:spcBef>
            </a:pPr>
            <a:r>
              <a:rPr lang="en-GB" sz="2200" dirty="0" smtClean="0">
                <a:latin typeface="Times New Roman" pitchFamily="18" charset="0"/>
              </a:rPr>
              <a:t>Now under construction at </a:t>
            </a:r>
            <a:r>
              <a:rPr lang="en-GB" sz="2200" dirty="0" err="1" smtClean="0">
                <a:latin typeface="Times New Roman" pitchFamily="18" charset="0"/>
              </a:rPr>
              <a:t>Hinkley</a:t>
            </a:r>
            <a:r>
              <a:rPr lang="en-GB" sz="2200" dirty="0" smtClean="0">
                <a:latin typeface="Times New Roman" pitchFamily="18" charset="0"/>
              </a:rPr>
              <a:t> Point C – Sept 2016</a:t>
            </a:r>
            <a:endParaRPr lang="en-GB" sz="2200" dirty="0">
              <a:latin typeface="Times New Roman" pitchFamily="18" charset="0"/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5685066" y="2642509"/>
            <a:ext cx="3371850" cy="10160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algn="l">
              <a:buFontTx/>
              <a:buChar char="•"/>
            </a:pPr>
            <a:r>
              <a:rPr lang="en-GB" dirty="0"/>
              <a:t> </a:t>
            </a:r>
            <a:r>
              <a:rPr lang="en-GB" sz="2000" b="1" dirty="0">
                <a:solidFill>
                  <a:srgbClr val="0000FF"/>
                </a:solidFill>
                <a:latin typeface="Times New Roman" pitchFamily="18" charset="0"/>
              </a:rPr>
              <a:t>Efficiency claimed at 37%</a:t>
            </a:r>
          </a:p>
          <a:p>
            <a:pPr marL="261938" indent="-261938" algn="l">
              <a:buFontTx/>
              <a:buChar char="•"/>
            </a:pPr>
            <a:r>
              <a:rPr lang="en-GB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</a:rPr>
              <a:t>But no actual experience and likely to be less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GENERATION 3/3+ REACTORS: the EPR1300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72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7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7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4999BA-DA3A-41BC-AC58-1CA870DAD1D6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945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BC25223E-A72A-473C-9019-FE24B603D416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8513" y="8739188"/>
            <a:ext cx="4208462" cy="25527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10" name="Picture 11" descr="TWOLE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3481"/>
            <a:ext cx="38354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normal_AP600PassiveContain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1285875"/>
            <a:ext cx="5429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15"/>
          <p:cNvSpPr txBox="1">
            <a:spLocks noChangeArrowheads="1"/>
          </p:cNvSpPr>
          <p:nvPr/>
        </p:nvSpPr>
        <p:spPr bwMode="auto">
          <a:xfrm>
            <a:off x="203200" y="555625"/>
            <a:ext cx="8940800" cy="7715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GB" sz="2000" b="1"/>
              <a:t> A </a:t>
            </a:r>
            <a:r>
              <a:rPr lang="en-GB" sz="2000" b="1">
                <a:latin typeface="Times New Roman" pitchFamily="18" charset="0"/>
              </a:rPr>
              <a:t>development from SIZEWELL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Power Rating comparable with SIZEWELL</a:t>
            </a:r>
          </a:p>
        </p:txBody>
      </p:sp>
      <p:sp>
        <p:nvSpPr>
          <p:cNvPr id="47114" name="Rectangle 16"/>
          <p:cNvSpPr>
            <a:spLocks noChangeArrowheads="1"/>
          </p:cNvSpPr>
          <p:nvPr/>
        </p:nvSpPr>
        <p:spPr bwMode="auto">
          <a:xfrm>
            <a:off x="0" y="1326923"/>
            <a:ext cx="3686175" cy="2073275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b="1" dirty="0">
                <a:latin typeface="Times New Roman" pitchFamily="18" charset="0"/>
              </a:rPr>
              <a:t>Will two turbines be used  ??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b="1" dirty="0">
                <a:latin typeface="Times New Roman" pitchFamily="18" charset="0"/>
              </a:rPr>
              <a:t>Passive Cooling – water tank on top – water falls by gravity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b="1" dirty="0">
                <a:latin typeface="Times New Roman" pitchFamily="18" charset="0"/>
              </a:rPr>
              <a:t>Two loops (</a:t>
            </a:r>
            <a:r>
              <a:rPr lang="en-GB" sz="2000" b="1" dirty="0" err="1">
                <a:latin typeface="Times New Roman" pitchFamily="18" charset="0"/>
              </a:rPr>
              <a:t>cf</a:t>
            </a:r>
            <a:r>
              <a:rPr lang="en-GB" sz="2000" b="1" dirty="0">
                <a:latin typeface="Times New Roman" pitchFamily="18" charset="0"/>
              </a:rPr>
              <a:t> 4 for EPR)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b="1" dirty="0">
                <a:latin typeface="Times New Roman" pitchFamily="18" charset="0"/>
              </a:rPr>
              <a:t>Significant reduction in components e.g. pumps etc.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3138" y="638175"/>
            <a:ext cx="28876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j-lt"/>
              </a:rPr>
              <a:t>Possible Contender for new UK reactors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GENERATION 3/3+ REACTORS: the AP1000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471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1567D8-C0E5-4D1A-9A78-C8AA69C7FC53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048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5D7743C3-58B8-4259-A01D-07BE67CF8BD6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8513" y="8739188"/>
            <a:ext cx="4208462" cy="25527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7" name="Text Box 15"/>
          <p:cNvSpPr txBox="1">
            <a:spLocks noChangeArrowheads="1"/>
          </p:cNvSpPr>
          <p:nvPr/>
        </p:nvSpPr>
        <p:spPr bwMode="auto">
          <a:xfrm>
            <a:off x="203200" y="555625"/>
            <a:ext cx="8940800" cy="1089529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 algn="l">
              <a:lnSpc>
                <a:spcPts val="2400"/>
              </a:lnSpc>
              <a:spcBef>
                <a:spcPct val="20000"/>
              </a:spcBef>
              <a:buFontTx/>
              <a:buChar char="•"/>
            </a:pPr>
            <a:r>
              <a:rPr lang="en-GB" sz="2400" b="1" dirty="0"/>
              <a:t>A </a:t>
            </a:r>
            <a:r>
              <a:rPr lang="en-GB" sz="2400" b="1" dirty="0">
                <a:latin typeface="Times New Roman" pitchFamily="18" charset="0"/>
              </a:rPr>
              <a:t>development from CANDU with added safety features  less Deuterium needed</a:t>
            </a:r>
          </a:p>
          <a:p>
            <a:pPr marL="441325" indent="-441325" algn="l">
              <a:lnSpc>
                <a:spcPts val="2400"/>
              </a:lnSpc>
              <a:spcBef>
                <a:spcPct val="20000"/>
              </a:spcBef>
              <a:buFontTx/>
              <a:buChar char="•"/>
            </a:pPr>
            <a:r>
              <a:rPr lang="en-GB" sz="2400" b="1" dirty="0">
                <a:latin typeface="Times New Roman" pitchFamily="18" charset="0"/>
              </a:rPr>
              <a:t>Passive emergency cooling as with AP1000</a:t>
            </a:r>
          </a:p>
        </p:txBody>
      </p:sp>
      <p:pic>
        <p:nvPicPr>
          <p:cNvPr id="20488" name="Picture 2" descr="ACR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4338"/>
            <a:ext cx="8840788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1814513" y="6443663"/>
            <a:ext cx="490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See Video Clip of on-line refuelling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GENERATION 3/3+ REACTORS: the ACR1000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8098BF-6099-4CA7-90B1-3E38145EFD64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3763" y="706438"/>
            <a:ext cx="7431087" cy="5875337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</a:pPr>
            <a:r>
              <a:rPr lang="en-GB" sz="2800" smtClean="0"/>
              <a:t>Background Introduction</a:t>
            </a:r>
          </a:p>
          <a:p>
            <a:pPr marL="609600" indent="-609600" algn="l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GB" sz="2800" smtClean="0"/>
              <a:t>Nature of Radioactivity </a:t>
            </a:r>
          </a:p>
          <a:p>
            <a:pPr marL="609600" indent="-609600" algn="l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GB" sz="2800" smtClean="0">
                <a:solidFill>
                  <a:srgbClr val="FF0000"/>
                </a:solidFill>
              </a:rPr>
              <a:t>Fission Reactors</a:t>
            </a:r>
          </a:p>
          <a:p>
            <a:pPr marL="990600" lvl="1" indent="-533400" algn="l" eaLnBrk="1" hangingPunct="1">
              <a:lnSpc>
                <a:spcPct val="80000"/>
              </a:lnSpc>
              <a:buFontTx/>
              <a:buAutoNum type="alphaLcParenR"/>
            </a:pPr>
            <a:r>
              <a:rPr lang="en-GB" sz="2400" smtClean="0">
                <a:solidFill>
                  <a:srgbClr val="0033CC"/>
                </a:solidFill>
              </a:rPr>
              <a:t>General Introduction</a:t>
            </a:r>
          </a:p>
          <a:p>
            <a:pPr marL="990600" lvl="1" indent="-533400" algn="l" eaLnBrk="1" hangingPunct="1">
              <a:lnSpc>
                <a:spcPct val="80000"/>
              </a:lnSpc>
              <a:buFontTx/>
              <a:buAutoNum type="alphaLcParenR"/>
            </a:pPr>
            <a:r>
              <a:rPr lang="en-GB" sz="2400" smtClean="0">
                <a:solidFill>
                  <a:srgbClr val="0033CC"/>
                </a:solidFill>
              </a:rPr>
              <a:t>MAGNOX Reactors</a:t>
            </a:r>
          </a:p>
          <a:p>
            <a:pPr marL="990600" lvl="1" indent="-533400" algn="l" eaLnBrk="1" hangingPunct="1">
              <a:lnSpc>
                <a:spcPct val="80000"/>
              </a:lnSpc>
              <a:buFontTx/>
              <a:buAutoNum type="alphaLcParenR"/>
            </a:pPr>
            <a:r>
              <a:rPr lang="en-GB" sz="2400" smtClean="0">
                <a:solidFill>
                  <a:srgbClr val="0033CC"/>
                </a:solidFill>
              </a:rPr>
              <a:t>AGR Reactors</a:t>
            </a:r>
          </a:p>
          <a:p>
            <a:pPr marL="990600" lvl="1" indent="-533400" algn="l" eaLnBrk="1" hangingPunct="1">
              <a:lnSpc>
                <a:spcPct val="80000"/>
              </a:lnSpc>
              <a:buFontTx/>
              <a:buAutoNum type="alphaLcParenR"/>
            </a:pPr>
            <a:r>
              <a:rPr lang="en-GB" sz="2400" smtClean="0">
                <a:solidFill>
                  <a:srgbClr val="0033CC"/>
                </a:solidFill>
              </a:rPr>
              <a:t>CANDU Reactors</a:t>
            </a:r>
          </a:p>
          <a:p>
            <a:pPr marL="990600" lvl="1" indent="-533400" algn="l" eaLnBrk="1" hangingPunct="1">
              <a:lnSpc>
                <a:spcPct val="80000"/>
              </a:lnSpc>
              <a:buFontTx/>
              <a:buAutoNum type="alphaLcParenR"/>
            </a:pPr>
            <a:r>
              <a:rPr lang="en-GB" sz="2400" smtClean="0">
                <a:solidFill>
                  <a:srgbClr val="0033CC"/>
                </a:solidFill>
              </a:rPr>
              <a:t>PWRs</a:t>
            </a:r>
          </a:p>
          <a:p>
            <a:pPr marL="990600" lvl="1" indent="-533400" algn="l" eaLnBrk="1" hangingPunct="1">
              <a:lnSpc>
                <a:spcPct val="80000"/>
              </a:lnSpc>
              <a:buFontTx/>
              <a:buAutoNum type="alphaLcParenR"/>
            </a:pPr>
            <a:r>
              <a:rPr lang="en-GB" sz="2400" smtClean="0">
                <a:solidFill>
                  <a:srgbClr val="0033CC"/>
                </a:solidFill>
              </a:rPr>
              <a:t>BWRs</a:t>
            </a:r>
          </a:p>
          <a:p>
            <a:pPr marL="990600" lvl="1" indent="-533400" algn="l" eaLnBrk="1" hangingPunct="1">
              <a:lnSpc>
                <a:spcPct val="80000"/>
              </a:lnSpc>
              <a:buFontTx/>
              <a:buAutoNum type="alphaLcParenR"/>
            </a:pPr>
            <a:r>
              <a:rPr lang="en-GB" sz="2400" smtClean="0">
                <a:solidFill>
                  <a:srgbClr val="0033CC"/>
                </a:solidFill>
              </a:rPr>
              <a:t>RMBK/ LWGRs</a:t>
            </a:r>
          </a:p>
          <a:p>
            <a:pPr marL="990600" lvl="1" indent="-533400" algn="l" eaLnBrk="1" hangingPunct="1">
              <a:lnSpc>
                <a:spcPct val="80000"/>
              </a:lnSpc>
              <a:buFontTx/>
              <a:buAutoNum type="alphaLcParenR"/>
            </a:pPr>
            <a:r>
              <a:rPr lang="en-GB" sz="2400" smtClean="0">
                <a:solidFill>
                  <a:srgbClr val="0033CC"/>
                </a:solidFill>
              </a:rPr>
              <a:t>FBRs</a:t>
            </a:r>
          </a:p>
          <a:p>
            <a:pPr marL="990600" lvl="1" indent="-533400" algn="l" eaLnBrk="1" hangingPunct="1">
              <a:lnSpc>
                <a:spcPct val="80000"/>
              </a:lnSpc>
              <a:buFontTx/>
              <a:buAutoNum type="alphaLcParenR"/>
            </a:pPr>
            <a:r>
              <a:rPr lang="en-GB" sz="2400" smtClean="0">
                <a:solidFill>
                  <a:srgbClr val="0033CC"/>
                </a:solidFill>
              </a:rPr>
              <a:t>Generation 3 Reactors</a:t>
            </a:r>
          </a:p>
          <a:p>
            <a:pPr marL="990600" lvl="1" indent="-533400" algn="l" eaLnBrk="1" hangingPunct="1">
              <a:lnSpc>
                <a:spcPct val="80000"/>
              </a:lnSpc>
              <a:buFontTx/>
              <a:buAutoNum type="alphaLcParenR"/>
            </a:pPr>
            <a:r>
              <a:rPr lang="en-GB" sz="2400" smtClean="0">
                <a:solidFill>
                  <a:srgbClr val="0033CC"/>
                </a:solidFill>
              </a:rPr>
              <a:t>Generation 3+ Reactors</a:t>
            </a:r>
          </a:p>
        </p:txBody>
      </p:sp>
      <p:sp>
        <p:nvSpPr>
          <p:cNvPr id="5125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39038" y="6459538"/>
            <a:ext cx="392112" cy="3984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20050" y="6459538"/>
            <a:ext cx="392113" cy="3984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91538" y="6459538"/>
            <a:ext cx="392112" cy="3984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lvl="0" eaLnBrk="0" hangingPunct="0">
              <a:defRPr/>
            </a:pPr>
            <a:r>
              <a:rPr lang="en-GB" sz="3200" b="1" dirty="0" smtClean="0">
                <a:solidFill>
                  <a:srgbClr val="FFFF00"/>
                </a:solidFill>
                <a:latin typeface="+mj-lt"/>
              </a:rPr>
              <a:t>NUCLEAR POWER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650AEE-0D39-47CB-93A5-F976A32B6BFB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2150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E6479E91-4A0D-4D86-8F15-C8BCFB10DDD1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8513" y="8739188"/>
            <a:ext cx="4208462" cy="25527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11" name="Text Box 15"/>
          <p:cNvSpPr txBox="1">
            <a:spLocks noChangeArrowheads="1"/>
          </p:cNvSpPr>
          <p:nvPr/>
        </p:nvSpPr>
        <p:spPr bwMode="auto">
          <a:xfrm>
            <a:off x="203200" y="555625"/>
            <a:ext cx="8940800" cy="212365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l">
              <a:spcBef>
                <a:spcPct val="20000"/>
              </a:spcBef>
              <a:buFontTx/>
              <a:buChar char="•"/>
            </a:pPr>
            <a:r>
              <a:rPr lang="en-GB" sz="2000" b="1" dirty="0"/>
              <a:t> </a:t>
            </a:r>
            <a:r>
              <a:rPr lang="en-GB" sz="2000" b="1" dirty="0">
                <a:latin typeface="+mj-lt"/>
              </a:rPr>
              <a:t>A derivative of Boiling Water Reactor for which it is claimed has several safety features but which inherently has two disadvantages of basic design</a:t>
            </a:r>
          </a:p>
          <a:p>
            <a:pPr marL="725488" lvl="1" indent="-363538" algn="l">
              <a:spcBef>
                <a:spcPct val="20000"/>
              </a:spcBef>
              <a:buFontTx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</a:rPr>
              <a:t>Vertical control rods which must be driven upwards</a:t>
            </a:r>
          </a:p>
          <a:p>
            <a:pPr marL="725488" lvl="1" indent="-363538" algn="l">
              <a:spcBef>
                <a:spcPct val="20000"/>
              </a:spcBef>
              <a:buFontTx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</a:rPr>
              <a:t>Steam in turbines can become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</a:rPr>
              <a:t>radioactive</a:t>
            </a:r>
          </a:p>
          <a:p>
            <a:pPr marL="725488" lvl="1" indent="-363538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</a:rPr>
              <a:t>HITACHI  ABWR 1000 submitted design for Generic Design Assessment in 2013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1512" name="Picture 2" descr="GE-ESBW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5" y="2647950"/>
            <a:ext cx="883443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ESBWR: Economically Simple BWR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3" name="Picture 4" descr="NUCLEAR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652463"/>
            <a:ext cx="4797425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3357563" y="3357563"/>
            <a:ext cx="128587" cy="1428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Possible Locations of New Nuclear Stations in UK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Generic Design Assessment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71" y="487025"/>
            <a:ext cx="84618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l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All Nuclear Reactors for use in UK must undergo a Generic Design Assessment which typically lasts up to 5 years.    Primarily aimed at the Generic Design.</a:t>
            </a:r>
          </a:p>
          <a:p>
            <a:pPr marL="363538" indent="-363538" algn="l">
              <a:buFont typeface="Arial" pitchFamily="34" charset="0"/>
              <a:buChar char="•"/>
            </a:pPr>
            <a:endParaRPr lang="en-GB" sz="2400" b="1" dirty="0" smtClean="0">
              <a:latin typeface="+mj-lt"/>
            </a:endParaRPr>
          </a:p>
          <a:p>
            <a:pPr marL="363538" indent="-363538" algn="l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Involves 5 Stages with an opportunity for the Public and others to participate in Consultations</a:t>
            </a:r>
          </a:p>
          <a:p>
            <a:pPr marL="363538" indent="-363538" algn="l">
              <a:buFont typeface="Arial" pitchFamily="34" charset="0"/>
              <a:buChar char="•"/>
            </a:pPr>
            <a:endParaRPr lang="en-GB" sz="2400" b="1" dirty="0" smtClean="0">
              <a:latin typeface="+mj-lt"/>
            </a:endParaRPr>
          </a:p>
          <a:p>
            <a:pPr marL="363538" indent="-363538" algn="l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Coordinated  by the Environment Agency and Office of Nuclear Regulation</a:t>
            </a:r>
          </a:p>
          <a:p>
            <a:pPr marL="363538" indent="-363538" algn="l">
              <a:buFont typeface="Arial" pitchFamily="34" charset="0"/>
              <a:buChar char="•"/>
            </a:pPr>
            <a:endParaRPr lang="en-GB" sz="2400" b="1" dirty="0" smtClean="0">
              <a:latin typeface="+mj-lt"/>
            </a:endParaRPr>
          </a:p>
          <a:p>
            <a:pPr marL="363538" indent="-363538" algn="l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Most thorough assessment anywhere in the World</a:t>
            </a:r>
          </a:p>
          <a:p>
            <a:pPr marL="363538" indent="-363538" algn="l">
              <a:buFont typeface="Arial" pitchFamily="34" charset="0"/>
              <a:buChar char="•"/>
            </a:pPr>
            <a:endParaRPr lang="en-GB" sz="2400" b="1" dirty="0" smtClean="0">
              <a:latin typeface="+mj-lt"/>
            </a:endParaRPr>
          </a:p>
          <a:p>
            <a:pPr marL="363538" indent="-363538" algn="l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Separate from any Planning Permission which is site specific.</a:t>
            </a:r>
          </a:p>
          <a:p>
            <a:pPr marL="363538" indent="-363538" algn="l">
              <a:buFont typeface="Arial" pitchFamily="34" charset="0"/>
              <a:buChar char="•"/>
            </a:pPr>
            <a:endParaRPr lang="en-GB" sz="2400" b="1" dirty="0" smtClean="0">
              <a:latin typeface="+mj-lt"/>
            </a:endParaRPr>
          </a:p>
          <a:p>
            <a:pPr marL="363538" indent="-363538" algn="l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To date only the EPR Reactor has achieved approval from this process</a:t>
            </a:r>
            <a:endParaRPr lang="en-GB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New Nuclear Stations – UK – </a:t>
            </a:r>
            <a:r>
              <a:rPr lang="en-GB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Hinkley</a:t>
            </a:r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 Point C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86" y="583324"/>
            <a:ext cx="895481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GB" sz="2400" b="1" dirty="0" err="1" smtClean="0">
                <a:latin typeface="+mj-lt"/>
              </a:rPr>
              <a:t>Hinkley</a:t>
            </a:r>
            <a:r>
              <a:rPr lang="en-GB" sz="2400" b="1" dirty="0" smtClean="0">
                <a:latin typeface="+mj-lt"/>
              </a:rPr>
              <a:t> Point C (HPC) -  Two 1600MW Reactors of EPR design now under construction (as of September 2016).   </a:t>
            </a:r>
          </a:p>
          <a:p>
            <a:pPr marL="441325" algn="l">
              <a:lnSpc>
                <a:spcPts val="2400"/>
              </a:lnSpc>
            </a:pP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Adjacent to </a:t>
            </a:r>
            <a:r>
              <a:rPr lang="en-GB" sz="2400" b="1" dirty="0" err="1" smtClean="0">
                <a:solidFill>
                  <a:srgbClr val="FF0000"/>
                </a:solidFill>
                <a:latin typeface="+mj-lt"/>
              </a:rPr>
              <a:t>Hinkley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 Point A </a:t>
            </a:r>
            <a:r>
              <a:rPr lang="en-GB" sz="2400" b="1" dirty="0" err="1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 MAGNOX Station closed in 2000, and </a:t>
            </a:r>
            <a:r>
              <a:rPr lang="en-GB" sz="2400" b="1" dirty="0" err="1" smtClean="0">
                <a:solidFill>
                  <a:srgbClr val="FF0000"/>
                </a:solidFill>
                <a:latin typeface="+mj-lt"/>
              </a:rPr>
              <a:t>Hinkley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 Point B an AGR, commissioned in late 1976.</a:t>
            </a:r>
          </a:p>
          <a:p>
            <a:pPr marL="441325" algn="l">
              <a:lnSpc>
                <a:spcPts val="2400"/>
              </a:lnSpc>
            </a:pPr>
            <a:endParaRPr lang="en-GB" sz="1200" b="1" dirty="0" smtClean="0">
              <a:solidFill>
                <a:srgbClr val="FF0000"/>
              </a:solidFill>
              <a:latin typeface="+mj-lt"/>
            </a:endParaRPr>
          </a:p>
          <a:p>
            <a:pPr algn="l">
              <a:lnSpc>
                <a:spcPts val="2400"/>
              </a:lnSpc>
            </a:pP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Same design as </a:t>
            </a:r>
          </a:p>
          <a:p>
            <a:pPr marL="536575" indent="-268288" algn="l">
              <a:lnSpc>
                <a:spcPts val="2400"/>
              </a:lnSpc>
              <a:buFont typeface="Arial" pitchFamily="34" charset="0"/>
              <a:buChar char="•"/>
            </a:pPr>
            <a:r>
              <a:rPr lang="en-GB" sz="2400" b="1" dirty="0" err="1" smtClean="0">
                <a:latin typeface="+mj-lt"/>
              </a:rPr>
              <a:t>Olkiluto</a:t>
            </a:r>
            <a:r>
              <a:rPr lang="en-GB" sz="2400" b="1" dirty="0" smtClean="0">
                <a:latin typeface="+mj-lt"/>
              </a:rPr>
              <a:t>, Finland – began construction in 2005 for scheduled completion in 2010, -will not start operating until 2018. </a:t>
            </a:r>
          </a:p>
          <a:p>
            <a:pPr marL="536575" indent="-268288" algn="l">
              <a:lnSpc>
                <a:spcPts val="2400"/>
              </a:lnSpc>
              <a:buFont typeface="Arial" pitchFamily="34" charset="0"/>
              <a:buChar char="•"/>
            </a:pPr>
            <a:r>
              <a:rPr lang="en-GB" sz="2400" b="1" dirty="0" err="1" smtClean="0">
                <a:latin typeface="+mj-lt"/>
              </a:rPr>
              <a:t>Flammanville</a:t>
            </a:r>
            <a:r>
              <a:rPr lang="en-GB" sz="2400" b="1" dirty="0" smtClean="0">
                <a:latin typeface="+mj-lt"/>
              </a:rPr>
              <a:t>, France – began construction in 2007 for completion in 2012, will not start operating until late 2018/early 2019.</a:t>
            </a:r>
            <a:endParaRPr lang="en-GB" sz="1200" b="1" dirty="0" smtClean="0">
              <a:latin typeface="+mj-lt"/>
            </a:endParaRPr>
          </a:p>
          <a:p>
            <a:pPr marL="536575" indent="-268288" algn="l">
              <a:lnSpc>
                <a:spcPts val="2400"/>
              </a:lnSpc>
              <a:buFont typeface="Arial" pitchFamily="34" charset="0"/>
              <a:buChar char="•"/>
            </a:pPr>
            <a:endParaRPr lang="en-GB" sz="1200" b="1" dirty="0" smtClean="0">
              <a:latin typeface="+mj-lt"/>
            </a:endParaRPr>
          </a:p>
          <a:p>
            <a:pPr algn="l">
              <a:lnSpc>
                <a:spcPts val="2400"/>
              </a:lnSpc>
            </a:pPr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Operation of </a:t>
            </a:r>
            <a:r>
              <a:rPr lang="en-GB" sz="2800" b="1" dirty="0" err="1" smtClean="0">
                <a:solidFill>
                  <a:srgbClr val="FF0000"/>
                </a:solidFill>
                <a:latin typeface="+mj-lt"/>
              </a:rPr>
              <a:t>Hinkley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 Point C not expected until 2026.</a:t>
            </a:r>
          </a:p>
          <a:p>
            <a:pPr algn="l">
              <a:lnSpc>
                <a:spcPts val="2400"/>
              </a:lnSpc>
            </a:pPr>
            <a:endParaRPr lang="en-GB" sz="1200" b="1" dirty="0" smtClean="0">
              <a:latin typeface="+mj-lt"/>
            </a:endParaRPr>
          </a:p>
          <a:p>
            <a:pPr algn="l">
              <a:lnSpc>
                <a:spcPts val="2400"/>
              </a:lnSpc>
              <a:spcAft>
                <a:spcPts val="1800"/>
              </a:spcAft>
            </a:pPr>
            <a:r>
              <a:rPr lang="en-GB" sz="2400" b="1" dirty="0" smtClean="0">
                <a:latin typeface="+mj-lt"/>
              </a:rPr>
              <a:t>Both </a:t>
            </a:r>
            <a:r>
              <a:rPr lang="en-GB" sz="2400" b="1" dirty="0" err="1" smtClean="0">
                <a:latin typeface="+mj-lt"/>
              </a:rPr>
              <a:t>Olkiluoto</a:t>
            </a:r>
            <a:r>
              <a:rPr lang="en-GB" sz="2400" b="1" dirty="0" smtClean="0">
                <a:latin typeface="+mj-lt"/>
              </a:rPr>
              <a:t> and </a:t>
            </a:r>
            <a:r>
              <a:rPr lang="en-GB" sz="2400" b="1" dirty="0" err="1" smtClean="0">
                <a:latin typeface="+mj-lt"/>
              </a:rPr>
              <a:t>Flammanville</a:t>
            </a:r>
            <a:r>
              <a:rPr lang="en-GB" sz="2400" b="1" dirty="0" smtClean="0">
                <a:latin typeface="+mj-lt"/>
              </a:rPr>
              <a:t> have also seen significant cost over runs. </a:t>
            </a:r>
          </a:p>
          <a:p>
            <a:pPr algn="l">
              <a:lnSpc>
                <a:spcPts val="2400"/>
              </a:lnSpc>
            </a:pPr>
            <a:r>
              <a:rPr lang="en-GB" sz="2400" b="1" dirty="0" smtClean="0">
                <a:latin typeface="+mj-lt"/>
              </a:rPr>
              <a:t>UK Government has guaranteed a price of generation at HPC or £92.50/</a:t>
            </a:r>
            <a:r>
              <a:rPr lang="en-GB" sz="2400" b="1" dirty="0" err="1" smtClean="0">
                <a:latin typeface="+mj-lt"/>
              </a:rPr>
              <a:t>MWh</a:t>
            </a:r>
            <a:r>
              <a:rPr lang="en-GB" sz="2400" b="1" dirty="0" smtClean="0">
                <a:latin typeface="+mj-lt"/>
              </a:rPr>
              <a:t>  (9.25p/kWh) compared to current price for Onshore wind of  ~£80/</a:t>
            </a:r>
            <a:r>
              <a:rPr lang="en-GB" sz="2400" b="1" dirty="0" err="1" smtClean="0">
                <a:latin typeface="+mj-lt"/>
              </a:rPr>
              <a:t>MWh</a:t>
            </a:r>
            <a:r>
              <a:rPr lang="en-GB" sz="2400" b="1" dirty="0" smtClean="0">
                <a:latin typeface="+mj-lt"/>
              </a:rPr>
              <a:t> and a current wholesale price of ~ £45/</a:t>
            </a:r>
            <a:r>
              <a:rPr lang="en-GB" sz="2400" b="1" dirty="0" err="1" smtClean="0">
                <a:latin typeface="+mj-lt"/>
              </a:rPr>
              <a:t>MWh</a:t>
            </a:r>
            <a:endParaRPr lang="en-GB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Hinkley</a:t>
            </a:r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 Point C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4034" name="Picture 2" descr="Artist's impression of Hinkley Point C building proposals"/>
          <p:cNvPicPr>
            <a:picLocks noChangeAspect="1" noChangeArrowheads="1"/>
          </p:cNvPicPr>
          <p:nvPr/>
        </p:nvPicPr>
        <p:blipFill>
          <a:blip r:embed="rId2" cstate="print"/>
          <a:srcRect t="-404" r="19790"/>
          <a:stretch>
            <a:fillRect/>
          </a:stretch>
        </p:blipFill>
        <p:spPr bwMode="auto">
          <a:xfrm>
            <a:off x="899073" y="536027"/>
            <a:ext cx="7456651" cy="52503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9448" y="5943600"/>
            <a:ext cx="808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Artists impression of </a:t>
            </a:r>
            <a:r>
              <a:rPr lang="en-GB" sz="2400" b="1" dirty="0" err="1" smtClean="0">
                <a:latin typeface="+mj-lt"/>
              </a:rPr>
              <a:t>Hinkley</a:t>
            </a:r>
            <a:r>
              <a:rPr lang="en-GB" sz="2400" b="1" dirty="0" smtClean="0">
                <a:latin typeface="+mj-lt"/>
              </a:rPr>
              <a:t> Point C with </a:t>
            </a:r>
            <a:r>
              <a:rPr lang="en-GB" sz="2400" b="1" dirty="0" err="1" smtClean="0">
                <a:latin typeface="+mj-lt"/>
              </a:rPr>
              <a:t>Hinkley</a:t>
            </a:r>
            <a:r>
              <a:rPr lang="en-GB" sz="2400" b="1" dirty="0" smtClean="0">
                <a:latin typeface="+mj-lt"/>
              </a:rPr>
              <a:t> Point B in foreground</a:t>
            </a:r>
            <a:endParaRPr lang="en-GB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76513" y="5449278"/>
            <a:ext cx="7830457" cy="98488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3333FF"/>
                </a:solidFill>
                <a:hlinkClick r:id="rId2"/>
              </a:rPr>
              <a:t>http://www.world-nuclear-news.org/NN-EPR_reactor_design_meets_UK_approval-1312127.html</a:t>
            </a:r>
            <a:endParaRPr lang="en-GB" sz="2000" dirty="0" smtClean="0">
              <a:solidFill>
                <a:srgbClr val="3333FF"/>
              </a:solidFill>
            </a:endParaRPr>
          </a:p>
          <a:p>
            <a:endParaRPr lang="en-GB" dirty="0"/>
          </a:p>
        </p:txBody>
      </p:sp>
      <p:pic>
        <p:nvPicPr>
          <p:cNvPr id="5" name="Picture 4" descr="EPR%20cutaway%20(EdF-Areva)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1641" y="1520371"/>
            <a:ext cx="6672540" cy="3603172"/>
          </a:xfrm>
          <a:prstGeom prst="rect">
            <a:avLst/>
          </a:prstGeom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Hinkley</a:t>
            </a:r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 Point C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29" y="624114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December 2013.   EPR Reactor gains approval for use in UK in the Generic Design Assessment after 5 years of detailed study</a:t>
            </a:r>
            <a:endParaRPr lang="en-GB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7038" y="769253"/>
          <a:ext cx="8069942" cy="5840825"/>
        </p:xfrm>
        <a:graphic>
          <a:graphicData uri="http://schemas.openxmlformats.org/drawingml/2006/table">
            <a:tbl>
              <a:tblPr/>
              <a:tblGrid>
                <a:gridCol w="1571278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263150"/>
                <a:gridCol w="308916"/>
                <a:gridCol w="308916"/>
                <a:gridCol w="308916"/>
                <a:gridCol w="308916"/>
              </a:tblGrid>
              <a:tr h="17339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39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Quarter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  EPR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Closure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 1000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Paused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 ABWR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 HPR1000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9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7339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Quarter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  EPR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 1000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Paused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Closure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 ABWR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S3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S4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8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 HPR1000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39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875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S1 - Stage 1 Assessment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875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S2 - Stage 2 Assessment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875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S3 - Stage 3 Assessment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875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S4 - Stage 4 Assessment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9" marR="6819" marT="68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Generic Design Assessment Timeline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1142" y="5457372"/>
            <a:ext cx="451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j-lt"/>
              </a:rPr>
              <a:t>GDA for CANDU ACR1000 currently in abeyance</a:t>
            </a:r>
            <a:endParaRPr lang="en-GB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Other Reactors under consideration - 2017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751"/>
            <a:ext cx="89548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Sizewell C </a:t>
            </a:r>
            <a:r>
              <a:rPr lang="en-GB" sz="2400" b="1" dirty="0" smtClean="0">
                <a:latin typeface="+mj-lt"/>
              </a:rPr>
              <a:t>will be identical to </a:t>
            </a:r>
            <a:r>
              <a:rPr lang="en-GB" sz="2400" b="1" dirty="0" err="1" smtClean="0">
                <a:latin typeface="+mj-lt"/>
              </a:rPr>
              <a:t>Hinkley</a:t>
            </a:r>
            <a:r>
              <a:rPr lang="en-GB" sz="2400" b="1" dirty="0" smtClean="0">
                <a:latin typeface="+mj-lt"/>
              </a:rPr>
              <a:t> Point C</a:t>
            </a:r>
          </a:p>
          <a:p>
            <a:pPr marL="819150" lvl="1" indent="-557213" algn="l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Stage 2 Consultation end on Friday 3</a:t>
            </a:r>
            <a:r>
              <a:rPr lang="en-GB" sz="2400" b="1" baseline="30000" dirty="0" smtClean="0">
                <a:latin typeface="+mj-lt"/>
              </a:rPr>
              <a:t>rd</a:t>
            </a:r>
            <a:r>
              <a:rPr lang="en-GB" sz="2400" b="1" dirty="0" smtClean="0">
                <a:latin typeface="+mj-lt"/>
              </a:rPr>
              <a:t> February 2017</a:t>
            </a:r>
          </a:p>
          <a:p>
            <a:pPr marL="819150" lvl="1" indent="-557213" algn="l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Construction unlikely to start before 2019 and possible generation from 2030+ onwards.</a:t>
            </a:r>
          </a:p>
          <a:p>
            <a:pPr marL="819150" lvl="1" indent="-557213" algn="l">
              <a:buFont typeface="Arial" pitchFamily="34" charset="0"/>
              <a:buChar char="•"/>
            </a:pPr>
            <a:endParaRPr lang="en-GB" sz="2400" b="1" dirty="0" smtClean="0">
              <a:latin typeface="+mj-lt"/>
            </a:endParaRPr>
          </a:p>
          <a:p>
            <a:pPr marL="819150" lvl="1" indent="-557213" algn="l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By 2030  only Sizewell B and potentially </a:t>
            </a:r>
            <a:r>
              <a:rPr lang="en-GB" sz="2400" b="1" dirty="0" err="1" smtClean="0">
                <a:latin typeface="+mj-lt"/>
              </a:rPr>
              <a:t>Hinkley</a:t>
            </a:r>
            <a:r>
              <a:rPr lang="en-GB" sz="2400" b="1" dirty="0" smtClean="0">
                <a:latin typeface="+mj-lt"/>
              </a:rPr>
              <a:t> Point C will be operating as all other nuclear plant in UK will have been shut down.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GB" sz="2800" b="1" dirty="0" err="1" smtClean="0">
                <a:solidFill>
                  <a:srgbClr val="FF0000"/>
                </a:solidFill>
                <a:latin typeface="+mj-lt"/>
              </a:rPr>
              <a:t>Bradwell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:   </a:t>
            </a:r>
          </a:p>
          <a:p>
            <a:pPr marL="906463" lvl="1" indent="-644525" algn="l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The main contender for this the Chinese CGN HPR1000 Reactor</a:t>
            </a:r>
            <a:endParaRPr lang="en-GB" sz="2400" b="1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577" r="22688"/>
          <a:stretch>
            <a:fillRect/>
          </a:stretch>
        </p:blipFill>
        <p:spPr bwMode="auto">
          <a:xfrm>
            <a:off x="299357" y="4750409"/>
            <a:ext cx="8534400" cy="1501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7B33A4-624F-4F03-8013-0A55C5F11B9B}" type="slidenum">
              <a:rPr lang="en-GB" smtClean="0">
                <a:latin typeface="Arial" pitchFamily="34" charset="0"/>
              </a:rPr>
              <a:pPr/>
              <a:t>28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3251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D309D948-E17C-4D66-B380-0B14C8006DC6}" type="datetime1">
              <a:rPr lang="en-GB" smtClean="0">
                <a:latin typeface="Arial" pitchFamily="34" charset="0"/>
              </a:rPr>
              <a:pPr/>
              <a:t>26/01/2018</a:t>
            </a:fld>
            <a:endParaRPr lang="en-GB" smtClean="0">
              <a:latin typeface="Arial" pitchFamily="34" charset="0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 t="577" r="22688"/>
          <a:stretch>
            <a:fillRect/>
          </a:stretch>
        </p:blipFill>
        <p:spPr bwMode="auto">
          <a:xfrm>
            <a:off x="241300" y="1687895"/>
            <a:ext cx="8534400" cy="1501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801688" y="3513138"/>
            <a:ext cx="7764462" cy="3046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hlinkClick r:id="rId3"/>
              </a:rPr>
              <a:t>Jesse Norman </a:t>
            </a:r>
            <a:endParaRPr lang="en-GB" sz="2400" b="1" dirty="0"/>
          </a:p>
          <a:p>
            <a:r>
              <a:rPr lang="en-GB" sz="2400" b="1" dirty="0"/>
              <a:t>Parliamentary Under-Secretary (Department for Business, Energy and Industrial Strategy) </a:t>
            </a:r>
          </a:p>
          <a:p>
            <a:endParaRPr lang="en-GB" sz="2400" dirty="0"/>
          </a:p>
          <a:p>
            <a:r>
              <a:rPr lang="en-GB" sz="2400" dirty="0"/>
              <a:t>I have today asked the </a:t>
            </a:r>
            <a:r>
              <a:rPr lang="en-GB" sz="2400" dirty="0">
                <a:hlinkClick r:id="rId4"/>
              </a:rPr>
              <a:t>UK</a:t>
            </a:r>
            <a:r>
              <a:rPr lang="en-GB" sz="2400" dirty="0"/>
              <a:t>’s independent nuclear regulators, the Office for Nuclear Regulation, and the </a:t>
            </a:r>
            <a:r>
              <a:rPr lang="en-GB" sz="2400" dirty="0">
                <a:hlinkClick r:id="rId5"/>
              </a:rPr>
              <a:t>Environment Agency</a:t>
            </a:r>
            <a:r>
              <a:rPr lang="en-GB" sz="2400" dirty="0"/>
              <a:t>, to begin a </a:t>
            </a:r>
            <a:r>
              <a:rPr lang="en-GB" sz="2400" dirty="0">
                <a:hlinkClick r:id="rId6"/>
              </a:rPr>
              <a:t>Generic Design Assessment</a:t>
            </a:r>
            <a:r>
              <a:rPr lang="en-GB" sz="2400" dirty="0"/>
              <a:t> of the UK HPR1000 reactor.</a:t>
            </a: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368300" y="646386"/>
            <a:ext cx="8775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/>
              <a:t>A development of a design by China General Nuclear (CGN) and </a:t>
            </a:r>
            <a:r>
              <a:rPr lang="en-GB" sz="2800" dirty="0" err="1"/>
              <a:t>EdF</a:t>
            </a:r>
            <a:endParaRPr lang="en-GB" sz="2800" dirty="0"/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CHINESE HPR1000 – a possible reactor for </a:t>
            </a:r>
            <a:r>
              <a:rPr lang="en-GB" sz="2800" b="1" dirty="0" err="1" smtClean="0">
                <a:solidFill>
                  <a:srgbClr val="FFFF00"/>
                </a:solidFill>
              </a:rPr>
              <a:t>Bradwell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D3F44-3996-4E72-9625-9E40D7A3454E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247E92-5D2B-4E2A-87AF-EB56FF37E59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HPR 1000 Reactor</a:t>
            </a:r>
          </a:p>
        </p:txBody>
      </p:sp>
      <p:pic>
        <p:nvPicPr>
          <p:cNvPr id="131074" name="Picture 2" descr="HPR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496"/>
            <a:ext cx="7013099" cy="610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57545" y="1103586"/>
            <a:ext cx="1781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IRWST</a:t>
            </a:r>
          </a:p>
          <a:p>
            <a:endParaRPr lang="en-GB" sz="2000" b="1" dirty="0" smtClean="0">
              <a:latin typeface="+mj-lt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GB" sz="2000" b="1" dirty="0" smtClean="0">
                <a:latin typeface="+mj-lt"/>
              </a:rPr>
              <a:t>n - containment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GB" sz="2000" b="1" dirty="0" smtClean="0">
                <a:latin typeface="+mj-lt"/>
              </a:rPr>
              <a:t>efuelling 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W</a:t>
            </a:r>
            <a:r>
              <a:rPr lang="en-GB" sz="2000" b="1" dirty="0" smtClean="0">
                <a:latin typeface="+mj-lt"/>
              </a:rPr>
              <a:t>ater 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GB" sz="2000" b="1" dirty="0" smtClean="0">
                <a:latin typeface="+mj-lt"/>
              </a:rPr>
              <a:t>torage 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GB" sz="2000" b="1" dirty="0" smtClean="0">
                <a:latin typeface="+mj-lt"/>
              </a:rPr>
              <a:t>ank</a:t>
            </a:r>
            <a:endParaRPr lang="en-GB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7E816E-F8A9-4332-82E1-EA56AF4D610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614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408BFB27-8EDC-48EB-B795-F3B7A6415378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525463"/>
            <a:ext cx="9145587" cy="60086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FISSION REACTORS CONSIST OF:-</a:t>
            </a:r>
          </a:p>
          <a:p>
            <a:pPr eaLnBrk="1" hangingPunct="1">
              <a:buFontTx/>
              <a:buNone/>
            </a:pPr>
            <a:r>
              <a:rPr lang="en-GB" sz="2400" dirty="0" smtClean="0"/>
              <a:t>      </a:t>
            </a:r>
            <a:r>
              <a:rPr lang="en-GB" sz="2400" dirty="0" err="1" smtClean="0"/>
              <a:t>i</a:t>
            </a:r>
            <a:r>
              <a:rPr lang="en-GB" sz="2400" dirty="0" smtClean="0"/>
              <a:t>)      a FISSILE component in the fuel</a:t>
            </a:r>
          </a:p>
          <a:p>
            <a:pPr eaLnBrk="1" hangingPunct="1">
              <a:buFontTx/>
              <a:buNone/>
            </a:pPr>
            <a:r>
              <a:rPr lang="en-GB" sz="2400" dirty="0" smtClean="0"/>
              <a:t>     ii)      a MODERATOR</a:t>
            </a:r>
          </a:p>
          <a:p>
            <a:pPr eaLnBrk="1" hangingPunct="1">
              <a:buFontTx/>
              <a:buNone/>
            </a:pPr>
            <a:r>
              <a:rPr lang="en-GB" sz="2400" dirty="0" smtClean="0"/>
              <a:t>    iii)      a COOLANT to take the heat to its point of use.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dirty="0" smtClean="0">
                <a:solidFill>
                  <a:srgbClr val="0000FF"/>
                </a:solidFill>
              </a:rPr>
              <a:t>The fuel elements vary between different Reactors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dirty="0" smtClean="0"/>
              <a:t>Some reactors use </a:t>
            </a:r>
            <a:r>
              <a:rPr lang="en-GB" sz="2400" dirty="0" err="1" smtClean="0"/>
              <a:t>unenriched</a:t>
            </a:r>
            <a:r>
              <a:rPr lang="en-GB" sz="2400" dirty="0" smtClean="0"/>
              <a:t> URANIUM </a:t>
            </a:r>
          </a:p>
          <a:p>
            <a:pPr lvl="1" eaLnBrk="1" hangingPunct="1"/>
            <a:r>
              <a:rPr lang="en-GB" sz="2000" dirty="0" smtClean="0">
                <a:solidFill>
                  <a:srgbClr val="0000FF"/>
                </a:solidFill>
              </a:rPr>
              <a:t>i.e. the </a:t>
            </a:r>
            <a:r>
              <a:rPr lang="en-GB" sz="2000" baseline="30000" dirty="0" smtClean="0">
                <a:solidFill>
                  <a:srgbClr val="0000FF"/>
                </a:solidFill>
              </a:rPr>
              <a:t>235</a:t>
            </a:r>
            <a:r>
              <a:rPr lang="en-GB" sz="2000" dirty="0" smtClean="0">
                <a:solidFill>
                  <a:srgbClr val="0000FF"/>
                </a:solidFill>
              </a:rPr>
              <a:t>U in fuel elements is at 0.7% of fuel</a:t>
            </a:r>
          </a:p>
          <a:p>
            <a:pPr lvl="1" eaLnBrk="1" hangingPunct="1"/>
            <a:r>
              <a:rPr lang="en-GB" sz="2000" dirty="0" smtClean="0">
                <a:solidFill>
                  <a:srgbClr val="0000FF"/>
                </a:solidFill>
              </a:rPr>
              <a:t> e.g. MAGNOX and CANDU reactors, 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FF0000"/>
                </a:solidFill>
              </a:rPr>
              <a:t>ADVANCED GAS COOLED REACTOR (AGR) uses 2.5 – 2.8% enrichment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dirty="0" smtClean="0"/>
              <a:t>PRESSURISED WATER REACTOR (PWR) and BOILING WATER REACTOR (BWR) use around  3.5 – 4% enrichment.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RMBK (Russian Rector of Chernobyl fame) uses ~2% enrichment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FF0000"/>
                </a:solidFill>
              </a:rPr>
              <a:t>Some experimental reactors - e.g. High Temperature Reactors (HTR) use highly enriched URANIUM (&gt;90%) i.e.  weapons</a:t>
            </a:r>
            <a:r>
              <a:rPr lang="en-GB" sz="2400" dirty="0" smtClean="0">
                <a:solidFill>
                  <a:srgbClr val="FF0000"/>
                </a:solidFill>
              </a:rPr>
              <a:t> grade.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FISSION REACTORS (1):  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7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D3F44-3996-4E72-9625-9E40D7A3454E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247E92-5D2B-4E2A-87AF-EB56FF37E59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lvl="0" eaLnBrk="0" hangingPunct="0">
              <a:defRPr/>
            </a:pPr>
            <a:r>
              <a:rPr lang="en-GB" sz="2800" b="1" kern="0" dirty="0" smtClean="0">
                <a:solidFill>
                  <a:srgbClr val="FFFF00"/>
                </a:solidFill>
                <a:latin typeface="Times New Roman" pitchFamily="18" charset="0"/>
              </a:rPr>
              <a:t>HPR 1000 Reactor</a:t>
            </a:r>
          </a:p>
        </p:txBody>
      </p:sp>
      <p:pic>
        <p:nvPicPr>
          <p:cNvPr id="130050" name="Picture 2" descr="HPR1000_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68" y="574653"/>
            <a:ext cx="6038193" cy="54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180083"/>
            <a:ext cx="800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Arrangement of 3 Steam Generation Loops and Reactor (red)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603FAD-81A0-4C6B-BBA2-6A5DEADED028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5120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B4E3B63B-DEF7-4C11-81A3-9F2157202697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481013"/>
            <a:ext cx="8462963" cy="3148012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rgbClr val="FF0000"/>
                </a:solidFill>
              </a:rPr>
              <a:t>Pebble Bed Modulating Reactors </a:t>
            </a:r>
            <a:r>
              <a:rPr lang="en-GB" sz="2000" dirty="0" smtClean="0"/>
              <a:t>are a development from Gas Cooled Reactors.</a:t>
            </a:r>
          </a:p>
          <a:p>
            <a:pPr eaLnBrk="1" hangingPunct="1"/>
            <a:r>
              <a:rPr lang="en-GB" sz="2000" dirty="0" smtClean="0"/>
              <a:t>Sand sized pellets of Uranium each coated in layers of graphite/silicon carbide and aggregated into pebbles 60 mm in diameter.</a:t>
            </a:r>
          </a:p>
          <a:p>
            <a:pPr eaLnBrk="1" hangingPunct="1"/>
            <a:r>
              <a:rPr lang="en-GB" sz="2000" dirty="0" smtClean="0"/>
              <a:t>Coolant:  Helium</a:t>
            </a:r>
          </a:p>
          <a:p>
            <a:pPr eaLnBrk="1" hangingPunct="1"/>
            <a:r>
              <a:rPr lang="en-GB" sz="2000" dirty="0" smtClean="0"/>
              <a:t>Connected directly to closed circuit gas turbine</a:t>
            </a:r>
          </a:p>
          <a:p>
            <a:pPr eaLnBrk="1" hangingPunct="1"/>
            <a:r>
              <a:rPr lang="en-GB" sz="2000" dirty="0" smtClean="0"/>
              <a:t>Efficiency ~ 39 – 40%, but possibility of CCGT??</a:t>
            </a:r>
          </a:p>
          <a:p>
            <a:pPr eaLnBrk="1" hangingPunct="1"/>
            <a:r>
              <a:rPr lang="en-GB" sz="2000" dirty="0" smtClean="0"/>
              <a:t>Graphite/silicon carbide effective cladding – thus very durable to high temperatures</a:t>
            </a:r>
          </a:p>
        </p:txBody>
      </p:sp>
      <p:pic>
        <p:nvPicPr>
          <p:cNvPr id="51206" name="Picture 7" descr="PBMRFU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2863" y="3328988"/>
            <a:ext cx="615473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lvl="0" eaLnBrk="0" hangingPunct="0"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Generation 3+/4 Reactors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</a:rPr>
              <a:t>: the PBMR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0942805-7118-47E6-9E95-6C1983AEE058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5222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7BDD504F-2CAD-48F9-84AF-62ED3F494839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697163" y="3398838"/>
            <a:ext cx="155575" cy="762000"/>
            <a:chOff x="1673" y="1116"/>
            <a:chExt cx="137" cy="740"/>
          </a:xfrm>
        </p:grpSpPr>
        <p:sp>
          <p:nvSpPr>
            <p:cNvPr id="52267" name="Line 13"/>
            <p:cNvSpPr>
              <a:spLocks noChangeShapeType="1"/>
            </p:cNvSpPr>
            <p:nvPr/>
          </p:nvSpPr>
          <p:spPr bwMode="auto">
            <a:xfrm flipV="1">
              <a:off x="1682" y="1116"/>
              <a:ext cx="0" cy="740"/>
            </a:xfrm>
            <a:prstGeom prst="line">
              <a:avLst/>
            </a:prstGeom>
            <a:noFill/>
            <a:ln w="635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68" name="Line 14"/>
            <p:cNvSpPr>
              <a:spLocks noChangeShapeType="1"/>
            </p:cNvSpPr>
            <p:nvPr/>
          </p:nvSpPr>
          <p:spPr bwMode="auto">
            <a:xfrm>
              <a:off x="1673" y="1134"/>
              <a:ext cx="137" cy="0"/>
            </a:xfrm>
            <a:prstGeom prst="line">
              <a:avLst/>
            </a:prstGeom>
            <a:noFill/>
            <a:ln w="635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86300" y="3387725"/>
            <a:ext cx="157163" cy="774700"/>
            <a:chOff x="2769" y="1104"/>
            <a:chExt cx="102" cy="738"/>
          </a:xfrm>
        </p:grpSpPr>
        <p:sp>
          <p:nvSpPr>
            <p:cNvPr id="52265" name="Line 19"/>
            <p:cNvSpPr>
              <a:spLocks noChangeShapeType="1"/>
            </p:cNvSpPr>
            <p:nvPr/>
          </p:nvSpPr>
          <p:spPr bwMode="auto">
            <a:xfrm>
              <a:off x="2769" y="1122"/>
              <a:ext cx="102" cy="0"/>
            </a:xfrm>
            <a:prstGeom prst="line">
              <a:avLst/>
            </a:prstGeom>
            <a:noFill/>
            <a:ln w="635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66" name="Line 20"/>
            <p:cNvSpPr>
              <a:spLocks noChangeShapeType="1"/>
            </p:cNvSpPr>
            <p:nvPr/>
          </p:nvSpPr>
          <p:spPr bwMode="auto">
            <a:xfrm>
              <a:off x="2871" y="1104"/>
              <a:ext cx="0" cy="738"/>
            </a:xfrm>
            <a:prstGeom prst="line">
              <a:avLst/>
            </a:prstGeom>
            <a:noFill/>
            <a:ln w="635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144" name="Rectangle 24"/>
          <p:cNvSpPr>
            <a:spLocks noChangeArrowheads="1"/>
          </p:cNvSpPr>
          <p:nvPr/>
        </p:nvSpPr>
        <p:spPr bwMode="auto">
          <a:xfrm>
            <a:off x="2851150" y="2982913"/>
            <a:ext cx="1835150" cy="684212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D6009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AutoShape 25"/>
          <p:cNvSpPr>
            <a:spLocks noChangeArrowheads="1"/>
          </p:cNvSpPr>
          <p:nvPr/>
        </p:nvSpPr>
        <p:spPr bwMode="auto">
          <a:xfrm>
            <a:off x="3027363" y="3027363"/>
            <a:ext cx="1462087" cy="5508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2806700" y="5395913"/>
            <a:ext cx="1893888" cy="655637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Line 30"/>
          <p:cNvSpPr>
            <a:spLocks noChangeShapeType="1"/>
          </p:cNvSpPr>
          <p:nvPr/>
        </p:nvSpPr>
        <p:spPr bwMode="auto">
          <a:xfrm flipV="1">
            <a:off x="1720850" y="5800725"/>
            <a:ext cx="1082675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711700" y="4986338"/>
            <a:ext cx="1073150" cy="777875"/>
            <a:chOff x="2912" y="2711"/>
            <a:chExt cx="850" cy="756"/>
          </a:xfrm>
        </p:grpSpPr>
        <p:sp>
          <p:nvSpPr>
            <p:cNvPr id="52263" name="Line 31"/>
            <p:cNvSpPr>
              <a:spLocks noChangeShapeType="1"/>
            </p:cNvSpPr>
            <p:nvPr/>
          </p:nvSpPr>
          <p:spPr bwMode="auto">
            <a:xfrm flipV="1">
              <a:off x="2912" y="3450"/>
              <a:ext cx="850" cy="9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64" name="Line 32"/>
            <p:cNvSpPr>
              <a:spLocks noChangeShapeType="1"/>
            </p:cNvSpPr>
            <p:nvPr/>
          </p:nvSpPr>
          <p:spPr bwMode="auto">
            <a:xfrm>
              <a:off x="3755" y="2711"/>
              <a:ext cx="0" cy="756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155" name="Freeform 35"/>
          <p:cNvSpPr>
            <a:spLocks/>
          </p:cNvSpPr>
          <p:nvPr/>
        </p:nvSpPr>
        <p:spPr bwMode="auto">
          <a:xfrm>
            <a:off x="6815138" y="2921000"/>
            <a:ext cx="998537" cy="1119188"/>
          </a:xfrm>
          <a:custGeom>
            <a:avLst/>
            <a:gdLst>
              <a:gd name="T0" fmla="*/ 0 w 887"/>
              <a:gd name="T1" fmla="*/ 2147483647 h 1088"/>
              <a:gd name="T2" fmla="*/ 2147483647 w 887"/>
              <a:gd name="T3" fmla="*/ 2147483647 h 1088"/>
              <a:gd name="T4" fmla="*/ 2147483647 w 887"/>
              <a:gd name="T5" fmla="*/ 2147483647 h 1088"/>
              <a:gd name="T6" fmla="*/ 2147483647 w 887"/>
              <a:gd name="T7" fmla="*/ 2147483647 h 1088"/>
              <a:gd name="T8" fmla="*/ 2147483647 w 887"/>
              <a:gd name="T9" fmla="*/ 2147483647 h 1088"/>
              <a:gd name="T10" fmla="*/ 2147483647 w 887"/>
              <a:gd name="T11" fmla="*/ 0 h 1088"/>
              <a:gd name="T12" fmla="*/ 2147483647 w 887"/>
              <a:gd name="T13" fmla="*/ 2147483647 h 1088"/>
              <a:gd name="T14" fmla="*/ 2147483647 w 887"/>
              <a:gd name="T15" fmla="*/ 2147483647 h 1088"/>
              <a:gd name="T16" fmla="*/ 2147483647 w 887"/>
              <a:gd name="T17" fmla="*/ 2147483647 h 1088"/>
              <a:gd name="T18" fmla="*/ 2147483647 w 887"/>
              <a:gd name="T19" fmla="*/ 2147483647 h 1088"/>
              <a:gd name="T20" fmla="*/ 2147483647 w 887"/>
              <a:gd name="T21" fmla="*/ 2147483647 h 10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87"/>
              <a:gd name="T34" fmla="*/ 0 h 1088"/>
              <a:gd name="T35" fmla="*/ 887 w 887"/>
              <a:gd name="T36" fmla="*/ 1088 h 10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87" h="1088">
                <a:moveTo>
                  <a:pt x="0" y="1079"/>
                </a:moveTo>
                <a:lnTo>
                  <a:pt x="311" y="622"/>
                </a:lnTo>
                <a:lnTo>
                  <a:pt x="301" y="851"/>
                </a:lnTo>
                <a:lnTo>
                  <a:pt x="557" y="412"/>
                </a:lnTo>
                <a:lnTo>
                  <a:pt x="539" y="631"/>
                </a:lnTo>
                <a:lnTo>
                  <a:pt x="887" y="0"/>
                </a:lnTo>
                <a:lnTo>
                  <a:pt x="557" y="814"/>
                </a:lnTo>
                <a:lnTo>
                  <a:pt x="503" y="659"/>
                </a:lnTo>
                <a:lnTo>
                  <a:pt x="292" y="1034"/>
                </a:lnTo>
                <a:lnTo>
                  <a:pt x="256" y="860"/>
                </a:lnTo>
                <a:lnTo>
                  <a:pt x="45" y="1088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209550" y="481013"/>
            <a:ext cx="846296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>
                <a:latin typeface="Times New Roman" pitchFamily="18" charset="0"/>
              </a:rPr>
              <a:t>Unlike other Reactors,  the PBMR uses a closed circuit high temperature gas turbine operating on the </a:t>
            </a:r>
            <a:r>
              <a:rPr lang="en-GB" sz="2000" b="1" dirty="0" err="1">
                <a:latin typeface="Times New Roman" pitchFamily="18" charset="0"/>
              </a:rPr>
              <a:t>Brayston</a:t>
            </a:r>
            <a:r>
              <a:rPr lang="en-GB" sz="2000" b="1" dirty="0">
                <a:latin typeface="Times New Roman" pitchFamily="18" charset="0"/>
              </a:rPr>
              <a:t> Cycle for Power.     This cycle is similar to that in a JET engine or the gas turbine section of a CCGT.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>
                <a:latin typeface="Times New Roman" pitchFamily="18" charset="0"/>
              </a:rPr>
              <a:t>Normal cycles exhaust spent gas to atmosphere.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In this version the helium is in a closed circuit.</a:t>
            </a: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989013" y="3033713"/>
            <a:ext cx="1844675" cy="396875"/>
            <a:chOff x="623" y="1911"/>
            <a:chExt cx="1162" cy="250"/>
          </a:xfrm>
        </p:grpSpPr>
        <p:sp>
          <p:nvSpPr>
            <p:cNvPr id="52261" name="Line 17"/>
            <p:cNvSpPr>
              <a:spLocks noChangeShapeType="1"/>
            </p:cNvSpPr>
            <p:nvPr/>
          </p:nvSpPr>
          <p:spPr bwMode="auto">
            <a:xfrm flipV="1">
              <a:off x="1257" y="2047"/>
              <a:ext cx="528" cy="1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62" name="Text Box 39"/>
            <p:cNvSpPr txBox="1">
              <a:spLocks noChangeArrowheads="1"/>
            </p:cNvSpPr>
            <p:nvPr/>
          </p:nvSpPr>
          <p:spPr bwMode="auto">
            <a:xfrm>
              <a:off x="623" y="1911"/>
              <a:ext cx="576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latin typeface="Times New Roman" pitchFamily="18" charset="0"/>
                </a:rPr>
                <a:t>Fuel In</a:t>
              </a:r>
            </a:p>
          </p:txBody>
        </p:sp>
      </p:grpSp>
      <p:sp>
        <p:nvSpPr>
          <p:cNvPr id="133138" name="Line 18"/>
          <p:cNvSpPr>
            <a:spLocks noChangeShapeType="1"/>
          </p:cNvSpPr>
          <p:nvPr/>
        </p:nvSpPr>
        <p:spPr bwMode="auto">
          <a:xfrm flipV="1">
            <a:off x="1728788" y="5056188"/>
            <a:ext cx="7937" cy="76835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>
            <a:off x="674688" y="5621338"/>
            <a:ext cx="9144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Air In</a:t>
            </a:r>
          </a:p>
        </p:txBody>
      </p:sp>
      <p:sp>
        <p:nvSpPr>
          <p:cNvPr id="133164" name="Text Box 44"/>
          <p:cNvSpPr txBox="1">
            <a:spLocks noChangeArrowheads="1"/>
          </p:cNvSpPr>
          <p:nvPr/>
        </p:nvSpPr>
        <p:spPr bwMode="auto">
          <a:xfrm>
            <a:off x="3017838" y="3581400"/>
            <a:ext cx="1436687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Combustion Chamber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797550" y="4992688"/>
            <a:ext cx="1233488" cy="760412"/>
            <a:chOff x="3175" y="3145"/>
            <a:chExt cx="777" cy="479"/>
          </a:xfrm>
        </p:grpSpPr>
        <p:sp>
          <p:nvSpPr>
            <p:cNvPr id="52259" name="Line 28"/>
            <p:cNvSpPr>
              <a:spLocks noChangeShapeType="1"/>
            </p:cNvSpPr>
            <p:nvPr/>
          </p:nvSpPr>
          <p:spPr bwMode="auto">
            <a:xfrm>
              <a:off x="3175" y="3145"/>
              <a:ext cx="0" cy="478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60" name="Text Box 45"/>
            <p:cNvSpPr txBox="1">
              <a:spLocks noChangeArrowheads="1"/>
            </p:cNvSpPr>
            <p:nvPr/>
          </p:nvSpPr>
          <p:spPr bwMode="auto">
            <a:xfrm>
              <a:off x="3248" y="3374"/>
              <a:ext cx="70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latin typeface="Times New Roman" pitchFamily="18" charset="0"/>
                </a:rPr>
                <a:t>Exhaust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663700" y="3852863"/>
            <a:ext cx="1209675" cy="1206500"/>
            <a:chOff x="1048" y="2427"/>
            <a:chExt cx="762" cy="760"/>
          </a:xfrm>
        </p:grpSpPr>
        <p:sp>
          <p:nvSpPr>
            <p:cNvPr id="52257" name="Freeform 10"/>
            <p:cNvSpPr>
              <a:spLocks/>
            </p:cNvSpPr>
            <p:nvPr/>
          </p:nvSpPr>
          <p:spPr bwMode="auto">
            <a:xfrm>
              <a:off x="1051" y="2427"/>
              <a:ext cx="759" cy="760"/>
            </a:xfrm>
            <a:custGeom>
              <a:avLst/>
              <a:gdLst>
                <a:gd name="T0" fmla="*/ 6 w 1070"/>
                <a:gd name="T1" fmla="*/ 337 h 1142"/>
                <a:gd name="T2" fmla="*/ 0 w 1070"/>
                <a:gd name="T3" fmla="*/ 0 h 1142"/>
                <a:gd name="T4" fmla="*/ 382 w 1070"/>
                <a:gd name="T5" fmla="*/ 105 h 1142"/>
                <a:gd name="T6" fmla="*/ 382 w 1070"/>
                <a:gd name="T7" fmla="*/ 240 h 1142"/>
                <a:gd name="T8" fmla="*/ 6 w 1070"/>
                <a:gd name="T9" fmla="*/ 337 h 1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1142"/>
                <a:gd name="T17" fmla="*/ 1070 w 1070"/>
                <a:gd name="T18" fmla="*/ 1142 h 1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1142">
                  <a:moveTo>
                    <a:pt x="18" y="1142"/>
                  </a:moveTo>
                  <a:lnTo>
                    <a:pt x="0" y="0"/>
                  </a:lnTo>
                  <a:lnTo>
                    <a:pt x="1070" y="356"/>
                  </a:lnTo>
                  <a:lnTo>
                    <a:pt x="1070" y="813"/>
                  </a:lnTo>
                  <a:lnTo>
                    <a:pt x="18" y="1142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FF9933"/>
                </a:gs>
              </a:gsLst>
              <a:lin ang="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Text Box 46"/>
            <p:cNvSpPr txBox="1">
              <a:spLocks noChangeArrowheads="1"/>
            </p:cNvSpPr>
            <p:nvPr/>
          </p:nvSpPr>
          <p:spPr bwMode="auto">
            <a:xfrm>
              <a:off x="1048" y="2701"/>
              <a:ext cx="760" cy="18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0" tIns="10800" rIns="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Times New Roman" pitchFamily="18" charset="0"/>
                </a:rPr>
                <a:t>Comp</a:t>
              </a:r>
              <a:r>
                <a:rPr lang="en-GB" b="1">
                  <a:latin typeface="Times New Roman" pitchFamily="18" charset="0"/>
                </a:rPr>
                <a:t>ressor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4722813" y="3865563"/>
            <a:ext cx="1301750" cy="1174750"/>
            <a:chOff x="2975" y="2435"/>
            <a:chExt cx="820" cy="740"/>
          </a:xfrm>
        </p:grpSpPr>
        <p:sp>
          <p:nvSpPr>
            <p:cNvPr id="52255" name="Freeform 11"/>
            <p:cNvSpPr>
              <a:spLocks/>
            </p:cNvSpPr>
            <p:nvPr/>
          </p:nvSpPr>
          <p:spPr bwMode="auto">
            <a:xfrm rot="10800000">
              <a:off x="2975" y="2435"/>
              <a:ext cx="759" cy="740"/>
            </a:xfrm>
            <a:custGeom>
              <a:avLst/>
              <a:gdLst>
                <a:gd name="T0" fmla="*/ 6 w 1070"/>
                <a:gd name="T1" fmla="*/ 311 h 1142"/>
                <a:gd name="T2" fmla="*/ 0 w 1070"/>
                <a:gd name="T3" fmla="*/ 0 h 1142"/>
                <a:gd name="T4" fmla="*/ 382 w 1070"/>
                <a:gd name="T5" fmla="*/ 97 h 1142"/>
                <a:gd name="T6" fmla="*/ 382 w 1070"/>
                <a:gd name="T7" fmla="*/ 221 h 1142"/>
                <a:gd name="T8" fmla="*/ 6 w 1070"/>
                <a:gd name="T9" fmla="*/ 311 h 1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1142"/>
                <a:gd name="T17" fmla="*/ 1070 w 1070"/>
                <a:gd name="T18" fmla="*/ 1142 h 1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1142">
                  <a:moveTo>
                    <a:pt x="18" y="1142"/>
                  </a:moveTo>
                  <a:lnTo>
                    <a:pt x="0" y="0"/>
                  </a:lnTo>
                  <a:lnTo>
                    <a:pt x="1070" y="356"/>
                  </a:lnTo>
                  <a:lnTo>
                    <a:pt x="1070" y="813"/>
                  </a:lnTo>
                  <a:lnTo>
                    <a:pt x="18" y="1142"/>
                  </a:ln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100000">
                  <a:srgbClr val="D60093"/>
                </a:gs>
              </a:gsLst>
              <a:lin ang="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Text Box 47"/>
            <p:cNvSpPr txBox="1">
              <a:spLocks noChangeArrowheads="1"/>
            </p:cNvSpPr>
            <p:nvPr/>
          </p:nvSpPr>
          <p:spPr bwMode="auto">
            <a:xfrm>
              <a:off x="3035" y="2576"/>
              <a:ext cx="760" cy="18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0" tIns="10800" rIns="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latin typeface="Times New Roman" pitchFamily="18" charset="0"/>
                </a:rPr>
                <a:t>Turbine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237288" y="4040188"/>
            <a:ext cx="1443037" cy="857250"/>
            <a:chOff x="4064" y="2545"/>
            <a:chExt cx="909" cy="540"/>
          </a:xfrm>
        </p:grpSpPr>
        <p:sp>
          <p:nvSpPr>
            <p:cNvPr id="52253" name="Rectangle 34"/>
            <p:cNvSpPr>
              <a:spLocks noChangeArrowheads="1"/>
            </p:cNvSpPr>
            <p:nvPr/>
          </p:nvSpPr>
          <p:spPr bwMode="auto">
            <a:xfrm>
              <a:off x="4064" y="2545"/>
              <a:ext cx="909" cy="540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Text Box 48"/>
            <p:cNvSpPr txBox="1">
              <a:spLocks noChangeArrowheads="1"/>
            </p:cNvSpPr>
            <p:nvPr/>
          </p:nvSpPr>
          <p:spPr bwMode="auto">
            <a:xfrm>
              <a:off x="4152" y="2717"/>
              <a:ext cx="760" cy="18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0" tIns="10800" rIns="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Times New Roman" pitchFamily="18" charset="0"/>
                </a:rPr>
                <a:t>Generator</a:t>
              </a:r>
            </a:p>
          </p:txBody>
        </p:sp>
      </p:grp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2871788" y="4381500"/>
            <a:ext cx="3351212" cy="14128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3174" name="Text Box 54"/>
          <p:cNvSpPr txBox="1">
            <a:spLocks noChangeArrowheads="1"/>
          </p:cNvSpPr>
          <p:nvPr/>
        </p:nvSpPr>
        <p:spPr bwMode="auto">
          <a:xfrm>
            <a:off x="3024188" y="2949575"/>
            <a:ext cx="1436687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PBM Reactor</a:t>
            </a:r>
          </a:p>
        </p:txBody>
      </p:sp>
      <p:sp>
        <p:nvSpPr>
          <p:cNvPr id="133175" name="AutoShape 55"/>
          <p:cNvSpPr>
            <a:spLocks noChangeArrowheads="1"/>
          </p:cNvSpPr>
          <p:nvPr/>
        </p:nvSpPr>
        <p:spPr bwMode="auto">
          <a:xfrm>
            <a:off x="3629025" y="6053138"/>
            <a:ext cx="274638" cy="508000"/>
          </a:xfrm>
          <a:prstGeom prst="downArrow">
            <a:avLst>
              <a:gd name="adj1" fmla="val 50000"/>
              <a:gd name="adj2" fmla="val 46243"/>
            </a:avLst>
          </a:prstGeom>
          <a:solidFill>
            <a:srgbClr val="E266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6" name="Text Box 56"/>
          <p:cNvSpPr txBox="1">
            <a:spLocks noChangeArrowheads="1"/>
          </p:cNvSpPr>
          <p:nvPr/>
        </p:nvSpPr>
        <p:spPr bwMode="auto">
          <a:xfrm>
            <a:off x="2965450" y="5345113"/>
            <a:ext cx="14366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Heat Exchanger</a:t>
            </a:r>
          </a:p>
        </p:txBody>
      </p:sp>
      <p:sp>
        <p:nvSpPr>
          <p:cNvPr id="133178" name="Text Box 58"/>
          <p:cNvSpPr txBox="1">
            <a:spLocks noChangeArrowheads="1"/>
          </p:cNvSpPr>
          <p:nvPr/>
        </p:nvSpPr>
        <p:spPr bwMode="auto">
          <a:xfrm>
            <a:off x="2708275" y="4618038"/>
            <a:ext cx="21478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Open Brayston Cycle</a:t>
            </a:r>
          </a:p>
        </p:txBody>
      </p:sp>
      <p:sp>
        <p:nvSpPr>
          <p:cNvPr id="133179" name="Text Box 59"/>
          <p:cNvSpPr txBox="1">
            <a:spLocks noChangeArrowheads="1"/>
          </p:cNvSpPr>
          <p:nvPr/>
        </p:nvSpPr>
        <p:spPr bwMode="auto">
          <a:xfrm>
            <a:off x="2830513" y="4624387"/>
            <a:ext cx="2147887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latin typeface="Times New Roman" pitchFamily="18" charset="0"/>
              </a:rPr>
              <a:t>Closed </a:t>
            </a:r>
            <a:r>
              <a:rPr lang="en-GB" sz="2000" b="1" dirty="0" err="1">
                <a:latin typeface="Times New Roman" pitchFamily="18" charset="0"/>
              </a:rPr>
              <a:t>Brayston</a:t>
            </a:r>
            <a:r>
              <a:rPr lang="en-GB" sz="2000" b="1" dirty="0">
                <a:latin typeface="Times New Roman" pitchFamily="18" charset="0"/>
              </a:rPr>
              <a:t> Cycle</a:t>
            </a:r>
          </a:p>
        </p:txBody>
      </p:sp>
      <p:sp>
        <p:nvSpPr>
          <p:cNvPr id="45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lvl="0" eaLnBrk="0" hangingPunct="0"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Generation 3+/4 Reactors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</a:rPr>
              <a:t>: the PBMR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3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33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3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3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3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4" grpId="0" animBg="1"/>
      <p:bldP spid="133145" grpId="0" animBg="1"/>
      <p:bldP spid="133145" grpId="1" animBg="1"/>
      <p:bldP spid="133149" grpId="0" animBg="1"/>
      <p:bldP spid="133150" grpId="0" animBg="1"/>
      <p:bldP spid="133155" grpId="0" animBg="1"/>
      <p:bldP spid="133138" grpId="0" animBg="1"/>
      <p:bldP spid="133161" grpId="0"/>
      <p:bldP spid="133161" grpId="1"/>
      <p:bldP spid="133164" grpId="0"/>
      <p:bldP spid="133164" grpId="1"/>
      <p:bldP spid="133132" grpId="0" animBg="1"/>
      <p:bldP spid="133174" grpId="0"/>
      <p:bldP spid="133175" grpId="0" animBg="1"/>
      <p:bldP spid="133176" grpId="0"/>
      <p:bldP spid="133178" grpId="0"/>
      <p:bldP spid="133178" grpId="1"/>
      <p:bldP spid="1331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9887D3-BAB4-45E9-BBDA-554BCF6276C6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5325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8B41F8AE-7806-4372-A36D-AACEA2F3B9EA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5024438"/>
            <a:ext cx="8462962" cy="1595437"/>
          </a:xfrm>
        </p:spPr>
        <p:txBody>
          <a:bodyPr/>
          <a:lstStyle/>
          <a:p>
            <a:pPr eaLnBrk="1" hangingPunct="1"/>
            <a:r>
              <a:rPr lang="en-GB" sz="2000" smtClean="0"/>
              <a:t>Efficiency of around 38 – 40%, but possibility of CCGT???</a:t>
            </a:r>
          </a:p>
          <a:p>
            <a:pPr eaLnBrk="1" hangingPunct="1"/>
            <a:r>
              <a:rPr lang="en-GB" sz="2000" smtClean="0"/>
              <a:t>Helium passes directly from reactor to turbine</a:t>
            </a:r>
          </a:p>
          <a:p>
            <a:pPr eaLnBrk="1" hangingPunct="1"/>
            <a:r>
              <a:rPr lang="en-GB" sz="2000" smtClean="0"/>
              <a:t>Pebbles are continuously fed into reactor and collected.</a:t>
            </a:r>
          </a:p>
          <a:p>
            <a:pPr eaLnBrk="1" hangingPunct="1"/>
            <a:r>
              <a:rPr lang="en-GB" sz="2000" smtClean="0"/>
              <a:t>Tested for burn up and recycled as appropriate ~ typically 6 times</a:t>
            </a:r>
          </a:p>
        </p:txBody>
      </p:sp>
      <p:pic>
        <p:nvPicPr>
          <p:cNvPr id="53254" name="Picture 4" descr="pbm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01" y="574902"/>
            <a:ext cx="609917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lvl="0" eaLnBrk="0" hangingPunct="0"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Generation 3+/4 Reactors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</a:rPr>
              <a:t>: the PBMR 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9" name="Picture 8" descr="pebble_bed_imag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2358" y="641123"/>
            <a:ext cx="3261642" cy="432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D3F44-3996-4E72-9625-9E40D7A3454E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247E92-5D2B-4E2A-87AF-EB56FF37E59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grpSp>
        <p:nvGrpSpPr>
          <p:cNvPr id="4" name="Group 6"/>
          <p:cNvGrpSpPr/>
          <p:nvPr/>
        </p:nvGrpSpPr>
        <p:grpSpPr>
          <a:xfrm>
            <a:off x="1087821" y="488731"/>
            <a:ext cx="7664294" cy="5186355"/>
            <a:chOff x="236482" y="504496"/>
            <a:chExt cx="7819697" cy="5628290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9807" y="527396"/>
              <a:ext cx="7236372" cy="559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36482" y="504496"/>
              <a:ext cx="264860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b="1" dirty="0" smtClean="0"/>
                <a:t>G – Generator</a:t>
              </a:r>
            </a:p>
            <a:p>
              <a:pPr algn="l"/>
              <a:r>
                <a:rPr lang="en-GB" b="1" dirty="0" smtClean="0"/>
                <a:t>T – Turbine</a:t>
              </a:r>
            </a:p>
            <a:p>
              <a:pPr algn="l"/>
              <a:r>
                <a:rPr lang="en-GB" b="1" dirty="0" smtClean="0"/>
                <a:t>C - Compressor</a:t>
              </a:r>
            </a:p>
            <a:p>
              <a:pPr algn="l"/>
              <a:r>
                <a:rPr lang="en-GB" b="1" dirty="0" smtClean="0"/>
                <a:t>REC – </a:t>
              </a:r>
              <a:r>
                <a:rPr lang="en-GB" b="1" dirty="0" err="1" smtClean="0"/>
                <a:t>Recuporator</a:t>
              </a:r>
              <a:endParaRPr lang="en-GB" b="1" dirty="0" smtClean="0"/>
            </a:p>
            <a:p>
              <a:pPr algn="l"/>
              <a:r>
                <a:rPr lang="en-GB" b="1" dirty="0" smtClean="0"/>
                <a:t>IHX  - Intermediate Heat Exchanger</a:t>
              </a:r>
              <a:endParaRPr lang="en-GB" b="1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2248" y="2254469"/>
              <a:ext cx="1403131" cy="387831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3043" y="5702402"/>
            <a:ext cx="791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U2-Battery Small 20 </a:t>
            </a:r>
            <a:r>
              <a:rPr lang="en-GB" sz="2400" b="1" dirty="0" err="1" smtClean="0"/>
              <a:t>MW</a:t>
            </a:r>
            <a:r>
              <a:rPr lang="en-GB" sz="2400" b="1" baseline="-25000" dirty="0" err="1" smtClean="0"/>
              <a:t>th</a:t>
            </a:r>
            <a:r>
              <a:rPr lang="en-GB" sz="2400" b="1" dirty="0" smtClean="0"/>
              <a:t> / 10 </a:t>
            </a:r>
            <a:r>
              <a:rPr lang="en-GB" sz="2400" b="1" dirty="0" err="1" smtClean="0"/>
              <a:t>MW</a:t>
            </a:r>
            <a:r>
              <a:rPr lang="en-GB" sz="2400" b="1" baseline="-25000" dirty="0" err="1" smtClean="0"/>
              <a:t>e</a:t>
            </a:r>
            <a:r>
              <a:rPr lang="en-GB" sz="2400" b="1" baseline="-25000" dirty="0" smtClean="0"/>
              <a:t> </a:t>
            </a:r>
            <a:r>
              <a:rPr lang="en-GB" sz="2400" b="1" dirty="0" smtClean="0"/>
              <a:t>Nuclear Plant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Using closed </a:t>
            </a:r>
            <a:r>
              <a:rPr lang="en-GB" sz="2400" b="1" dirty="0" err="1" smtClean="0">
                <a:solidFill>
                  <a:srgbClr val="FF0000"/>
                </a:solidFill>
              </a:rPr>
              <a:t>Brayton</a:t>
            </a:r>
            <a:r>
              <a:rPr lang="en-GB" sz="2400" b="1" dirty="0" smtClean="0">
                <a:solidFill>
                  <a:srgbClr val="FF0000"/>
                </a:solidFill>
              </a:rPr>
              <a:t> Cycle</a:t>
            </a:r>
          </a:p>
          <a:p>
            <a:r>
              <a:rPr lang="en-GB" sz="2400" b="1" smtClean="0">
                <a:solidFill>
                  <a:srgbClr val="FF0000"/>
                </a:solidFill>
              </a:rPr>
              <a:t>Deployment from late 2020s???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Generation 3+/4 Reactors  U2 Battery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684" y="2278743"/>
            <a:ext cx="3120571" cy="341632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Uses PBMR principle for fuel</a:t>
            </a:r>
          </a:p>
          <a:p>
            <a:r>
              <a:rPr lang="en-GB" sz="2400" dirty="0" smtClean="0"/>
              <a:t>Much smaller than conventional reactors @ 10MWe.</a:t>
            </a:r>
          </a:p>
          <a:p>
            <a:r>
              <a:rPr lang="en-GB" sz="2400" dirty="0" smtClean="0"/>
              <a:t>Could be truck mounted for deployment in remote areas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11200" y="1901371"/>
            <a:ext cx="7649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Supplementary Slides on Fusion which will only be shown if time permits</a:t>
            </a:r>
            <a:endParaRPr lang="en-GB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6E5F95-1753-43C6-AAC8-55996F9E9E30}" type="slidenum">
              <a:rPr lang="en-GB" smtClean="0">
                <a:latin typeface="Arial" pitchFamily="34" charset="0"/>
              </a:rPr>
              <a:pPr/>
              <a:t>36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782490EC-A397-4037-BC14-268E61668D02}" type="datetime1">
              <a:rPr lang="en-GB" smtClean="0">
                <a:latin typeface="Arial" pitchFamily="34" charset="0"/>
              </a:rPr>
              <a:pPr/>
              <a:t>26/01/2018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3924300" y="2462213"/>
            <a:ext cx="1584325" cy="1728787"/>
          </a:xfrm>
          <a:prstGeom prst="irregularSeal1">
            <a:avLst/>
          </a:prstGeom>
          <a:solidFill>
            <a:srgbClr val="FA431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4"/>
          <p:cNvGrpSpPr>
            <a:grpSpLocks/>
          </p:cNvGrpSpPr>
          <p:nvPr/>
        </p:nvGrpSpPr>
        <p:grpSpPr bwMode="auto">
          <a:xfrm>
            <a:off x="5040313" y="5738813"/>
            <a:ext cx="517525" cy="304800"/>
            <a:chOff x="249" y="255"/>
            <a:chExt cx="326" cy="192"/>
          </a:xfrm>
        </p:grpSpPr>
        <p:pic>
          <p:nvPicPr>
            <p:cNvPr id="24601" name="Picture 165" descr="REACT2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255"/>
              <a:ext cx="23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2" name="Text Box 166"/>
            <p:cNvSpPr txBox="1">
              <a:spLocks noChangeArrowheads="1"/>
            </p:cNvSpPr>
            <p:nvPr/>
          </p:nvSpPr>
          <p:spPr bwMode="auto">
            <a:xfrm>
              <a:off x="249" y="255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/>
                <a:t>n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1692275" y="4803775"/>
            <a:ext cx="1079500" cy="592138"/>
            <a:chOff x="1066" y="2274"/>
            <a:chExt cx="680" cy="373"/>
          </a:xfrm>
        </p:grpSpPr>
        <p:grpSp>
          <p:nvGrpSpPr>
            <p:cNvPr id="4" name="Group 163"/>
            <p:cNvGrpSpPr>
              <a:grpSpLocks/>
            </p:cNvGrpSpPr>
            <p:nvPr/>
          </p:nvGrpSpPr>
          <p:grpSpPr bwMode="auto">
            <a:xfrm>
              <a:off x="1066" y="2274"/>
              <a:ext cx="302" cy="339"/>
              <a:chOff x="1066" y="2274"/>
              <a:chExt cx="302" cy="339"/>
            </a:xfrm>
          </p:grpSpPr>
          <p:pic>
            <p:nvPicPr>
              <p:cNvPr id="24599" name="Picture 161" descr="REACT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3600000">
                <a:off x="1036" y="2371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0" name="Picture 162" descr="REACT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7200000">
                <a:off x="1126" y="230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598" name="Text Box 167"/>
            <p:cNvSpPr txBox="1">
              <a:spLocks noChangeArrowheads="1"/>
            </p:cNvSpPr>
            <p:nvPr/>
          </p:nvSpPr>
          <p:spPr bwMode="auto">
            <a:xfrm>
              <a:off x="1406" y="2455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baseline="30000"/>
                <a:t>4</a:t>
              </a:r>
              <a:r>
                <a:rPr lang="en-GB" sz="2000" b="1"/>
                <a:t>He</a:t>
              </a:r>
              <a:endParaRPr lang="en-GB" sz="2000" b="1" baseline="30000"/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5976938" y="4910138"/>
            <a:ext cx="790575" cy="628650"/>
            <a:chOff x="3833" y="2251"/>
            <a:chExt cx="498" cy="396"/>
          </a:xfrm>
        </p:grpSpPr>
        <p:pic>
          <p:nvPicPr>
            <p:cNvPr id="24595" name="Picture 154" descr="REAC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600000">
              <a:off x="3803" y="228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6" name="Text Box 168"/>
            <p:cNvSpPr txBox="1">
              <a:spLocks noChangeArrowheads="1"/>
            </p:cNvSpPr>
            <p:nvPr/>
          </p:nvSpPr>
          <p:spPr bwMode="auto">
            <a:xfrm>
              <a:off x="3991" y="2455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baseline="30000"/>
                <a:t>2</a:t>
              </a:r>
              <a:r>
                <a:rPr lang="en-GB" sz="2000" b="1"/>
                <a:t>H</a:t>
              </a:r>
              <a:endParaRPr lang="en-GB" sz="2000" b="1" baseline="30000"/>
            </a:p>
          </p:txBody>
        </p:sp>
      </p:grpSp>
      <p:grpSp>
        <p:nvGrpSpPr>
          <p:cNvPr id="6" name="Group 173"/>
          <p:cNvGrpSpPr>
            <a:grpSpLocks/>
          </p:cNvGrpSpPr>
          <p:nvPr/>
        </p:nvGrpSpPr>
        <p:grpSpPr bwMode="auto">
          <a:xfrm>
            <a:off x="2124075" y="1706563"/>
            <a:ext cx="904875" cy="773112"/>
            <a:chOff x="1474" y="255"/>
            <a:chExt cx="570" cy="487"/>
          </a:xfrm>
        </p:grpSpPr>
        <p:pic>
          <p:nvPicPr>
            <p:cNvPr id="24593" name="Picture 40" descr="REACT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01" y="255"/>
              <a:ext cx="34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Text Box 169"/>
            <p:cNvSpPr txBox="1">
              <a:spLocks noChangeArrowheads="1"/>
            </p:cNvSpPr>
            <p:nvPr/>
          </p:nvSpPr>
          <p:spPr bwMode="auto">
            <a:xfrm>
              <a:off x="1474" y="55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baseline="30000"/>
                <a:t>3</a:t>
              </a:r>
              <a:r>
                <a:rPr lang="en-GB" sz="2000" b="1"/>
                <a:t>H</a:t>
              </a:r>
              <a:endParaRPr lang="en-GB" sz="2000" b="1" baseline="30000"/>
            </a:p>
          </p:txBody>
        </p:sp>
      </p:grpSp>
      <p:sp>
        <p:nvSpPr>
          <p:cNvPr id="2218" name="Text Box 170"/>
          <p:cNvSpPr txBox="1">
            <a:spLocks noChangeArrowheads="1"/>
          </p:cNvSpPr>
          <p:nvPr/>
        </p:nvSpPr>
        <p:spPr bwMode="auto">
          <a:xfrm>
            <a:off x="6743700" y="512762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Deuterium</a:t>
            </a:r>
          </a:p>
        </p:txBody>
      </p:sp>
      <p:sp>
        <p:nvSpPr>
          <p:cNvPr id="2219" name="Text Box 171"/>
          <p:cNvSpPr txBox="1">
            <a:spLocks noChangeArrowheads="1"/>
          </p:cNvSpPr>
          <p:nvPr/>
        </p:nvSpPr>
        <p:spPr bwMode="auto">
          <a:xfrm>
            <a:off x="1908175" y="23907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Tritium</a:t>
            </a:r>
          </a:p>
        </p:txBody>
      </p:sp>
      <p:sp>
        <p:nvSpPr>
          <p:cNvPr id="2223" name="Text Box 175"/>
          <p:cNvSpPr txBox="1">
            <a:spLocks noChangeArrowheads="1"/>
          </p:cNvSpPr>
          <p:nvPr/>
        </p:nvSpPr>
        <p:spPr bwMode="auto">
          <a:xfrm>
            <a:off x="4429125" y="1928813"/>
            <a:ext cx="471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Deuterium – Tritium fusion</a:t>
            </a:r>
          </a:p>
        </p:txBody>
      </p:sp>
      <p:sp>
        <p:nvSpPr>
          <p:cNvPr id="2224" name="Text Box 176"/>
          <p:cNvSpPr txBox="1">
            <a:spLocks noChangeArrowheads="1"/>
          </p:cNvSpPr>
          <p:nvPr/>
        </p:nvSpPr>
        <p:spPr bwMode="auto">
          <a:xfrm>
            <a:off x="1816100" y="5570538"/>
            <a:ext cx="1360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000" b="1"/>
              <a:t>(3.5 MeV)</a:t>
            </a:r>
            <a:r>
              <a:rPr lang="en-GB"/>
              <a:t> </a:t>
            </a:r>
          </a:p>
        </p:txBody>
      </p:sp>
      <p:sp>
        <p:nvSpPr>
          <p:cNvPr id="2225" name="Rectangle 177"/>
          <p:cNvSpPr>
            <a:spLocks noChangeArrowheads="1"/>
          </p:cNvSpPr>
          <p:nvPr/>
        </p:nvSpPr>
        <p:spPr bwMode="auto">
          <a:xfrm>
            <a:off x="5508625" y="5957888"/>
            <a:ext cx="150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sz="2000" b="1"/>
              <a:t>(14.1 MeV)</a:t>
            </a:r>
            <a:r>
              <a:rPr lang="en-GB"/>
              <a:t> </a:t>
            </a:r>
          </a:p>
        </p:txBody>
      </p:sp>
      <p:sp>
        <p:nvSpPr>
          <p:cNvPr id="2227" name="Text Box 179"/>
          <p:cNvSpPr txBox="1">
            <a:spLocks noChangeArrowheads="1"/>
          </p:cNvSpPr>
          <p:nvPr/>
        </p:nvSpPr>
        <p:spPr bwMode="auto">
          <a:xfrm>
            <a:off x="922338" y="6272213"/>
            <a:ext cx="7740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In each reaction 17.6 MeV is liberated or 2.8 picoJoules  (2.8 * 10</a:t>
            </a:r>
            <a:r>
              <a:rPr lang="en-GB" sz="2000" b="1" baseline="30000">
                <a:latin typeface="Times New Roman" pitchFamily="18" charset="0"/>
              </a:rPr>
              <a:t>-15</a:t>
            </a:r>
            <a:r>
              <a:rPr lang="en-GB" sz="2000" b="1">
                <a:latin typeface="Times New Roman" pitchFamily="18" charset="0"/>
              </a:rPr>
              <a:t>J)</a:t>
            </a:r>
          </a:p>
        </p:txBody>
      </p:sp>
      <p:sp>
        <p:nvSpPr>
          <p:cNvPr id="2228" name="Rectangle 180"/>
          <p:cNvSpPr>
            <a:spLocks noChangeArrowheads="1"/>
          </p:cNvSpPr>
          <p:nvPr/>
        </p:nvSpPr>
        <p:spPr bwMode="auto">
          <a:xfrm>
            <a:off x="0" y="54768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 b="1">
                <a:solidFill>
                  <a:srgbClr val="0000FF"/>
                </a:solidFill>
                <a:latin typeface="Times New Roman" pitchFamily="18" charset="0"/>
              </a:rPr>
              <a:t>Fusion of light elements e.g. DEUTERIUM and TRITIUM produces even greater quantities of energy per nucleon are released.</a:t>
            </a:r>
          </a:p>
        </p:txBody>
      </p:sp>
      <p:sp>
        <p:nvSpPr>
          <p:cNvPr id="28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Nuclear 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64292E-7 L 0.20642 0.174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8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65 -0.26873 L 5E-6 2.28492E-6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532 L 0.2559 -0.2581 " pathEditMode="relative" rAng="0" ptsTypes="AA">
                                      <p:cBhvr>
                                        <p:cTn id="53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3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1 -0.3735 L -0.00468 -0.0222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1" grpId="1" animBg="1"/>
      <p:bldP spid="2218" grpId="0"/>
      <p:bldP spid="2218" grpId="1"/>
      <p:bldP spid="2219" grpId="0"/>
      <p:bldP spid="2219" grpId="1"/>
      <p:bldP spid="2223" grpId="0"/>
      <p:bldP spid="2224" grpId="0"/>
      <p:bldP spid="2225" grpId="0"/>
      <p:bldP spid="2227" grpId="0"/>
      <p:bldP spid="22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32230" y="830997"/>
            <a:ext cx="859245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 basic reaction for D - T fusion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492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   + T  ----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He   + n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Where waste product is Helium an inert gas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To generate tritium,  two further reactions are needed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	    </a:t>
            </a:r>
            <a:r>
              <a:rPr kumimoji="0" lang="en-GB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6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Li  +   n    =   T   +     He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and         </a:t>
            </a:r>
            <a:r>
              <a:rPr kumimoji="0" lang="en-GB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7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Li   +   n    =   T   +     He   +  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GB" sz="1200" b="1" dirty="0" smtClean="0">
              <a:solidFill>
                <a:srgbClr val="FF0000"/>
              </a:solidFill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GB" sz="2400" b="1" dirty="0" smtClean="0">
                <a:latin typeface="+mj-lt"/>
                <a:cs typeface="Arial" pitchFamily="34" charset="0"/>
                <a:sym typeface="Wingdings" pitchFamily="2" charset="2"/>
              </a:rPr>
              <a:t>In operation the Deuterium and </a:t>
            </a:r>
            <a:r>
              <a:rPr lang="en-GB" sz="2400" b="1" dirty="0" err="1" smtClean="0">
                <a:latin typeface="+mj-lt"/>
                <a:cs typeface="Arial" pitchFamily="34" charset="0"/>
                <a:sym typeface="Wingdings" pitchFamily="2" charset="2"/>
              </a:rPr>
              <a:t>Trition</a:t>
            </a:r>
            <a:r>
              <a:rPr lang="en-GB" sz="2400" b="1" dirty="0" smtClean="0">
                <a:latin typeface="+mj-lt"/>
                <a:cs typeface="Arial" pitchFamily="34" charset="0"/>
                <a:sym typeface="Wingdings" pitchFamily="2" charset="2"/>
              </a:rPr>
              <a:t> must be as a Plasma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  <a:sym typeface="Wingdings" pitchFamily="2" charset="2"/>
              </a:rPr>
              <a:t>The performance of Fusion and how close it is to sustained power output is measured as the Triple Product of:</a:t>
            </a:r>
          </a:p>
          <a:p>
            <a:pPr marL="971550" lvl="1" indent="-514350" algn="l" eaLnBrk="0" hangingPunct="0">
              <a:buFont typeface="+mj-lt"/>
              <a:buAutoNum type="romanL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GB" sz="2400" b="1" dirty="0" smtClean="0">
                <a:solidFill>
                  <a:srgbClr val="FF0000"/>
                </a:solidFill>
                <a:latin typeface="+mj-lt"/>
                <a:cs typeface="Arial" pitchFamily="34" charset="0"/>
                <a:sym typeface="Wingdings" pitchFamily="2" charset="2"/>
              </a:rPr>
              <a:t>Ion plasma density,</a:t>
            </a:r>
          </a:p>
          <a:p>
            <a:pPr marL="971550" lvl="1" indent="-514350" algn="l" eaLnBrk="0" hangingPunct="0">
              <a:buFont typeface="+mj-lt"/>
              <a:buAutoNum type="romanL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The temperature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 – at least 10 million degrees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Celcius</a:t>
            </a:r>
            <a:endParaRPr kumimoji="0" lang="en-GB" sz="2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971550" lvl="1" indent="-514350" algn="l" eaLnBrk="0" hangingPunct="0">
              <a:buFont typeface="+mj-lt"/>
              <a:buAutoNum type="romanL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GB" sz="2400" b="1" baseline="0" dirty="0" smtClean="0">
                <a:solidFill>
                  <a:srgbClr val="FF0000"/>
                </a:solidFill>
                <a:latin typeface="+mj-lt"/>
                <a:cs typeface="Arial" pitchFamily="34" charset="0"/>
                <a:sym typeface="Wingdings" pitchFamily="2" charset="2"/>
              </a:rPr>
              <a:t>The confinement time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Nuclear 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33829" y="377371"/>
            <a:ext cx="7765142" cy="596537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pic>
        <p:nvPicPr>
          <p:cNvPr id="83970" name="Picture 2" descr="Illustration of the magnetic confinement fusion conce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15" y="595086"/>
            <a:ext cx="6773401" cy="5433773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Nuclear 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pic>
        <p:nvPicPr>
          <p:cNvPr id="45058" name="Picture 2" descr="JET plasma superimposed inside a photo of the JET vacuum ves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20" y="508000"/>
            <a:ext cx="4195266" cy="3221964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Nuclear Fusion</a:t>
            </a:r>
          </a:p>
        </p:txBody>
      </p:sp>
      <p:pic>
        <p:nvPicPr>
          <p:cNvPr id="45060" name="Picture 4" descr="The JET tokamak at Cul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140" y="537029"/>
            <a:ext cx="4236497" cy="32366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2230" y="3744687"/>
            <a:ext cx="8708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Photographs of JET </a:t>
            </a:r>
            <a:r>
              <a:rPr lang="en-GB" sz="2400" b="1" dirty="0" err="1" smtClean="0">
                <a:latin typeface="+mj-lt"/>
              </a:rPr>
              <a:t>Culham</a:t>
            </a:r>
            <a:r>
              <a:rPr lang="en-GB" sz="2400" b="1" dirty="0" smtClean="0">
                <a:latin typeface="+mj-lt"/>
              </a:rPr>
              <a:t> Reactor</a:t>
            </a:r>
          </a:p>
          <a:p>
            <a:endParaRPr lang="en-GB" sz="1200" b="1" dirty="0" smtClean="0">
              <a:latin typeface="+mj-lt"/>
            </a:endParaRPr>
          </a:p>
          <a:p>
            <a:r>
              <a:rPr lang="en-GB" sz="2400" b="1" dirty="0" smtClean="0">
                <a:latin typeface="+mj-lt"/>
              </a:rPr>
              <a:t>Reactor achieved Break Even in mid 1990s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– i.e. amount of Energy Out = amount of Energy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ITER</a:t>
            </a:r>
            <a:r>
              <a:rPr lang="en-GB" sz="2400" b="1" dirty="0" smtClean="0">
                <a:latin typeface="+mj-lt"/>
              </a:rPr>
              <a:t> Reactor, under construction in </a:t>
            </a:r>
            <a:r>
              <a:rPr lang="en-GB" sz="2400" b="1" dirty="0" err="1" smtClean="0">
                <a:latin typeface="+mj-lt"/>
              </a:rPr>
              <a:t>Cadarache</a:t>
            </a:r>
            <a:r>
              <a:rPr lang="en-GB" sz="2400" b="1" dirty="0" smtClean="0">
                <a:latin typeface="+mj-lt"/>
              </a:rPr>
              <a:t> should generate up to 500MWe of thermal power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DEMO</a:t>
            </a:r>
            <a:r>
              <a:rPr lang="en-GB" sz="2400" b="1" dirty="0" smtClean="0">
                <a:latin typeface="+mj-lt"/>
              </a:rPr>
              <a:t> Reactor to provide electricity to Grid, planned from 2030</a:t>
            </a:r>
          </a:p>
          <a:p>
            <a:pPr algn="l"/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COMMERCIAL OPERATION </a:t>
            </a:r>
            <a:r>
              <a:rPr lang="en-GB" sz="2400" b="1" dirty="0" smtClean="0">
                <a:latin typeface="+mj-lt"/>
              </a:rPr>
              <a:t>from late 2040s</a:t>
            </a:r>
            <a:endParaRPr lang="en-GB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3277E7-183B-430D-B6F6-E168D9FAFD2A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717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6B08A2FE-833E-44A3-9F7D-0834AF5B246B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4" descr="FUEL2_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763588"/>
            <a:ext cx="4802187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878513" y="914400"/>
            <a:ext cx="31511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PWR fuel assembly:</a:t>
            </a:r>
          </a:p>
          <a:p>
            <a:pPr algn="l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UO</a:t>
            </a:r>
            <a:r>
              <a:rPr lang="en-GB" sz="2000" b="1" baseline="-25000">
                <a:latin typeface="Times New Roman" pitchFamily="18" charset="0"/>
              </a:rPr>
              <a:t>2 </a:t>
            </a:r>
            <a:r>
              <a:rPr lang="en-GB" sz="2000" b="1">
                <a:latin typeface="Times New Roman" pitchFamily="18" charset="0"/>
              </a:rPr>
              <a:t>pellets loaded into fuel pins of zirconium each ~ 3 m long in bundles of ~200 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637213" y="4316413"/>
            <a:ext cx="31511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Magnox fuel rod:</a:t>
            </a:r>
          </a:p>
          <a:p>
            <a:pPr algn="l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Natural Uranium </a:t>
            </a: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metal</a:t>
            </a:r>
            <a:r>
              <a:rPr lang="en-GB" sz="2000" b="1">
                <a:latin typeface="Times New Roman" pitchFamily="18" charset="0"/>
              </a:rPr>
              <a:t> bar approx 35mm diameter and 1m long in a fuel cladding made of MagNox.  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7788" y="1762125"/>
            <a:ext cx="203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AGR fuel assembly:</a:t>
            </a:r>
          </a:p>
          <a:p>
            <a:pPr algn="l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UO</a:t>
            </a:r>
            <a:r>
              <a:rPr lang="en-GB" sz="2000" b="1" baseline="-25000">
                <a:latin typeface="Times New Roman" pitchFamily="18" charset="0"/>
              </a:rPr>
              <a:t>2 </a:t>
            </a:r>
            <a:r>
              <a:rPr lang="en-GB" sz="2000" b="1">
                <a:latin typeface="Times New Roman" pitchFamily="18" charset="0"/>
              </a:rPr>
              <a:t>pellets loaded into fuel pins of stainless steel each ~ 1 m long in bundles of 36.</a:t>
            </a:r>
          </a:p>
          <a:p>
            <a:pPr algn="l"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Whole assembly in a graphite cylinder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15913" y="4614863"/>
            <a:ext cx="2819400" cy="1463675"/>
            <a:chOff x="199" y="2907"/>
            <a:chExt cx="1776" cy="922"/>
          </a:xfrm>
        </p:grpSpPr>
        <p:sp>
          <p:nvSpPr>
            <p:cNvPr id="7179" name="Freeform 9"/>
            <p:cNvSpPr>
              <a:spLocks/>
            </p:cNvSpPr>
            <p:nvPr/>
          </p:nvSpPr>
          <p:spPr bwMode="auto">
            <a:xfrm>
              <a:off x="1554" y="2907"/>
              <a:ext cx="421" cy="75"/>
            </a:xfrm>
            <a:custGeom>
              <a:avLst/>
              <a:gdLst>
                <a:gd name="T0" fmla="*/ 0 w 421"/>
                <a:gd name="T1" fmla="*/ 0 h 75"/>
                <a:gd name="T2" fmla="*/ 165 w 421"/>
                <a:gd name="T3" fmla="*/ 64 h 75"/>
                <a:gd name="T4" fmla="*/ 311 w 421"/>
                <a:gd name="T5" fmla="*/ 64 h 75"/>
                <a:gd name="T6" fmla="*/ 421 w 421"/>
                <a:gd name="T7" fmla="*/ 46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1"/>
                <a:gd name="T13" fmla="*/ 0 h 75"/>
                <a:gd name="T14" fmla="*/ 421 w 421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1" h="75">
                  <a:moveTo>
                    <a:pt x="0" y="0"/>
                  </a:moveTo>
                  <a:cubicBezTo>
                    <a:pt x="56" y="26"/>
                    <a:pt x="113" y="53"/>
                    <a:pt x="165" y="64"/>
                  </a:cubicBezTo>
                  <a:cubicBezTo>
                    <a:pt x="217" y="75"/>
                    <a:pt x="268" y="67"/>
                    <a:pt x="311" y="64"/>
                  </a:cubicBezTo>
                  <a:cubicBezTo>
                    <a:pt x="354" y="61"/>
                    <a:pt x="404" y="49"/>
                    <a:pt x="421" y="4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0" name="Text Box 10"/>
            <p:cNvSpPr txBox="1">
              <a:spLocks noChangeArrowheads="1"/>
            </p:cNvSpPr>
            <p:nvPr/>
          </p:nvSpPr>
          <p:spPr bwMode="auto">
            <a:xfrm>
              <a:off x="199" y="3445"/>
              <a:ext cx="10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FF0000"/>
                  </a:solidFill>
                  <a:latin typeface="Times New Roman" pitchFamily="18" charset="0"/>
                </a:rPr>
                <a:t>Burnable poison</a:t>
              </a:r>
            </a:p>
          </p:txBody>
        </p:sp>
        <p:sp>
          <p:nvSpPr>
            <p:cNvPr id="7181" name="Line 11"/>
            <p:cNvSpPr>
              <a:spLocks noChangeShapeType="1"/>
            </p:cNvSpPr>
            <p:nvPr/>
          </p:nvSpPr>
          <p:spPr bwMode="auto">
            <a:xfrm flipV="1">
              <a:off x="923" y="2999"/>
              <a:ext cx="732" cy="4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FISSION REACTORS (2):  Fuel Elements  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/>
      <p:bldP spid="747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 l="39104" t="21230" r="29412" b="26984"/>
          <a:stretch>
            <a:fillRect/>
          </a:stretch>
        </p:blipFill>
        <p:spPr bwMode="auto">
          <a:xfrm>
            <a:off x="786328" y="570034"/>
            <a:ext cx="5933785" cy="551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204685" y="5268685"/>
            <a:ext cx="2104571" cy="59508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Nuclear Fusion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430" y="5994401"/>
            <a:ext cx="870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Possible Configuration of  DEMO</a:t>
            </a:r>
          </a:p>
          <a:p>
            <a:endParaRPr lang="en-GB" sz="12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4151F-A333-4037-AADC-08BF997E2C5A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DC8F24-900D-4EB1-95C7-968D9DFB3657}" type="datetime1">
              <a:rPr lang="en-GB" smtClean="0"/>
              <a:pPr>
                <a:defRPr/>
              </a:pPr>
              <a:t>26/01/2018</a:t>
            </a:fld>
            <a:endParaRPr lang="en-GB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336" t="19643" r="40504" b="18055"/>
          <a:stretch>
            <a:fillRect/>
          </a:stretch>
        </p:blipFill>
        <p:spPr bwMode="auto">
          <a:xfrm>
            <a:off x="566056" y="899886"/>
            <a:ext cx="7663543" cy="455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Nuclear Fusion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776686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STOP PRESS:  30</a:t>
            </a:r>
            <a:r>
              <a:rPr lang="en-GB" sz="2400" b="1" baseline="30000" dirty="0" smtClean="0">
                <a:solidFill>
                  <a:srgbClr val="FF0000"/>
                </a:solidFill>
                <a:latin typeface="+mj-lt"/>
              </a:rPr>
              <a:t>th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 January 2017</a:t>
            </a:r>
            <a:endParaRPr lang="en-GB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6729AF-7A8D-4859-BA21-1675AAECEC95}" type="slidenum">
              <a:rPr lang="en-GB" smtClean="0">
                <a:latin typeface="Arial" pitchFamily="34" charset="0"/>
              </a:rPr>
              <a:pPr/>
              <a:t>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686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BE069A61-E39D-4B02-A243-73A2A99A369A}" type="datetime1">
              <a:rPr lang="en-GB" smtClean="0">
                <a:latin typeface="Arial" pitchFamily="34" charset="0"/>
              </a:rPr>
              <a:pPr/>
              <a:t>26/01/2018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569913"/>
            <a:ext cx="8578850" cy="6484937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GB" sz="2400" smtClean="0"/>
              <a:t>No need for the extensive coal handling plant.</a:t>
            </a:r>
          </a:p>
          <a:p>
            <a:pPr eaLnBrk="1" hangingPunct="1">
              <a:spcBef>
                <a:spcPct val="30000"/>
              </a:spcBef>
            </a:pPr>
            <a:r>
              <a:rPr lang="en-GB" sz="2400" smtClean="0"/>
              <a:t>In the UK,  all the nuclear power stations are sited on the coast so there is  no need for cooling towers.</a:t>
            </a:r>
          </a:p>
          <a:p>
            <a:pPr eaLnBrk="1" hangingPunct="1">
              <a:spcBef>
                <a:spcPct val="30000"/>
              </a:spcBef>
            </a:pPr>
            <a:r>
              <a:rPr lang="en-GB" sz="2400" smtClean="0"/>
              <a:t>Land area required is smaller than for coal fired plant.</a:t>
            </a:r>
          </a:p>
          <a:p>
            <a:pPr eaLnBrk="1" hangingPunct="1">
              <a:spcBef>
                <a:spcPct val="30000"/>
              </a:spcBef>
            </a:pPr>
            <a:r>
              <a:rPr lang="en-GB" sz="2400" smtClean="0"/>
              <a:t>In most reactors there are three fluid circuits:-</a:t>
            </a:r>
          </a:p>
          <a:p>
            <a:pPr lvl="1" eaLnBrk="1" hangingPunct="1">
              <a:spcBef>
                <a:spcPct val="30000"/>
              </a:spcBef>
              <a:buFontTx/>
              <a:buNone/>
            </a:pPr>
            <a:r>
              <a:rPr lang="en-GB" sz="2400" smtClean="0">
                <a:solidFill>
                  <a:srgbClr val="0033CC"/>
                </a:solidFill>
              </a:rPr>
              <a:t>1)  The reactor coolant circuit </a:t>
            </a:r>
            <a:r>
              <a:rPr lang="en-GB" sz="2400" smtClean="0">
                <a:solidFill>
                  <a:srgbClr val="FF0000"/>
                </a:solidFill>
              </a:rPr>
              <a:t>(which can become radioactive)</a:t>
            </a:r>
          </a:p>
          <a:p>
            <a:pPr lvl="1" eaLnBrk="1" hangingPunct="1">
              <a:spcBef>
                <a:spcPct val="30000"/>
              </a:spcBef>
              <a:buFontTx/>
              <a:buNone/>
            </a:pPr>
            <a:r>
              <a:rPr lang="en-GB" sz="2400" smtClean="0">
                <a:solidFill>
                  <a:srgbClr val="0033CC"/>
                </a:solidFill>
              </a:rPr>
              <a:t>2)  The steam cycle  </a:t>
            </a:r>
            <a:r>
              <a:rPr lang="en-GB" sz="2400" smtClean="0">
                <a:solidFill>
                  <a:srgbClr val="FF0000"/>
                </a:solidFill>
              </a:rPr>
              <a:t>(which will not be radioactive except Boiling Water Reactors</a:t>
            </a:r>
            <a:r>
              <a:rPr lang="en-GB" sz="2400" smtClean="0">
                <a:solidFill>
                  <a:srgbClr val="0033CC"/>
                </a:solidFill>
              </a:rPr>
              <a:t>)</a:t>
            </a:r>
          </a:p>
          <a:p>
            <a:pPr lvl="1" eaLnBrk="1" hangingPunct="1">
              <a:spcBef>
                <a:spcPct val="30000"/>
              </a:spcBef>
              <a:buFontTx/>
              <a:buNone/>
            </a:pPr>
            <a:r>
              <a:rPr lang="en-GB" sz="2400" smtClean="0">
                <a:solidFill>
                  <a:srgbClr val="0033CC"/>
                </a:solidFill>
              </a:rPr>
              <a:t>3)  The cooling water cycle.</a:t>
            </a:r>
          </a:p>
          <a:p>
            <a:pPr eaLnBrk="1" hangingPunct="1">
              <a:spcBef>
                <a:spcPct val="30000"/>
              </a:spcBef>
            </a:pPr>
            <a:r>
              <a:rPr lang="en-GB" sz="2400" smtClean="0"/>
              <a:t>ONLY the REACTOR COOLANT will become radioactive</a:t>
            </a:r>
          </a:p>
          <a:p>
            <a:pPr eaLnBrk="1" hangingPunct="1">
              <a:spcBef>
                <a:spcPct val="30000"/>
              </a:spcBef>
            </a:pPr>
            <a:r>
              <a:rPr lang="en-GB" sz="2400" smtClean="0"/>
              <a:t>The cooling water is passed through the station at a rate of tens of millions of litres of water and hour,  and the outlet temperature is raised by around 10</a:t>
            </a:r>
            <a:r>
              <a:rPr lang="en-GB" sz="2400" baseline="30000" smtClean="0"/>
              <a:t>o</a:t>
            </a:r>
            <a:r>
              <a:rPr lang="en-GB" sz="2400" smtClean="0"/>
              <a:t>C.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FISSION REACTORS (3):  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B9F2C-AB5D-489A-8AF0-420313BCC4DA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819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0FFC6AB1-1BB6-4076-A6F8-CAB6E253850D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716127"/>
            <a:ext cx="8694738" cy="6704013"/>
          </a:xfrm>
          <a:noFill/>
        </p:spPr>
        <p:txBody>
          <a:bodyPr lIns="18000" rIns="18000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REACTOR TYPES – summary 1</a:t>
            </a:r>
          </a:p>
          <a:p>
            <a:pPr eaLnBrk="1" hangingPunct="1">
              <a:spcBef>
                <a:spcPct val="50000"/>
              </a:spcBef>
            </a:pPr>
            <a:r>
              <a:rPr lang="en-GB" sz="2300" dirty="0" smtClean="0">
                <a:solidFill>
                  <a:srgbClr val="FF0000"/>
                </a:solidFill>
              </a:rPr>
              <a:t>MAGNOX -</a:t>
            </a:r>
            <a:r>
              <a:rPr lang="en-GB" sz="2300" dirty="0" smtClean="0"/>
              <a:t> Original British Design named after the magnesium alloy used as fuel cladding.  8 reactors of this type were built in France, One in each of Italy, Spain and Japan.  26 units were built in UK.</a:t>
            </a:r>
          </a:p>
          <a:p>
            <a:pPr eaLnBrk="1" hangingPunct="1">
              <a:spcBef>
                <a:spcPct val="50000"/>
              </a:spcBef>
            </a:pPr>
            <a:r>
              <a:rPr lang="en-GB" sz="2300" dirty="0" smtClean="0">
                <a:solidFill>
                  <a:srgbClr val="0000FF"/>
                </a:solidFill>
              </a:rPr>
              <a:t>The last MAGNOX reactor closed on 30</a:t>
            </a:r>
            <a:r>
              <a:rPr lang="en-GB" sz="2300" baseline="30000" dirty="0" smtClean="0">
                <a:solidFill>
                  <a:srgbClr val="0000FF"/>
                </a:solidFill>
              </a:rPr>
              <a:t>th</a:t>
            </a:r>
            <a:r>
              <a:rPr lang="en-GB" sz="2300" dirty="0" smtClean="0">
                <a:solidFill>
                  <a:srgbClr val="0000FF"/>
                </a:solidFill>
              </a:rPr>
              <a:t> December 2015. </a:t>
            </a:r>
          </a:p>
          <a:p>
            <a:pPr eaLnBrk="1" hangingPunct="1">
              <a:spcBef>
                <a:spcPct val="0"/>
              </a:spcBef>
            </a:pPr>
            <a:r>
              <a:rPr lang="en-GB" sz="2300" dirty="0" err="1" smtClean="0">
                <a:solidFill>
                  <a:srgbClr val="FF0000"/>
                </a:solidFill>
              </a:rPr>
              <a:t>Oldbury</a:t>
            </a:r>
            <a:r>
              <a:rPr lang="en-GB" sz="2300" dirty="0" smtClean="0"/>
              <a:t> closed in 2012 after operating life was extended to 45 years.    One reactor at </a:t>
            </a:r>
            <a:r>
              <a:rPr lang="en-GB" sz="2300" dirty="0" err="1" smtClean="0"/>
              <a:t>Wylfa</a:t>
            </a:r>
            <a:r>
              <a:rPr lang="en-GB" sz="2300" dirty="0" smtClean="0"/>
              <a:t> also closed in 2012 after 41 years operation.  All other MAGNOX units are being decommissioned</a:t>
            </a:r>
          </a:p>
          <a:p>
            <a:pPr eaLnBrk="1" hangingPunct="1">
              <a:spcBef>
                <a:spcPct val="50000"/>
              </a:spcBef>
            </a:pPr>
            <a:r>
              <a:rPr lang="en-GB" sz="2300" dirty="0" smtClean="0">
                <a:solidFill>
                  <a:srgbClr val="FF0000"/>
                </a:solidFill>
              </a:rPr>
              <a:t>AGR  -  </a:t>
            </a:r>
            <a:r>
              <a:rPr lang="en-GB" sz="2300" dirty="0" smtClean="0"/>
              <a:t>ADVANCED GAS COOLED REACTOR    - solely British design.  14 units are in use.   The original demonstration </a:t>
            </a:r>
            <a:r>
              <a:rPr lang="en-GB" sz="2300" dirty="0" err="1" smtClean="0"/>
              <a:t>Windscale</a:t>
            </a:r>
            <a:r>
              <a:rPr lang="en-GB" sz="2300" dirty="0" smtClean="0"/>
              <a:t> AGR is now being decommissioned.   The last two stations </a:t>
            </a:r>
            <a:r>
              <a:rPr lang="en-GB" sz="2300" dirty="0" err="1" smtClean="0"/>
              <a:t>Heysham</a:t>
            </a:r>
            <a:r>
              <a:rPr lang="en-GB" sz="2300" dirty="0" smtClean="0"/>
              <a:t> II and </a:t>
            </a:r>
            <a:r>
              <a:rPr lang="en-GB" sz="2300" dirty="0" err="1" smtClean="0"/>
              <a:t>Torness</a:t>
            </a:r>
            <a:r>
              <a:rPr lang="en-GB" sz="2300" dirty="0" smtClean="0"/>
              <a:t> (both with two reactors),  were constructed to time and  have operated to expectations.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sz="2300" dirty="0" smtClean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FISSION REACTORS (4):  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B0BE12-4CB9-4D28-9059-6B63E115C9AA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921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2508BC39-2B0C-4C61-8890-B354A010F584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523875"/>
            <a:ext cx="8564563" cy="633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REACTOR TYPES - summary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400" smtClean="0">
                <a:solidFill>
                  <a:srgbClr val="FF0000"/>
                </a:solidFill>
              </a:rPr>
              <a:t>PWR   -</a:t>
            </a:r>
            <a:r>
              <a:rPr lang="en-GB" sz="2400" smtClean="0"/>
              <a:t>       Originally an American design of PRESSURIZED WATER REACTOR (also known as a Light Water Reactor </a:t>
            </a:r>
            <a:r>
              <a:rPr lang="en-GB" sz="2400" smtClean="0">
                <a:solidFill>
                  <a:srgbClr val="FF0000"/>
                </a:solidFill>
              </a:rPr>
              <a:t>LWR</a:t>
            </a:r>
            <a:r>
              <a:rPr lang="en-GB" sz="2400" smtClean="0"/>
              <a:t>).  Now most common reactor</a:t>
            </a:r>
            <a:r>
              <a:rPr lang="en-GB" sz="2400" smtClean="0">
                <a:solidFill>
                  <a:srgbClr val="FF0000"/>
                </a:solidFill>
              </a:rPr>
              <a:t>.  (Three Mile Island)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400" smtClean="0">
                <a:solidFill>
                  <a:srgbClr val="FF0000"/>
                </a:solidFill>
              </a:rPr>
              <a:t>BWR    -</a:t>
            </a:r>
            <a:r>
              <a:rPr lang="en-GB" sz="2400" smtClean="0"/>
              <a:t>      BOILING WATER REACTOR - a derivative of the </a:t>
            </a:r>
            <a:r>
              <a:rPr lang="en-GB" sz="2400" smtClean="0">
                <a:solidFill>
                  <a:srgbClr val="FF0000"/>
                </a:solidFill>
              </a:rPr>
              <a:t>PWR</a:t>
            </a:r>
            <a:r>
              <a:rPr lang="en-GB" sz="2400" smtClean="0"/>
              <a:t> in which the coolant is allowed to boil in the reactor itself.  Second most common reactor in use. </a:t>
            </a:r>
            <a:r>
              <a:rPr lang="en-GB" sz="2400" smtClean="0">
                <a:solidFill>
                  <a:srgbClr val="FF0000"/>
                </a:solidFill>
              </a:rPr>
              <a:t>(Fukushima)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400" smtClean="0">
                <a:solidFill>
                  <a:srgbClr val="FF0000"/>
                </a:solidFill>
              </a:rPr>
              <a:t>RMBK   -</a:t>
            </a:r>
            <a:r>
              <a:rPr lang="en-GB" sz="2400" smtClean="0"/>
              <a:t>       LIGHT WATER GRAPHITE MODERATING REACTOR (</a:t>
            </a:r>
            <a:r>
              <a:rPr lang="en-GB" sz="2400" smtClean="0">
                <a:solidFill>
                  <a:srgbClr val="FF0000"/>
                </a:solidFill>
              </a:rPr>
              <a:t>LWGR</a:t>
            </a:r>
            <a:r>
              <a:rPr lang="en-GB" sz="2400" smtClean="0"/>
              <a:t>)-  a design unique to the USSR which figured in the </a:t>
            </a:r>
            <a:r>
              <a:rPr lang="en-GB" sz="2400" smtClean="0">
                <a:solidFill>
                  <a:srgbClr val="FF0000"/>
                </a:solidFill>
              </a:rPr>
              <a:t>CHERNOBYL</a:t>
            </a:r>
            <a:r>
              <a:rPr lang="en-GB" sz="2400" smtClean="0"/>
              <a:t> incident.  16 units still in operation in Russian and Lithuania with 9 shut down.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400" smtClean="0">
                <a:solidFill>
                  <a:srgbClr val="FF0000"/>
                </a:solidFill>
              </a:rPr>
              <a:t>CANDU  -</a:t>
            </a:r>
            <a:r>
              <a:rPr lang="en-GB" sz="2400" smtClean="0"/>
              <a:t>     A reactor named initially after </a:t>
            </a:r>
            <a:r>
              <a:rPr lang="en-GB" sz="2400" smtClean="0">
                <a:solidFill>
                  <a:srgbClr val="FF0000"/>
                </a:solidFill>
              </a:rPr>
              <a:t>CAN</a:t>
            </a:r>
            <a:r>
              <a:rPr lang="en-GB" sz="2400" smtClean="0"/>
              <a:t>adian </a:t>
            </a:r>
            <a:r>
              <a:rPr lang="en-GB" sz="2400" smtClean="0">
                <a:solidFill>
                  <a:srgbClr val="FF0000"/>
                </a:solidFill>
              </a:rPr>
              <a:t>D</a:t>
            </a:r>
            <a:r>
              <a:rPr lang="en-GB" sz="2400" smtClean="0"/>
              <a:t>e</a:t>
            </a:r>
            <a:r>
              <a:rPr lang="en-GB" sz="2400" smtClean="0">
                <a:solidFill>
                  <a:srgbClr val="FF0000"/>
                </a:solidFill>
              </a:rPr>
              <a:t>U</a:t>
            </a:r>
            <a:r>
              <a:rPr lang="en-GB" sz="2400" smtClean="0"/>
              <a:t>terium moderated reactor (hence </a:t>
            </a:r>
            <a:r>
              <a:rPr lang="en-GB" sz="2400" smtClean="0">
                <a:solidFill>
                  <a:srgbClr val="FF0000"/>
                </a:solidFill>
              </a:rPr>
              <a:t>CANDU</a:t>
            </a:r>
            <a:r>
              <a:rPr lang="en-GB" sz="2400" smtClean="0"/>
              <a:t>),     alternatively known as </a:t>
            </a:r>
            <a:r>
              <a:rPr lang="en-GB" sz="2400" smtClean="0">
                <a:solidFill>
                  <a:srgbClr val="FF0000"/>
                </a:solidFill>
              </a:rPr>
              <a:t>PHWR</a:t>
            </a:r>
            <a:r>
              <a:rPr lang="en-GB" sz="2400" smtClean="0"/>
              <a:t> (pressurized   heavy water reactor). 41 currently in use.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GB" sz="2400" smtClean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FISSION REACTORS (5):  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530741-8AC6-487D-9320-0C938A88151A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024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E69F1DA8-E2AB-4561-844E-80144FA3DC4E}" type="datetime1">
              <a:rPr lang="en-GB" smtClean="0"/>
              <a:pPr/>
              <a:t>26/01/2018</a:t>
            </a:fld>
            <a:endParaRPr lang="en-GB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9750"/>
            <a:ext cx="8475663" cy="7007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REACTOR TYPES - summary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400" dirty="0" smtClean="0">
                <a:solidFill>
                  <a:srgbClr val="FF0000"/>
                </a:solidFill>
              </a:rPr>
              <a:t>HTGR   -</a:t>
            </a:r>
            <a:r>
              <a:rPr lang="en-GB" sz="2400" dirty="0" smtClean="0"/>
              <a:t>         HIGH TEMPERATURE GRAPHITE REACTOR - an experimental reactor.  The original  HTR in the UK started decommissioning in  1975.  The Pebble Bed Modulating Reactor (</a:t>
            </a:r>
            <a:r>
              <a:rPr lang="en-GB" sz="2400" dirty="0" smtClean="0">
                <a:solidFill>
                  <a:srgbClr val="FF0000"/>
                </a:solidFill>
              </a:rPr>
              <a:t>PBMR</a:t>
            </a:r>
            <a:r>
              <a:rPr lang="en-GB" sz="2400" dirty="0" smtClean="0"/>
              <a:t>) is a development of this and was promoted as a 3+ Generation Reactor by South Africa until 2010 – China now has some interest.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400" dirty="0" smtClean="0">
                <a:solidFill>
                  <a:srgbClr val="FF0000"/>
                </a:solidFill>
              </a:rPr>
              <a:t>SGHWR -</a:t>
            </a:r>
            <a:r>
              <a:rPr lang="en-GB" sz="2400" dirty="0" smtClean="0"/>
              <a:t>    STEAM GENERATING HEAVY WATER REACTOR - originally a demonstration British Design which is a hybrid between the </a:t>
            </a:r>
            <a:r>
              <a:rPr lang="en-GB" sz="2400" dirty="0" smtClean="0">
                <a:solidFill>
                  <a:srgbClr val="FF0000"/>
                </a:solidFill>
              </a:rPr>
              <a:t>CANDU </a:t>
            </a:r>
            <a:r>
              <a:rPr lang="en-GB" sz="2400" dirty="0" smtClean="0"/>
              <a:t>and </a:t>
            </a:r>
            <a:r>
              <a:rPr lang="en-GB" sz="2400" dirty="0" smtClean="0">
                <a:solidFill>
                  <a:srgbClr val="FF0000"/>
                </a:solidFill>
              </a:rPr>
              <a:t>BWR</a:t>
            </a:r>
            <a:r>
              <a:rPr lang="en-GB" sz="2400" dirty="0" smtClean="0"/>
              <a:t> reactors.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400" dirty="0" smtClean="0">
                <a:solidFill>
                  <a:srgbClr val="FF0000"/>
                </a:solidFill>
              </a:rPr>
              <a:t>FBR</a:t>
            </a:r>
            <a:r>
              <a:rPr lang="en-GB" sz="2400" dirty="0" smtClean="0"/>
              <a:t>    -            FAST BREEDER REACTOR - unlike all previous reactors, this reactor 'breeds' PLUTONIUM from FERTILE </a:t>
            </a:r>
            <a:r>
              <a:rPr lang="en-GB" sz="2400" baseline="30000" dirty="0" smtClean="0"/>
              <a:t>238</a:t>
            </a:r>
            <a:r>
              <a:rPr lang="en-GB" sz="2400" dirty="0" smtClean="0"/>
              <a:t>U to operate, and in so doing extends resource base of URANIUM over 50 times.  Mostly experimental at moment with FRANCE, W. GERMANY and UK,  Russia and JAPAN having experimented with them.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GB" sz="2400" dirty="0" smtClean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FISSION REACTORS (6):   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65676D-7718-4B52-8AC9-7E949B364E8F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028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C421728-636F-4987-A0B8-B2AAB4C3122A}" type="datetime1">
              <a:rPr lang="en-GB" smtClean="0"/>
              <a:pPr/>
              <a:t>26/01/2018</a:t>
            </a:fld>
            <a:endParaRPr lang="en-GB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18574" y="1420156"/>
          <a:ext cx="2473325" cy="2103437"/>
        </p:xfrm>
        <a:graphic>
          <a:graphicData uri="http://schemas.openxmlformats.org/presentationml/2006/ole">
            <p:oleObj spid="_x0000_s1026" name="Equation" r:id="rId3" imgW="444240" imgH="431640" progId="">
              <p:embed/>
            </p:oleObj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695106" y="653777"/>
            <a:ext cx="78533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/>
              <a:t>Efficiency</a:t>
            </a:r>
            <a:r>
              <a:rPr lang="en-GB" sz="2000" b="1" dirty="0"/>
              <a:t> of Power Station is governed by the Carnot Equation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4001" y="4337488"/>
          <a:ext cx="81758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953"/>
                <a:gridCol w="2043953"/>
                <a:gridCol w="1595716"/>
                <a:gridCol w="2492190"/>
              </a:tblGrid>
              <a:tr h="370840"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sz="2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ƞ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Practical (</a:t>
                      </a: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ƞ)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Magnox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45%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/>
                        <a:t>22-28</a:t>
                      </a:r>
                      <a:r>
                        <a:rPr lang="en-GB" sz="2400" b="1" dirty="0" smtClean="0"/>
                        <a:t>%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AGR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575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64%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40%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PWR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385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53%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33-36%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3324" y="3752193"/>
            <a:ext cx="73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where Temperatures are in Kelvin</a:t>
            </a:r>
            <a:endParaRPr lang="en-GB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0" y="0"/>
            <a:ext cx="9144000" cy="53816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</a:rPr>
              <a:t>BASIC THERMODYNAMICS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">
  <a:themeElements>
    <a:clrScheme name="1_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5814</TotalTime>
  <Words>3428</Words>
  <Application>Microsoft Office PowerPoint</Application>
  <PresentationFormat>On-screen Show (4:3)</PresentationFormat>
  <Paragraphs>879</Paragraphs>
  <Slides>41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1_default</vt:lpstr>
      <vt:lpstr>default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Tovey</dc:creator>
  <cp:lastModifiedBy>keithj</cp:lastModifiedBy>
  <cp:revision>183</cp:revision>
  <cp:lastPrinted>2014-01-23T12:50:32Z</cp:lastPrinted>
  <dcterms:created xsi:type="dcterms:W3CDTF">2007-01-02T15:03:01Z</dcterms:created>
  <dcterms:modified xsi:type="dcterms:W3CDTF">2018-01-26T18:05:44Z</dcterms:modified>
</cp:coreProperties>
</file>