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harts/chart7.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charts/chart10.xml" ContentType="application/vnd.openxmlformats-officedocument.drawingml.chart+xml"/>
  <Override PartName="/ppt/theme/themeOverride18.xml" ContentType="application/vnd.openxmlformats-officedocument.themeOverr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charts/chart4.xml" ContentType="application/vnd.openxmlformats-officedocument.drawingml.chart+xml"/>
  <Override PartName="/ppt/slides/slide49.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theme/themeOverride15.xml" ContentType="application/vnd.openxmlformats-officedocument.themeOverr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Default Extension="wav" ContentType="audio/wav"/>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theme/themeOverride16.xml" ContentType="application/vnd.openxmlformats-officedocument.themeOverr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notesMasterIdLst>
    <p:notesMasterId r:id="rId75"/>
  </p:notesMasterIdLst>
  <p:sldIdLst>
    <p:sldId id="301" r:id="rId3"/>
    <p:sldId id="332" r:id="rId4"/>
    <p:sldId id="341" r:id="rId5"/>
    <p:sldId id="339" r:id="rId6"/>
    <p:sldId id="342" r:id="rId7"/>
    <p:sldId id="343" r:id="rId8"/>
    <p:sldId id="335" r:id="rId9"/>
    <p:sldId id="346" r:id="rId10"/>
    <p:sldId id="347" r:id="rId11"/>
    <p:sldId id="371" r:id="rId12"/>
    <p:sldId id="349" r:id="rId13"/>
    <p:sldId id="322" r:id="rId14"/>
    <p:sldId id="308" r:id="rId15"/>
    <p:sldId id="260" r:id="rId16"/>
    <p:sldId id="272" r:id="rId17"/>
    <p:sldId id="281" r:id="rId18"/>
    <p:sldId id="261" r:id="rId19"/>
    <p:sldId id="275" r:id="rId20"/>
    <p:sldId id="274" r:id="rId21"/>
    <p:sldId id="276" r:id="rId22"/>
    <p:sldId id="262" r:id="rId23"/>
    <p:sldId id="277" r:id="rId24"/>
    <p:sldId id="257" r:id="rId25"/>
    <p:sldId id="263" r:id="rId26"/>
    <p:sldId id="256" r:id="rId27"/>
    <p:sldId id="264" r:id="rId28"/>
    <p:sldId id="278" r:id="rId29"/>
    <p:sldId id="279" r:id="rId30"/>
    <p:sldId id="265" r:id="rId31"/>
    <p:sldId id="280" r:id="rId32"/>
    <p:sldId id="266" r:id="rId33"/>
    <p:sldId id="282" r:id="rId34"/>
    <p:sldId id="283" r:id="rId35"/>
    <p:sldId id="309" r:id="rId36"/>
    <p:sldId id="267" r:id="rId37"/>
    <p:sldId id="285" r:id="rId38"/>
    <p:sldId id="284" r:id="rId39"/>
    <p:sldId id="268" r:id="rId40"/>
    <p:sldId id="287" r:id="rId41"/>
    <p:sldId id="286" r:id="rId42"/>
    <p:sldId id="288" r:id="rId43"/>
    <p:sldId id="291" r:id="rId44"/>
    <p:sldId id="294" r:id="rId45"/>
    <p:sldId id="295" r:id="rId46"/>
    <p:sldId id="298" r:id="rId47"/>
    <p:sldId id="296" r:id="rId48"/>
    <p:sldId id="300" r:id="rId49"/>
    <p:sldId id="293" r:id="rId50"/>
    <p:sldId id="297" r:id="rId51"/>
    <p:sldId id="316" r:id="rId52"/>
    <p:sldId id="317" r:id="rId53"/>
    <p:sldId id="32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368" r:id="rId72"/>
    <p:sldId id="369" r:id="rId73"/>
    <p:sldId id="370" r:id="rId74"/>
  </p:sldIdLst>
  <p:sldSz cx="9144000" cy="6858000" type="screen4x3"/>
  <p:notesSz cx="6832600" cy="9963150"/>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6600"/>
    <a:srgbClr val="FF0000"/>
    <a:srgbClr val="CCFFCC"/>
    <a:srgbClr val="CCFF99"/>
    <a:srgbClr val="3333FF"/>
    <a:srgbClr val="0033CC"/>
    <a:srgbClr val="808000"/>
    <a:srgbClr val="66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47" autoAdjust="0"/>
    <p:restoredTop sz="87175" autoAdjust="0"/>
  </p:normalViewPr>
  <p:slideViewPr>
    <p:cSldViewPr snapToGrid="0">
      <p:cViewPr>
        <p:scale>
          <a:sx n="66" d="100"/>
          <a:sy n="66" d="100"/>
        </p:scale>
        <p:origin x="-48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1" Type="http://schemas.openxmlformats.org/officeDocument/2006/relationships/oleObject" Target="file:///C:\nktdocuments\cred\statistics\INTERNATIONAL_ENERGY_STATISTICS\IEA%20Energy%20Statistics_nkt_2013.xls"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file:///M:\teaching\ENV-5022B\projected_nuclear_uk.xlsx"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oleObject" Target="file:///E:\cred\Japan\energy_stats.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chartUserShapes" Target="../drawings/drawing2.xml"/><Relationship Id="rId4" Type="http://schemas.openxmlformats.org/officeDocument/2006/relationships/oleObject" Target="file:///M:\cred\statistics\Dukes_2015\electricity_futures_dec_2017.xlsx" TargetMode="External"/></Relationships>
</file>

<file path=ppt/charts/_rels/char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chartUserShapes" Target="../drawings/drawing3.xml"/><Relationship Id="rId4" Type="http://schemas.openxmlformats.org/officeDocument/2006/relationships/oleObject" Target="file:///M:\rotary\RIBI\Resource_Group\2017-18\naei\dukes_chapter1\future_analysis.xls"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M:\energy_statistics\dukes\Dukes_2017\carbon_analysis_1970_2016.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M:\rotary\RIBI\Resource_Group\2017-18\naei\dukes_chapter5\carbon_analysis_1970_2016.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nktdocuments\cred\statistics\INTERNATIONAL_ENERGY_STATISTICS\IEA%20Energy%20Statistics_nkt_2013.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784003862149029E-2"/>
          <c:y val="7.3386764877134997E-2"/>
          <c:w val="0.91414187894732013"/>
          <c:h val="0.61991395065725707"/>
        </c:manualLayout>
      </c:layout>
      <c:barChart>
        <c:barDir val="col"/>
        <c:grouping val="clustered"/>
        <c:ser>
          <c:idx val="0"/>
          <c:order val="4"/>
          <c:tx>
            <c:strRef>
              <c:f>processed_general_stats!$D$78</c:f>
              <c:strCache>
                <c:ptCount val="1"/>
                <c:pt idx="0">
                  <c:v>EU</c:v>
                </c:pt>
              </c:strCache>
            </c:strRef>
          </c:tx>
          <c:spPr>
            <a:solidFill>
              <a:srgbClr val="0000FF"/>
            </a:solidFill>
          </c:spPr>
          <c:cat>
            <c:strRef>
              <c:f>processed_general_stats!$B$79:$B$107</c:f>
              <c:strCache>
                <c:ptCount val="25"/>
                <c:pt idx="0">
                  <c:v>Switzerland</c:v>
                </c:pt>
                <c:pt idx="1">
                  <c:v>Norway</c:v>
                </c:pt>
                <c:pt idx="2">
                  <c:v>Sweden</c:v>
                </c:pt>
                <c:pt idx="3">
                  <c:v>Brazil</c:v>
                </c:pt>
                <c:pt idx="4">
                  <c:v>France</c:v>
                </c:pt>
                <c:pt idx="5">
                  <c:v>Austria</c:v>
                </c:pt>
                <c:pt idx="6">
                  <c:v>Belgium</c:v>
                </c:pt>
                <c:pt idx="7">
                  <c:v>Spain</c:v>
                </c:pt>
                <c:pt idx="8">
                  <c:v>Russia</c:v>
                </c:pt>
                <c:pt idx="9">
                  <c:v>Qatar</c:v>
                </c:pt>
                <c:pt idx="10">
                  <c:v>Italy</c:v>
                </c:pt>
                <c:pt idx="11">
                  <c:v>Japan</c:v>
                </c:pt>
                <c:pt idx="12">
                  <c:v>UAE</c:v>
                </c:pt>
                <c:pt idx="13">
                  <c:v>UK</c:v>
                </c:pt>
                <c:pt idx="14">
                  <c:v>Netherlands</c:v>
                </c:pt>
                <c:pt idx="15">
                  <c:v>Germany</c:v>
                </c:pt>
                <c:pt idx="16">
                  <c:v>USA</c:v>
                </c:pt>
                <c:pt idx="17">
                  <c:v>Mexico</c:v>
                </c:pt>
                <c:pt idx="18">
                  <c:v>Denmark</c:v>
                </c:pt>
                <c:pt idx="19">
                  <c:v>Saudi Arabia</c:v>
                </c:pt>
                <c:pt idx="20">
                  <c:v>Libya</c:v>
                </c:pt>
                <c:pt idx="21">
                  <c:v>China</c:v>
                </c:pt>
                <c:pt idx="22">
                  <c:v>Australia</c:v>
                </c:pt>
                <c:pt idx="23">
                  <c:v>India</c:v>
                </c:pt>
                <c:pt idx="24">
                  <c:v>Poland</c:v>
                </c:pt>
              </c:strCache>
            </c:strRef>
          </c:cat>
          <c:val>
            <c:numRef>
              <c:f>processed_general_stats!$D$79:$D$107</c:f>
              <c:numCache>
                <c:formatCode>General</c:formatCode>
                <c:ptCount val="25"/>
                <c:pt idx="2" formatCode="0.000">
                  <c:v>3.181937841642888E-2</c:v>
                </c:pt>
                <c:pt idx="4" formatCode="0.000">
                  <c:v>8.366489075677562E-2</c:v>
                </c:pt>
                <c:pt idx="5" formatCode="0.000">
                  <c:v>0.1667877940495569</c:v>
                </c:pt>
                <c:pt idx="6" formatCode="0.000">
                  <c:v>0.20956263711248097</c:v>
                </c:pt>
                <c:pt idx="7" formatCode="0.000">
                  <c:v>0.32891996676809376</c:v>
                </c:pt>
                <c:pt idx="10" formatCode="0.000">
                  <c:v>0.44093854350132328</c:v>
                </c:pt>
                <c:pt idx="13" formatCode="0.000">
                  <c:v>0.4844060436262379</c:v>
                </c:pt>
                <c:pt idx="14" formatCode="0.000">
                  <c:v>0.49230752328043187</c:v>
                </c:pt>
                <c:pt idx="15" formatCode="0.000">
                  <c:v>0.49570914841943525</c:v>
                </c:pt>
                <c:pt idx="18" formatCode="0.000">
                  <c:v>0.59651920377319612</c:v>
                </c:pt>
                <c:pt idx="24" formatCode="0.000">
                  <c:v>0.94165751125658115</c:v>
                </c:pt>
              </c:numCache>
            </c:numRef>
          </c:val>
        </c:ser>
        <c:ser>
          <c:idx val="5"/>
          <c:order val="5"/>
          <c:tx>
            <c:strRef>
              <c:f>processed_general_stats!$E$78</c:f>
              <c:strCache>
                <c:ptCount val="1"/>
                <c:pt idx="0">
                  <c:v>OECD</c:v>
                </c:pt>
              </c:strCache>
            </c:strRef>
          </c:tx>
          <c:spPr>
            <a:solidFill>
              <a:srgbClr val="FFFF00"/>
            </a:solidFill>
          </c:spPr>
          <c:cat>
            <c:strRef>
              <c:f>processed_general_stats!$B$79:$B$107</c:f>
              <c:strCache>
                <c:ptCount val="25"/>
                <c:pt idx="0">
                  <c:v>Switzerland</c:v>
                </c:pt>
                <c:pt idx="1">
                  <c:v>Norway</c:v>
                </c:pt>
                <c:pt idx="2">
                  <c:v>Sweden</c:v>
                </c:pt>
                <c:pt idx="3">
                  <c:v>Brazil</c:v>
                </c:pt>
                <c:pt idx="4">
                  <c:v>France</c:v>
                </c:pt>
                <c:pt idx="5">
                  <c:v>Austria</c:v>
                </c:pt>
                <c:pt idx="6">
                  <c:v>Belgium</c:v>
                </c:pt>
                <c:pt idx="7">
                  <c:v>Spain</c:v>
                </c:pt>
                <c:pt idx="8">
                  <c:v>Russia</c:v>
                </c:pt>
                <c:pt idx="9">
                  <c:v>Qatar</c:v>
                </c:pt>
                <c:pt idx="10">
                  <c:v>Italy</c:v>
                </c:pt>
                <c:pt idx="11">
                  <c:v>Japan</c:v>
                </c:pt>
                <c:pt idx="12">
                  <c:v>UAE</c:v>
                </c:pt>
                <c:pt idx="13">
                  <c:v>UK</c:v>
                </c:pt>
                <c:pt idx="14">
                  <c:v>Netherlands</c:v>
                </c:pt>
                <c:pt idx="15">
                  <c:v>Germany</c:v>
                </c:pt>
                <c:pt idx="16">
                  <c:v>USA</c:v>
                </c:pt>
                <c:pt idx="17">
                  <c:v>Mexico</c:v>
                </c:pt>
                <c:pt idx="18">
                  <c:v>Denmark</c:v>
                </c:pt>
                <c:pt idx="19">
                  <c:v>Saudi Arabia</c:v>
                </c:pt>
                <c:pt idx="20">
                  <c:v>Libya</c:v>
                </c:pt>
                <c:pt idx="21">
                  <c:v>China</c:v>
                </c:pt>
                <c:pt idx="22">
                  <c:v>Australia</c:v>
                </c:pt>
                <c:pt idx="23">
                  <c:v>India</c:v>
                </c:pt>
                <c:pt idx="24">
                  <c:v>Poland</c:v>
                </c:pt>
              </c:strCache>
            </c:strRef>
          </c:cat>
          <c:val>
            <c:numRef>
              <c:f>processed_general_stats!$E$79:$E$107</c:f>
              <c:numCache>
                <c:formatCode>0.000</c:formatCode>
                <c:ptCount val="25"/>
                <c:pt idx="0">
                  <c:v>1.0819253969181817E-2</c:v>
                </c:pt>
                <c:pt idx="1">
                  <c:v>1.5003832970036006E-2</c:v>
                </c:pt>
                <c:pt idx="11">
                  <c:v>0.45146009428475037</c:v>
                </c:pt>
                <c:pt idx="16">
                  <c:v>0.55492975476803263</c:v>
                </c:pt>
                <c:pt idx="22">
                  <c:v>0.8426297935141247</c:v>
                </c:pt>
              </c:numCache>
            </c:numRef>
          </c:val>
        </c:ser>
        <c:ser>
          <c:idx val="6"/>
          <c:order val="6"/>
          <c:tx>
            <c:strRef>
              <c:f>processed_general_stats!$F$78</c:f>
              <c:strCache>
                <c:ptCount val="1"/>
                <c:pt idx="0">
                  <c:v>Developing</c:v>
                </c:pt>
              </c:strCache>
            </c:strRef>
          </c:tx>
          <c:spPr>
            <a:solidFill>
              <a:srgbClr val="FF0000"/>
            </a:solidFill>
          </c:spPr>
          <c:cat>
            <c:strRef>
              <c:f>processed_general_stats!$B$79:$B$107</c:f>
              <c:strCache>
                <c:ptCount val="25"/>
                <c:pt idx="0">
                  <c:v>Switzerland</c:v>
                </c:pt>
                <c:pt idx="1">
                  <c:v>Norway</c:v>
                </c:pt>
                <c:pt idx="2">
                  <c:v>Sweden</c:v>
                </c:pt>
                <c:pt idx="3">
                  <c:v>Brazil</c:v>
                </c:pt>
                <c:pt idx="4">
                  <c:v>France</c:v>
                </c:pt>
                <c:pt idx="5">
                  <c:v>Austria</c:v>
                </c:pt>
                <c:pt idx="6">
                  <c:v>Belgium</c:v>
                </c:pt>
                <c:pt idx="7">
                  <c:v>Spain</c:v>
                </c:pt>
                <c:pt idx="8">
                  <c:v>Russia</c:v>
                </c:pt>
                <c:pt idx="9">
                  <c:v>Qatar</c:v>
                </c:pt>
                <c:pt idx="10">
                  <c:v>Italy</c:v>
                </c:pt>
                <c:pt idx="11">
                  <c:v>Japan</c:v>
                </c:pt>
                <c:pt idx="12">
                  <c:v>UAE</c:v>
                </c:pt>
                <c:pt idx="13">
                  <c:v>UK</c:v>
                </c:pt>
                <c:pt idx="14">
                  <c:v>Netherlands</c:v>
                </c:pt>
                <c:pt idx="15">
                  <c:v>Germany</c:v>
                </c:pt>
                <c:pt idx="16">
                  <c:v>USA</c:v>
                </c:pt>
                <c:pt idx="17">
                  <c:v>Mexico</c:v>
                </c:pt>
                <c:pt idx="18">
                  <c:v>Denmark</c:v>
                </c:pt>
                <c:pt idx="19">
                  <c:v>Saudi Arabia</c:v>
                </c:pt>
                <c:pt idx="20">
                  <c:v>Libya</c:v>
                </c:pt>
                <c:pt idx="21">
                  <c:v>China</c:v>
                </c:pt>
                <c:pt idx="22">
                  <c:v>Australia</c:v>
                </c:pt>
                <c:pt idx="23">
                  <c:v>India</c:v>
                </c:pt>
                <c:pt idx="24">
                  <c:v>Poland</c:v>
                </c:pt>
              </c:strCache>
            </c:strRef>
          </c:cat>
          <c:val>
            <c:numRef>
              <c:f>processed_general_stats!$F$79:$F$107</c:f>
              <c:numCache>
                <c:formatCode>General</c:formatCode>
                <c:ptCount val="25"/>
                <c:pt idx="3" formatCode="0.000">
                  <c:v>7.3302988894919208E-2</c:v>
                </c:pt>
                <c:pt idx="8" formatCode="0.000">
                  <c:v>0.40857674026057988</c:v>
                </c:pt>
                <c:pt idx="17" formatCode="0.000">
                  <c:v>0.55744327760588941</c:v>
                </c:pt>
                <c:pt idx="21" formatCode="0.000">
                  <c:v>0.77782998708226558</c:v>
                </c:pt>
                <c:pt idx="23" formatCode="0.000">
                  <c:v>0.92437590410117665</c:v>
                </c:pt>
              </c:numCache>
            </c:numRef>
          </c:val>
        </c:ser>
        <c:ser>
          <c:idx val="7"/>
          <c:order val="7"/>
          <c:tx>
            <c:strRef>
              <c:f>processed_general_stats!$G$78</c:f>
              <c:strCache>
                <c:ptCount val="1"/>
                <c:pt idx="0">
                  <c:v>Oil Producing</c:v>
                </c:pt>
              </c:strCache>
            </c:strRef>
          </c:tx>
          <c:spPr>
            <a:solidFill>
              <a:schemeClr val="tx1"/>
            </a:solidFill>
          </c:spPr>
          <c:cat>
            <c:strRef>
              <c:f>processed_general_stats!$B$79:$B$107</c:f>
              <c:strCache>
                <c:ptCount val="25"/>
                <c:pt idx="0">
                  <c:v>Switzerland</c:v>
                </c:pt>
                <c:pt idx="1">
                  <c:v>Norway</c:v>
                </c:pt>
                <c:pt idx="2">
                  <c:v>Sweden</c:v>
                </c:pt>
                <c:pt idx="3">
                  <c:v>Brazil</c:v>
                </c:pt>
                <c:pt idx="4">
                  <c:v>France</c:v>
                </c:pt>
                <c:pt idx="5">
                  <c:v>Austria</c:v>
                </c:pt>
                <c:pt idx="6">
                  <c:v>Belgium</c:v>
                </c:pt>
                <c:pt idx="7">
                  <c:v>Spain</c:v>
                </c:pt>
                <c:pt idx="8">
                  <c:v>Russia</c:v>
                </c:pt>
                <c:pt idx="9">
                  <c:v>Qatar</c:v>
                </c:pt>
                <c:pt idx="10">
                  <c:v>Italy</c:v>
                </c:pt>
                <c:pt idx="11">
                  <c:v>Japan</c:v>
                </c:pt>
                <c:pt idx="12">
                  <c:v>UAE</c:v>
                </c:pt>
                <c:pt idx="13">
                  <c:v>UK</c:v>
                </c:pt>
                <c:pt idx="14">
                  <c:v>Netherlands</c:v>
                </c:pt>
                <c:pt idx="15">
                  <c:v>Germany</c:v>
                </c:pt>
                <c:pt idx="16">
                  <c:v>USA</c:v>
                </c:pt>
                <c:pt idx="17">
                  <c:v>Mexico</c:v>
                </c:pt>
                <c:pt idx="18">
                  <c:v>Denmark</c:v>
                </c:pt>
                <c:pt idx="19">
                  <c:v>Saudi Arabia</c:v>
                </c:pt>
                <c:pt idx="20">
                  <c:v>Libya</c:v>
                </c:pt>
                <c:pt idx="21">
                  <c:v>China</c:v>
                </c:pt>
                <c:pt idx="22">
                  <c:v>Australia</c:v>
                </c:pt>
                <c:pt idx="23">
                  <c:v>India</c:v>
                </c:pt>
                <c:pt idx="24">
                  <c:v>Poland</c:v>
                </c:pt>
              </c:strCache>
            </c:strRef>
          </c:cat>
          <c:val>
            <c:numRef>
              <c:f>processed_general_stats!$G$79:$G$107</c:f>
              <c:numCache>
                <c:formatCode>General</c:formatCode>
                <c:ptCount val="25"/>
                <c:pt idx="9" formatCode="0.000">
                  <c:v>0.42882381203043995</c:v>
                </c:pt>
                <c:pt idx="12" formatCode="0.000">
                  <c:v>0.46379711491708603</c:v>
                </c:pt>
                <c:pt idx="19" formatCode="0.000">
                  <c:v>0.6963234409624186</c:v>
                </c:pt>
                <c:pt idx="20" formatCode="0.000">
                  <c:v>0.77400594094230957</c:v>
                </c:pt>
              </c:numCache>
            </c:numRef>
          </c:val>
        </c:ser>
        <c:ser>
          <c:idx val="1"/>
          <c:order val="0"/>
          <c:spPr>
            <a:solidFill>
              <a:srgbClr val="0000FF"/>
            </a:solidFill>
            <a:ln>
              <a:solidFill>
                <a:prstClr val="black"/>
              </a:solidFill>
            </a:ln>
          </c:spPr>
          <c:cat>
            <c:strRef>
              <c:f>processed_general_stats!$B$79:$B$107</c:f>
              <c:strCache>
                <c:ptCount val="25"/>
                <c:pt idx="0">
                  <c:v>Switzerland</c:v>
                </c:pt>
                <c:pt idx="1">
                  <c:v>Norway</c:v>
                </c:pt>
                <c:pt idx="2">
                  <c:v>Sweden</c:v>
                </c:pt>
                <c:pt idx="3">
                  <c:v>Brazil</c:v>
                </c:pt>
                <c:pt idx="4">
                  <c:v>France</c:v>
                </c:pt>
                <c:pt idx="5">
                  <c:v>Austria</c:v>
                </c:pt>
                <c:pt idx="6">
                  <c:v>Belgium</c:v>
                </c:pt>
                <c:pt idx="7">
                  <c:v>Spain</c:v>
                </c:pt>
                <c:pt idx="8">
                  <c:v>Russia</c:v>
                </c:pt>
                <c:pt idx="9">
                  <c:v>Qatar</c:v>
                </c:pt>
                <c:pt idx="10">
                  <c:v>Italy</c:v>
                </c:pt>
                <c:pt idx="11">
                  <c:v>Japan</c:v>
                </c:pt>
                <c:pt idx="12">
                  <c:v>UAE</c:v>
                </c:pt>
                <c:pt idx="13">
                  <c:v>UK</c:v>
                </c:pt>
                <c:pt idx="14">
                  <c:v>Netherlands</c:v>
                </c:pt>
                <c:pt idx="15">
                  <c:v>Germany</c:v>
                </c:pt>
                <c:pt idx="16">
                  <c:v>USA</c:v>
                </c:pt>
                <c:pt idx="17">
                  <c:v>Mexico</c:v>
                </c:pt>
                <c:pt idx="18">
                  <c:v>Denmark</c:v>
                </c:pt>
                <c:pt idx="19">
                  <c:v>Saudi Arabia</c:v>
                </c:pt>
                <c:pt idx="20">
                  <c:v>Libya</c:v>
                </c:pt>
                <c:pt idx="21">
                  <c:v>China</c:v>
                </c:pt>
                <c:pt idx="22">
                  <c:v>Australia</c:v>
                </c:pt>
                <c:pt idx="23">
                  <c:v>India</c:v>
                </c:pt>
                <c:pt idx="24">
                  <c:v>Poland</c:v>
                </c:pt>
              </c:strCache>
            </c:strRef>
          </c:cat>
          <c:val>
            <c:numRef>
              <c:f>processed_general_stats!$D$79:$D$107</c:f>
              <c:numCache>
                <c:formatCode>General</c:formatCode>
                <c:ptCount val="25"/>
                <c:pt idx="2" formatCode="0.000">
                  <c:v>3.181937841642888E-2</c:v>
                </c:pt>
                <c:pt idx="4" formatCode="0.000">
                  <c:v>8.366489075677562E-2</c:v>
                </c:pt>
                <c:pt idx="5" formatCode="0.000">
                  <c:v>0.1667877940495569</c:v>
                </c:pt>
                <c:pt idx="6" formatCode="0.000">
                  <c:v>0.20956263711248097</c:v>
                </c:pt>
                <c:pt idx="7" formatCode="0.000">
                  <c:v>0.32891996676809376</c:v>
                </c:pt>
                <c:pt idx="10" formatCode="0.000">
                  <c:v>0.44093854350132328</c:v>
                </c:pt>
                <c:pt idx="13" formatCode="0.000">
                  <c:v>0.4844060436262379</c:v>
                </c:pt>
                <c:pt idx="14" formatCode="0.000">
                  <c:v>0.49230752328043187</c:v>
                </c:pt>
                <c:pt idx="15" formatCode="0.000">
                  <c:v>0.49570914841943525</c:v>
                </c:pt>
                <c:pt idx="18" formatCode="0.000">
                  <c:v>0.59651920377319612</c:v>
                </c:pt>
                <c:pt idx="24" formatCode="0.000">
                  <c:v>0.94165751125658115</c:v>
                </c:pt>
              </c:numCache>
            </c:numRef>
          </c:val>
        </c:ser>
        <c:ser>
          <c:idx val="2"/>
          <c:order val="1"/>
          <c:spPr>
            <a:solidFill>
              <a:srgbClr val="FFFF00"/>
            </a:solidFill>
            <a:ln>
              <a:solidFill>
                <a:schemeClr val="tx1"/>
              </a:solidFill>
            </a:ln>
          </c:spPr>
          <c:cat>
            <c:strRef>
              <c:f>processed_general_stats!$B$79:$B$107</c:f>
              <c:strCache>
                <c:ptCount val="25"/>
                <c:pt idx="0">
                  <c:v>Switzerland</c:v>
                </c:pt>
                <c:pt idx="1">
                  <c:v>Norway</c:v>
                </c:pt>
                <c:pt idx="2">
                  <c:v>Sweden</c:v>
                </c:pt>
                <c:pt idx="3">
                  <c:v>Brazil</c:v>
                </c:pt>
                <c:pt idx="4">
                  <c:v>France</c:v>
                </c:pt>
                <c:pt idx="5">
                  <c:v>Austria</c:v>
                </c:pt>
                <c:pt idx="6">
                  <c:v>Belgium</c:v>
                </c:pt>
                <c:pt idx="7">
                  <c:v>Spain</c:v>
                </c:pt>
                <c:pt idx="8">
                  <c:v>Russia</c:v>
                </c:pt>
                <c:pt idx="9">
                  <c:v>Qatar</c:v>
                </c:pt>
                <c:pt idx="10">
                  <c:v>Italy</c:v>
                </c:pt>
                <c:pt idx="11">
                  <c:v>Japan</c:v>
                </c:pt>
                <c:pt idx="12">
                  <c:v>UAE</c:v>
                </c:pt>
                <c:pt idx="13">
                  <c:v>UK</c:v>
                </c:pt>
                <c:pt idx="14">
                  <c:v>Netherlands</c:v>
                </c:pt>
                <c:pt idx="15">
                  <c:v>Germany</c:v>
                </c:pt>
                <c:pt idx="16">
                  <c:v>USA</c:v>
                </c:pt>
                <c:pt idx="17">
                  <c:v>Mexico</c:v>
                </c:pt>
                <c:pt idx="18">
                  <c:v>Denmark</c:v>
                </c:pt>
                <c:pt idx="19">
                  <c:v>Saudi Arabia</c:v>
                </c:pt>
                <c:pt idx="20">
                  <c:v>Libya</c:v>
                </c:pt>
                <c:pt idx="21">
                  <c:v>China</c:v>
                </c:pt>
                <c:pt idx="22">
                  <c:v>Australia</c:v>
                </c:pt>
                <c:pt idx="23">
                  <c:v>India</c:v>
                </c:pt>
                <c:pt idx="24">
                  <c:v>Poland</c:v>
                </c:pt>
              </c:strCache>
            </c:strRef>
          </c:cat>
          <c:val>
            <c:numRef>
              <c:f>processed_general_stats!$E$79:$E$107</c:f>
              <c:numCache>
                <c:formatCode>0.000</c:formatCode>
                <c:ptCount val="25"/>
                <c:pt idx="0">
                  <c:v>1.0819253969181817E-2</c:v>
                </c:pt>
                <c:pt idx="1">
                  <c:v>1.5003832970036006E-2</c:v>
                </c:pt>
                <c:pt idx="11">
                  <c:v>0.45146009428475037</c:v>
                </c:pt>
                <c:pt idx="16">
                  <c:v>0.55492975476803263</c:v>
                </c:pt>
                <c:pt idx="22">
                  <c:v>0.8426297935141247</c:v>
                </c:pt>
              </c:numCache>
            </c:numRef>
          </c:val>
        </c:ser>
        <c:ser>
          <c:idx val="3"/>
          <c:order val="2"/>
          <c:spPr>
            <a:solidFill>
              <a:srgbClr val="FF0000"/>
            </a:solidFill>
            <a:ln>
              <a:solidFill>
                <a:prstClr val="black"/>
              </a:solidFill>
            </a:ln>
          </c:spPr>
          <c:cat>
            <c:strRef>
              <c:f>processed_general_stats!$B$79:$B$107</c:f>
              <c:strCache>
                <c:ptCount val="25"/>
                <c:pt idx="0">
                  <c:v>Switzerland</c:v>
                </c:pt>
                <c:pt idx="1">
                  <c:v>Norway</c:v>
                </c:pt>
                <c:pt idx="2">
                  <c:v>Sweden</c:v>
                </c:pt>
                <c:pt idx="3">
                  <c:v>Brazil</c:v>
                </c:pt>
                <c:pt idx="4">
                  <c:v>France</c:v>
                </c:pt>
                <c:pt idx="5">
                  <c:v>Austria</c:v>
                </c:pt>
                <c:pt idx="6">
                  <c:v>Belgium</c:v>
                </c:pt>
                <c:pt idx="7">
                  <c:v>Spain</c:v>
                </c:pt>
                <c:pt idx="8">
                  <c:v>Russia</c:v>
                </c:pt>
                <c:pt idx="9">
                  <c:v>Qatar</c:v>
                </c:pt>
                <c:pt idx="10">
                  <c:v>Italy</c:v>
                </c:pt>
                <c:pt idx="11">
                  <c:v>Japan</c:v>
                </c:pt>
                <c:pt idx="12">
                  <c:v>UAE</c:v>
                </c:pt>
                <c:pt idx="13">
                  <c:v>UK</c:v>
                </c:pt>
                <c:pt idx="14">
                  <c:v>Netherlands</c:v>
                </c:pt>
                <c:pt idx="15">
                  <c:v>Germany</c:v>
                </c:pt>
                <c:pt idx="16">
                  <c:v>USA</c:v>
                </c:pt>
                <c:pt idx="17">
                  <c:v>Mexico</c:v>
                </c:pt>
                <c:pt idx="18">
                  <c:v>Denmark</c:v>
                </c:pt>
                <c:pt idx="19">
                  <c:v>Saudi Arabia</c:v>
                </c:pt>
                <c:pt idx="20">
                  <c:v>Libya</c:v>
                </c:pt>
                <c:pt idx="21">
                  <c:v>China</c:v>
                </c:pt>
                <c:pt idx="22">
                  <c:v>Australia</c:v>
                </c:pt>
                <c:pt idx="23">
                  <c:v>India</c:v>
                </c:pt>
                <c:pt idx="24">
                  <c:v>Poland</c:v>
                </c:pt>
              </c:strCache>
            </c:strRef>
          </c:cat>
          <c:val>
            <c:numRef>
              <c:f>processed_general_stats!$F$79:$F$107</c:f>
              <c:numCache>
                <c:formatCode>General</c:formatCode>
                <c:ptCount val="25"/>
                <c:pt idx="3" formatCode="0.000">
                  <c:v>7.3302988894919208E-2</c:v>
                </c:pt>
                <c:pt idx="8" formatCode="0.000">
                  <c:v>0.40857674026057988</c:v>
                </c:pt>
                <c:pt idx="17" formatCode="0.000">
                  <c:v>0.55744327760588941</c:v>
                </c:pt>
                <c:pt idx="21" formatCode="0.000">
                  <c:v>0.77782998708226558</c:v>
                </c:pt>
                <c:pt idx="23" formatCode="0.000">
                  <c:v>0.92437590410117665</c:v>
                </c:pt>
              </c:numCache>
            </c:numRef>
          </c:val>
        </c:ser>
        <c:ser>
          <c:idx val="4"/>
          <c:order val="3"/>
          <c:spPr>
            <a:solidFill>
              <a:schemeClr val="tx1"/>
            </a:solidFill>
          </c:spPr>
          <c:cat>
            <c:strRef>
              <c:f>processed_general_stats!$B$79:$B$107</c:f>
              <c:strCache>
                <c:ptCount val="25"/>
                <c:pt idx="0">
                  <c:v>Switzerland</c:v>
                </c:pt>
                <c:pt idx="1">
                  <c:v>Norway</c:v>
                </c:pt>
                <c:pt idx="2">
                  <c:v>Sweden</c:v>
                </c:pt>
                <c:pt idx="3">
                  <c:v>Brazil</c:v>
                </c:pt>
                <c:pt idx="4">
                  <c:v>France</c:v>
                </c:pt>
                <c:pt idx="5">
                  <c:v>Austria</c:v>
                </c:pt>
                <c:pt idx="6">
                  <c:v>Belgium</c:v>
                </c:pt>
                <c:pt idx="7">
                  <c:v>Spain</c:v>
                </c:pt>
                <c:pt idx="8">
                  <c:v>Russia</c:v>
                </c:pt>
                <c:pt idx="9">
                  <c:v>Qatar</c:v>
                </c:pt>
                <c:pt idx="10">
                  <c:v>Italy</c:v>
                </c:pt>
                <c:pt idx="11">
                  <c:v>Japan</c:v>
                </c:pt>
                <c:pt idx="12">
                  <c:v>UAE</c:v>
                </c:pt>
                <c:pt idx="13">
                  <c:v>UK</c:v>
                </c:pt>
                <c:pt idx="14">
                  <c:v>Netherlands</c:v>
                </c:pt>
                <c:pt idx="15">
                  <c:v>Germany</c:v>
                </c:pt>
                <c:pt idx="16">
                  <c:v>USA</c:v>
                </c:pt>
                <c:pt idx="17">
                  <c:v>Mexico</c:v>
                </c:pt>
                <c:pt idx="18">
                  <c:v>Denmark</c:v>
                </c:pt>
                <c:pt idx="19">
                  <c:v>Saudi Arabia</c:v>
                </c:pt>
                <c:pt idx="20">
                  <c:v>Libya</c:v>
                </c:pt>
                <c:pt idx="21">
                  <c:v>China</c:v>
                </c:pt>
                <c:pt idx="22">
                  <c:v>Australia</c:v>
                </c:pt>
                <c:pt idx="23">
                  <c:v>India</c:v>
                </c:pt>
                <c:pt idx="24">
                  <c:v>Poland</c:v>
                </c:pt>
              </c:strCache>
            </c:strRef>
          </c:cat>
          <c:val>
            <c:numRef>
              <c:f>processed_general_stats!$G$79:$G$107</c:f>
              <c:numCache>
                <c:formatCode>General</c:formatCode>
                <c:ptCount val="25"/>
                <c:pt idx="9" formatCode="0.000">
                  <c:v>0.42882381203043995</c:v>
                </c:pt>
                <c:pt idx="12" formatCode="0.000">
                  <c:v>0.46379711491708603</c:v>
                </c:pt>
                <c:pt idx="19" formatCode="0.000">
                  <c:v>0.6963234409624186</c:v>
                </c:pt>
                <c:pt idx="20" formatCode="0.000">
                  <c:v>0.77400594094230957</c:v>
                </c:pt>
              </c:numCache>
            </c:numRef>
          </c:val>
        </c:ser>
        <c:gapWidth val="33"/>
        <c:overlap val="100"/>
        <c:axId val="113969792"/>
        <c:axId val="113992064"/>
      </c:barChart>
      <c:catAx>
        <c:axId val="113969792"/>
        <c:scaling>
          <c:orientation val="minMax"/>
        </c:scaling>
        <c:axPos val="b"/>
        <c:tickLblPos val="nextTo"/>
        <c:txPr>
          <a:bodyPr rot="-5400000" vert="horz"/>
          <a:lstStyle/>
          <a:p>
            <a:pPr>
              <a:defRPr sz="2000" b="1">
                <a:latin typeface="Times New Roman" pitchFamily="18" charset="0"/>
                <a:cs typeface="Times New Roman" pitchFamily="18" charset="0"/>
              </a:defRPr>
            </a:pPr>
            <a:endParaRPr lang="en-US"/>
          </a:p>
        </c:txPr>
        <c:crossAx val="113992064"/>
        <c:crosses val="autoZero"/>
        <c:auto val="1"/>
        <c:lblAlgn val="ctr"/>
        <c:lblOffset val="100"/>
      </c:catAx>
      <c:valAx>
        <c:axId val="113992064"/>
        <c:scaling>
          <c:orientation val="minMax"/>
        </c:scaling>
        <c:axPos val="l"/>
        <c:majorGridlines/>
        <c:numFmt formatCode="General" sourceLinked="1"/>
        <c:tickLblPos val="nextTo"/>
        <c:txPr>
          <a:bodyPr/>
          <a:lstStyle/>
          <a:p>
            <a:pPr>
              <a:defRPr sz="1800" b="1">
                <a:latin typeface="Times New Roman" pitchFamily="18" charset="0"/>
                <a:cs typeface="Times New Roman" pitchFamily="18" charset="0"/>
              </a:defRPr>
            </a:pPr>
            <a:endParaRPr lang="en-US"/>
          </a:p>
        </c:txPr>
        <c:crossAx val="113969792"/>
        <c:crosses val="autoZero"/>
        <c:crossBetween val="between"/>
        <c:majorUnit val="0.2"/>
      </c:valAx>
      <c:spPr>
        <a:solidFill>
          <a:srgbClr val="CCFFCC"/>
        </a:solidFill>
        <a:ln w="19050">
          <a:solidFill>
            <a:prstClr val="black"/>
          </a:solidFill>
        </a:ln>
      </c:spPr>
    </c:plotArea>
    <c:legend>
      <c:legendPos val="t"/>
      <c:legendEntry>
        <c:idx val="4"/>
        <c:delete val="1"/>
      </c:legendEntry>
      <c:legendEntry>
        <c:idx val="5"/>
        <c:delete val="1"/>
      </c:legendEntry>
      <c:legendEntry>
        <c:idx val="6"/>
        <c:delete val="1"/>
      </c:legendEntry>
      <c:legendEntry>
        <c:idx val="7"/>
        <c:delete val="1"/>
      </c:legendEntry>
      <c:layout>
        <c:manualLayout>
          <c:xMode val="edge"/>
          <c:yMode val="edge"/>
          <c:x val="6.774096734357353E-2"/>
          <c:y val="8.9978786566737648E-2"/>
          <c:w val="0.46038595950662908"/>
          <c:h val="0.12463315342747934"/>
        </c:manualLayout>
      </c:layout>
      <c:txPr>
        <a:bodyPr/>
        <a:lstStyle/>
        <a:p>
          <a:pPr>
            <a:defRPr sz="2000" b="1">
              <a:latin typeface="Times New Roman" pitchFamily="18" charset="0"/>
              <a:cs typeface="Times New Roman" pitchFamily="18" charset="0"/>
            </a:defRPr>
          </a:pPr>
          <a:endParaRPr lang="en-US"/>
        </a:p>
      </c:txPr>
    </c:legend>
    <c:plotVisOnly val="1"/>
    <c:dispBlanksAs val="gap"/>
  </c:chart>
  <c:spPr>
    <a:solidFill>
      <a:srgbClr val="FFFF99"/>
    </a:solidFill>
  </c:spPr>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layout>
        <c:manualLayout>
          <c:xMode val="edge"/>
          <c:yMode val="edge"/>
          <c:x val="0.17265368144771379"/>
          <c:y val="0"/>
        </c:manualLayout>
      </c:layout>
      <c:txPr>
        <a:bodyPr/>
        <a:lstStyle/>
        <a:p>
          <a:pPr>
            <a:defRPr sz="2000">
              <a:solidFill>
                <a:srgbClr val="FFFF00"/>
              </a:solidFill>
              <a:latin typeface="Times New Roman" pitchFamily="18" charset="0"/>
              <a:cs typeface="Times New Roman" pitchFamily="18" charset="0"/>
            </a:defRPr>
          </a:pPr>
          <a:endParaRPr lang="en-US"/>
        </a:p>
      </c:txPr>
    </c:title>
    <c:plotArea>
      <c:layout>
        <c:manualLayout>
          <c:layoutTarget val="inner"/>
          <c:xMode val="edge"/>
          <c:yMode val="edge"/>
          <c:x val="5.1425611272275185E-2"/>
          <c:y val="0.25226487314086588"/>
          <c:w val="0.90471473960491777"/>
          <c:h val="0.7792377952756"/>
        </c:manualLayout>
      </c:layout>
      <c:pieChart>
        <c:varyColors val="1"/>
        <c:ser>
          <c:idx val="0"/>
          <c:order val="0"/>
          <c:tx>
            <c:strRef>
              <c:f>Sheet5!$CI$52</c:f>
              <c:strCache>
                <c:ptCount val="1"/>
                <c:pt idx="0">
                  <c:v>Brazil</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Sheet5!$CI$53:$CI$59</c:f>
              <c:numCache>
                <c:formatCode>0</c:formatCode>
                <c:ptCount val="7"/>
                <c:pt idx="0">
                  <c:v>9782</c:v>
                </c:pt>
                <c:pt idx="1">
                  <c:v>14639</c:v>
                </c:pt>
                <c:pt idx="2">
                  <c:v>13332</c:v>
                </c:pt>
                <c:pt idx="3">
                  <c:v>12957</c:v>
                </c:pt>
                <c:pt idx="4">
                  <c:v>390988</c:v>
                </c:pt>
                <c:pt idx="5">
                  <c:v>1238</c:v>
                </c:pt>
                <c:pt idx="6">
                  <c:v>23532</c:v>
                </c:pt>
              </c:numCache>
            </c:numRef>
          </c:val>
        </c:ser>
        <c:firstSliceAng val="0"/>
      </c:pieChart>
      <c:spPr>
        <a:noFill/>
        <a:ln w="25400">
          <a:noFill/>
        </a:ln>
      </c:spPr>
    </c:plotArea>
    <c:plotVisOnly val="1"/>
    <c:dispBlanksAs val="zero"/>
  </c:chart>
  <c:spPr>
    <a:solidFill>
      <a:srgbClr val="000099"/>
    </a:solidFill>
  </c:sp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sz="2000">
                <a:solidFill>
                  <a:srgbClr val="FFFF00"/>
                </a:solidFill>
                <a:latin typeface="Times New Roman" pitchFamily="18" charset="0"/>
                <a:cs typeface="Times New Roman" pitchFamily="18" charset="0"/>
              </a:defRPr>
            </a:pPr>
            <a:r>
              <a:rPr lang="en-US" sz="2000" dirty="0">
                <a:solidFill>
                  <a:srgbClr val="FFFF00"/>
                </a:solidFill>
              </a:rPr>
              <a:t>China</a:t>
            </a:r>
          </a:p>
        </c:rich>
      </c:tx>
      <c:layout>
        <c:manualLayout>
          <c:xMode val="edge"/>
          <c:yMode val="edge"/>
          <c:x val="0.17265368144771379"/>
          <c:y val="0"/>
        </c:manualLayout>
      </c:layout>
    </c:title>
    <c:plotArea>
      <c:layout>
        <c:manualLayout>
          <c:layoutTarget val="inner"/>
          <c:xMode val="edge"/>
          <c:yMode val="edge"/>
          <c:x val="5.1425611272275178E-2"/>
          <c:y val="0.25226487314086588"/>
          <c:w val="0.90471473960491777"/>
          <c:h val="0.7792377952756"/>
        </c:manualLayout>
      </c:layout>
      <c:pieChart>
        <c:varyColors val="1"/>
        <c:ser>
          <c:idx val="0"/>
          <c:order val="0"/>
          <c:tx>
            <c:strRef>
              <c:f>Sheet5!$CM$52</c:f>
              <c:strCache>
                <c:ptCount val="1"/>
                <c:pt idx="0">
                  <c:v>Cnina</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Sheet5!$CM$53:$CM$59</c:f>
              <c:numCache>
                <c:formatCode>0</c:formatCode>
                <c:ptCount val="7"/>
                <c:pt idx="0">
                  <c:v>2913122</c:v>
                </c:pt>
                <c:pt idx="1">
                  <c:v>16494</c:v>
                </c:pt>
                <c:pt idx="2">
                  <c:v>50813</c:v>
                </c:pt>
                <c:pt idx="3">
                  <c:v>70134</c:v>
                </c:pt>
                <c:pt idx="4">
                  <c:v>615640</c:v>
                </c:pt>
                <c:pt idx="5">
                  <c:v>27374</c:v>
                </c:pt>
                <c:pt idx="6">
                  <c:v>2351</c:v>
                </c:pt>
              </c:numCache>
            </c:numRef>
          </c:val>
        </c:ser>
        <c:firstSliceAng val="0"/>
      </c:pieChart>
      <c:spPr>
        <a:noFill/>
        <a:ln w="25400">
          <a:noFill/>
        </a:ln>
      </c:spPr>
    </c:plotArea>
    <c:plotVisOnly val="1"/>
    <c:dispBlanksAs val="zero"/>
  </c:chart>
  <c:spPr>
    <a:solidFill>
      <a:srgbClr val="000099"/>
    </a:solidFill>
  </c:sp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layout>
        <c:manualLayout>
          <c:xMode val="edge"/>
          <c:yMode val="edge"/>
          <c:x val="0.17265368144771379"/>
          <c:y val="0"/>
        </c:manualLayout>
      </c:layout>
      <c:txPr>
        <a:bodyPr/>
        <a:lstStyle/>
        <a:p>
          <a:pPr>
            <a:defRPr sz="2000">
              <a:solidFill>
                <a:srgbClr val="FFFF00"/>
              </a:solidFill>
              <a:latin typeface="Times New Roman" pitchFamily="18" charset="0"/>
              <a:cs typeface="Times New Roman" pitchFamily="18" charset="0"/>
            </a:defRPr>
          </a:pPr>
          <a:endParaRPr lang="en-US"/>
        </a:p>
      </c:txPr>
    </c:title>
    <c:plotArea>
      <c:layout>
        <c:manualLayout>
          <c:layoutTarget val="inner"/>
          <c:xMode val="edge"/>
          <c:yMode val="edge"/>
          <c:x val="2.3148148148148147E-2"/>
          <c:y val="0.20600126101555738"/>
          <c:w val="0.86361482939632561"/>
          <c:h val="0.77194621622020299"/>
        </c:manualLayout>
      </c:layout>
      <c:pieChart>
        <c:varyColors val="1"/>
        <c:ser>
          <c:idx val="0"/>
          <c:order val="0"/>
          <c:tx>
            <c:strRef>
              <c:f>Sheet5!$CQ$52</c:f>
              <c:strCache>
                <c:ptCount val="1"/>
                <c:pt idx="0">
                  <c:v>India</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Sheet5!$CQ$53:$CQ$59</c:f>
              <c:numCache>
                <c:formatCode>0</c:formatCode>
                <c:ptCount val="7"/>
                <c:pt idx="0">
                  <c:v>616584</c:v>
                </c:pt>
                <c:pt idx="1">
                  <c:v>26099</c:v>
                </c:pt>
                <c:pt idx="2">
                  <c:v>111206</c:v>
                </c:pt>
                <c:pt idx="3">
                  <c:v>18636</c:v>
                </c:pt>
                <c:pt idx="4">
                  <c:v>106909</c:v>
                </c:pt>
                <c:pt idx="5">
                  <c:v>17960</c:v>
                </c:pt>
                <c:pt idx="6">
                  <c:v>1995</c:v>
                </c:pt>
              </c:numCache>
            </c:numRef>
          </c:val>
        </c:ser>
        <c:firstSliceAng val="0"/>
      </c:pieChart>
      <c:spPr>
        <a:noFill/>
        <a:ln w="25400">
          <a:noFill/>
        </a:ln>
      </c:spPr>
    </c:plotArea>
    <c:plotVisOnly val="1"/>
    <c:dispBlanksAs val="zero"/>
  </c:chart>
  <c:spPr>
    <a:solidFill>
      <a:srgbClr val="000099"/>
    </a:solidFill>
  </c:sp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layout>
        <c:manualLayout>
          <c:xMode val="edge"/>
          <c:yMode val="edge"/>
          <c:x val="0.17265368144771379"/>
          <c:y val="0"/>
        </c:manualLayout>
      </c:layout>
      <c:txPr>
        <a:bodyPr/>
        <a:lstStyle/>
        <a:p>
          <a:pPr>
            <a:defRPr sz="2000">
              <a:solidFill>
                <a:srgbClr val="FFFF00"/>
              </a:solidFill>
              <a:latin typeface="Times New Roman" pitchFamily="18" charset="0"/>
              <a:cs typeface="Times New Roman" pitchFamily="18" charset="0"/>
            </a:defRPr>
          </a:pPr>
          <a:endParaRPr lang="en-US"/>
        </a:p>
      </c:txPr>
    </c:title>
    <c:plotArea>
      <c:layout>
        <c:manualLayout>
          <c:layoutTarget val="inner"/>
          <c:xMode val="edge"/>
          <c:yMode val="edge"/>
          <c:x val="4.2653681447714524E-2"/>
          <c:y val="0.22076220472440949"/>
          <c:w val="0.90471473960491777"/>
          <c:h val="0.7792377952756"/>
        </c:manualLayout>
      </c:layout>
      <c:pieChart>
        <c:varyColors val="1"/>
        <c:ser>
          <c:idx val="0"/>
          <c:order val="0"/>
          <c:tx>
            <c:strRef>
              <c:f>Sheet5!$AY$52</c:f>
              <c:strCache>
                <c:ptCount val="1"/>
                <c:pt idx="0">
                  <c:v>Norway</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Sheet5!$AY$53:$AY$59</c:f>
              <c:numCache>
                <c:formatCode>0</c:formatCode>
                <c:ptCount val="7"/>
                <c:pt idx="0">
                  <c:v>98</c:v>
                </c:pt>
                <c:pt idx="1">
                  <c:v>30</c:v>
                </c:pt>
                <c:pt idx="2">
                  <c:v>4239</c:v>
                </c:pt>
                <c:pt idx="3">
                  <c:v>0</c:v>
                </c:pt>
                <c:pt idx="4">
                  <c:v>127070</c:v>
                </c:pt>
                <c:pt idx="5">
                  <c:v>981</c:v>
                </c:pt>
                <c:pt idx="6">
                  <c:v>360</c:v>
                </c:pt>
              </c:numCache>
            </c:numRef>
          </c:val>
        </c:ser>
        <c:firstSliceAng val="0"/>
      </c:pieChart>
      <c:spPr>
        <a:noFill/>
        <a:ln w="25400">
          <a:noFill/>
        </a:ln>
      </c:spPr>
    </c:plotArea>
    <c:plotVisOnly val="1"/>
    <c:dispBlanksAs val="zero"/>
  </c:chart>
  <c:spPr>
    <a:solidFill>
      <a:srgbClr val="000099"/>
    </a:solidFill>
  </c:sp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layout>
        <c:manualLayout>
          <c:xMode val="edge"/>
          <c:yMode val="edge"/>
          <c:x val="0.17265368144771379"/>
          <c:y val="0"/>
        </c:manualLayout>
      </c:layout>
      <c:txPr>
        <a:bodyPr/>
        <a:lstStyle/>
        <a:p>
          <a:pPr>
            <a:defRPr sz="2000">
              <a:solidFill>
                <a:srgbClr val="FFFF00"/>
              </a:solidFill>
              <a:latin typeface="Times New Roman" pitchFamily="18" charset="0"/>
              <a:cs typeface="Times New Roman" pitchFamily="18" charset="0"/>
            </a:defRPr>
          </a:pPr>
          <a:endParaRPr lang="en-US"/>
        </a:p>
      </c:txPr>
    </c:title>
    <c:plotArea>
      <c:layout>
        <c:manualLayout>
          <c:layoutTarget val="inner"/>
          <c:xMode val="edge"/>
          <c:yMode val="edge"/>
          <c:x val="4.2653681447714524E-2"/>
          <c:y val="0.22076220472440944"/>
          <c:w val="0.90471473960491777"/>
          <c:h val="0.7792377952756"/>
        </c:manualLayout>
      </c:layout>
      <c:pieChart>
        <c:varyColors val="1"/>
        <c:ser>
          <c:idx val="0"/>
          <c:order val="0"/>
          <c:tx>
            <c:strRef>
              <c:f>Sheet5!$BC$52</c:f>
              <c:strCache>
                <c:ptCount val="1"/>
                <c:pt idx="0">
                  <c:v>Poland</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Sheet5!$BC$53:$BC$59</c:f>
              <c:numCache>
                <c:formatCode>0</c:formatCode>
                <c:ptCount val="7"/>
                <c:pt idx="0">
                  <c:v>134696</c:v>
                </c:pt>
                <c:pt idx="1">
                  <c:v>2723</c:v>
                </c:pt>
                <c:pt idx="2">
                  <c:v>4787</c:v>
                </c:pt>
                <c:pt idx="3">
                  <c:v>0</c:v>
                </c:pt>
                <c:pt idx="4">
                  <c:v>2974</c:v>
                </c:pt>
                <c:pt idx="5">
                  <c:v>1077</c:v>
                </c:pt>
                <c:pt idx="6">
                  <c:v>5463</c:v>
                </c:pt>
              </c:numCache>
            </c:numRef>
          </c:val>
        </c:ser>
        <c:firstSliceAng val="0"/>
      </c:pieChart>
      <c:spPr>
        <a:noFill/>
        <a:ln w="25400">
          <a:noFill/>
        </a:ln>
      </c:spPr>
    </c:plotArea>
    <c:plotVisOnly val="1"/>
    <c:dispBlanksAs val="zero"/>
  </c:chart>
  <c:spPr>
    <a:solidFill>
      <a:srgbClr val="000099"/>
    </a:solidFill>
  </c:sp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layout>
        <c:manualLayout>
          <c:xMode val="edge"/>
          <c:yMode val="edge"/>
          <c:x val="0.17265368144771379"/>
          <c:y val="0"/>
        </c:manualLayout>
      </c:layout>
      <c:txPr>
        <a:bodyPr/>
        <a:lstStyle/>
        <a:p>
          <a:pPr>
            <a:defRPr sz="2000">
              <a:solidFill>
                <a:srgbClr val="FFFF00"/>
              </a:solidFill>
              <a:latin typeface="Times New Roman" pitchFamily="18" charset="0"/>
              <a:cs typeface="Times New Roman" pitchFamily="18" charset="0"/>
            </a:defRPr>
          </a:pPr>
          <a:endParaRPr lang="en-US"/>
        </a:p>
      </c:txPr>
    </c:title>
    <c:plotArea>
      <c:layout>
        <c:manualLayout>
          <c:layoutTarget val="inner"/>
          <c:xMode val="edge"/>
          <c:yMode val="edge"/>
          <c:x val="4.2653681447714524E-2"/>
          <c:y val="0.22076220472440944"/>
          <c:w val="0.90471473960491777"/>
          <c:h val="0.7792377952756"/>
        </c:manualLayout>
      </c:layout>
      <c:pieChart>
        <c:varyColors val="1"/>
        <c:ser>
          <c:idx val="0"/>
          <c:order val="0"/>
          <c:tx>
            <c:strRef>
              <c:f>Sheet5!$BK$52</c:f>
              <c:strCache>
                <c:ptCount val="1"/>
                <c:pt idx="0">
                  <c:v>Sweden</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Sheet5!$BK$53:$BK$59</c:f>
              <c:numCache>
                <c:formatCode>0</c:formatCode>
                <c:ptCount val="7"/>
                <c:pt idx="0">
                  <c:v>1600</c:v>
                </c:pt>
                <c:pt idx="1">
                  <c:v>730</c:v>
                </c:pt>
                <c:pt idx="2">
                  <c:v>1548</c:v>
                </c:pt>
                <c:pt idx="3">
                  <c:v>52173</c:v>
                </c:pt>
                <c:pt idx="4">
                  <c:v>65977</c:v>
                </c:pt>
                <c:pt idx="5">
                  <c:v>2492</c:v>
                </c:pt>
                <c:pt idx="6">
                  <c:v>12197</c:v>
                </c:pt>
              </c:numCache>
            </c:numRef>
          </c:val>
        </c:ser>
        <c:firstSliceAng val="0"/>
      </c:pieChart>
      <c:spPr>
        <a:noFill/>
        <a:ln w="25400">
          <a:noFill/>
        </a:ln>
      </c:spPr>
    </c:plotArea>
    <c:plotVisOnly val="1"/>
    <c:dispBlanksAs val="zero"/>
  </c:chart>
  <c:spPr>
    <a:solidFill>
      <a:srgbClr val="000099"/>
    </a:solidFill>
  </c:sp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sz="2000">
                <a:solidFill>
                  <a:srgbClr val="FFFF00"/>
                </a:solidFill>
              </a:defRPr>
            </a:pPr>
            <a:r>
              <a:rPr lang="en-US" sz="2000" dirty="0">
                <a:solidFill>
                  <a:srgbClr val="FFFF00"/>
                </a:solidFill>
                <a:latin typeface="Times New Roman" pitchFamily="18" charset="0"/>
                <a:cs typeface="Times New Roman" pitchFamily="18" charset="0"/>
              </a:rPr>
              <a:t>Switzerland</a:t>
            </a:r>
          </a:p>
        </c:rich>
      </c:tx>
      <c:layout>
        <c:manualLayout>
          <c:xMode val="edge"/>
          <c:yMode val="edge"/>
          <c:x val="0.10247807438704308"/>
          <c:y val="0"/>
        </c:manualLayout>
      </c:layout>
    </c:title>
    <c:plotArea>
      <c:layout>
        <c:manualLayout>
          <c:layoutTarget val="inner"/>
          <c:xMode val="edge"/>
          <c:yMode val="edge"/>
          <c:x val="4.2653681447714524E-2"/>
          <c:y val="0.22076220472440944"/>
          <c:w val="0.90471473960491777"/>
          <c:h val="0.7792377952756"/>
        </c:manualLayout>
      </c:layout>
      <c:pieChart>
        <c:varyColors val="1"/>
        <c:ser>
          <c:idx val="0"/>
          <c:order val="0"/>
          <c:tx>
            <c:strRef>
              <c:f>Sheet5!$BO$52</c:f>
              <c:strCache>
                <c:ptCount val="1"/>
                <c:pt idx="0">
                  <c:v>Switzerland</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Sheet5!$BO$53:$BO$59</c:f>
              <c:numCache>
                <c:formatCode>0</c:formatCode>
                <c:ptCount val="7"/>
                <c:pt idx="0">
                  <c:v>0</c:v>
                </c:pt>
                <c:pt idx="1">
                  <c:v>103</c:v>
                </c:pt>
                <c:pt idx="2">
                  <c:v>681</c:v>
                </c:pt>
                <c:pt idx="3">
                  <c:v>27686</c:v>
                </c:pt>
                <c:pt idx="4">
                  <c:v>37507</c:v>
                </c:pt>
                <c:pt idx="5">
                  <c:v>73</c:v>
                </c:pt>
                <c:pt idx="6">
                  <c:v>2403</c:v>
                </c:pt>
              </c:numCache>
            </c:numRef>
          </c:val>
        </c:ser>
        <c:firstSliceAng val="0"/>
      </c:pieChart>
      <c:spPr>
        <a:noFill/>
        <a:ln w="25400">
          <a:noFill/>
        </a:ln>
      </c:spPr>
    </c:plotArea>
    <c:plotVisOnly val="1"/>
    <c:dispBlanksAs val="zero"/>
  </c:chart>
  <c:spPr>
    <a:solidFill>
      <a:srgbClr val="000099"/>
    </a:solidFill>
  </c:sp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latin typeface="Times New Roman" pitchFamily="18" charset="0"/>
                <a:cs typeface="Times New Roman" pitchFamily="18" charset="0"/>
              </a:defRPr>
            </a:pPr>
            <a:r>
              <a:rPr lang="en-GB" dirty="0">
                <a:solidFill>
                  <a:srgbClr val="FFFF00"/>
                </a:solidFill>
              </a:rPr>
              <a:t>UK-2013</a:t>
            </a:r>
          </a:p>
        </c:rich>
      </c:tx>
      <c:layout>
        <c:manualLayout>
          <c:xMode val="edge"/>
          <c:yMode val="edge"/>
          <c:x val="0.17265368144771379"/>
          <c:y val="0"/>
        </c:manualLayout>
      </c:layout>
    </c:title>
    <c:plotArea>
      <c:layout>
        <c:manualLayout>
          <c:layoutTarget val="inner"/>
          <c:xMode val="edge"/>
          <c:yMode val="edge"/>
          <c:x val="5.1425611272275178E-2"/>
          <c:y val="0.25226487314086304"/>
          <c:w val="0.90471473960491777"/>
          <c:h val="0.77923779527559889"/>
        </c:manualLayout>
      </c:layout>
      <c:pieChart>
        <c:varyColors val="1"/>
        <c:ser>
          <c:idx val="0"/>
          <c:order val="0"/>
          <c:tx>
            <c:strRef>
              <c:f>Sheet5!$BQ$91</c:f>
              <c:strCache>
                <c:ptCount val="1"/>
                <c:pt idx="0">
                  <c:v>UK-2013</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Sheet5!$BQ$92:$BQ$98</c:f>
              <c:numCache>
                <c:formatCode>0</c:formatCode>
                <c:ptCount val="7"/>
                <c:pt idx="0">
                  <c:v>130768.19271094662</c:v>
                </c:pt>
                <c:pt idx="1">
                  <c:v>2135.4968323954772</c:v>
                </c:pt>
                <c:pt idx="2">
                  <c:v>95612.416179681109</c:v>
                </c:pt>
                <c:pt idx="3">
                  <c:v>70608.211512226379</c:v>
                </c:pt>
                <c:pt idx="4">
                  <c:v>7596.48560320251</c:v>
                </c:pt>
                <c:pt idx="5">
                  <c:v>30475.089886477392</c:v>
                </c:pt>
                <c:pt idx="6">
                  <c:v>21954.344225573255</c:v>
                </c:pt>
              </c:numCache>
            </c:numRef>
          </c:val>
        </c:ser>
        <c:firstSliceAng val="0"/>
      </c:pieChart>
      <c:spPr>
        <a:noFill/>
        <a:ln w="25400">
          <a:noFill/>
        </a:ln>
      </c:spPr>
    </c:plotArea>
    <c:plotVisOnly val="1"/>
    <c:dispBlanksAs val="zero"/>
  </c:chart>
  <c:spPr>
    <a:noFill/>
  </c:sp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800" b="1" i="0" u="none" strike="noStrike" baseline="0">
                <a:solidFill>
                  <a:srgbClr val="000000"/>
                </a:solidFill>
                <a:latin typeface="Times New Roman"/>
                <a:ea typeface="Times New Roman"/>
                <a:cs typeface="Times New Roman"/>
              </a:defRPr>
            </a:pPr>
            <a:r>
              <a:rPr lang="en-US" dirty="0">
                <a:solidFill>
                  <a:srgbClr val="FFFF00"/>
                </a:solidFill>
              </a:rPr>
              <a:t>UK-2016</a:t>
            </a:r>
          </a:p>
        </c:rich>
      </c:tx>
      <c:layout>
        <c:manualLayout>
          <c:xMode val="edge"/>
          <c:yMode val="edge"/>
          <c:x val="0.15510982179859095"/>
          <c:y val="6.9444444444444503E-2"/>
        </c:manualLayout>
      </c:layout>
    </c:title>
    <c:plotArea>
      <c:layout>
        <c:manualLayout>
          <c:layoutTarget val="inner"/>
          <c:xMode val="edge"/>
          <c:yMode val="edge"/>
          <c:x val="5.1425611272275178E-2"/>
          <c:y val="0.25226487314085838"/>
          <c:w val="0.90471473960491777"/>
          <c:h val="0.77923779527559311"/>
        </c:manualLayout>
      </c:layout>
      <c:pieChart>
        <c:varyColors val="1"/>
        <c:ser>
          <c:idx val="0"/>
          <c:order val="0"/>
          <c:tx>
            <c:strRef>
              <c:f>Sheet5!$BQ$91</c:f>
              <c:strCache>
                <c:ptCount val="1"/>
                <c:pt idx="0">
                  <c:v>UK-2013</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Sheet5!$CB$91:$CB$97</c:f>
              <c:numCache>
                <c:formatCode>0</c:formatCode>
                <c:ptCount val="7"/>
                <c:pt idx="0">
                  <c:v>15000</c:v>
                </c:pt>
                <c:pt idx="1">
                  <c:v>1500</c:v>
                </c:pt>
                <c:pt idx="2">
                  <c:v>180324.85751232272</c:v>
                </c:pt>
                <c:pt idx="3">
                  <c:v>51000</c:v>
                </c:pt>
                <c:pt idx="4">
                  <c:v>6000</c:v>
                </c:pt>
                <c:pt idx="5">
                  <c:v>52981.878747393697</c:v>
                </c:pt>
                <c:pt idx="6">
                  <c:v>26000</c:v>
                </c:pt>
              </c:numCache>
            </c:numRef>
          </c:val>
        </c:ser>
        <c:firstSliceAng val="0"/>
      </c:pieChart>
      <c:spPr>
        <a:noFill/>
        <a:ln w="25400">
          <a:noFill/>
        </a:ln>
      </c:spPr>
    </c:plotArea>
    <c:plotVisOnly val="1"/>
    <c:dispBlanksAs val="zero"/>
  </c:chart>
  <c:spPr>
    <a:noFill/>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16926313845410818"/>
          <c:y val="0.10790789574011721"/>
          <c:w val="0.75871785309651296"/>
          <c:h val="0.77430853844105263"/>
        </c:manualLayout>
      </c:layout>
      <c:areaChart>
        <c:grouping val="stacked"/>
        <c:ser>
          <c:idx val="0"/>
          <c:order val="0"/>
          <c:tx>
            <c:strRef>
              <c:f>Sheet1!$A$21:$G$21</c:f>
              <c:strCache>
                <c:ptCount val="1"/>
                <c:pt idx="0">
                  <c:v>SGHWR</c:v>
                </c:pt>
              </c:strCache>
            </c:strRef>
          </c:tx>
          <c:spPr>
            <a:solidFill>
              <a:schemeClr val="tx1"/>
            </a:solidFill>
          </c:spPr>
          <c:cat>
            <c:numRef>
              <c:f>Sheet1!$G$20:$CN$20</c:f>
              <c:numCache>
                <c:formatCode>0</c:formatCode>
                <c:ptCount val="86"/>
                <c:pt idx="0" formatCode="General">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pt idx="64">
                  <c:v>2019</c:v>
                </c:pt>
                <c:pt idx="65">
                  <c:v>2020</c:v>
                </c:pt>
                <c:pt idx="66">
                  <c:v>2021</c:v>
                </c:pt>
                <c:pt idx="67">
                  <c:v>2022</c:v>
                </c:pt>
                <c:pt idx="68">
                  <c:v>2023</c:v>
                </c:pt>
                <c:pt idx="69">
                  <c:v>2024</c:v>
                </c:pt>
                <c:pt idx="70">
                  <c:v>2025</c:v>
                </c:pt>
                <c:pt idx="71">
                  <c:v>2026</c:v>
                </c:pt>
                <c:pt idx="72">
                  <c:v>2027</c:v>
                </c:pt>
                <c:pt idx="73">
                  <c:v>2028</c:v>
                </c:pt>
                <c:pt idx="74">
                  <c:v>2029</c:v>
                </c:pt>
                <c:pt idx="75">
                  <c:v>2030</c:v>
                </c:pt>
                <c:pt idx="76">
                  <c:v>2031</c:v>
                </c:pt>
                <c:pt idx="77">
                  <c:v>2032</c:v>
                </c:pt>
                <c:pt idx="78">
                  <c:v>2033</c:v>
                </c:pt>
                <c:pt idx="79">
                  <c:v>2034</c:v>
                </c:pt>
                <c:pt idx="80">
                  <c:v>2035</c:v>
                </c:pt>
                <c:pt idx="81">
                  <c:v>2036</c:v>
                </c:pt>
                <c:pt idx="82">
                  <c:v>2037</c:v>
                </c:pt>
                <c:pt idx="83">
                  <c:v>2038</c:v>
                </c:pt>
                <c:pt idx="84">
                  <c:v>2039</c:v>
                </c:pt>
                <c:pt idx="85">
                  <c:v>2040</c:v>
                </c:pt>
              </c:numCache>
            </c:numRef>
          </c:cat>
          <c:val>
            <c:numRef>
              <c:f>Sheet1!$H$21:$CN$21</c:f>
              <c:numCache>
                <c:formatCode>General</c:formatCode>
                <c:ptCount val="85"/>
                <c:pt idx="0">
                  <c:v>0</c:v>
                </c:pt>
                <c:pt idx="1">
                  <c:v>0</c:v>
                </c:pt>
                <c:pt idx="2">
                  <c:v>0</c:v>
                </c:pt>
                <c:pt idx="3">
                  <c:v>0</c:v>
                </c:pt>
                <c:pt idx="4">
                  <c:v>0</c:v>
                </c:pt>
                <c:pt idx="5">
                  <c:v>0</c:v>
                </c:pt>
                <c:pt idx="6">
                  <c:v>0</c:v>
                </c:pt>
                <c:pt idx="7">
                  <c:v>0</c:v>
                </c:pt>
                <c:pt idx="8">
                  <c:v>0</c:v>
                </c:pt>
                <c:pt idx="9">
                  <c:v>0</c:v>
                </c:pt>
                <c:pt idx="10">
                  <c:v>0</c:v>
                </c:pt>
                <c:pt idx="11">
                  <c:v>0</c:v>
                </c:pt>
                <c:pt idx="12">
                  <c:v>92</c:v>
                </c:pt>
                <c:pt idx="13">
                  <c:v>92</c:v>
                </c:pt>
                <c:pt idx="14">
                  <c:v>92</c:v>
                </c:pt>
                <c:pt idx="15">
                  <c:v>92</c:v>
                </c:pt>
                <c:pt idx="16">
                  <c:v>92</c:v>
                </c:pt>
                <c:pt idx="17">
                  <c:v>92</c:v>
                </c:pt>
                <c:pt idx="18">
                  <c:v>92</c:v>
                </c:pt>
                <c:pt idx="19">
                  <c:v>92</c:v>
                </c:pt>
                <c:pt idx="20">
                  <c:v>92</c:v>
                </c:pt>
                <c:pt idx="21">
                  <c:v>92</c:v>
                </c:pt>
                <c:pt idx="22">
                  <c:v>92</c:v>
                </c:pt>
                <c:pt idx="23">
                  <c:v>92</c:v>
                </c:pt>
                <c:pt idx="24">
                  <c:v>92</c:v>
                </c:pt>
                <c:pt idx="25">
                  <c:v>92</c:v>
                </c:pt>
                <c:pt idx="26">
                  <c:v>92</c:v>
                </c:pt>
                <c:pt idx="27">
                  <c:v>92</c:v>
                </c:pt>
                <c:pt idx="28">
                  <c:v>92</c:v>
                </c:pt>
                <c:pt idx="29">
                  <c:v>92</c:v>
                </c:pt>
                <c:pt idx="30">
                  <c:v>92</c:v>
                </c:pt>
                <c:pt idx="31">
                  <c:v>92</c:v>
                </c:pt>
                <c:pt idx="32">
                  <c:v>92</c:v>
                </c:pt>
                <c:pt idx="33">
                  <c:v>92</c:v>
                </c:pt>
                <c:pt idx="34">
                  <c:v>92</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val>
        </c:ser>
        <c:ser>
          <c:idx val="1"/>
          <c:order val="1"/>
          <c:tx>
            <c:strRef>
              <c:f>Sheet1!$A$22:$G$22</c:f>
              <c:strCache>
                <c:ptCount val="1"/>
                <c:pt idx="0">
                  <c:v>MAGNOX</c:v>
                </c:pt>
              </c:strCache>
            </c:strRef>
          </c:tx>
          <c:spPr>
            <a:solidFill>
              <a:srgbClr val="FF0000"/>
            </a:solidFill>
            <a:ln>
              <a:solidFill>
                <a:schemeClr val="tx1"/>
              </a:solidFill>
            </a:ln>
          </c:spPr>
          <c:cat>
            <c:numRef>
              <c:f>Sheet1!$G$20:$CN$20</c:f>
              <c:numCache>
                <c:formatCode>0</c:formatCode>
                <c:ptCount val="86"/>
                <c:pt idx="0" formatCode="General">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pt idx="64">
                  <c:v>2019</c:v>
                </c:pt>
                <c:pt idx="65">
                  <c:v>2020</c:v>
                </c:pt>
                <c:pt idx="66">
                  <c:v>2021</c:v>
                </c:pt>
                <c:pt idx="67">
                  <c:v>2022</c:v>
                </c:pt>
                <c:pt idx="68">
                  <c:v>2023</c:v>
                </c:pt>
                <c:pt idx="69">
                  <c:v>2024</c:v>
                </c:pt>
                <c:pt idx="70">
                  <c:v>2025</c:v>
                </c:pt>
                <c:pt idx="71">
                  <c:v>2026</c:v>
                </c:pt>
                <c:pt idx="72">
                  <c:v>2027</c:v>
                </c:pt>
                <c:pt idx="73">
                  <c:v>2028</c:v>
                </c:pt>
                <c:pt idx="74">
                  <c:v>2029</c:v>
                </c:pt>
                <c:pt idx="75">
                  <c:v>2030</c:v>
                </c:pt>
                <c:pt idx="76">
                  <c:v>2031</c:v>
                </c:pt>
                <c:pt idx="77">
                  <c:v>2032</c:v>
                </c:pt>
                <c:pt idx="78">
                  <c:v>2033</c:v>
                </c:pt>
                <c:pt idx="79">
                  <c:v>2034</c:v>
                </c:pt>
                <c:pt idx="80">
                  <c:v>2035</c:v>
                </c:pt>
                <c:pt idx="81">
                  <c:v>2036</c:v>
                </c:pt>
                <c:pt idx="82">
                  <c:v>2037</c:v>
                </c:pt>
                <c:pt idx="83">
                  <c:v>2038</c:v>
                </c:pt>
                <c:pt idx="84">
                  <c:v>2039</c:v>
                </c:pt>
                <c:pt idx="85">
                  <c:v>2040</c:v>
                </c:pt>
              </c:numCache>
            </c:numRef>
          </c:cat>
          <c:val>
            <c:numRef>
              <c:f>Sheet1!$H$22:$CN$22</c:f>
              <c:numCache>
                <c:formatCode>General</c:formatCode>
                <c:ptCount val="85"/>
                <c:pt idx="0">
                  <c:v>0</c:v>
                </c:pt>
                <c:pt idx="1">
                  <c:v>98</c:v>
                </c:pt>
                <c:pt idx="2">
                  <c:v>98</c:v>
                </c:pt>
                <c:pt idx="3">
                  <c:v>98</c:v>
                </c:pt>
                <c:pt idx="4">
                  <c:v>98</c:v>
                </c:pt>
                <c:pt idx="5">
                  <c:v>98</c:v>
                </c:pt>
                <c:pt idx="6">
                  <c:v>664</c:v>
                </c:pt>
                <c:pt idx="7">
                  <c:v>910</c:v>
                </c:pt>
                <c:pt idx="8">
                  <c:v>1210</c:v>
                </c:pt>
                <c:pt idx="9">
                  <c:v>2070</c:v>
                </c:pt>
                <c:pt idx="10">
                  <c:v>2940</c:v>
                </c:pt>
                <c:pt idx="11">
                  <c:v>2940</c:v>
                </c:pt>
                <c:pt idx="12">
                  <c:v>3374</c:v>
                </c:pt>
                <c:pt idx="13">
                  <c:v>3374</c:v>
                </c:pt>
                <c:pt idx="14">
                  <c:v>3374</c:v>
                </c:pt>
                <c:pt idx="15">
                  <c:v>3864</c:v>
                </c:pt>
                <c:pt idx="16">
                  <c:v>4354</c:v>
                </c:pt>
                <c:pt idx="17">
                  <c:v>4354</c:v>
                </c:pt>
                <c:pt idx="18">
                  <c:v>4354</c:v>
                </c:pt>
                <c:pt idx="19">
                  <c:v>4354</c:v>
                </c:pt>
                <c:pt idx="20">
                  <c:v>4354</c:v>
                </c:pt>
                <c:pt idx="21">
                  <c:v>4354</c:v>
                </c:pt>
                <c:pt idx="22">
                  <c:v>4354</c:v>
                </c:pt>
                <c:pt idx="23">
                  <c:v>4354</c:v>
                </c:pt>
                <c:pt idx="24">
                  <c:v>4354</c:v>
                </c:pt>
                <c:pt idx="25">
                  <c:v>4354</c:v>
                </c:pt>
                <c:pt idx="26">
                  <c:v>4354</c:v>
                </c:pt>
                <c:pt idx="27">
                  <c:v>4354</c:v>
                </c:pt>
                <c:pt idx="28">
                  <c:v>4354</c:v>
                </c:pt>
                <c:pt idx="29">
                  <c:v>4354</c:v>
                </c:pt>
                <c:pt idx="30">
                  <c:v>4354</c:v>
                </c:pt>
                <c:pt idx="31">
                  <c:v>4354</c:v>
                </c:pt>
                <c:pt idx="32">
                  <c:v>4354</c:v>
                </c:pt>
                <c:pt idx="33">
                  <c:v>4078</c:v>
                </c:pt>
                <c:pt idx="34">
                  <c:v>3778</c:v>
                </c:pt>
                <c:pt idx="35">
                  <c:v>3388</c:v>
                </c:pt>
                <c:pt idx="36">
                  <c:v>3388</c:v>
                </c:pt>
                <c:pt idx="37">
                  <c:v>3388</c:v>
                </c:pt>
                <c:pt idx="38">
                  <c:v>3388</c:v>
                </c:pt>
                <c:pt idx="39">
                  <c:v>3388</c:v>
                </c:pt>
                <c:pt idx="40">
                  <c:v>3388</c:v>
                </c:pt>
                <c:pt idx="41">
                  <c:v>3388</c:v>
                </c:pt>
                <c:pt idx="42">
                  <c:v>3388</c:v>
                </c:pt>
                <c:pt idx="43">
                  <c:v>3388</c:v>
                </c:pt>
                <c:pt idx="44">
                  <c:v>2918</c:v>
                </c:pt>
                <c:pt idx="45">
                  <c:v>2918</c:v>
                </c:pt>
                <c:pt idx="46">
                  <c:v>2672</c:v>
                </c:pt>
                <c:pt idx="47">
                  <c:v>2476</c:v>
                </c:pt>
                <c:pt idx="48">
                  <c:v>2284</c:v>
                </c:pt>
                <c:pt idx="49">
                  <c:v>2284</c:v>
                </c:pt>
                <c:pt idx="50">
                  <c:v>2284</c:v>
                </c:pt>
                <c:pt idx="51">
                  <c:v>1414</c:v>
                </c:pt>
                <c:pt idx="52">
                  <c:v>1414</c:v>
                </c:pt>
                <c:pt idx="53">
                  <c:v>1414</c:v>
                </c:pt>
                <c:pt idx="54">
                  <c:v>1414</c:v>
                </c:pt>
                <c:pt idx="55">
                  <c:v>1197</c:v>
                </c:pt>
                <c:pt idx="56">
                  <c:v>490</c:v>
                </c:pt>
                <c:pt idx="57">
                  <c:v>490</c:v>
                </c:pt>
                <c:pt idx="58">
                  <c:v>490</c:v>
                </c:pt>
                <c:pt idx="59">
                  <c:v>490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val>
        </c:ser>
        <c:ser>
          <c:idx val="2"/>
          <c:order val="2"/>
          <c:tx>
            <c:strRef>
              <c:f>Sheet1!$A$23:$G$23</c:f>
              <c:strCache>
                <c:ptCount val="1"/>
                <c:pt idx="0">
                  <c:v>AGR</c:v>
                </c:pt>
              </c:strCache>
            </c:strRef>
          </c:tx>
          <c:spPr>
            <a:solidFill>
              <a:srgbClr val="FFC000"/>
            </a:solidFill>
          </c:spPr>
          <c:cat>
            <c:numRef>
              <c:f>Sheet1!$G$20:$CN$20</c:f>
              <c:numCache>
                <c:formatCode>0</c:formatCode>
                <c:ptCount val="86"/>
                <c:pt idx="0" formatCode="General">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pt idx="64">
                  <c:v>2019</c:v>
                </c:pt>
                <c:pt idx="65">
                  <c:v>2020</c:v>
                </c:pt>
                <c:pt idx="66">
                  <c:v>2021</c:v>
                </c:pt>
                <c:pt idx="67">
                  <c:v>2022</c:v>
                </c:pt>
                <c:pt idx="68">
                  <c:v>2023</c:v>
                </c:pt>
                <c:pt idx="69">
                  <c:v>2024</c:v>
                </c:pt>
                <c:pt idx="70">
                  <c:v>2025</c:v>
                </c:pt>
                <c:pt idx="71">
                  <c:v>2026</c:v>
                </c:pt>
                <c:pt idx="72">
                  <c:v>2027</c:v>
                </c:pt>
                <c:pt idx="73">
                  <c:v>2028</c:v>
                </c:pt>
                <c:pt idx="74">
                  <c:v>2029</c:v>
                </c:pt>
                <c:pt idx="75">
                  <c:v>2030</c:v>
                </c:pt>
                <c:pt idx="76">
                  <c:v>2031</c:v>
                </c:pt>
                <c:pt idx="77">
                  <c:v>2032</c:v>
                </c:pt>
                <c:pt idx="78">
                  <c:v>2033</c:v>
                </c:pt>
                <c:pt idx="79">
                  <c:v>2034</c:v>
                </c:pt>
                <c:pt idx="80">
                  <c:v>2035</c:v>
                </c:pt>
                <c:pt idx="81">
                  <c:v>2036</c:v>
                </c:pt>
                <c:pt idx="82">
                  <c:v>2037</c:v>
                </c:pt>
                <c:pt idx="83">
                  <c:v>2038</c:v>
                </c:pt>
                <c:pt idx="84">
                  <c:v>2039</c:v>
                </c:pt>
                <c:pt idx="85">
                  <c:v>2040</c:v>
                </c:pt>
              </c:numCache>
            </c:numRef>
          </c:cat>
          <c:val>
            <c:numRef>
              <c:f>Sheet1!$H$23:$CN$23</c:f>
              <c:numCache>
                <c:formatCode>General</c:formatCode>
                <c:ptCount val="85"/>
                <c:pt idx="0">
                  <c:v>0</c:v>
                </c:pt>
                <c:pt idx="1">
                  <c:v>0</c:v>
                </c:pt>
                <c:pt idx="2">
                  <c:v>0</c:v>
                </c:pt>
                <c:pt idx="3">
                  <c:v>0</c:v>
                </c:pt>
                <c:pt idx="4">
                  <c:v>0</c:v>
                </c:pt>
                <c:pt idx="5">
                  <c:v>0</c:v>
                </c:pt>
                <c:pt idx="6">
                  <c:v>0</c:v>
                </c:pt>
                <c:pt idx="7">
                  <c:v>24</c:v>
                </c:pt>
                <c:pt idx="8">
                  <c:v>24</c:v>
                </c:pt>
                <c:pt idx="9">
                  <c:v>24</c:v>
                </c:pt>
                <c:pt idx="10">
                  <c:v>24</c:v>
                </c:pt>
                <c:pt idx="11">
                  <c:v>24</c:v>
                </c:pt>
                <c:pt idx="12">
                  <c:v>24</c:v>
                </c:pt>
                <c:pt idx="13">
                  <c:v>24</c:v>
                </c:pt>
                <c:pt idx="14">
                  <c:v>24</c:v>
                </c:pt>
                <c:pt idx="15">
                  <c:v>24</c:v>
                </c:pt>
                <c:pt idx="16">
                  <c:v>24</c:v>
                </c:pt>
                <c:pt idx="17">
                  <c:v>24</c:v>
                </c:pt>
                <c:pt idx="18">
                  <c:v>24</c:v>
                </c:pt>
                <c:pt idx="19">
                  <c:v>24</c:v>
                </c:pt>
                <c:pt idx="20">
                  <c:v>969</c:v>
                </c:pt>
                <c:pt idx="21">
                  <c:v>1929</c:v>
                </c:pt>
                <c:pt idx="22">
                  <c:v>1929</c:v>
                </c:pt>
                <c:pt idx="23">
                  <c:v>1929</c:v>
                </c:pt>
                <c:pt idx="24">
                  <c:v>1929</c:v>
                </c:pt>
                <c:pt idx="25">
                  <c:v>1905</c:v>
                </c:pt>
                <c:pt idx="26">
                  <c:v>1905</c:v>
                </c:pt>
                <c:pt idx="27">
                  <c:v>2425</c:v>
                </c:pt>
                <c:pt idx="28">
                  <c:v>3600</c:v>
                </c:pt>
                <c:pt idx="29">
                  <c:v>4760</c:v>
                </c:pt>
                <c:pt idx="30">
                  <c:v>5280</c:v>
                </c:pt>
                <c:pt idx="31">
                  <c:v>5280</c:v>
                </c:pt>
                <c:pt idx="32">
                  <c:v>5870</c:v>
                </c:pt>
                <c:pt idx="33">
                  <c:v>7685</c:v>
                </c:pt>
                <c:pt idx="34">
                  <c:v>7685</c:v>
                </c:pt>
                <c:pt idx="35">
                  <c:v>7685</c:v>
                </c:pt>
                <c:pt idx="36">
                  <c:v>7685</c:v>
                </c:pt>
                <c:pt idx="37">
                  <c:v>7685</c:v>
                </c:pt>
                <c:pt idx="38">
                  <c:v>7685</c:v>
                </c:pt>
                <c:pt idx="39">
                  <c:v>7685</c:v>
                </c:pt>
                <c:pt idx="40">
                  <c:v>7685</c:v>
                </c:pt>
                <c:pt idx="41">
                  <c:v>7685</c:v>
                </c:pt>
                <c:pt idx="42">
                  <c:v>7685</c:v>
                </c:pt>
                <c:pt idx="43">
                  <c:v>7685</c:v>
                </c:pt>
                <c:pt idx="44">
                  <c:v>7685</c:v>
                </c:pt>
                <c:pt idx="45">
                  <c:v>7685</c:v>
                </c:pt>
                <c:pt idx="46">
                  <c:v>7685</c:v>
                </c:pt>
                <c:pt idx="47">
                  <c:v>7685</c:v>
                </c:pt>
                <c:pt idx="48">
                  <c:v>7685</c:v>
                </c:pt>
                <c:pt idx="49">
                  <c:v>7685</c:v>
                </c:pt>
                <c:pt idx="50">
                  <c:v>7685</c:v>
                </c:pt>
                <c:pt idx="51">
                  <c:v>7685</c:v>
                </c:pt>
                <c:pt idx="52">
                  <c:v>7685</c:v>
                </c:pt>
                <c:pt idx="53">
                  <c:v>7685</c:v>
                </c:pt>
                <c:pt idx="54">
                  <c:v>7685</c:v>
                </c:pt>
                <c:pt idx="55">
                  <c:v>7685</c:v>
                </c:pt>
                <c:pt idx="56">
                  <c:v>7685</c:v>
                </c:pt>
                <c:pt idx="57">
                  <c:v>7685</c:v>
                </c:pt>
                <c:pt idx="58">
                  <c:v>7685</c:v>
                </c:pt>
                <c:pt idx="59">
                  <c:v>7685</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val>
        </c:ser>
        <c:ser>
          <c:idx val="3"/>
          <c:order val="3"/>
          <c:tx>
            <c:strRef>
              <c:f>Sheet1!$A$24:$G$24</c:f>
              <c:strCache>
                <c:ptCount val="1"/>
                <c:pt idx="0">
                  <c:v>AGR - Projected</c:v>
                </c:pt>
              </c:strCache>
            </c:strRef>
          </c:tx>
          <c:spPr>
            <a:solidFill>
              <a:srgbClr val="FFFF00"/>
            </a:solidFill>
            <a:ln>
              <a:solidFill>
                <a:prstClr val="black"/>
              </a:solidFill>
            </a:ln>
          </c:spPr>
          <c:cat>
            <c:numRef>
              <c:f>Sheet1!$G$20:$CN$20</c:f>
              <c:numCache>
                <c:formatCode>0</c:formatCode>
                <c:ptCount val="86"/>
                <c:pt idx="0" formatCode="General">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pt idx="64">
                  <c:v>2019</c:v>
                </c:pt>
                <c:pt idx="65">
                  <c:v>2020</c:v>
                </c:pt>
                <c:pt idx="66">
                  <c:v>2021</c:v>
                </c:pt>
                <c:pt idx="67">
                  <c:v>2022</c:v>
                </c:pt>
                <c:pt idx="68">
                  <c:v>2023</c:v>
                </c:pt>
                <c:pt idx="69">
                  <c:v>2024</c:v>
                </c:pt>
                <c:pt idx="70">
                  <c:v>2025</c:v>
                </c:pt>
                <c:pt idx="71">
                  <c:v>2026</c:v>
                </c:pt>
                <c:pt idx="72">
                  <c:v>2027</c:v>
                </c:pt>
                <c:pt idx="73">
                  <c:v>2028</c:v>
                </c:pt>
                <c:pt idx="74">
                  <c:v>2029</c:v>
                </c:pt>
                <c:pt idx="75">
                  <c:v>2030</c:v>
                </c:pt>
                <c:pt idx="76">
                  <c:v>2031</c:v>
                </c:pt>
                <c:pt idx="77">
                  <c:v>2032</c:v>
                </c:pt>
                <c:pt idx="78">
                  <c:v>2033</c:v>
                </c:pt>
                <c:pt idx="79">
                  <c:v>2034</c:v>
                </c:pt>
                <c:pt idx="80">
                  <c:v>2035</c:v>
                </c:pt>
                <c:pt idx="81">
                  <c:v>2036</c:v>
                </c:pt>
                <c:pt idx="82">
                  <c:v>2037</c:v>
                </c:pt>
                <c:pt idx="83">
                  <c:v>2038</c:v>
                </c:pt>
                <c:pt idx="84">
                  <c:v>2039</c:v>
                </c:pt>
                <c:pt idx="85">
                  <c:v>2040</c:v>
                </c:pt>
              </c:numCache>
            </c:numRef>
          </c:cat>
          <c:val>
            <c:numRef>
              <c:f>Sheet1!$H$24:$CN$24</c:f>
              <c:numCache>
                <c:formatCode>General</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7685</c:v>
                </c:pt>
                <c:pt idx="61">
                  <c:v>7685</c:v>
                </c:pt>
                <c:pt idx="62">
                  <c:v>6645</c:v>
                </c:pt>
                <c:pt idx="63">
                  <c:v>4310</c:v>
                </c:pt>
                <c:pt idx="64">
                  <c:v>4310</c:v>
                </c:pt>
                <c:pt idx="65">
                  <c:v>4310</c:v>
                </c:pt>
                <c:pt idx="66">
                  <c:v>4310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val>
        </c:ser>
        <c:ser>
          <c:idx val="4"/>
          <c:order val="4"/>
          <c:tx>
            <c:strRef>
              <c:f>Sheet1!$A$25:$G$25</c:f>
              <c:strCache>
                <c:ptCount val="1"/>
                <c:pt idx="0">
                  <c:v>PWR</c:v>
                </c:pt>
              </c:strCache>
            </c:strRef>
          </c:tx>
          <c:spPr>
            <a:solidFill>
              <a:srgbClr val="0033CC"/>
            </a:solidFill>
          </c:spPr>
          <c:cat>
            <c:numRef>
              <c:f>Sheet1!$G$20:$CN$20</c:f>
              <c:numCache>
                <c:formatCode>0</c:formatCode>
                <c:ptCount val="86"/>
                <c:pt idx="0" formatCode="General">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pt idx="64">
                  <c:v>2019</c:v>
                </c:pt>
                <c:pt idx="65">
                  <c:v>2020</c:v>
                </c:pt>
                <c:pt idx="66">
                  <c:v>2021</c:v>
                </c:pt>
                <c:pt idx="67">
                  <c:v>2022</c:v>
                </c:pt>
                <c:pt idx="68">
                  <c:v>2023</c:v>
                </c:pt>
                <c:pt idx="69">
                  <c:v>2024</c:v>
                </c:pt>
                <c:pt idx="70">
                  <c:v>2025</c:v>
                </c:pt>
                <c:pt idx="71">
                  <c:v>2026</c:v>
                </c:pt>
                <c:pt idx="72">
                  <c:v>2027</c:v>
                </c:pt>
                <c:pt idx="73">
                  <c:v>2028</c:v>
                </c:pt>
                <c:pt idx="74">
                  <c:v>2029</c:v>
                </c:pt>
                <c:pt idx="75">
                  <c:v>2030</c:v>
                </c:pt>
                <c:pt idx="76">
                  <c:v>2031</c:v>
                </c:pt>
                <c:pt idx="77">
                  <c:v>2032</c:v>
                </c:pt>
                <c:pt idx="78">
                  <c:v>2033</c:v>
                </c:pt>
                <c:pt idx="79">
                  <c:v>2034</c:v>
                </c:pt>
                <c:pt idx="80">
                  <c:v>2035</c:v>
                </c:pt>
                <c:pt idx="81">
                  <c:v>2036</c:v>
                </c:pt>
                <c:pt idx="82">
                  <c:v>2037</c:v>
                </c:pt>
                <c:pt idx="83">
                  <c:v>2038</c:v>
                </c:pt>
                <c:pt idx="84">
                  <c:v>2039</c:v>
                </c:pt>
                <c:pt idx="85">
                  <c:v>2040</c:v>
                </c:pt>
              </c:numCache>
            </c:numRef>
          </c:cat>
          <c:val>
            <c:numRef>
              <c:f>Sheet1!$H$25:$CN$25</c:f>
              <c:numCache>
                <c:formatCode>General</c:formatCode>
                <c:ptCount val="85"/>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1198</c:v>
                </c:pt>
                <c:pt idx="40">
                  <c:v>1198</c:v>
                </c:pt>
                <c:pt idx="41">
                  <c:v>1198</c:v>
                </c:pt>
                <c:pt idx="42">
                  <c:v>1198</c:v>
                </c:pt>
                <c:pt idx="43">
                  <c:v>1198</c:v>
                </c:pt>
                <c:pt idx="44">
                  <c:v>1198</c:v>
                </c:pt>
                <c:pt idx="45">
                  <c:v>1198</c:v>
                </c:pt>
                <c:pt idx="46">
                  <c:v>1198</c:v>
                </c:pt>
                <c:pt idx="47">
                  <c:v>1198</c:v>
                </c:pt>
                <c:pt idx="48">
                  <c:v>1198</c:v>
                </c:pt>
                <c:pt idx="49">
                  <c:v>1198</c:v>
                </c:pt>
                <c:pt idx="50">
                  <c:v>1198</c:v>
                </c:pt>
                <c:pt idx="51">
                  <c:v>1198</c:v>
                </c:pt>
                <c:pt idx="52">
                  <c:v>1198</c:v>
                </c:pt>
                <c:pt idx="53">
                  <c:v>1198</c:v>
                </c:pt>
                <c:pt idx="54">
                  <c:v>1198</c:v>
                </c:pt>
                <c:pt idx="55">
                  <c:v>1198</c:v>
                </c:pt>
                <c:pt idx="56">
                  <c:v>1198</c:v>
                </c:pt>
                <c:pt idx="57">
                  <c:v>1198</c:v>
                </c:pt>
                <c:pt idx="58">
                  <c:v>1198</c:v>
                </c:pt>
                <c:pt idx="59">
                  <c:v>1198</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val>
        </c:ser>
        <c:ser>
          <c:idx val="5"/>
          <c:order val="5"/>
          <c:tx>
            <c:strRef>
              <c:f>Sheet1!$A$26:$G$26</c:f>
              <c:strCache>
                <c:ptCount val="1"/>
                <c:pt idx="0">
                  <c:v>PWR-Projected</c:v>
                </c:pt>
              </c:strCache>
            </c:strRef>
          </c:tx>
          <c:spPr>
            <a:solidFill>
              <a:srgbClr val="66CCFF"/>
            </a:solidFill>
          </c:spPr>
          <c:cat>
            <c:numRef>
              <c:f>Sheet1!$G$20:$CN$20</c:f>
              <c:numCache>
                <c:formatCode>0</c:formatCode>
                <c:ptCount val="86"/>
                <c:pt idx="0" formatCode="General">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pt idx="64">
                  <c:v>2019</c:v>
                </c:pt>
                <c:pt idx="65">
                  <c:v>2020</c:v>
                </c:pt>
                <c:pt idx="66">
                  <c:v>2021</c:v>
                </c:pt>
                <c:pt idx="67">
                  <c:v>2022</c:v>
                </c:pt>
                <c:pt idx="68">
                  <c:v>2023</c:v>
                </c:pt>
                <c:pt idx="69">
                  <c:v>2024</c:v>
                </c:pt>
                <c:pt idx="70">
                  <c:v>2025</c:v>
                </c:pt>
                <c:pt idx="71">
                  <c:v>2026</c:v>
                </c:pt>
                <c:pt idx="72">
                  <c:v>2027</c:v>
                </c:pt>
                <c:pt idx="73">
                  <c:v>2028</c:v>
                </c:pt>
                <c:pt idx="74">
                  <c:v>2029</c:v>
                </c:pt>
                <c:pt idx="75">
                  <c:v>2030</c:v>
                </c:pt>
                <c:pt idx="76">
                  <c:v>2031</c:v>
                </c:pt>
                <c:pt idx="77">
                  <c:v>2032</c:v>
                </c:pt>
                <c:pt idx="78">
                  <c:v>2033</c:v>
                </c:pt>
                <c:pt idx="79">
                  <c:v>2034</c:v>
                </c:pt>
                <c:pt idx="80">
                  <c:v>2035</c:v>
                </c:pt>
                <c:pt idx="81">
                  <c:v>2036</c:v>
                </c:pt>
                <c:pt idx="82">
                  <c:v>2037</c:v>
                </c:pt>
                <c:pt idx="83">
                  <c:v>2038</c:v>
                </c:pt>
                <c:pt idx="84">
                  <c:v>2039</c:v>
                </c:pt>
                <c:pt idx="85">
                  <c:v>2040</c:v>
                </c:pt>
              </c:numCache>
            </c:numRef>
          </c:cat>
          <c:val>
            <c:numRef>
              <c:f>Sheet1!$H$26:$CN$26</c:f>
              <c:numCache>
                <c:formatCode>General</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1198</c:v>
                </c:pt>
                <c:pt idx="61">
                  <c:v>1198</c:v>
                </c:pt>
                <c:pt idx="62">
                  <c:v>1198</c:v>
                </c:pt>
                <c:pt idx="63">
                  <c:v>1198</c:v>
                </c:pt>
                <c:pt idx="64">
                  <c:v>1198</c:v>
                </c:pt>
                <c:pt idx="65">
                  <c:v>1198</c:v>
                </c:pt>
                <c:pt idx="66">
                  <c:v>1198</c:v>
                </c:pt>
                <c:pt idx="67">
                  <c:v>1198</c:v>
                </c:pt>
                <c:pt idx="68">
                  <c:v>1198</c:v>
                </c:pt>
                <c:pt idx="69">
                  <c:v>1198</c:v>
                </c:pt>
                <c:pt idx="70">
                  <c:v>1198</c:v>
                </c:pt>
                <c:pt idx="71">
                  <c:v>1198</c:v>
                </c:pt>
                <c:pt idx="72">
                  <c:v>1198</c:v>
                </c:pt>
                <c:pt idx="73">
                  <c:v>1198</c:v>
                </c:pt>
                <c:pt idx="74">
                  <c:v>1198</c:v>
                </c:pt>
                <c:pt idx="75">
                  <c:v>1198</c:v>
                </c:pt>
                <c:pt idx="76">
                  <c:v>1198</c:v>
                </c:pt>
                <c:pt idx="77">
                  <c:v>1198</c:v>
                </c:pt>
                <c:pt idx="78">
                  <c:v>1198</c:v>
                </c:pt>
                <c:pt idx="79">
                  <c:v>0</c:v>
                </c:pt>
                <c:pt idx="80">
                  <c:v>0</c:v>
                </c:pt>
                <c:pt idx="81">
                  <c:v>0</c:v>
                </c:pt>
                <c:pt idx="82">
                  <c:v>0</c:v>
                </c:pt>
                <c:pt idx="83">
                  <c:v>0</c:v>
                </c:pt>
                <c:pt idx="84">
                  <c:v>0</c:v>
                </c:pt>
              </c:numCache>
            </c:numRef>
          </c:val>
        </c:ser>
        <c:ser>
          <c:idx val="6"/>
          <c:order val="6"/>
          <c:tx>
            <c:strRef>
              <c:f>Sheet1!$A$27:$G$27</c:f>
              <c:strCache>
                <c:ptCount val="1"/>
                <c:pt idx="0">
                  <c:v>NEW BUILD?</c:v>
                </c:pt>
              </c:strCache>
            </c:strRef>
          </c:tx>
          <c:spPr>
            <a:solidFill>
              <a:srgbClr val="00FF00"/>
            </a:solidFill>
            <a:ln>
              <a:solidFill>
                <a:prstClr val="black"/>
              </a:solidFill>
            </a:ln>
          </c:spPr>
          <c:cat>
            <c:numRef>
              <c:f>Sheet1!$G$20:$CN$20</c:f>
              <c:numCache>
                <c:formatCode>0</c:formatCode>
                <c:ptCount val="86"/>
                <c:pt idx="0" formatCode="General">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pt idx="64">
                  <c:v>2019</c:v>
                </c:pt>
                <c:pt idx="65">
                  <c:v>2020</c:v>
                </c:pt>
                <c:pt idx="66">
                  <c:v>2021</c:v>
                </c:pt>
                <c:pt idx="67">
                  <c:v>2022</c:v>
                </c:pt>
                <c:pt idx="68">
                  <c:v>2023</c:v>
                </c:pt>
                <c:pt idx="69">
                  <c:v>2024</c:v>
                </c:pt>
                <c:pt idx="70">
                  <c:v>2025</c:v>
                </c:pt>
                <c:pt idx="71">
                  <c:v>2026</c:v>
                </c:pt>
                <c:pt idx="72">
                  <c:v>2027</c:v>
                </c:pt>
                <c:pt idx="73">
                  <c:v>2028</c:v>
                </c:pt>
                <c:pt idx="74">
                  <c:v>2029</c:v>
                </c:pt>
                <c:pt idx="75">
                  <c:v>2030</c:v>
                </c:pt>
                <c:pt idx="76">
                  <c:v>2031</c:v>
                </c:pt>
                <c:pt idx="77">
                  <c:v>2032</c:v>
                </c:pt>
                <c:pt idx="78">
                  <c:v>2033</c:v>
                </c:pt>
                <c:pt idx="79">
                  <c:v>2034</c:v>
                </c:pt>
                <c:pt idx="80">
                  <c:v>2035</c:v>
                </c:pt>
                <c:pt idx="81">
                  <c:v>2036</c:v>
                </c:pt>
                <c:pt idx="82">
                  <c:v>2037</c:v>
                </c:pt>
                <c:pt idx="83">
                  <c:v>2038</c:v>
                </c:pt>
                <c:pt idx="84">
                  <c:v>2039</c:v>
                </c:pt>
                <c:pt idx="85">
                  <c:v>2040</c:v>
                </c:pt>
              </c:numCache>
            </c:numRef>
          </c:cat>
          <c:val>
            <c:numRef>
              <c:f>Sheet1!$H$27:$CN$27</c:f>
              <c:numCache>
                <c:formatCode>General</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70">
                  <c:v>1600</c:v>
                </c:pt>
                <c:pt idx="71">
                  <c:v>3200</c:v>
                </c:pt>
                <c:pt idx="72">
                  <c:v>4800</c:v>
                </c:pt>
                <c:pt idx="73">
                  <c:v>6400</c:v>
                </c:pt>
                <c:pt idx="74">
                  <c:v>8000</c:v>
                </c:pt>
                <c:pt idx="75">
                  <c:v>9600</c:v>
                </c:pt>
                <c:pt idx="76">
                  <c:v>11200</c:v>
                </c:pt>
                <c:pt idx="77">
                  <c:v>12800</c:v>
                </c:pt>
                <c:pt idx="78">
                  <c:v>12800</c:v>
                </c:pt>
                <c:pt idx="79">
                  <c:v>12800</c:v>
                </c:pt>
                <c:pt idx="80">
                  <c:v>12800</c:v>
                </c:pt>
                <c:pt idx="81">
                  <c:v>12800</c:v>
                </c:pt>
                <c:pt idx="82">
                  <c:v>12800</c:v>
                </c:pt>
                <c:pt idx="83">
                  <c:v>12800</c:v>
                </c:pt>
                <c:pt idx="84">
                  <c:v>12800</c:v>
                </c:pt>
              </c:numCache>
            </c:numRef>
          </c:val>
        </c:ser>
        <c:axId val="179147520"/>
        <c:axId val="179149056"/>
      </c:areaChart>
      <c:catAx>
        <c:axId val="179147520"/>
        <c:scaling>
          <c:orientation val="minMax"/>
        </c:scaling>
        <c:axPos val="b"/>
        <c:majorGridlines/>
        <c:numFmt formatCode="General" sourceLinked="1"/>
        <c:tickLblPos val="nextTo"/>
        <c:txPr>
          <a:bodyPr/>
          <a:lstStyle/>
          <a:p>
            <a:pPr>
              <a:defRPr sz="1800">
                <a:latin typeface="Times New Roman" pitchFamily="18" charset="0"/>
                <a:cs typeface="Times New Roman" pitchFamily="18" charset="0"/>
              </a:defRPr>
            </a:pPr>
            <a:endParaRPr lang="en-US"/>
          </a:p>
        </c:txPr>
        <c:crossAx val="179149056"/>
        <c:crosses val="autoZero"/>
        <c:auto val="1"/>
        <c:lblAlgn val="ctr"/>
        <c:lblOffset val="100"/>
        <c:tickLblSkip val="10"/>
        <c:tickMarkSkip val="10"/>
      </c:catAx>
      <c:valAx>
        <c:axId val="179149056"/>
        <c:scaling>
          <c:orientation val="minMax"/>
        </c:scaling>
        <c:axPos val="l"/>
        <c:majorGridlines/>
        <c:title>
          <c:tx>
            <c:rich>
              <a:bodyPr rot="-5400000" vert="horz"/>
              <a:lstStyle/>
              <a:p>
                <a:pPr>
                  <a:defRPr sz="1800">
                    <a:latin typeface="Times New Roman" pitchFamily="18" charset="0"/>
                    <a:cs typeface="Times New Roman" pitchFamily="18" charset="0"/>
                  </a:defRPr>
                </a:pPr>
                <a:r>
                  <a:rPr lang="en-US" sz="1800">
                    <a:latin typeface="Times New Roman" pitchFamily="18" charset="0"/>
                    <a:cs typeface="Times New Roman" pitchFamily="18" charset="0"/>
                  </a:rPr>
                  <a:t>Installed Capacity (MW)</a:t>
                </a:r>
              </a:p>
            </c:rich>
          </c:tx>
          <c:layout/>
        </c:title>
        <c:numFmt formatCode="General" sourceLinked="1"/>
        <c:tickLblPos val="nextTo"/>
        <c:txPr>
          <a:bodyPr/>
          <a:lstStyle/>
          <a:p>
            <a:pPr>
              <a:defRPr sz="1800">
                <a:latin typeface="Times New Roman" pitchFamily="18" charset="0"/>
                <a:cs typeface="Times New Roman" pitchFamily="18" charset="0"/>
              </a:defRPr>
            </a:pPr>
            <a:endParaRPr lang="en-US"/>
          </a:p>
        </c:txPr>
        <c:crossAx val="179147520"/>
        <c:crosses val="autoZero"/>
        <c:crossBetween val="midCat"/>
      </c:valAx>
      <c:spPr>
        <a:gradFill flip="none" rotWithShape="1">
          <a:gsLst>
            <a:gs pos="1000">
              <a:srgbClr val="B49200">
                <a:alpha val="89000"/>
              </a:srgbClr>
            </a:gs>
            <a:gs pos="0">
              <a:srgbClr val="FFCC00"/>
            </a:gs>
            <a:gs pos="100000">
              <a:srgbClr val="4F81BD">
                <a:tint val="23500"/>
                <a:satMod val="160000"/>
              </a:srgbClr>
            </a:gs>
          </a:gsLst>
          <a:lin ang="2700000" scaled="1"/>
          <a:tileRect/>
        </a:gradFill>
        <a:ln w="19050">
          <a:solidFill>
            <a:prstClr val="black"/>
          </a:solidFill>
        </a:ln>
      </c:spPr>
    </c:plotArea>
    <c:legend>
      <c:legendPos val="r"/>
      <c:layout>
        <c:manualLayout>
          <c:xMode val="edge"/>
          <c:yMode val="edge"/>
          <c:x val="0.18054257714109523"/>
          <c:y val="0.11721070446255075"/>
          <c:w val="0.67694088983126099"/>
          <c:h val="0.20380028974584818"/>
        </c:manualLayout>
      </c:layout>
      <c:txPr>
        <a:bodyPr/>
        <a:lstStyle/>
        <a:p>
          <a:pPr>
            <a:defRPr sz="1800">
              <a:latin typeface="Times New Roman" pitchFamily="18" charset="0"/>
              <a:cs typeface="Times New Roman" pitchFamily="18" charset="0"/>
            </a:defRPr>
          </a:pPr>
          <a:endParaRPr lang="en-US"/>
        </a:p>
      </c:txPr>
    </c:legend>
    <c:plotVisOnly val="1"/>
  </c:chart>
  <c:spPr>
    <a:gradFill>
      <a:gsLst>
        <a:gs pos="1000">
          <a:srgbClr val="0CF449">
            <a:alpha val="88235"/>
          </a:srgbClr>
        </a:gs>
        <a:gs pos="0">
          <a:srgbClr val="FFCC00"/>
        </a:gs>
        <a:gs pos="100000">
          <a:srgbClr val="4F81BD">
            <a:tint val="23500"/>
            <a:satMod val="160000"/>
          </a:srgbClr>
        </a:gs>
      </a:gsLst>
      <a:lin ang="2700000" scaled="1"/>
    </a:grad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solidFill>
                  <a:srgbClr val="FFFF00"/>
                </a:solidFill>
              </a:defRPr>
            </a:pPr>
            <a:r>
              <a:rPr lang="en-GB" dirty="0">
                <a:solidFill>
                  <a:srgbClr val="FFFF00"/>
                </a:solidFill>
              </a:rPr>
              <a:t>UK</a:t>
            </a:r>
          </a:p>
        </c:rich>
      </c:tx>
      <c:layout>
        <c:manualLayout>
          <c:xMode val="edge"/>
          <c:yMode val="edge"/>
          <c:x val="0.15560799496906341"/>
          <c:y val="0.23328262680131295"/>
        </c:manualLayout>
      </c:layout>
      <c:overlay val="1"/>
    </c:title>
    <c:plotArea>
      <c:layout>
        <c:manualLayout>
          <c:layoutTarget val="inner"/>
          <c:xMode val="edge"/>
          <c:yMode val="edge"/>
          <c:x val="3.7491106114364917E-2"/>
          <c:y val="0.33557223982407985"/>
          <c:w val="0.31283326129679062"/>
          <c:h val="0.54343419842073759"/>
        </c:manualLayout>
      </c:layout>
      <c:pieChart>
        <c:varyColors val="1"/>
        <c:firstSliceAng val="0"/>
      </c:pieChart>
      <c:spPr>
        <a:noFill/>
        <a:ln w="25400">
          <a:noFill/>
        </a:ln>
      </c:spPr>
    </c:plotArea>
    <c:legend>
      <c:legendPos val="r"/>
      <c:layout>
        <c:manualLayout>
          <c:xMode val="edge"/>
          <c:yMode val="edge"/>
          <c:x val="0.67716149783642265"/>
          <c:y val="3.9091396297975846E-2"/>
          <c:w val="0.31992457283987236"/>
          <c:h val="0.9261926866471536"/>
        </c:manualLayout>
      </c:layout>
      <c:txPr>
        <a:bodyPr/>
        <a:lstStyle/>
        <a:p>
          <a:pPr>
            <a:defRPr sz="1800" b="1" i="0" baseline="0">
              <a:solidFill>
                <a:srgbClr val="FF0000"/>
              </a:solidFill>
            </a:defRPr>
          </a:pPr>
          <a:endParaRPr lang="en-US"/>
        </a:p>
      </c:txPr>
    </c:legend>
    <c:plotVisOnly val="1"/>
    <c:dispBlanksAs val="zero"/>
  </c:chart>
  <c:spPr>
    <a:noFill/>
  </c:sp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9.5676324773128846E-2"/>
          <c:y val="3.1518238770616276E-2"/>
          <c:w val="0.77288856866748001"/>
          <c:h val="0.8929108010811635"/>
        </c:manualLayout>
      </c:layout>
      <c:areaChart>
        <c:grouping val="stacked"/>
        <c:ser>
          <c:idx val="1"/>
          <c:order val="1"/>
          <c:tx>
            <c:strRef>
              <c:f>'2017_analysis'!$A$65</c:f>
              <c:strCache>
                <c:ptCount val="1"/>
                <c:pt idx="0">
                  <c:v>Nuclear</c:v>
                </c:pt>
              </c:strCache>
            </c:strRef>
          </c:tx>
          <c:spPr>
            <a:solidFill>
              <a:srgbClr val="FF0000"/>
            </a:solidFill>
          </c:spP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'2017_analysis'!$B$65:$BJ$65</c:f>
              <c:numCache>
                <c:formatCode>0</c:formatCode>
                <c:ptCount val="61"/>
                <c:pt idx="0">
                  <c:v>21.261877058841304</c:v>
                </c:pt>
                <c:pt idx="1">
                  <c:v>22.514234134060633</c:v>
                </c:pt>
                <c:pt idx="2">
                  <c:v>24.052446338976079</c:v>
                </c:pt>
                <c:pt idx="3">
                  <c:v>22.770897966021675</c:v>
                </c:pt>
                <c:pt idx="4">
                  <c:v>27.352917484762756</c:v>
                </c:pt>
                <c:pt idx="5">
                  <c:v>24.871969934650831</c:v>
                </c:pt>
                <c:pt idx="6">
                  <c:v>29.112818006495786</c:v>
                </c:pt>
                <c:pt idx="7">
                  <c:v>32.549094702501762</c:v>
                </c:pt>
                <c:pt idx="8">
                  <c:v>30.590873722117237</c:v>
                </c:pt>
                <c:pt idx="9">
                  <c:v>31.527383977841389</c:v>
                </c:pt>
                <c:pt idx="10">
                  <c:v>30.63202307819396</c:v>
                </c:pt>
                <c:pt idx="11">
                  <c:v>31.58226330023578</c:v>
                </c:pt>
                <c:pt idx="12">
                  <c:v>36.932368287969012</c:v>
                </c:pt>
                <c:pt idx="13">
                  <c:v>41.869017701196334</c:v>
                </c:pt>
                <c:pt idx="14">
                  <c:v>45.086475030948677</c:v>
                </c:pt>
                <c:pt idx="15">
                  <c:v>51.166684633402994</c:v>
                </c:pt>
                <c:pt idx="16">
                  <c:v>50.318292559011994</c:v>
                </c:pt>
                <c:pt idx="17">
                  <c:v>47.725188664552313</c:v>
                </c:pt>
                <c:pt idx="18">
                  <c:v>55.084999670823478</c:v>
                </c:pt>
                <c:pt idx="19">
                  <c:v>63.046199400656342</c:v>
                </c:pt>
                <c:pt idx="20">
                  <c:v>58.150322529054272</c:v>
                </c:pt>
                <c:pt idx="21">
                  <c:v>62.322781605474887</c:v>
                </c:pt>
                <c:pt idx="22">
                  <c:v>68.616954063110896</c:v>
                </c:pt>
                <c:pt idx="23">
                  <c:v>80.460313907101664</c:v>
                </c:pt>
                <c:pt idx="24">
                  <c:v>79.432261810367422</c:v>
                </c:pt>
                <c:pt idx="25">
                  <c:v>80.023827838541365</c:v>
                </c:pt>
                <c:pt idx="26">
                  <c:v>85.82</c:v>
                </c:pt>
                <c:pt idx="27">
                  <c:v>89.340999999999994</c:v>
                </c:pt>
                <c:pt idx="28">
                  <c:v>90.59</c:v>
                </c:pt>
                <c:pt idx="29">
                  <c:v>87.671999999999983</c:v>
                </c:pt>
                <c:pt idx="30">
                  <c:v>78.334000000000003</c:v>
                </c:pt>
                <c:pt idx="31">
                  <c:v>82.985000000000014</c:v>
                </c:pt>
                <c:pt idx="32">
                  <c:v>81.09</c:v>
                </c:pt>
                <c:pt idx="33">
                  <c:v>81.911000000000143</c:v>
                </c:pt>
                <c:pt idx="34">
                  <c:v>73.681640000000002</c:v>
                </c:pt>
                <c:pt idx="35">
                  <c:v>75.172789999999765</c:v>
                </c:pt>
                <c:pt idx="36">
                  <c:v>69.237160000000145</c:v>
                </c:pt>
                <c:pt idx="37">
                  <c:v>57.248900000000013</c:v>
                </c:pt>
                <c:pt idx="38">
                  <c:v>47.673070000000003</c:v>
                </c:pt>
                <c:pt idx="39">
                  <c:v>62.761710000000065</c:v>
                </c:pt>
                <c:pt idx="40">
                  <c:v>56.44171</c:v>
                </c:pt>
                <c:pt idx="41">
                  <c:v>62.65522</c:v>
                </c:pt>
                <c:pt idx="42">
                  <c:v>63.949210000000001</c:v>
                </c:pt>
                <c:pt idx="43">
                  <c:v>64.132509999999982</c:v>
                </c:pt>
                <c:pt idx="44">
                  <c:v>57.90252000000001</c:v>
                </c:pt>
                <c:pt idx="45">
                  <c:v>63.894560000000006</c:v>
                </c:pt>
                <c:pt idx="46">
                  <c:v>65.149084999999999</c:v>
                </c:pt>
                <c:pt idx="47" formatCode="General">
                  <c:v>51</c:v>
                </c:pt>
                <c:pt idx="48" formatCode="General">
                  <c:v>48</c:v>
                </c:pt>
                <c:pt idx="49" formatCode="General">
                  <c:v>38</c:v>
                </c:pt>
                <c:pt idx="50" formatCode="General">
                  <c:v>32</c:v>
                </c:pt>
                <c:pt idx="51" formatCode="General">
                  <c:v>32</c:v>
                </c:pt>
                <c:pt idx="52" formatCode="General">
                  <c:v>32</c:v>
                </c:pt>
                <c:pt idx="53" formatCode="General">
                  <c:v>19</c:v>
                </c:pt>
                <c:pt idx="54" formatCode="General">
                  <c:v>7</c:v>
                </c:pt>
                <c:pt idx="55" formatCode="General">
                  <c:v>7</c:v>
                </c:pt>
                <c:pt idx="56" formatCode="General">
                  <c:v>7</c:v>
                </c:pt>
                <c:pt idx="57" formatCode="General">
                  <c:v>7</c:v>
                </c:pt>
                <c:pt idx="58" formatCode="General">
                  <c:v>7</c:v>
                </c:pt>
                <c:pt idx="59" formatCode="General">
                  <c:v>7</c:v>
                </c:pt>
                <c:pt idx="60" formatCode="General">
                  <c:v>7</c:v>
                </c:pt>
              </c:numCache>
            </c:numRef>
          </c:val>
        </c:ser>
        <c:ser>
          <c:idx val="2"/>
          <c:order val="2"/>
          <c:tx>
            <c:strRef>
              <c:f>'2017_analysis'!$A$66</c:f>
              <c:strCache>
                <c:ptCount val="1"/>
                <c:pt idx="0">
                  <c:v>new nuclear</c:v>
                </c:pt>
              </c:strCache>
            </c:strRef>
          </c:tx>
          <c:spPr>
            <a:blipFill dpi="0" rotWithShape="1">
              <a:blip xmlns:r="http://schemas.openxmlformats.org/officeDocument/2006/relationships" r:embed="rId1"/>
              <a:srcRect/>
              <a:tile tx="0" ty="0" sx="100000" sy="100000" flip="none" algn="tl"/>
            </a:blipFill>
            <a:ln>
              <a:solidFill>
                <a:prstClr val="black"/>
              </a:solidFill>
            </a:ln>
          </c:spP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'2017_analysis'!$B$66:$BJ$66</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formatCode="General">
                  <c:v>0</c:v>
                </c:pt>
                <c:pt idx="48" formatCode="General">
                  <c:v>0</c:v>
                </c:pt>
                <c:pt idx="49" formatCode="General">
                  <c:v>0</c:v>
                </c:pt>
                <c:pt idx="50" formatCode="General">
                  <c:v>0</c:v>
                </c:pt>
                <c:pt idx="51" formatCode="General">
                  <c:v>0</c:v>
                </c:pt>
                <c:pt idx="52" formatCode="General">
                  <c:v>0</c:v>
                </c:pt>
                <c:pt idx="53" formatCode="General">
                  <c:v>0</c:v>
                </c:pt>
                <c:pt idx="54" formatCode="General">
                  <c:v>0</c:v>
                </c:pt>
                <c:pt idx="55" formatCode="General">
                  <c:v>8</c:v>
                </c:pt>
                <c:pt idx="56" formatCode="General">
                  <c:v>19</c:v>
                </c:pt>
                <c:pt idx="57" formatCode="General">
                  <c:v>30</c:v>
                </c:pt>
                <c:pt idx="58" formatCode="General">
                  <c:v>41</c:v>
                </c:pt>
                <c:pt idx="59" formatCode="General">
                  <c:v>49</c:v>
                </c:pt>
                <c:pt idx="60" formatCode="General">
                  <c:v>57</c:v>
                </c:pt>
              </c:numCache>
            </c:numRef>
          </c:val>
        </c:ser>
        <c:ser>
          <c:idx val="3"/>
          <c:order val="3"/>
          <c:tx>
            <c:strRef>
              <c:f>'2017_analysis'!$A$67</c:f>
              <c:strCache>
                <c:ptCount val="1"/>
                <c:pt idx="0">
                  <c:v>coal</c:v>
                </c:pt>
              </c:strCache>
            </c:strRef>
          </c:tx>
          <c:spPr>
            <a:solidFill>
              <a:schemeClr val="tx1"/>
            </a:solidFill>
          </c:spP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'2017_analysis'!$B$67:$BJ$67</c:f>
              <c:numCache>
                <c:formatCode>0</c:formatCode>
                <c:ptCount val="61"/>
                <c:pt idx="0">
                  <c:v>144.63350287409639</c:v>
                </c:pt>
                <c:pt idx="1">
                  <c:v>143.89560472528618</c:v>
                </c:pt>
                <c:pt idx="2">
                  <c:v>132.38104106573218</c:v>
                </c:pt>
                <c:pt idx="3">
                  <c:v>155.75539362754688</c:v>
                </c:pt>
                <c:pt idx="4">
                  <c:v>139.57073665954385</c:v>
                </c:pt>
                <c:pt idx="5">
                  <c:v>157.69242867442767</c:v>
                </c:pt>
                <c:pt idx="6">
                  <c:v>165.94841260425446</c:v>
                </c:pt>
                <c:pt idx="7">
                  <c:v>168.2899859401773</c:v>
                </c:pt>
                <c:pt idx="8">
                  <c:v>172.16697165038798</c:v>
                </c:pt>
                <c:pt idx="9">
                  <c:v>185.49487718489658</c:v>
                </c:pt>
                <c:pt idx="10">
                  <c:v>188.59125310972792</c:v>
                </c:pt>
                <c:pt idx="11">
                  <c:v>189.68881156054033</c:v>
                </c:pt>
                <c:pt idx="12">
                  <c:v>176.13984669415677</c:v>
                </c:pt>
                <c:pt idx="13">
                  <c:v>180.19341370937369</c:v>
                </c:pt>
                <c:pt idx="14">
                  <c:v>115.9533920866933</c:v>
                </c:pt>
                <c:pt idx="15">
                  <c:v>163.56392856159638</c:v>
                </c:pt>
                <c:pt idx="16">
                  <c:v>190.00529168629737</c:v>
                </c:pt>
                <c:pt idx="17">
                  <c:v>200.86693449093397</c:v>
                </c:pt>
                <c:pt idx="18">
                  <c:v>195.78516362236149</c:v>
                </c:pt>
                <c:pt idx="19">
                  <c:v>194.18961912830505</c:v>
                </c:pt>
                <c:pt idx="20">
                  <c:v>198.18283587414712</c:v>
                </c:pt>
                <c:pt idx="21">
                  <c:v>201.72739514537099</c:v>
                </c:pt>
                <c:pt idx="22">
                  <c:v>187.63617983803434</c:v>
                </c:pt>
                <c:pt idx="23">
                  <c:v>167.70286499642054</c:v>
                </c:pt>
                <c:pt idx="24">
                  <c:v>165.50699633838565</c:v>
                </c:pt>
                <c:pt idx="25">
                  <c:v>163.09001690715181</c:v>
                </c:pt>
                <c:pt idx="26">
                  <c:v>140.72</c:v>
                </c:pt>
                <c:pt idx="27">
                  <c:v>114.56699999999999</c:v>
                </c:pt>
                <c:pt idx="28">
                  <c:v>117.035</c:v>
                </c:pt>
                <c:pt idx="29">
                  <c:v>101.25700000000002</c:v>
                </c:pt>
                <c:pt idx="30">
                  <c:v>114.736</c:v>
                </c:pt>
                <c:pt idx="31">
                  <c:v>125.402</c:v>
                </c:pt>
                <c:pt idx="32">
                  <c:v>118.47499999999999</c:v>
                </c:pt>
                <c:pt idx="33">
                  <c:v>131.76</c:v>
                </c:pt>
                <c:pt idx="34">
                  <c:v>125.68933999999987</c:v>
                </c:pt>
                <c:pt idx="35">
                  <c:v>128.51319999999998</c:v>
                </c:pt>
                <c:pt idx="36">
                  <c:v>141.49504000000007</c:v>
                </c:pt>
                <c:pt idx="37">
                  <c:v>129.03014000000007</c:v>
                </c:pt>
                <c:pt idx="38">
                  <c:v>118.05314</c:v>
                </c:pt>
                <c:pt idx="39">
                  <c:v>97.797920000000161</c:v>
                </c:pt>
                <c:pt idx="40">
                  <c:v>102.17634999999987</c:v>
                </c:pt>
                <c:pt idx="41">
                  <c:v>103.00631</c:v>
                </c:pt>
                <c:pt idx="42">
                  <c:v>135.52155000000002</c:v>
                </c:pt>
                <c:pt idx="43">
                  <c:v>123.57580999999998</c:v>
                </c:pt>
                <c:pt idx="44">
                  <c:v>95.081630000000004</c:v>
                </c:pt>
                <c:pt idx="45">
                  <c:v>71.98518</c:v>
                </c:pt>
                <c:pt idx="46">
                  <c:v>29.137724141475324</c:v>
                </c:pt>
                <c:pt idx="47" formatCode="General">
                  <c:v>15</c:v>
                </c:pt>
                <c:pt idx="48" formatCode="General">
                  <c:v>12</c:v>
                </c:pt>
                <c:pt idx="49" formatCode="General">
                  <c:v>9</c:v>
                </c:pt>
                <c:pt idx="50" formatCode="General">
                  <c:v>6</c:v>
                </c:pt>
                <c:pt idx="51" formatCode="General">
                  <c:v>3</c:v>
                </c:pt>
                <c:pt idx="52" formatCode="General">
                  <c:v>1</c:v>
                </c:pt>
                <c:pt idx="53" formatCode="General">
                  <c:v>0</c:v>
                </c:pt>
                <c:pt idx="54" formatCode="General">
                  <c:v>0</c:v>
                </c:pt>
                <c:pt idx="55" formatCode="General">
                  <c:v>0</c:v>
                </c:pt>
                <c:pt idx="56" formatCode="General">
                  <c:v>0</c:v>
                </c:pt>
                <c:pt idx="57" formatCode="General">
                  <c:v>0</c:v>
                </c:pt>
                <c:pt idx="58" formatCode="General">
                  <c:v>0</c:v>
                </c:pt>
                <c:pt idx="59" formatCode="General">
                  <c:v>0</c:v>
                </c:pt>
                <c:pt idx="60" formatCode="General">
                  <c:v>0</c:v>
                </c:pt>
              </c:numCache>
            </c:numRef>
          </c:val>
        </c:ser>
        <c:ser>
          <c:idx val="4"/>
          <c:order val="4"/>
          <c:tx>
            <c:strRef>
              <c:f>'2017_analysis'!$A$68</c:f>
              <c:strCache>
                <c:ptCount val="1"/>
                <c:pt idx="0">
                  <c:v>new coal CCS</c:v>
                </c:pt>
              </c:strCache>
            </c:strRef>
          </c:tx>
          <c:spPr>
            <a:blipFill>
              <a:blip xmlns:r="http://schemas.openxmlformats.org/officeDocument/2006/relationships" r:embed="rId2"/>
              <a:tile tx="0" ty="0" sx="100000" sy="100000" flip="none" algn="tl"/>
            </a:blipFill>
            <a:ln>
              <a:solidFill>
                <a:prstClr val="black"/>
              </a:solidFill>
            </a:ln>
          </c:spP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'2017_analysis'!$B$68:$BJ$68</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formatCode="General">
                  <c:v>0</c:v>
                </c:pt>
                <c:pt idx="48" formatCode="General">
                  <c:v>0</c:v>
                </c:pt>
                <c:pt idx="49" formatCode="General">
                  <c:v>0</c:v>
                </c:pt>
                <c:pt idx="50" formatCode="General">
                  <c:v>0</c:v>
                </c:pt>
                <c:pt idx="51" formatCode="General">
                  <c:v>1</c:v>
                </c:pt>
                <c:pt idx="52" formatCode="General">
                  <c:v>3</c:v>
                </c:pt>
                <c:pt idx="53" formatCode="General">
                  <c:v>5</c:v>
                </c:pt>
                <c:pt idx="54" formatCode="General">
                  <c:v>7</c:v>
                </c:pt>
                <c:pt idx="55" formatCode="General">
                  <c:v>9</c:v>
                </c:pt>
                <c:pt idx="56" formatCode="General">
                  <c:v>11</c:v>
                </c:pt>
                <c:pt idx="57" formatCode="General">
                  <c:v>13</c:v>
                </c:pt>
                <c:pt idx="58" formatCode="General">
                  <c:v>15</c:v>
                </c:pt>
                <c:pt idx="59" formatCode="General">
                  <c:v>17</c:v>
                </c:pt>
                <c:pt idx="60" formatCode="General">
                  <c:v>21</c:v>
                </c:pt>
              </c:numCache>
            </c:numRef>
          </c:val>
        </c:ser>
        <c:ser>
          <c:idx val="5"/>
          <c:order val="5"/>
          <c:tx>
            <c:strRef>
              <c:f>'2017_analysis'!$A$69</c:f>
              <c:strCache>
                <c:ptCount val="1"/>
                <c:pt idx="0">
                  <c:v>oil</c:v>
                </c:pt>
              </c:strCache>
            </c:strRef>
          </c:tx>
          <c:spPr>
            <a:solidFill>
              <a:srgbClr val="CC6600"/>
            </a:solidFill>
          </c:spP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'2017_analysis'!$B$69:$BJ$69</c:f>
              <c:numCache>
                <c:formatCode>0</c:formatCode>
                <c:ptCount val="61"/>
                <c:pt idx="0">
                  <c:v>44.789729922300978</c:v>
                </c:pt>
                <c:pt idx="1">
                  <c:v>53.01417016194749</c:v>
                </c:pt>
                <c:pt idx="2">
                  <c:v>69.52385609926921</c:v>
                </c:pt>
                <c:pt idx="3">
                  <c:v>63.246129533610045</c:v>
                </c:pt>
                <c:pt idx="4">
                  <c:v>66.416419513851878</c:v>
                </c:pt>
                <c:pt idx="5">
                  <c:v>51.274225274507103</c:v>
                </c:pt>
                <c:pt idx="6">
                  <c:v>41.010239896453697</c:v>
                </c:pt>
                <c:pt idx="7">
                  <c:v>41.834798764789902</c:v>
                </c:pt>
                <c:pt idx="8">
                  <c:v>45.657539443196846</c:v>
                </c:pt>
                <c:pt idx="9">
                  <c:v>42.806510119591529</c:v>
                </c:pt>
                <c:pt idx="10">
                  <c:v>28.574432289352693</c:v>
                </c:pt>
                <c:pt idx="11">
                  <c:v>20.970622383577233</c:v>
                </c:pt>
                <c:pt idx="12">
                  <c:v>24.889326163304826</c:v>
                </c:pt>
                <c:pt idx="13">
                  <c:v>19.169512096741858</c:v>
                </c:pt>
                <c:pt idx="14">
                  <c:v>85.288032195997658</c:v>
                </c:pt>
                <c:pt idx="15">
                  <c:v>43.2963340310109</c:v>
                </c:pt>
                <c:pt idx="16">
                  <c:v>26.17419834454099</c:v>
                </c:pt>
                <c:pt idx="17">
                  <c:v>24.983449563548877</c:v>
                </c:pt>
                <c:pt idx="18">
                  <c:v>27.969309088908783</c:v>
                </c:pt>
                <c:pt idx="19">
                  <c:v>28.027367709239954</c:v>
                </c:pt>
                <c:pt idx="20">
                  <c:v>33.860384018698419</c:v>
                </c:pt>
                <c:pt idx="21">
                  <c:v>29.959514130500629</c:v>
                </c:pt>
                <c:pt idx="22">
                  <c:v>31.938073163920706</c:v>
                </c:pt>
                <c:pt idx="23">
                  <c:v>24.808116123730883</c:v>
                </c:pt>
                <c:pt idx="24">
                  <c:v>17.946541771632106</c:v>
                </c:pt>
                <c:pt idx="25">
                  <c:v>18.780062552944706</c:v>
                </c:pt>
                <c:pt idx="26">
                  <c:v>13.881</c:v>
                </c:pt>
                <c:pt idx="27">
                  <c:v>8.0630000000000006</c:v>
                </c:pt>
                <c:pt idx="28">
                  <c:v>6.8339999999999996</c:v>
                </c:pt>
                <c:pt idx="29">
                  <c:v>6.0720000000000001</c:v>
                </c:pt>
                <c:pt idx="30">
                  <c:v>5.9279999999999955</c:v>
                </c:pt>
                <c:pt idx="31">
                  <c:v>4.7770000000000001</c:v>
                </c:pt>
                <c:pt idx="32">
                  <c:v>4.2169999999999996</c:v>
                </c:pt>
                <c:pt idx="33">
                  <c:v>4.1710000000000003</c:v>
                </c:pt>
                <c:pt idx="34">
                  <c:v>4.0937800000000006</c:v>
                </c:pt>
                <c:pt idx="35">
                  <c:v>4.6504499999999975</c:v>
                </c:pt>
                <c:pt idx="36">
                  <c:v>5.4068100000000001</c:v>
                </c:pt>
                <c:pt idx="37">
                  <c:v>4.4649499999999955</c:v>
                </c:pt>
                <c:pt idx="38">
                  <c:v>5.8852500000000001</c:v>
                </c:pt>
                <c:pt idx="39">
                  <c:v>5.3651399999999896</c:v>
                </c:pt>
                <c:pt idx="40">
                  <c:v>4.3082200000000004</c:v>
                </c:pt>
                <c:pt idx="41">
                  <c:v>2.80741</c:v>
                </c:pt>
                <c:pt idx="42">
                  <c:v>2.58128</c:v>
                </c:pt>
                <c:pt idx="43">
                  <c:v>1.8716599999999999</c:v>
                </c:pt>
                <c:pt idx="44">
                  <c:v>1.7456099999999977</c:v>
                </c:pt>
                <c:pt idx="45">
                  <c:v>1.85022</c:v>
                </c:pt>
                <c:pt idx="46">
                  <c:v>1.6692662299341658</c:v>
                </c:pt>
                <c:pt idx="47" formatCode="General">
                  <c:v>1.5</c:v>
                </c:pt>
                <c:pt idx="48" formatCode="General">
                  <c:v>1.5</c:v>
                </c:pt>
                <c:pt idx="49" formatCode="General">
                  <c:v>1.5</c:v>
                </c:pt>
                <c:pt idx="50" formatCode="General">
                  <c:v>1.5</c:v>
                </c:pt>
                <c:pt idx="51" formatCode="General">
                  <c:v>0</c:v>
                </c:pt>
                <c:pt idx="52" formatCode="General">
                  <c:v>0</c:v>
                </c:pt>
                <c:pt idx="53" formatCode="General">
                  <c:v>0</c:v>
                </c:pt>
                <c:pt idx="54" formatCode="General">
                  <c:v>0</c:v>
                </c:pt>
                <c:pt idx="55" formatCode="General">
                  <c:v>0</c:v>
                </c:pt>
                <c:pt idx="56" formatCode="General">
                  <c:v>0</c:v>
                </c:pt>
                <c:pt idx="57" formatCode="General">
                  <c:v>0</c:v>
                </c:pt>
                <c:pt idx="58" formatCode="General">
                  <c:v>0</c:v>
                </c:pt>
                <c:pt idx="59" formatCode="General">
                  <c:v>0</c:v>
                </c:pt>
                <c:pt idx="60" formatCode="General">
                  <c:v>0</c:v>
                </c:pt>
              </c:numCache>
            </c:numRef>
          </c:val>
        </c:ser>
        <c:ser>
          <c:idx val="6"/>
          <c:order val="6"/>
          <c:tx>
            <c:strRef>
              <c:f>'2017_analysis'!$A$70</c:f>
              <c:strCache>
                <c:ptCount val="1"/>
                <c:pt idx="0">
                  <c:v>Other Renewables</c:v>
                </c:pt>
              </c:strCache>
            </c:strRef>
          </c:tx>
          <c:spPr>
            <a:solidFill>
              <a:srgbClr val="CCFFFF"/>
            </a:solidFill>
            <a:ln>
              <a:solidFill>
                <a:prstClr val="black"/>
              </a:solidFill>
            </a:ln>
          </c:spP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'2017_analysis'!$B$70:$BJ$70</c:f>
              <c:numCache>
                <c:formatCode>0</c:formatCode>
                <c:ptCount val="61"/>
                <c:pt idx="0">
                  <c:v>5.2648901447610985</c:v>
                </c:pt>
                <c:pt idx="1">
                  <c:v>4.0259909787055346</c:v>
                </c:pt>
                <c:pt idx="2">
                  <c:v>4.0226564960228437</c:v>
                </c:pt>
                <c:pt idx="3">
                  <c:v>4.2375788728211461</c:v>
                </c:pt>
                <c:pt idx="4">
                  <c:v>4.4699263418415329</c:v>
                </c:pt>
                <c:pt idx="5">
                  <c:v>4.6213761164145453</c:v>
                </c:pt>
                <c:pt idx="6">
                  <c:v>4.7585294927960824</c:v>
                </c:pt>
                <c:pt idx="7">
                  <c:v>4.8861205925307774</c:v>
                </c:pt>
                <c:pt idx="8">
                  <c:v>4.8946151842978525</c:v>
                </c:pt>
                <c:pt idx="9">
                  <c:v>5.1412287176704918</c:v>
                </c:pt>
                <c:pt idx="10">
                  <c:v>4.8322915227252237</c:v>
                </c:pt>
                <c:pt idx="11">
                  <c:v>5.0983027556465164</c:v>
                </c:pt>
                <c:pt idx="12">
                  <c:v>5.3384588545689047</c:v>
                </c:pt>
                <c:pt idx="13">
                  <c:v>6.0680564926877985</c:v>
                </c:pt>
                <c:pt idx="14">
                  <c:v>5.6921006863602379</c:v>
                </c:pt>
                <c:pt idx="15">
                  <c:v>6.4530527739897314</c:v>
                </c:pt>
                <c:pt idx="16">
                  <c:v>6.6922174101496452</c:v>
                </c:pt>
                <c:pt idx="17">
                  <c:v>6.124427280965044</c:v>
                </c:pt>
                <c:pt idx="18">
                  <c:v>6.8705276179058155</c:v>
                </c:pt>
                <c:pt idx="19">
                  <c:v>6.4868137617983033</c:v>
                </c:pt>
                <c:pt idx="20">
                  <c:v>7.0289093320183387</c:v>
                </c:pt>
                <c:pt idx="21">
                  <c:v>6.0375473966521804</c:v>
                </c:pt>
                <c:pt idx="22">
                  <c:v>7.025955273201145</c:v>
                </c:pt>
                <c:pt idx="23">
                  <c:v>5.8522734154883329</c:v>
                </c:pt>
                <c:pt idx="24">
                  <c:v>6.7499839799085395</c:v>
                </c:pt>
                <c:pt idx="25">
                  <c:v>6.6304265900615489</c:v>
                </c:pt>
                <c:pt idx="26" formatCode="0.00">
                  <c:v>4.7800854679999887</c:v>
                </c:pt>
                <c:pt idx="27" formatCode="0.00">
                  <c:v>5.79554943705</c:v>
                </c:pt>
                <c:pt idx="28" formatCode="0.00">
                  <c:v>7.1885558848999898</c:v>
                </c:pt>
                <c:pt idx="29" formatCode="0.00">
                  <c:v>8.2061756609499987</c:v>
                </c:pt>
                <c:pt idx="30" formatCode="0.00">
                  <c:v>8.4478060524500016</c:v>
                </c:pt>
                <c:pt idx="31" formatCode="0.00">
                  <c:v>8.0535585772000182</c:v>
                </c:pt>
                <c:pt idx="32" formatCode="0.00">
                  <c:v>9.3233332894222727</c:v>
                </c:pt>
                <c:pt idx="33" formatCode="0.00">
                  <c:v>8.732183408562209</c:v>
                </c:pt>
                <c:pt idx="34" formatCode="0.00">
                  <c:v>11.625133000990001</c:v>
                </c:pt>
                <c:pt idx="35" formatCode="0.00">
                  <c:v>13.445421955740002</c:v>
                </c:pt>
                <c:pt idx="36" formatCode="0.00">
                  <c:v>13.219317469449999</c:v>
                </c:pt>
                <c:pt idx="37" formatCode="0.00">
                  <c:v>13.687350222333718</c:v>
                </c:pt>
                <c:pt idx="38" formatCode="0.00">
                  <c:v>13.935094679894327</c:v>
                </c:pt>
                <c:pt idx="39" formatCode="0.00">
                  <c:v>15.036499306741803</c:v>
                </c:pt>
                <c:pt idx="40" formatCode="0.00">
                  <c:v>14.868096683533819</c:v>
                </c:pt>
                <c:pt idx="41" formatCode="0.00">
                  <c:v>17.920308678940721</c:v>
                </c:pt>
                <c:pt idx="42" formatCode="0.00">
                  <c:v>18.619617341689302</c:v>
                </c:pt>
                <c:pt idx="43" formatCode="0.00">
                  <c:v>21.32602943002421</c:v>
                </c:pt>
                <c:pt idx="44" formatCode="0.00">
                  <c:v>26.608417862832987</c:v>
                </c:pt>
                <c:pt idx="45" formatCode="0.00">
                  <c:v>32.954324267285969</c:v>
                </c:pt>
                <c:pt idx="46" formatCode="0.00">
                  <c:v>32.695431762017932</c:v>
                </c:pt>
                <c:pt idx="47" formatCode="0.0">
                  <c:v>32.695431762017932</c:v>
                </c:pt>
                <c:pt idx="48" formatCode="0.0">
                  <c:v>32.695431762017932</c:v>
                </c:pt>
                <c:pt idx="49" formatCode="0.0">
                  <c:v>32.695431762017932</c:v>
                </c:pt>
                <c:pt idx="50" formatCode="0.0">
                  <c:v>32.695431762017932</c:v>
                </c:pt>
                <c:pt idx="51" formatCode="0.0">
                  <c:v>32.700000000000003</c:v>
                </c:pt>
                <c:pt idx="52" formatCode="0.0">
                  <c:v>34</c:v>
                </c:pt>
                <c:pt idx="53" formatCode="0.0">
                  <c:v>36</c:v>
                </c:pt>
                <c:pt idx="54" formatCode="0.0">
                  <c:v>39</c:v>
                </c:pt>
                <c:pt idx="55" formatCode="0.0">
                  <c:v>50</c:v>
                </c:pt>
                <c:pt idx="56" formatCode="0.0">
                  <c:v>53</c:v>
                </c:pt>
                <c:pt idx="57" formatCode="0.0">
                  <c:v>56</c:v>
                </c:pt>
                <c:pt idx="58" formatCode="0.0">
                  <c:v>59</c:v>
                </c:pt>
                <c:pt idx="59" formatCode="0.0">
                  <c:v>62</c:v>
                </c:pt>
                <c:pt idx="60" formatCode="0.0">
                  <c:v>65</c:v>
                </c:pt>
              </c:numCache>
            </c:numRef>
          </c:val>
        </c:ser>
        <c:ser>
          <c:idx val="7"/>
          <c:order val="7"/>
          <c:tx>
            <c:strRef>
              <c:f>'2017_analysis'!$A$71</c:f>
              <c:strCache>
                <c:ptCount val="1"/>
                <c:pt idx="0">
                  <c:v>onshore wind</c:v>
                </c:pt>
              </c:strCache>
            </c:strRef>
          </c:tx>
          <c:spPr>
            <a:solidFill>
              <a:srgbClr val="33CCFF"/>
            </a:solidFill>
          </c:spP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'2017_analysis'!$B$71:$BJ$71</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formatCode="0.00">
                  <c:v>0.48771684600000031</c:v>
                </c:pt>
                <c:pt idx="27" formatCode="0.00">
                  <c:v>0.66698436000000005</c:v>
                </c:pt>
                <c:pt idx="28" formatCode="0.00">
                  <c:v>0.87686161000000173</c:v>
                </c:pt>
                <c:pt idx="29" formatCode="0.00">
                  <c:v>0.85016918000000008</c:v>
                </c:pt>
                <c:pt idx="30" formatCode="0.00">
                  <c:v>0.94492796000000012</c:v>
                </c:pt>
                <c:pt idx="31" formatCode="0.00">
                  <c:v>0.96014426600000136</c:v>
                </c:pt>
                <c:pt idx="32" formatCode="0.00">
                  <c:v>1.2512433685892799</c:v>
                </c:pt>
                <c:pt idx="33" formatCode="0.00">
                  <c:v>1.2755057328799981</c:v>
                </c:pt>
                <c:pt idx="34" formatCode="0.00">
                  <c:v>1.7363942999999964</c:v>
                </c:pt>
                <c:pt idx="35" formatCode="0.00">
                  <c:v>2.5011861400000002</c:v>
                </c:pt>
                <c:pt idx="36" formatCode="0.00">
                  <c:v>3.5736511003999998</c:v>
                </c:pt>
                <c:pt idx="37" formatCode="0.00">
                  <c:v>4.4912822999999999</c:v>
                </c:pt>
                <c:pt idx="38" formatCode="0.00">
                  <c:v>5.7880216600000001</c:v>
                </c:pt>
                <c:pt idx="39" formatCode="0.00">
                  <c:v>7.5293197805999998</c:v>
                </c:pt>
                <c:pt idx="40" formatCode="0.00">
                  <c:v>7.2259712313839017</c:v>
                </c:pt>
                <c:pt idx="41" formatCode="0.00">
                  <c:v>10.813941004901785</c:v>
                </c:pt>
                <c:pt idx="42" formatCode="0.00">
                  <c:v>12.243977138043828</c:v>
                </c:pt>
                <c:pt idx="43" formatCode="0.00">
                  <c:v>16.925377116165667</c:v>
                </c:pt>
                <c:pt idx="44" formatCode="0.00">
                  <c:v>18.554721821261349</c:v>
                </c:pt>
                <c:pt idx="45" formatCode="0.00">
                  <c:v>22.89465223050972</c:v>
                </c:pt>
                <c:pt idx="46" formatCode="0.00">
                  <c:v>20.961576141076314</c:v>
                </c:pt>
                <c:pt idx="47" formatCode="0.0">
                  <c:v>22.178606416713752</c:v>
                </c:pt>
                <c:pt idx="48" formatCode="0.0">
                  <c:v>23.395636692351097</c:v>
                </c:pt>
                <c:pt idx="49" formatCode="0.0">
                  <c:v>24.612666967988591</c:v>
                </c:pt>
                <c:pt idx="50" formatCode="0.0">
                  <c:v>25.829697243625908</c:v>
                </c:pt>
                <c:pt idx="51" formatCode="0.0">
                  <c:v>27.046727519263303</c:v>
                </c:pt>
                <c:pt idx="52" formatCode="0.0">
                  <c:v>28.263757794900769</c:v>
                </c:pt>
                <c:pt idx="53" formatCode="0.0">
                  <c:v>29.480788070538111</c:v>
                </c:pt>
                <c:pt idx="54" formatCode="0.0">
                  <c:v>30.697818346175591</c:v>
                </c:pt>
                <c:pt idx="55" formatCode="0.0">
                  <c:v>31.914848621813018</c:v>
                </c:pt>
                <c:pt idx="56" formatCode="0.0">
                  <c:v>33.131878897450385</c:v>
                </c:pt>
                <c:pt idx="57" formatCode="0.0">
                  <c:v>34.34890917308779</c:v>
                </c:pt>
                <c:pt idx="58" formatCode="0.0">
                  <c:v>35.565939448725274</c:v>
                </c:pt>
                <c:pt idx="59" formatCode="0.0">
                  <c:v>36.782969724362594</c:v>
                </c:pt>
                <c:pt idx="60" formatCode="0.0">
                  <c:v>38</c:v>
                </c:pt>
              </c:numCache>
            </c:numRef>
          </c:val>
        </c:ser>
        <c:ser>
          <c:idx val="8"/>
          <c:order val="8"/>
          <c:tx>
            <c:strRef>
              <c:f>'2017_analysis'!$A$72</c:f>
              <c:strCache>
                <c:ptCount val="1"/>
                <c:pt idx="0">
                  <c:v>offshore wind</c:v>
                </c:pt>
              </c:strCache>
            </c:strRef>
          </c:tx>
          <c:spPr>
            <a:solidFill>
              <a:srgbClr val="0000FF"/>
            </a:solidFill>
            <a:ln>
              <a:solidFill>
                <a:prstClr val="black"/>
              </a:solidFill>
            </a:ln>
          </c:spP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'2017_analysis'!$B$72:$BJ$72</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formatCode="0.00">
                  <c:v>0</c:v>
                </c:pt>
                <c:pt idx="27" formatCode="0.00">
                  <c:v>0</c:v>
                </c:pt>
                <c:pt idx="28" formatCode="0.00">
                  <c:v>0</c:v>
                </c:pt>
                <c:pt idx="29" formatCode="0.00">
                  <c:v>0</c:v>
                </c:pt>
                <c:pt idx="30" formatCode="0.00">
                  <c:v>9.0000000000000214E-4</c:v>
                </c:pt>
                <c:pt idx="31" formatCode="0.00">
                  <c:v>4.9418915555555594E-3</c:v>
                </c:pt>
                <c:pt idx="32" formatCode="0.00">
                  <c:v>4.78095900000001E-3</c:v>
                </c:pt>
                <c:pt idx="33" formatCode="0.00">
                  <c:v>9.8440000000000021E-3</c:v>
                </c:pt>
                <c:pt idx="34" formatCode="0.00">
                  <c:v>0.19868090000000002</c:v>
                </c:pt>
                <c:pt idx="35" formatCode="0.00">
                  <c:v>0.40270570000000006</c:v>
                </c:pt>
                <c:pt idx="36" formatCode="0.00">
                  <c:v>0.65140150000000063</c:v>
                </c:pt>
                <c:pt idx="37" formatCode="0.00">
                  <c:v>0.78253519999999877</c:v>
                </c:pt>
                <c:pt idx="38" formatCode="0.00">
                  <c:v>1.3353994826666646</c:v>
                </c:pt>
                <c:pt idx="39" formatCode="0.00">
                  <c:v>1.7538947366999957</c:v>
                </c:pt>
                <c:pt idx="40" formatCode="0.00">
                  <c:v>3.0596683239999947</c:v>
                </c:pt>
                <c:pt idx="41" formatCode="0.00">
                  <c:v>5.1490248970999897</c:v>
                </c:pt>
                <c:pt idx="42" formatCode="0.00">
                  <c:v>7.6031448080045765</c:v>
                </c:pt>
                <c:pt idx="43" formatCode="0.00">
                  <c:v>11.471641209628228</c:v>
                </c:pt>
                <c:pt idx="44" formatCode="0.00">
                  <c:v>13.404597435468474</c:v>
                </c:pt>
                <c:pt idx="45" formatCode="0.00">
                  <c:v>17.422739047710987</c:v>
                </c:pt>
                <c:pt idx="46" formatCode="0.00">
                  <c:v>16.405736373164359</c:v>
                </c:pt>
                <c:pt idx="47" formatCode="0.0">
                  <c:v>19.655929428225324</c:v>
                </c:pt>
                <c:pt idx="48" formatCode="0.0">
                  <c:v>22.906122483286186</c:v>
                </c:pt>
                <c:pt idx="49" formatCode="0.0">
                  <c:v>26.156315538347087</c:v>
                </c:pt>
                <c:pt idx="50" formatCode="0.0">
                  <c:v>29.406508593407931</c:v>
                </c:pt>
                <c:pt idx="51" formatCode="0.0">
                  <c:v>32.656701648468861</c:v>
                </c:pt>
                <c:pt idx="52" formatCode="0.0">
                  <c:v>35.90689470352973</c:v>
                </c:pt>
                <c:pt idx="53" formatCode="0.0">
                  <c:v>39.157087758590471</c:v>
                </c:pt>
                <c:pt idx="54" formatCode="0.0">
                  <c:v>42.407280813651397</c:v>
                </c:pt>
                <c:pt idx="55" formatCode="0.0">
                  <c:v>45.657473868712259</c:v>
                </c:pt>
                <c:pt idx="56" formatCode="0.0">
                  <c:v>48.907666923773178</c:v>
                </c:pt>
                <c:pt idx="57" formatCode="0.0">
                  <c:v>52.157859978834125</c:v>
                </c:pt>
                <c:pt idx="58" formatCode="0.0">
                  <c:v>55.408053033895015</c:v>
                </c:pt>
                <c:pt idx="59" formatCode="0.0">
                  <c:v>58.658246088955913</c:v>
                </c:pt>
                <c:pt idx="60" formatCode="0.0">
                  <c:v>61.908439144016782</c:v>
                </c:pt>
              </c:numCache>
            </c:numRef>
          </c:val>
        </c:ser>
        <c:ser>
          <c:idx val="9"/>
          <c:order val="9"/>
          <c:tx>
            <c:strRef>
              <c:f>'2017_analysis'!$A$73</c:f>
              <c:strCache>
                <c:ptCount val="1"/>
                <c:pt idx="0">
                  <c:v>solar</c:v>
                </c:pt>
              </c:strCache>
            </c:strRef>
          </c:tx>
          <c:spPr>
            <a:solidFill>
              <a:srgbClr val="CC3399"/>
            </a:solidFill>
            <a:ln>
              <a:solidFill>
                <a:prstClr val="black"/>
              </a:solidFill>
            </a:ln>
          </c:spP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'2017_analysis'!$B$73:$BJ$73</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formatCode="0.00">
                  <c:v>0</c:v>
                </c:pt>
                <c:pt idx="27" formatCode="0.00">
                  <c:v>0</c:v>
                </c:pt>
                <c:pt idx="28" formatCode="0.00">
                  <c:v>0</c:v>
                </c:pt>
                <c:pt idx="29" formatCode="0.00">
                  <c:v>6.7000000000000132E-4</c:v>
                </c:pt>
                <c:pt idx="30" formatCode="0.00">
                  <c:v>1.2675E-3</c:v>
                </c:pt>
                <c:pt idx="31" formatCode="0.00">
                  <c:v>1.8200000000000039E-3</c:v>
                </c:pt>
                <c:pt idx="32" formatCode="0.00">
                  <c:v>2.6975000000000054E-3</c:v>
                </c:pt>
                <c:pt idx="33" formatCode="0.00">
                  <c:v>2.9445100000000069E-3</c:v>
                </c:pt>
                <c:pt idx="34" formatCode="0.00">
                  <c:v>4.0051500000000007E-3</c:v>
                </c:pt>
                <c:pt idx="35" formatCode="0.00">
                  <c:v>8.1750000000000173E-3</c:v>
                </c:pt>
                <c:pt idx="36" formatCode="0.00">
                  <c:v>1.0695E-2</c:v>
                </c:pt>
                <c:pt idx="37" formatCode="0.00">
                  <c:v>1.4E-2</c:v>
                </c:pt>
                <c:pt idx="38" formatCode="0.00">
                  <c:v>1.7000000000000001E-2</c:v>
                </c:pt>
                <c:pt idx="39" formatCode="0.00">
                  <c:v>2.0000206391421436E-2</c:v>
                </c:pt>
                <c:pt idx="40" formatCode="0.00">
                  <c:v>4.0277099879080763E-2</c:v>
                </c:pt>
                <c:pt idx="41" formatCode="0.00">
                  <c:v>0.2436228809794154</c:v>
                </c:pt>
                <c:pt idx="42" formatCode="0.00">
                  <c:v>1.353750446650086</c:v>
                </c:pt>
                <c:pt idx="43" formatCode="0.00">
                  <c:v>2.0101551562757778</c:v>
                </c:pt>
                <c:pt idx="44" formatCode="0.00">
                  <c:v>4.0540901148272681</c:v>
                </c:pt>
                <c:pt idx="45" formatCode="0.00">
                  <c:v>7.5456245082814455</c:v>
                </c:pt>
                <c:pt idx="46" formatCode="0.00">
                  <c:v>10.420363377532381</c:v>
                </c:pt>
                <c:pt idx="47" formatCode="0.0">
                  <c:v>11.147342902454618</c:v>
                </c:pt>
                <c:pt idx="48" formatCode="0.0">
                  <c:v>11.925040354430704</c:v>
                </c:pt>
                <c:pt idx="49" formatCode="0.0">
                  <c:v>12.75699408362931</c:v>
                </c:pt>
                <c:pt idx="50" formatCode="0.0">
                  <c:v>13.646989294194469</c:v>
                </c:pt>
                <c:pt idx="51" formatCode="0.0">
                  <c:v>14.599075266081346</c:v>
                </c:pt>
                <c:pt idx="52" formatCode="0.0">
                  <c:v>15.617583778377881</c:v>
                </c:pt>
                <c:pt idx="53" formatCode="0.0">
                  <c:v>16.707148817934783</c:v>
                </c:pt>
                <c:pt idx="54" formatCode="0.0">
                  <c:v>17.872727662973411</c:v>
                </c:pt>
                <c:pt idx="55" formatCode="0.0">
                  <c:v>19.119623437597554</c:v>
                </c:pt>
                <c:pt idx="56" formatCode="0.0">
                  <c:v>20.453509239826449</c:v>
                </c:pt>
                <c:pt idx="57" formatCode="0.0">
                  <c:v>21.8804539529275</c:v>
                </c:pt>
                <c:pt idx="58" formatCode="0.0">
                  <c:v>23.406949857482889</c:v>
                </c:pt>
                <c:pt idx="59" formatCode="0.0">
                  <c:v>25.039942169820225</c:v>
                </c:pt>
                <c:pt idx="60" formatCode="0.0">
                  <c:v>26.786860641199571</c:v>
                </c:pt>
              </c:numCache>
            </c:numRef>
          </c:val>
        </c:ser>
        <c:ser>
          <c:idx val="10"/>
          <c:order val="10"/>
          <c:tx>
            <c:strRef>
              <c:f>'2017_analysis'!$A$74</c:f>
              <c:strCache>
                <c:ptCount val="1"/>
                <c:pt idx="0">
                  <c:v>Imports</c:v>
                </c:pt>
              </c:strCache>
            </c:strRef>
          </c:tx>
          <c:spPr>
            <a:solidFill>
              <a:srgbClr val="FFCCFF"/>
            </a:solidFill>
            <a:ln>
              <a:solidFill>
                <a:prstClr val="black"/>
              </a:solidFill>
            </a:ln>
          </c:spP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'2017_analysis'!$B$74:$BJ$74</c:f>
              <c:numCache>
                <c:formatCode>0</c:formatCode>
                <c:ptCount val="61"/>
                <c:pt idx="0">
                  <c:v>0.55000000000000004</c:v>
                </c:pt>
                <c:pt idx="1">
                  <c:v>0.12000000000000002</c:v>
                </c:pt>
                <c:pt idx="2">
                  <c:v>0.48000000000000032</c:v>
                </c:pt>
                <c:pt idx="3">
                  <c:v>6.0000000000000032E-2</c:v>
                </c:pt>
                <c:pt idx="4">
                  <c:v>0.05</c:v>
                </c:pt>
                <c:pt idx="5">
                  <c:v>8.0000000000000043E-2</c:v>
                </c:pt>
                <c:pt idx="6">
                  <c:v>-0.1</c:v>
                </c:pt>
                <c:pt idx="7">
                  <c:v>0</c:v>
                </c:pt>
                <c:pt idx="8">
                  <c:v>-8.0000000000000043E-2</c:v>
                </c:pt>
                <c:pt idx="9">
                  <c:v>0</c:v>
                </c:pt>
                <c:pt idx="10">
                  <c:v>0</c:v>
                </c:pt>
                <c:pt idx="11">
                  <c:v>0</c:v>
                </c:pt>
                <c:pt idx="12">
                  <c:v>0</c:v>
                </c:pt>
                <c:pt idx="13">
                  <c:v>0</c:v>
                </c:pt>
                <c:pt idx="14">
                  <c:v>0</c:v>
                </c:pt>
                <c:pt idx="15">
                  <c:v>0</c:v>
                </c:pt>
                <c:pt idx="16">
                  <c:v>4.26</c:v>
                </c:pt>
                <c:pt idx="17">
                  <c:v>11.639999999999999</c:v>
                </c:pt>
                <c:pt idx="18">
                  <c:v>12.139999999999999</c:v>
                </c:pt>
                <c:pt idx="19">
                  <c:v>12.629999999999999</c:v>
                </c:pt>
                <c:pt idx="20">
                  <c:v>11.91</c:v>
                </c:pt>
                <c:pt idx="21">
                  <c:v>16.41</c:v>
                </c:pt>
                <c:pt idx="22">
                  <c:v>16.690000000000001</c:v>
                </c:pt>
                <c:pt idx="23">
                  <c:v>16.72</c:v>
                </c:pt>
                <c:pt idx="24">
                  <c:v>16.89</c:v>
                </c:pt>
                <c:pt idx="25">
                  <c:v>16.610000000000031</c:v>
                </c:pt>
                <c:pt idx="26">
                  <c:v>16.754999999999999</c:v>
                </c:pt>
                <c:pt idx="27">
                  <c:v>16.574000000000005</c:v>
                </c:pt>
                <c:pt idx="28">
                  <c:v>12.468</c:v>
                </c:pt>
                <c:pt idx="29">
                  <c:v>14.243999999999998</c:v>
                </c:pt>
                <c:pt idx="30">
                  <c:v>14.174000000000001</c:v>
                </c:pt>
                <c:pt idx="31">
                  <c:v>10.399000000000004</c:v>
                </c:pt>
                <c:pt idx="32">
                  <c:v>8.4147700000000007</c:v>
                </c:pt>
                <c:pt idx="33">
                  <c:v>2.1603100000000044</c:v>
                </c:pt>
                <c:pt idx="34">
                  <c:v>7.4896800000000034</c:v>
                </c:pt>
                <c:pt idx="35">
                  <c:v>8.3208900000000021</c:v>
                </c:pt>
                <c:pt idx="36">
                  <c:v>7.5169799999999976</c:v>
                </c:pt>
                <c:pt idx="37">
                  <c:v>5.2145299999999946</c:v>
                </c:pt>
                <c:pt idx="38">
                  <c:v>11.0221</c:v>
                </c:pt>
                <c:pt idx="39">
                  <c:v>2.8608100000000003</c:v>
                </c:pt>
                <c:pt idx="40">
                  <c:v>2.6634099999999998</c:v>
                </c:pt>
                <c:pt idx="41">
                  <c:v>6.2218999999999998</c:v>
                </c:pt>
                <c:pt idx="42">
                  <c:v>11.863940000000017</c:v>
                </c:pt>
                <c:pt idx="43">
                  <c:v>14.430890000000002</c:v>
                </c:pt>
                <c:pt idx="44">
                  <c:v>20.51979</c:v>
                </c:pt>
                <c:pt idx="45">
                  <c:v>20.938419999999951</c:v>
                </c:pt>
                <c:pt idx="46">
                  <c:v>17.545750000000002</c:v>
                </c:pt>
                <c:pt idx="47">
                  <c:v>20.51979</c:v>
                </c:pt>
                <c:pt idx="48">
                  <c:v>20.51979</c:v>
                </c:pt>
                <c:pt idx="49">
                  <c:v>20.51979</c:v>
                </c:pt>
                <c:pt idx="50">
                  <c:v>20.51979</c:v>
                </c:pt>
                <c:pt idx="51">
                  <c:v>20.51979</c:v>
                </c:pt>
                <c:pt idx="52">
                  <c:v>20.51979</c:v>
                </c:pt>
                <c:pt idx="53">
                  <c:v>20.51979</c:v>
                </c:pt>
                <c:pt idx="54">
                  <c:v>20.51979</c:v>
                </c:pt>
                <c:pt idx="55">
                  <c:v>20.51979</c:v>
                </c:pt>
                <c:pt idx="56">
                  <c:v>20.51979</c:v>
                </c:pt>
                <c:pt idx="57">
                  <c:v>20.51979</c:v>
                </c:pt>
                <c:pt idx="58">
                  <c:v>20.51979</c:v>
                </c:pt>
                <c:pt idx="59">
                  <c:v>20.51979</c:v>
                </c:pt>
                <c:pt idx="60">
                  <c:v>20.51979</c:v>
                </c:pt>
              </c:numCache>
            </c:numRef>
          </c:val>
        </c:ser>
        <c:ser>
          <c:idx val="11"/>
          <c:order val="11"/>
          <c:tx>
            <c:strRef>
              <c:f>'2017_analysis'!$A$75</c:f>
              <c:strCache>
                <c:ptCount val="1"/>
                <c:pt idx="0">
                  <c:v>UK gas</c:v>
                </c:pt>
              </c:strCache>
            </c:strRef>
          </c:tx>
          <c:spPr>
            <a:solidFill>
              <a:srgbClr val="FFFF00"/>
            </a:solidFill>
            <a:ln>
              <a:solidFill>
                <a:prstClr val="black"/>
              </a:solidFill>
            </a:ln>
          </c:spP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'2017_analysis'!$B$75:$BJ$75</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0.27754824608167183</c:v>
                </c:pt>
                <c:pt idx="21">
                  <c:v>0.54248554980116348</c:v>
                </c:pt>
                <c:pt idx="22">
                  <c:v>2.5393048851300741</c:v>
                </c:pt>
                <c:pt idx="23">
                  <c:v>20.951301415689439</c:v>
                </c:pt>
                <c:pt idx="24">
                  <c:v>27.572681465000461</c:v>
                </c:pt>
                <c:pt idx="25">
                  <c:v>45.013527268691945</c:v>
                </c:pt>
                <c:pt idx="26">
                  <c:v>86.670197686000051</c:v>
                </c:pt>
                <c:pt idx="27">
                  <c:v>91.427107317767351</c:v>
                </c:pt>
                <c:pt idx="28">
                  <c:v>120.17558250509977</c:v>
                </c:pt>
                <c:pt idx="29">
                  <c:v>143.61298515904983</c:v>
                </c:pt>
                <c:pt idx="30">
                  <c:v>148.87309848755001</c:v>
                </c:pt>
                <c:pt idx="31">
                  <c:v>141.98953526524417</c:v>
                </c:pt>
                <c:pt idx="32">
                  <c:v>152.29317488298838</c:v>
                </c:pt>
                <c:pt idx="33">
                  <c:v>148.66421234855778</c:v>
                </c:pt>
                <c:pt idx="34">
                  <c:v>156.37034664901026</c:v>
                </c:pt>
                <c:pt idx="35">
                  <c:v>149.69112323253927</c:v>
                </c:pt>
                <c:pt idx="36">
                  <c:v>128.2783171583423</c:v>
                </c:pt>
                <c:pt idx="37">
                  <c:v>141.76351364409351</c:v>
                </c:pt>
                <c:pt idx="38">
                  <c:v>133.37045535594137</c:v>
                </c:pt>
                <c:pt idx="39">
                  <c:v>121.78913671588333</c:v>
                </c:pt>
                <c:pt idx="40">
                  <c:v>132.17766598796038</c:v>
                </c:pt>
                <c:pt idx="41">
                  <c:v>97.104270300090718</c:v>
                </c:pt>
                <c:pt idx="42">
                  <c:v>57.530308491705952</c:v>
                </c:pt>
                <c:pt idx="43">
                  <c:v>44.832135837717765</c:v>
                </c:pt>
                <c:pt idx="44">
                  <c:v>40.976794282259576</c:v>
                </c:pt>
                <c:pt idx="45">
                  <c:v>40.570000791848145</c:v>
                </c:pt>
                <c:pt idx="46">
                  <c:v>58.861967095174627</c:v>
                </c:pt>
                <c:pt idx="47">
                  <c:v>66.887941333059103</c:v>
                </c:pt>
                <c:pt idx="48">
                  <c:v>67.403921810572172</c:v>
                </c:pt>
                <c:pt idx="49">
                  <c:v>70.28228514574468</c:v>
                </c:pt>
                <c:pt idx="50">
                  <c:v>71.552829326913411</c:v>
                </c:pt>
                <c:pt idx="51">
                  <c:v>70.823493228252573</c:v>
                </c:pt>
                <c:pt idx="52">
                  <c:v>68.476386451801218</c:v>
                </c:pt>
                <c:pt idx="53">
                  <c:v>69.715730213171696</c:v>
                </c:pt>
                <c:pt idx="54">
                  <c:v>69.851531588660578</c:v>
                </c:pt>
                <c:pt idx="55">
                  <c:v>61.553256622331979</c:v>
                </c:pt>
                <c:pt idx="56">
                  <c:v>55.078792167649624</c:v>
                </c:pt>
                <c:pt idx="57">
                  <c:v>48.897710918833063</c:v>
                </c:pt>
                <c:pt idx="58">
                  <c:v>43.008723430674642</c:v>
                </c:pt>
                <c:pt idx="59">
                  <c:v>38.188526513559069</c:v>
                </c:pt>
                <c:pt idx="60">
                  <c:v>33.102280653392214</c:v>
                </c:pt>
              </c:numCache>
            </c:numRef>
          </c:val>
        </c:ser>
        <c:ser>
          <c:idx val="12"/>
          <c:order val="12"/>
          <c:tx>
            <c:strRef>
              <c:f>'2017_analysis'!$A$76</c:f>
              <c:strCache>
                <c:ptCount val="1"/>
                <c:pt idx="0">
                  <c:v>Fracked Gas</c:v>
                </c:pt>
              </c:strCache>
            </c:strRef>
          </c:tx>
          <c:spPr>
            <a:blipFill>
              <a:blip xmlns:r="http://schemas.openxmlformats.org/officeDocument/2006/relationships" r:embed="rId3"/>
              <a:tile tx="0" ty="0" sx="100000" sy="100000" flip="none" algn="tl"/>
            </a:blipFill>
          </c:spP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'2017_analysis'!$B$76:$BJ$76</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0.99740536675479252</c:v>
                </c:pt>
                <c:pt idx="50">
                  <c:v>6.6371037372576076</c:v>
                </c:pt>
                <c:pt idx="51">
                  <c:v>12.44402651052002</c:v>
                </c:pt>
                <c:pt idx="52">
                  <c:v>18.037246923309226</c:v>
                </c:pt>
                <c:pt idx="53">
                  <c:v>24.839006058171716</c:v>
                </c:pt>
                <c:pt idx="54">
                  <c:v>31.770012189547028</c:v>
                </c:pt>
                <c:pt idx="55">
                  <c:v>34.441296352495485</c:v>
                </c:pt>
                <c:pt idx="56">
                  <c:v>36.959754832557536</c:v>
                </c:pt>
                <c:pt idx="57">
                  <c:v>38.629005632302913</c:v>
                </c:pt>
                <c:pt idx="58">
                  <c:v>39.447513115911178</c:v>
                </c:pt>
                <c:pt idx="59">
                  <c:v>40.232616823885394</c:v>
                </c:pt>
                <c:pt idx="60">
                  <c:v>39.722736784070982</c:v>
                </c:pt>
              </c:numCache>
            </c:numRef>
          </c:val>
        </c:ser>
        <c:ser>
          <c:idx val="13"/>
          <c:order val="13"/>
          <c:tx>
            <c:strRef>
              <c:f>'2017_analysis'!$A$77</c:f>
              <c:strCache>
                <c:ptCount val="1"/>
                <c:pt idx="0">
                  <c:v>Imported gas</c:v>
                </c:pt>
              </c:strCache>
            </c:strRef>
          </c:tx>
          <c:spPr>
            <a:solidFill>
              <a:srgbClr val="FFFF99"/>
            </a:solidFill>
            <a:ln>
              <a:solidFill>
                <a:schemeClr val="tx1"/>
              </a:solidFill>
            </a:ln>
          </c:spP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'2017_analysis'!$B$77:$BJ$77</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6.0276172200129458E-2</c:v>
                </c:pt>
                <c:pt idx="22">
                  <c:v>0.79353277660314814</c:v>
                </c:pt>
                <c:pt idx="23">
                  <c:v>2.0951301415689412</c:v>
                </c:pt>
                <c:pt idx="24">
                  <c:v>9.7315346347060476</c:v>
                </c:pt>
                <c:pt idx="25">
                  <c:v>4.0921388426083665</c:v>
                </c:pt>
                <c:pt idx="26">
                  <c:v>0</c:v>
                </c:pt>
                <c:pt idx="27">
                  <c:v>21.768358885182689</c:v>
                </c:pt>
                <c:pt idx="28">
                  <c:v>0</c:v>
                </c:pt>
                <c:pt idx="29">
                  <c:v>0</c:v>
                </c:pt>
                <c:pt idx="30">
                  <c:v>0</c:v>
                </c:pt>
                <c:pt idx="31">
                  <c:v>0</c:v>
                </c:pt>
                <c:pt idx="32">
                  <c:v>0</c:v>
                </c:pt>
                <c:pt idx="33">
                  <c:v>0</c:v>
                </c:pt>
                <c:pt idx="34">
                  <c:v>0</c:v>
                </c:pt>
                <c:pt idx="35">
                  <c:v>2.39505797172062</c:v>
                </c:pt>
                <c:pt idx="36">
                  <c:v>11.988627771807696</c:v>
                </c:pt>
                <c:pt idx="37">
                  <c:v>22.581798633572429</c:v>
                </c:pt>
                <c:pt idx="38">
                  <c:v>41.122557068081989</c:v>
                </c:pt>
                <c:pt idx="39">
                  <c:v>43.252216777603444</c:v>
                </c:pt>
                <c:pt idx="40">
                  <c:v>41.149650732100973</c:v>
                </c:pt>
                <c:pt idx="41">
                  <c:v>47.448677532998886</c:v>
                </c:pt>
                <c:pt idx="42">
                  <c:v>42.237441677454996</c:v>
                </c:pt>
                <c:pt idx="43">
                  <c:v>50.731101079522674</c:v>
                </c:pt>
                <c:pt idx="44">
                  <c:v>59.709043097006834</c:v>
                </c:pt>
                <c:pt idx="45">
                  <c:v>63.579851987224757</c:v>
                </c:pt>
                <c:pt idx="46">
                  <c:v>95.943206304979086</c:v>
                </c:pt>
                <c:pt idx="47">
                  <c:v>113.43691617926359</c:v>
                </c:pt>
                <c:pt idx="48">
                  <c:v>118.98634428940242</c:v>
                </c:pt>
                <c:pt idx="49">
                  <c:v>128.20138283845904</c:v>
                </c:pt>
                <c:pt idx="50">
                  <c:v>130.40475582106757</c:v>
                </c:pt>
                <c:pt idx="51">
                  <c:v>128.9561881925766</c:v>
                </c:pt>
                <c:pt idx="52">
                  <c:v>124.56053274872113</c:v>
                </c:pt>
                <c:pt idx="53">
                  <c:v>126.6833743682425</c:v>
                </c:pt>
                <c:pt idx="54">
                  <c:v>126.79030856494118</c:v>
                </c:pt>
                <c:pt idx="55">
                  <c:v>111.59682230048803</c:v>
                </c:pt>
                <c:pt idx="56">
                  <c:v>99.733765810232853</c:v>
                </c:pt>
                <c:pt idx="57">
                  <c:v>88.423205583577214</c:v>
                </c:pt>
                <c:pt idx="58">
                  <c:v>77.662820381466958</c:v>
                </c:pt>
                <c:pt idx="59">
                  <c:v>68.852994786595048</c:v>
                </c:pt>
                <c:pt idx="60">
                  <c:v>59.584105176106249</c:v>
                </c:pt>
              </c:numCache>
            </c:numRef>
          </c:val>
        </c:ser>
        <c:axId val="180386816"/>
        <c:axId val="180400896"/>
      </c:areaChart>
      <c:lineChart>
        <c:grouping val="standard"/>
        <c:ser>
          <c:idx val="0"/>
          <c:order val="0"/>
          <c:tx>
            <c:strRef>
              <c:f>'2017_analysis'!$A$64</c:f>
              <c:strCache>
                <c:ptCount val="1"/>
                <c:pt idx="0">
                  <c:v>Demand</c:v>
                </c:pt>
              </c:strCache>
            </c:strRef>
          </c:tx>
          <c:spPr>
            <a:ln w="44450">
              <a:solidFill>
                <a:srgbClr val="FF0000"/>
              </a:solidFill>
            </a:ln>
          </c:spPr>
          <c:marker>
            <c:symbol val="none"/>
          </c:marker>
          <c:cat>
            <c:numRef>
              <c:f>'2017_analysis'!$B$63:$BJ$63</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'2017_analysis'!$B$64:$BJ$64</c:f>
              <c:numCache>
                <c:formatCode>0</c:formatCode>
                <c:ptCount val="61"/>
                <c:pt idx="0">
                  <c:v>216.49999999999997</c:v>
                </c:pt>
                <c:pt idx="1">
                  <c:v>223.57000000000002</c:v>
                </c:pt>
                <c:pt idx="2">
                  <c:v>230.46</c:v>
                </c:pt>
                <c:pt idx="3">
                  <c:v>246.07</c:v>
                </c:pt>
                <c:pt idx="4">
                  <c:v>237.86000000000007</c:v>
                </c:pt>
                <c:pt idx="5">
                  <c:v>238.54</c:v>
                </c:pt>
                <c:pt idx="6">
                  <c:v>240.73</c:v>
                </c:pt>
                <c:pt idx="7">
                  <c:v>247.56</c:v>
                </c:pt>
                <c:pt idx="8">
                  <c:v>253.23000000000002</c:v>
                </c:pt>
                <c:pt idx="9">
                  <c:v>264.97000000000003</c:v>
                </c:pt>
                <c:pt idx="10">
                  <c:v>252.62999999999997</c:v>
                </c:pt>
                <c:pt idx="11">
                  <c:v>247.34</c:v>
                </c:pt>
                <c:pt idx="12">
                  <c:v>243.29999999999998</c:v>
                </c:pt>
                <c:pt idx="13">
                  <c:v>247.30000000000004</c:v>
                </c:pt>
                <c:pt idx="14">
                  <c:v>252.02</c:v>
                </c:pt>
                <c:pt idx="15">
                  <c:v>264.47999999999951</c:v>
                </c:pt>
                <c:pt idx="16">
                  <c:v>277.45</c:v>
                </c:pt>
                <c:pt idx="17">
                  <c:v>291.33999999999969</c:v>
                </c:pt>
                <c:pt idx="18">
                  <c:v>297.85000000000002</c:v>
                </c:pt>
                <c:pt idx="19">
                  <c:v>304.38</c:v>
                </c:pt>
                <c:pt idx="20">
                  <c:v>309.40999999999963</c:v>
                </c:pt>
                <c:pt idx="21">
                  <c:v>317.06000000000006</c:v>
                </c:pt>
                <c:pt idx="22">
                  <c:v>315.24</c:v>
                </c:pt>
                <c:pt idx="23">
                  <c:v>318.59000000000003</c:v>
                </c:pt>
                <c:pt idx="24">
                  <c:v>323.83</c:v>
                </c:pt>
                <c:pt idx="25">
                  <c:v>334.24000000000007</c:v>
                </c:pt>
                <c:pt idx="26">
                  <c:v>349.11400000000032</c:v>
                </c:pt>
                <c:pt idx="27">
                  <c:v>348.20300000000003</c:v>
                </c:pt>
                <c:pt idx="28">
                  <c:v>355.16800000000001</c:v>
                </c:pt>
                <c:pt idx="29">
                  <c:v>361.91499999999957</c:v>
                </c:pt>
                <c:pt idx="30">
                  <c:v>371.44</c:v>
                </c:pt>
                <c:pt idx="31">
                  <c:v>374.57299999999969</c:v>
                </c:pt>
                <c:pt idx="32">
                  <c:v>375.07199999999938</c:v>
                </c:pt>
                <c:pt idx="33">
                  <c:v>378.68700000000001</c:v>
                </c:pt>
                <c:pt idx="34">
                  <c:v>380.88899999999938</c:v>
                </c:pt>
                <c:pt idx="35">
                  <c:v>385.10099999999989</c:v>
                </c:pt>
                <c:pt idx="36">
                  <c:v>381.37800000000004</c:v>
                </c:pt>
                <c:pt idx="37">
                  <c:v>379.2789999999992</c:v>
                </c:pt>
                <c:pt idx="38">
                  <c:v>378.20208824658368</c:v>
                </c:pt>
                <c:pt idx="39">
                  <c:v>358.16664752392074</c:v>
                </c:pt>
                <c:pt idx="40">
                  <c:v>364.11102005885834</c:v>
                </c:pt>
                <c:pt idx="41">
                  <c:v>353.37068529501215</c:v>
                </c:pt>
                <c:pt idx="42">
                  <c:v>353.50421990354874</c:v>
                </c:pt>
                <c:pt idx="43">
                  <c:v>351.30730982933432</c:v>
                </c:pt>
                <c:pt idx="44">
                  <c:v>338.55721461365715</c:v>
                </c:pt>
                <c:pt idx="45">
                  <c:v>343.63557283286138</c:v>
                </c:pt>
                <c:pt idx="46">
                  <c:v>348.79010642535394</c:v>
                </c:pt>
                <c:pt idx="47">
                  <c:v>354.02195802173429</c:v>
                </c:pt>
                <c:pt idx="48">
                  <c:v>359.33228739206072</c:v>
                </c:pt>
                <c:pt idx="49">
                  <c:v>364.72227170294133</c:v>
                </c:pt>
                <c:pt idx="50">
                  <c:v>370.19310577848444</c:v>
                </c:pt>
                <c:pt idx="51">
                  <c:v>375.74600236516267</c:v>
                </c:pt>
                <c:pt idx="52">
                  <c:v>381.38219240063955</c:v>
                </c:pt>
                <c:pt idx="53">
                  <c:v>387.10292528664968</c:v>
                </c:pt>
                <c:pt idx="54">
                  <c:v>392.90946916594936</c:v>
                </c:pt>
                <c:pt idx="55">
                  <c:v>398.80311120343856</c:v>
                </c:pt>
                <c:pt idx="56">
                  <c:v>404.78515787148916</c:v>
                </c:pt>
                <c:pt idx="57">
                  <c:v>410.85693523956246</c:v>
                </c:pt>
                <c:pt idx="58">
                  <c:v>417.01978926815565</c:v>
                </c:pt>
                <c:pt idx="59">
                  <c:v>423.2750861071782</c:v>
                </c:pt>
                <c:pt idx="60">
                  <c:v>429.6242123987858</c:v>
                </c:pt>
              </c:numCache>
            </c:numRef>
          </c:val>
        </c:ser>
        <c:marker val="1"/>
        <c:axId val="180386816"/>
        <c:axId val="180400896"/>
      </c:lineChart>
      <c:catAx>
        <c:axId val="180386816"/>
        <c:scaling>
          <c:orientation val="minMax"/>
        </c:scaling>
        <c:axPos val="b"/>
        <c:majorGridlines/>
        <c:numFmt formatCode="General" sourceLinked="1"/>
        <c:tickLblPos val="nextTo"/>
        <c:txPr>
          <a:bodyPr/>
          <a:lstStyle/>
          <a:p>
            <a:pPr>
              <a:defRPr sz="1400" b="1"/>
            </a:pPr>
            <a:endParaRPr lang="en-US"/>
          </a:p>
        </c:txPr>
        <c:crossAx val="180400896"/>
        <c:crosses val="autoZero"/>
        <c:auto val="1"/>
        <c:lblAlgn val="ctr"/>
        <c:lblOffset val="100"/>
        <c:tickLblSkip val="10"/>
        <c:tickMarkSkip val="5"/>
      </c:catAx>
      <c:valAx>
        <c:axId val="180400896"/>
        <c:scaling>
          <c:orientation val="minMax"/>
          <c:max val="450"/>
        </c:scaling>
        <c:axPos val="l"/>
        <c:majorGridlines/>
        <c:title>
          <c:tx>
            <c:rich>
              <a:bodyPr rot="-5400000" vert="horz"/>
              <a:lstStyle/>
              <a:p>
                <a:pPr>
                  <a:defRPr sz="1600">
                    <a:latin typeface="Times New Roman" pitchFamily="18" charset="0"/>
                    <a:cs typeface="Times New Roman" pitchFamily="18" charset="0"/>
                  </a:defRPr>
                </a:pPr>
                <a:r>
                  <a:rPr lang="en-US" sz="1600">
                    <a:latin typeface="Times New Roman" pitchFamily="18" charset="0"/>
                    <a:cs typeface="Times New Roman" pitchFamily="18" charset="0"/>
                  </a:rPr>
                  <a:t>TWh</a:t>
                </a:r>
              </a:p>
            </c:rich>
          </c:tx>
          <c:layout/>
        </c:title>
        <c:numFmt formatCode="0" sourceLinked="1"/>
        <c:tickLblPos val="nextTo"/>
        <c:txPr>
          <a:bodyPr/>
          <a:lstStyle/>
          <a:p>
            <a:pPr>
              <a:defRPr sz="1600" b="1"/>
            </a:pPr>
            <a:endParaRPr lang="en-US"/>
          </a:p>
        </c:txPr>
        <c:crossAx val="180386816"/>
        <c:crosses val="autoZero"/>
        <c:crossBetween val="between"/>
      </c:valAx>
      <c:spPr>
        <a:solidFill>
          <a:srgbClr val="CCFFCC"/>
        </a:solidFill>
        <a:ln>
          <a:solidFill>
            <a:prstClr val="black"/>
          </a:solidFill>
        </a:ln>
      </c:spPr>
    </c:plotArea>
    <c:plotVisOnly val="1"/>
    <c:dispBlanksAs val="zero"/>
  </c:chart>
  <c:spPr>
    <a:solidFill>
      <a:srgbClr val="FFFFCC"/>
    </a:solidFill>
  </c:spPr>
  <c:externalData r:id="rId4"/>
  <c:userShapes r:id="rId5"/>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9.5676324773128846E-2"/>
          <c:y val="3.1518238770616276E-2"/>
          <c:w val="0.77288856866748079"/>
          <c:h val="0.8929108010811635"/>
        </c:manualLayout>
      </c:layout>
      <c:areaChart>
        <c:grouping val="stacked"/>
        <c:ser>
          <c:idx val="1"/>
          <c:order val="1"/>
          <c:tx>
            <c:strRef>
              <c:f>future_analysis!$A$122</c:f>
              <c:strCache>
                <c:ptCount val="1"/>
                <c:pt idx="0">
                  <c:v>Nuclear</c:v>
                </c:pt>
              </c:strCache>
            </c:strRef>
          </c:tx>
          <c:spPr>
            <a:solidFill>
              <a:srgbClr val="FF0000"/>
            </a:solidFill>
          </c:spP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future_analysis!$B$122:$BJ$122</c:f>
              <c:numCache>
                <c:formatCode>0</c:formatCode>
                <c:ptCount val="61"/>
                <c:pt idx="0">
                  <c:v>21.261877058841304</c:v>
                </c:pt>
                <c:pt idx="1">
                  <c:v>22.514234134060633</c:v>
                </c:pt>
                <c:pt idx="2">
                  <c:v>24.052446338976083</c:v>
                </c:pt>
                <c:pt idx="3">
                  <c:v>22.770897966021675</c:v>
                </c:pt>
                <c:pt idx="4">
                  <c:v>27.352917484762756</c:v>
                </c:pt>
                <c:pt idx="5">
                  <c:v>24.871969934650831</c:v>
                </c:pt>
                <c:pt idx="6">
                  <c:v>29.112818006495779</c:v>
                </c:pt>
                <c:pt idx="7">
                  <c:v>32.549094702501762</c:v>
                </c:pt>
                <c:pt idx="8">
                  <c:v>30.590873722117237</c:v>
                </c:pt>
                <c:pt idx="9">
                  <c:v>31.527383977841389</c:v>
                </c:pt>
                <c:pt idx="10">
                  <c:v>30.632023078193964</c:v>
                </c:pt>
                <c:pt idx="11">
                  <c:v>31.582263300235784</c:v>
                </c:pt>
                <c:pt idx="12">
                  <c:v>36.932368287969012</c:v>
                </c:pt>
                <c:pt idx="13">
                  <c:v>41.869017701196341</c:v>
                </c:pt>
                <c:pt idx="14">
                  <c:v>45.086475030948677</c:v>
                </c:pt>
                <c:pt idx="15">
                  <c:v>51.166684633402994</c:v>
                </c:pt>
                <c:pt idx="16">
                  <c:v>50.318292559011994</c:v>
                </c:pt>
                <c:pt idx="17">
                  <c:v>47.725188664552313</c:v>
                </c:pt>
                <c:pt idx="18">
                  <c:v>55.084999670823485</c:v>
                </c:pt>
                <c:pt idx="19">
                  <c:v>63.046199400656349</c:v>
                </c:pt>
                <c:pt idx="20">
                  <c:v>58.150322529054272</c:v>
                </c:pt>
                <c:pt idx="21">
                  <c:v>62.322781605474887</c:v>
                </c:pt>
                <c:pt idx="22">
                  <c:v>68.616954063110896</c:v>
                </c:pt>
                <c:pt idx="23">
                  <c:v>80.460313907101664</c:v>
                </c:pt>
                <c:pt idx="24">
                  <c:v>79.432261810367422</c:v>
                </c:pt>
                <c:pt idx="25">
                  <c:v>80.023827838541393</c:v>
                </c:pt>
                <c:pt idx="26">
                  <c:v>85.82</c:v>
                </c:pt>
                <c:pt idx="27">
                  <c:v>89.340999999999994</c:v>
                </c:pt>
                <c:pt idx="28">
                  <c:v>90.59</c:v>
                </c:pt>
                <c:pt idx="29">
                  <c:v>87.671999999999983</c:v>
                </c:pt>
                <c:pt idx="30">
                  <c:v>78.334000000000003</c:v>
                </c:pt>
                <c:pt idx="31">
                  <c:v>82.985000000000014</c:v>
                </c:pt>
                <c:pt idx="32">
                  <c:v>81.09</c:v>
                </c:pt>
                <c:pt idx="33">
                  <c:v>81.911000000000129</c:v>
                </c:pt>
                <c:pt idx="34">
                  <c:v>73.681640000000002</c:v>
                </c:pt>
                <c:pt idx="35">
                  <c:v>75.172789999999779</c:v>
                </c:pt>
                <c:pt idx="36">
                  <c:v>69.237160000000131</c:v>
                </c:pt>
                <c:pt idx="37">
                  <c:v>57.248900000000013</c:v>
                </c:pt>
                <c:pt idx="38">
                  <c:v>47.673070000000003</c:v>
                </c:pt>
                <c:pt idx="39">
                  <c:v>62.761710000000058</c:v>
                </c:pt>
                <c:pt idx="40">
                  <c:v>56.44171</c:v>
                </c:pt>
                <c:pt idx="41">
                  <c:v>62.65522</c:v>
                </c:pt>
                <c:pt idx="42">
                  <c:v>63.949210000000001</c:v>
                </c:pt>
                <c:pt idx="43">
                  <c:v>64.132509999999982</c:v>
                </c:pt>
                <c:pt idx="44">
                  <c:v>57.90252000000001</c:v>
                </c:pt>
                <c:pt idx="45">
                  <c:v>63.894560000000006</c:v>
                </c:pt>
                <c:pt idx="46">
                  <c:v>65.149084999999999</c:v>
                </c:pt>
                <c:pt idx="47">
                  <c:v>51</c:v>
                </c:pt>
                <c:pt idx="48">
                  <c:v>48</c:v>
                </c:pt>
                <c:pt idx="49">
                  <c:v>38</c:v>
                </c:pt>
                <c:pt idx="50">
                  <c:v>32</c:v>
                </c:pt>
                <c:pt idx="51">
                  <c:v>32</c:v>
                </c:pt>
                <c:pt idx="52">
                  <c:v>32</c:v>
                </c:pt>
                <c:pt idx="53">
                  <c:v>19</c:v>
                </c:pt>
                <c:pt idx="54">
                  <c:v>7</c:v>
                </c:pt>
                <c:pt idx="55">
                  <c:v>7</c:v>
                </c:pt>
                <c:pt idx="56">
                  <c:v>7</c:v>
                </c:pt>
                <c:pt idx="57">
                  <c:v>7</c:v>
                </c:pt>
                <c:pt idx="58">
                  <c:v>7</c:v>
                </c:pt>
                <c:pt idx="59">
                  <c:v>7</c:v>
                </c:pt>
                <c:pt idx="60">
                  <c:v>7</c:v>
                </c:pt>
              </c:numCache>
            </c:numRef>
          </c:val>
        </c:ser>
        <c:ser>
          <c:idx val="2"/>
          <c:order val="2"/>
          <c:tx>
            <c:strRef>
              <c:f>future_analysis!$A$123</c:f>
              <c:strCache>
                <c:ptCount val="1"/>
                <c:pt idx="0">
                  <c:v>new nuclear</c:v>
                </c:pt>
              </c:strCache>
            </c:strRef>
          </c:tx>
          <c:spPr>
            <a:blipFill dpi="0" rotWithShape="1">
              <a:blip xmlns:r="http://schemas.openxmlformats.org/officeDocument/2006/relationships" r:embed="rId1"/>
              <a:srcRect/>
              <a:tile tx="0" ty="0" sx="100000" sy="100000" flip="none" algn="tl"/>
            </a:blipFill>
            <a:ln>
              <a:solidFill>
                <a:prstClr val="black"/>
              </a:solidFill>
            </a:ln>
          </c:spP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future_analysis!$B$123:$BJ$123</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val>
        </c:ser>
        <c:ser>
          <c:idx val="3"/>
          <c:order val="3"/>
          <c:tx>
            <c:strRef>
              <c:f>future_analysis!$A$124</c:f>
              <c:strCache>
                <c:ptCount val="1"/>
                <c:pt idx="0">
                  <c:v>coal</c:v>
                </c:pt>
              </c:strCache>
            </c:strRef>
          </c:tx>
          <c:spPr>
            <a:solidFill>
              <a:schemeClr val="tx1"/>
            </a:solidFill>
          </c:spP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future_analysis!$B$124:$BJ$124</c:f>
              <c:numCache>
                <c:formatCode>0</c:formatCode>
                <c:ptCount val="61"/>
                <c:pt idx="0">
                  <c:v>144.63350287409642</c:v>
                </c:pt>
                <c:pt idx="1">
                  <c:v>143.89560472528618</c:v>
                </c:pt>
                <c:pt idx="2">
                  <c:v>132.38104106573212</c:v>
                </c:pt>
                <c:pt idx="3">
                  <c:v>155.75539362754691</c:v>
                </c:pt>
                <c:pt idx="4">
                  <c:v>139.57073665954385</c:v>
                </c:pt>
                <c:pt idx="5">
                  <c:v>157.69242867442767</c:v>
                </c:pt>
                <c:pt idx="6">
                  <c:v>165.94841260425446</c:v>
                </c:pt>
                <c:pt idx="7">
                  <c:v>168.28998594017733</c:v>
                </c:pt>
                <c:pt idx="8">
                  <c:v>172.16697165038798</c:v>
                </c:pt>
                <c:pt idx="9">
                  <c:v>185.49487718489658</c:v>
                </c:pt>
                <c:pt idx="10">
                  <c:v>188.59125310972792</c:v>
                </c:pt>
                <c:pt idx="11">
                  <c:v>189.68881156054033</c:v>
                </c:pt>
                <c:pt idx="12">
                  <c:v>176.13984669415683</c:v>
                </c:pt>
                <c:pt idx="13">
                  <c:v>180.19341370937371</c:v>
                </c:pt>
                <c:pt idx="14">
                  <c:v>115.95339208669331</c:v>
                </c:pt>
                <c:pt idx="15">
                  <c:v>163.56392856159638</c:v>
                </c:pt>
                <c:pt idx="16">
                  <c:v>190.00529168629737</c:v>
                </c:pt>
                <c:pt idx="17">
                  <c:v>200.86693449093394</c:v>
                </c:pt>
                <c:pt idx="18">
                  <c:v>195.78516362236152</c:v>
                </c:pt>
                <c:pt idx="19">
                  <c:v>194.18961912830508</c:v>
                </c:pt>
                <c:pt idx="20">
                  <c:v>198.18283587414712</c:v>
                </c:pt>
                <c:pt idx="21">
                  <c:v>201.72739514537099</c:v>
                </c:pt>
                <c:pt idx="22">
                  <c:v>187.63617983803431</c:v>
                </c:pt>
                <c:pt idx="23">
                  <c:v>167.70286499642057</c:v>
                </c:pt>
                <c:pt idx="24">
                  <c:v>165.50699633838562</c:v>
                </c:pt>
                <c:pt idx="25">
                  <c:v>163.09001690715181</c:v>
                </c:pt>
                <c:pt idx="26">
                  <c:v>140.72</c:v>
                </c:pt>
                <c:pt idx="27">
                  <c:v>114.56699999999999</c:v>
                </c:pt>
                <c:pt idx="28">
                  <c:v>117.035</c:v>
                </c:pt>
                <c:pt idx="29">
                  <c:v>101.25700000000002</c:v>
                </c:pt>
                <c:pt idx="30">
                  <c:v>114.736</c:v>
                </c:pt>
                <c:pt idx="31">
                  <c:v>125.402</c:v>
                </c:pt>
                <c:pt idx="32">
                  <c:v>118.47499999999999</c:v>
                </c:pt>
                <c:pt idx="33">
                  <c:v>131.76</c:v>
                </c:pt>
                <c:pt idx="34">
                  <c:v>125.68933999999989</c:v>
                </c:pt>
                <c:pt idx="35">
                  <c:v>128.51319999999998</c:v>
                </c:pt>
                <c:pt idx="36">
                  <c:v>141.49504000000007</c:v>
                </c:pt>
                <c:pt idx="37">
                  <c:v>129.03014000000007</c:v>
                </c:pt>
                <c:pt idx="38">
                  <c:v>118.05314</c:v>
                </c:pt>
                <c:pt idx="39">
                  <c:v>97.797920000000147</c:v>
                </c:pt>
                <c:pt idx="40">
                  <c:v>102.17634999999989</c:v>
                </c:pt>
                <c:pt idx="41">
                  <c:v>103.00631</c:v>
                </c:pt>
                <c:pt idx="42">
                  <c:v>135.52155000000002</c:v>
                </c:pt>
                <c:pt idx="43">
                  <c:v>123.57580999999998</c:v>
                </c:pt>
                <c:pt idx="44">
                  <c:v>95.081630000000004</c:v>
                </c:pt>
                <c:pt idx="45">
                  <c:v>71.98518</c:v>
                </c:pt>
                <c:pt idx="46">
                  <c:v>29.137724141475324</c:v>
                </c:pt>
                <c:pt idx="47">
                  <c:v>15</c:v>
                </c:pt>
                <c:pt idx="48">
                  <c:v>12</c:v>
                </c:pt>
                <c:pt idx="49">
                  <c:v>9</c:v>
                </c:pt>
                <c:pt idx="50">
                  <c:v>6</c:v>
                </c:pt>
                <c:pt idx="51">
                  <c:v>3</c:v>
                </c:pt>
                <c:pt idx="52">
                  <c:v>1</c:v>
                </c:pt>
                <c:pt idx="53">
                  <c:v>0</c:v>
                </c:pt>
                <c:pt idx="54">
                  <c:v>0</c:v>
                </c:pt>
                <c:pt idx="55">
                  <c:v>0</c:v>
                </c:pt>
                <c:pt idx="56">
                  <c:v>0</c:v>
                </c:pt>
                <c:pt idx="57">
                  <c:v>0</c:v>
                </c:pt>
                <c:pt idx="58">
                  <c:v>0</c:v>
                </c:pt>
                <c:pt idx="59">
                  <c:v>0</c:v>
                </c:pt>
                <c:pt idx="60">
                  <c:v>0</c:v>
                </c:pt>
              </c:numCache>
            </c:numRef>
          </c:val>
        </c:ser>
        <c:ser>
          <c:idx val="4"/>
          <c:order val="4"/>
          <c:tx>
            <c:strRef>
              <c:f>future_analysis!$A$125</c:f>
              <c:strCache>
                <c:ptCount val="1"/>
                <c:pt idx="0">
                  <c:v>new coal CCS</c:v>
                </c:pt>
              </c:strCache>
            </c:strRef>
          </c:tx>
          <c:spPr>
            <a:blipFill>
              <a:blip xmlns:r="http://schemas.openxmlformats.org/officeDocument/2006/relationships" r:embed="rId2"/>
              <a:tile tx="0" ty="0" sx="100000" sy="100000" flip="none" algn="tl"/>
            </a:blipFill>
            <a:ln>
              <a:solidFill>
                <a:prstClr val="black"/>
              </a:solidFill>
            </a:ln>
          </c:spP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future_analysis!$B$125:$BJ$125</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val>
        </c:ser>
        <c:ser>
          <c:idx val="5"/>
          <c:order val="5"/>
          <c:tx>
            <c:strRef>
              <c:f>future_analysis!$A$126</c:f>
              <c:strCache>
                <c:ptCount val="1"/>
                <c:pt idx="0">
                  <c:v>oil</c:v>
                </c:pt>
              </c:strCache>
            </c:strRef>
          </c:tx>
          <c:spPr>
            <a:solidFill>
              <a:srgbClr val="CC6600"/>
            </a:solidFill>
          </c:spP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future_analysis!$B$126:$BJ$126</c:f>
              <c:numCache>
                <c:formatCode>0</c:formatCode>
                <c:ptCount val="61"/>
                <c:pt idx="0">
                  <c:v>44.789729922300971</c:v>
                </c:pt>
                <c:pt idx="1">
                  <c:v>53.014170161947497</c:v>
                </c:pt>
                <c:pt idx="2">
                  <c:v>69.52385609926921</c:v>
                </c:pt>
                <c:pt idx="3">
                  <c:v>63.246129533610045</c:v>
                </c:pt>
                <c:pt idx="4">
                  <c:v>66.416419513851878</c:v>
                </c:pt>
                <c:pt idx="5">
                  <c:v>51.274225274507103</c:v>
                </c:pt>
                <c:pt idx="6">
                  <c:v>41.010239896453697</c:v>
                </c:pt>
                <c:pt idx="7">
                  <c:v>41.834798764789902</c:v>
                </c:pt>
                <c:pt idx="8">
                  <c:v>45.657539443196846</c:v>
                </c:pt>
                <c:pt idx="9">
                  <c:v>42.806510119591529</c:v>
                </c:pt>
                <c:pt idx="10">
                  <c:v>28.574432289352696</c:v>
                </c:pt>
                <c:pt idx="11">
                  <c:v>20.970622383577243</c:v>
                </c:pt>
                <c:pt idx="12">
                  <c:v>24.889326163304826</c:v>
                </c:pt>
                <c:pt idx="13">
                  <c:v>19.169512096741865</c:v>
                </c:pt>
                <c:pt idx="14">
                  <c:v>85.288032195997658</c:v>
                </c:pt>
                <c:pt idx="15">
                  <c:v>43.296334031010893</c:v>
                </c:pt>
                <c:pt idx="16">
                  <c:v>26.17419834454099</c:v>
                </c:pt>
                <c:pt idx="17">
                  <c:v>24.983449563548884</c:v>
                </c:pt>
                <c:pt idx="18">
                  <c:v>27.969309088908787</c:v>
                </c:pt>
                <c:pt idx="19">
                  <c:v>28.027367709239954</c:v>
                </c:pt>
                <c:pt idx="20">
                  <c:v>33.860384018698433</c:v>
                </c:pt>
                <c:pt idx="21">
                  <c:v>29.959514130500629</c:v>
                </c:pt>
                <c:pt idx="22">
                  <c:v>31.938073163920706</c:v>
                </c:pt>
                <c:pt idx="23">
                  <c:v>24.808116123730883</c:v>
                </c:pt>
                <c:pt idx="24">
                  <c:v>17.946541771632109</c:v>
                </c:pt>
                <c:pt idx="25">
                  <c:v>18.78006255294471</c:v>
                </c:pt>
                <c:pt idx="26">
                  <c:v>13.881</c:v>
                </c:pt>
                <c:pt idx="27">
                  <c:v>8.0630000000000006</c:v>
                </c:pt>
                <c:pt idx="28">
                  <c:v>6.8339999999999996</c:v>
                </c:pt>
                <c:pt idx="29">
                  <c:v>6.0720000000000001</c:v>
                </c:pt>
                <c:pt idx="30">
                  <c:v>5.9279999999999955</c:v>
                </c:pt>
                <c:pt idx="31">
                  <c:v>4.7770000000000001</c:v>
                </c:pt>
                <c:pt idx="32">
                  <c:v>4.2169999999999996</c:v>
                </c:pt>
                <c:pt idx="33">
                  <c:v>4.1710000000000003</c:v>
                </c:pt>
                <c:pt idx="34">
                  <c:v>4.0937800000000006</c:v>
                </c:pt>
                <c:pt idx="35">
                  <c:v>4.6504499999999975</c:v>
                </c:pt>
                <c:pt idx="36">
                  <c:v>5.4068100000000001</c:v>
                </c:pt>
                <c:pt idx="37">
                  <c:v>4.4649499999999955</c:v>
                </c:pt>
                <c:pt idx="38">
                  <c:v>5.8852500000000001</c:v>
                </c:pt>
                <c:pt idx="39">
                  <c:v>5.3651399999999914</c:v>
                </c:pt>
                <c:pt idx="40">
                  <c:v>4.3082200000000004</c:v>
                </c:pt>
                <c:pt idx="41">
                  <c:v>2.80741</c:v>
                </c:pt>
                <c:pt idx="42">
                  <c:v>2.58128</c:v>
                </c:pt>
                <c:pt idx="43">
                  <c:v>1.8716599999999999</c:v>
                </c:pt>
                <c:pt idx="44">
                  <c:v>1.7456099999999979</c:v>
                </c:pt>
                <c:pt idx="45">
                  <c:v>1.85022</c:v>
                </c:pt>
                <c:pt idx="46">
                  <c:v>1.6692662299341658</c:v>
                </c:pt>
                <c:pt idx="47">
                  <c:v>1.5</c:v>
                </c:pt>
                <c:pt idx="48">
                  <c:v>1.5</c:v>
                </c:pt>
                <c:pt idx="49">
                  <c:v>1.5</c:v>
                </c:pt>
                <c:pt idx="50">
                  <c:v>1.5</c:v>
                </c:pt>
                <c:pt idx="51">
                  <c:v>0</c:v>
                </c:pt>
                <c:pt idx="52">
                  <c:v>0</c:v>
                </c:pt>
                <c:pt idx="53">
                  <c:v>0</c:v>
                </c:pt>
                <c:pt idx="54">
                  <c:v>0</c:v>
                </c:pt>
                <c:pt idx="55">
                  <c:v>0</c:v>
                </c:pt>
                <c:pt idx="56">
                  <c:v>0</c:v>
                </c:pt>
                <c:pt idx="57">
                  <c:v>0</c:v>
                </c:pt>
                <c:pt idx="58">
                  <c:v>0</c:v>
                </c:pt>
                <c:pt idx="59">
                  <c:v>0</c:v>
                </c:pt>
                <c:pt idx="60">
                  <c:v>0</c:v>
                </c:pt>
              </c:numCache>
            </c:numRef>
          </c:val>
        </c:ser>
        <c:ser>
          <c:idx val="6"/>
          <c:order val="6"/>
          <c:tx>
            <c:strRef>
              <c:f>future_analysis!$A$127</c:f>
              <c:strCache>
                <c:ptCount val="1"/>
                <c:pt idx="0">
                  <c:v>Other Renewables</c:v>
                </c:pt>
              </c:strCache>
            </c:strRef>
          </c:tx>
          <c:spPr>
            <a:solidFill>
              <a:srgbClr val="CCFFFF"/>
            </a:solidFill>
            <a:ln>
              <a:solidFill>
                <a:prstClr val="black"/>
              </a:solidFill>
            </a:ln>
          </c:spP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future_analysis!$B$127:$BJ$127</c:f>
              <c:numCache>
                <c:formatCode>0</c:formatCode>
                <c:ptCount val="61"/>
                <c:pt idx="0">
                  <c:v>5.2648901447610985</c:v>
                </c:pt>
                <c:pt idx="1">
                  <c:v>4.0259909787055355</c:v>
                </c:pt>
                <c:pt idx="2">
                  <c:v>4.0226564960228437</c:v>
                </c:pt>
                <c:pt idx="3">
                  <c:v>4.2375788728211461</c:v>
                </c:pt>
                <c:pt idx="4">
                  <c:v>4.4699263418415329</c:v>
                </c:pt>
                <c:pt idx="5">
                  <c:v>4.6213761164145453</c:v>
                </c:pt>
                <c:pt idx="6">
                  <c:v>4.7585294927960824</c:v>
                </c:pt>
                <c:pt idx="7">
                  <c:v>4.8861205925307774</c:v>
                </c:pt>
                <c:pt idx="8">
                  <c:v>4.8946151842978525</c:v>
                </c:pt>
                <c:pt idx="9">
                  <c:v>5.1412287176704918</c:v>
                </c:pt>
                <c:pt idx="10">
                  <c:v>4.8322915227252237</c:v>
                </c:pt>
                <c:pt idx="11">
                  <c:v>5.0983027556465164</c:v>
                </c:pt>
                <c:pt idx="12">
                  <c:v>5.3384588545689047</c:v>
                </c:pt>
                <c:pt idx="13">
                  <c:v>6.0680564926877985</c:v>
                </c:pt>
                <c:pt idx="14">
                  <c:v>5.6921006863602388</c:v>
                </c:pt>
                <c:pt idx="15">
                  <c:v>6.4530527739897314</c:v>
                </c:pt>
                <c:pt idx="16">
                  <c:v>6.6922174101496452</c:v>
                </c:pt>
                <c:pt idx="17">
                  <c:v>6.1244272809650449</c:v>
                </c:pt>
                <c:pt idx="18">
                  <c:v>6.8705276179058155</c:v>
                </c:pt>
                <c:pt idx="19">
                  <c:v>6.4868137617983033</c:v>
                </c:pt>
                <c:pt idx="20">
                  <c:v>7.0289093320183387</c:v>
                </c:pt>
                <c:pt idx="21">
                  <c:v>6.0375473966521804</c:v>
                </c:pt>
                <c:pt idx="22">
                  <c:v>7.0259552732011459</c:v>
                </c:pt>
                <c:pt idx="23">
                  <c:v>5.852273415488332</c:v>
                </c:pt>
                <c:pt idx="24">
                  <c:v>6.7499839799085395</c:v>
                </c:pt>
                <c:pt idx="25">
                  <c:v>6.6304265900615489</c:v>
                </c:pt>
                <c:pt idx="26">
                  <c:v>4.7800854679999896</c:v>
                </c:pt>
                <c:pt idx="27">
                  <c:v>5.79554943705</c:v>
                </c:pt>
                <c:pt idx="28">
                  <c:v>7.1885558848999906</c:v>
                </c:pt>
                <c:pt idx="29">
                  <c:v>8.2061756609499987</c:v>
                </c:pt>
                <c:pt idx="30">
                  <c:v>8.4478060524500016</c:v>
                </c:pt>
                <c:pt idx="31">
                  <c:v>8.0535585772000164</c:v>
                </c:pt>
                <c:pt idx="32">
                  <c:v>9.3233332894222727</c:v>
                </c:pt>
                <c:pt idx="33">
                  <c:v>8.732183408562209</c:v>
                </c:pt>
                <c:pt idx="34">
                  <c:v>11.625133000990001</c:v>
                </c:pt>
                <c:pt idx="35">
                  <c:v>13.445421955740002</c:v>
                </c:pt>
                <c:pt idx="36">
                  <c:v>13.219317469449999</c:v>
                </c:pt>
                <c:pt idx="37">
                  <c:v>13.687350222333718</c:v>
                </c:pt>
                <c:pt idx="38">
                  <c:v>13.935094679894325</c:v>
                </c:pt>
                <c:pt idx="39">
                  <c:v>15.036499306741801</c:v>
                </c:pt>
                <c:pt idx="40">
                  <c:v>14.868096683533819</c:v>
                </c:pt>
                <c:pt idx="41">
                  <c:v>17.920308678940724</c:v>
                </c:pt>
                <c:pt idx="42">
                  <c:v>18.619617341689302</c:v>
                </c:pt>
                <c:pt idx="43">
                  <c:v>21.326029430024214</c:v>
                </c:pt>
                <c:pt idx="44">
                  <c:v>26.608417862832987</c:v>
                </c:pt>
                <c:pt idx="45">
                  <c:v>32.954324267285983</c:v>
                </c:pt>
                <c:pt idx="46">
                  <c:v>32.695431762017932</c:v>
                </c:pt>
                <c:pt idx="47">
                  <c:v>32.695431762017932</c:v>
                </c:pt>
                <c:pt idx="48">
                  <c:v>32.695431762017932</c:v>
                </c:pt>
                <c:pt idx="49">
                  <c:v>32.695431762017932</c:v>
                </c:pt>
                <c:pt idx="50">
                  <c:v>32.695431762017932</c:v>
                </c:pt>
                <c:pt idx="51">
                  <c:v>32.700000000000003</c:v>
                </c:pt>
                <c:pt idx="52">
                  <c:v>34</c:v>
                </c:pt>
                <c:pt idx="53">
                  <c:v>36</c:v>
                </c:pt>
                <c:pt idx="54">
                  <c:v>39</c:v>
                </c:pt>
                <c:pt idx="55">
                  <c:v>50</c:v>
                </c:pt>
                <c:pt idx="56">
                  <c:v>53</c:v>
                </c:pt>
                <c:pt idx="57">
                  <c:v>56</c:v>
                </c:pt>
                <c:pt idx="58">
                  <c:v>59</c:v>
                </c:pt>
                <c:pt idx="59">
                  <c:v>62</c:v>
                </c:pt>
                <c:pt idx="60">
                  <c:v>65</c:v>
                </c:pt>
              </c:numCache>
            </c:numRef>
          </c:val>
        </c:ser>
        <c:ser>
          <c:idx val="7"/>
          <c:order val="7"/>
          <c:tx>
            <c:strRef>
              <c:f>future_analysis!$A$128</c:f>
              <c:strCache>
                <c:ptCount val="1"/>
                <c:pt idx="0">
                  <c:v>onshore wind</c:v>
                </c:pt>
              </c:strCache>
            </c:strRef>
          </c:tx>
          <c:spPr>
            <a:solidFill>
              <a:srgbClr val="33CCFF"/>
            </a:solidFill>
          </c:spP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future_analysis!$B$128:$BJ$128</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0.48771684600000031</c:v>
                </c:pt>
                <c:pt idx="27">
                  <c:v>0.66698436000000005</c:v>
                </c:pt>
                <c:pt idx="28">
                  <c:v>0.87686161000000162</c:v>
                </c:pt>
                <c:pt idx="29">
                  <c:v>0.85016918000000008</c:v>
                </c:pt>
                <c:pt idx="30">
                  <c:v>0.94492796000000012</c:v>
                </c:pt>
                <c:pt idx="31">
                  <c:v>0.96014426600000125</c:v>
                </c:pt>
                <c:pt idx="32">
                  <c:v>1.2512433685892799</c:v>
                </c:pt>
                <c:pt idx="33">
                  <c:v>1.2755057328799984</c:v>
                </c:pt>
                <c:pt idx="34">
                  <c:v>1.7363942999999968</c:v>
                </c:pt>
                <c:pt idx="35">
                  <c:v>2.5011861400000002</c:v>
                </c:pt>
                <c:pt idx="36">
                  <c:v>3.5736511003999998</c:v>
                </c:pt>
                <c:pt idx="37">
                  <c:v>4.4912822999999999</c:v>
                </c:pt>
                <c:pt idx="38">
                  <c:v>5.7880216600000001</c:v>
                </c:pt>
                <c:pt idx="39">
                  <c:v>7.5293197805999998</c:v>
                </c:pt>
                <c:pt idx="40">
                  <c:v>7.2259712313839026</c:v>
                </c:pt>
                <c:pt idx="41">
                  <c:v>10.813941004901785</c:v>
                </c:pt>
                <c:pt idx="42">
                  <c:v>12.24397713804383</c:v>
                </c:pt>
                <c:pt idx="43">
                  <c:v>16.92537711616567</c:v>
                </c:pt>
                <c:pt idx="44">
                  <c:v>18.554721821261353</c:v>
                </c:pt>
                <c:pt idx="45">
                  <c:v>22.894652230509724</c:v>
                </c:pt>
                <c:pt idx="46">
                  <c:v>20.961576141076318</c:v>
                </c:pt>
                <c:pt idx="47">
                  <c:v>22.178606416713752</c:v>
                </c:pt>
                <c:pt idx="48">
                  <c:v>23.395636692351104</c:v>
                </c:pt>
                <c:pt idx="49">
                  <c:v>24.612666967988588</c:v>
                </c:pt>
                <c:pt idx="50">
                  <c:v>25.829697243625915</c:v>
                </c:pt>
                <c:pt idx="51">
                  <c:v>27.04672751926331</c:v>
                </c:pt>
                <c:pt idx="52">
                  <c:v>28.263757794900769</c:v>
                </c:pt>
                <c:pt idx="53">
                  <c:v>29.480788070538118</c:v>
                </c:pt>
                <c:pt idx="54">
                  <c:v>30.697818346175591</c:v>
                </c:pt>
                <c:pt idx="55">
                  <c:v>31.914848621813015</c:v>
                </c:pt>
                <c:pt idx="56">
                  <c:v>33.131878897450385</c:v>
                </c:pt>
                <c:pt idx="57">
                  <c:v>34.34890917308779</c:v>
                </c:pt>
                <c:pt idx="58">
                  <c:v>35.565939448725267</c:v>
                </c:pt>
                <c:pt idx="59">
                  <c:v>36.782969724362594</c:v>
                </c:pt>
                <c:pt idx="60">
                  <c:v>38</c:v>
                </c:pt>
              </c:numCache>
            </c:numRef>
          </c:val>
        </c:ser>
        <c:ser>
          <c:idx val="8"/>
          <c:order val="8"/>
          <c:tx>
            <c:strRef>
              <c:f>future_analysis!$A$129</c:f>
              <c:strCache>
                <c:ptCount val="1"/>
                <c:pt idx="0">
                  <c:v>offshore wind</c:v>
                </c:pt>
              </c:strCache>
            </c:strRef>
          </c:tx>
          <c:spPr>
            <a:solidFill>
              <a:srgbClr val="0000FF"/>
            </a:solidFill>
            <a:ln>
              <a:solidFill>
                <a:prstClr val="black"/>
              </a:solidFill>
            </a:ln>
          </c:spP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future_analysis!$B$129:$BJ$129</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9.0000000000000182E-4</c:v>
                </c:pt>
                <c:pt idx="31">
                  <c:v>4.9418915555555594E-3</c:v>
                </c:pt>
                <c:pt idx="32">
                  <c:v>4.7809590000000091E-3</c:v>
                </c:pt>
                <c:pt idx="33">
                  <c:v>9.8440000000000021E-3</c:v>
                </c:pt>
                <c:pt idx="34">
                  <c:v>0.19868090000000002</c:v>
                </c:pt>
                <c:pt idx="35">
                  <c:v>0.40270570000000006</c:v>
                </c:pt>
                <c:pt idx="36">
                  <c:v>0.65140150000000063</c:v>
                </c:pt>
                <c:pt idx="37">
                  <c:v>0.78253519999999888</c:v>
                </c:pt>
                <c:pt idx="38">
                  <c:v>1.3353994826666649</c:v>
                </c:pt>
                <c:pt idx="39">
                  <c:v>1.7538947366999962</c:v>
                </c:pt>
                <c:pt idx="40">
                  <c:v>3.0596683239999956</c:v>
                </c:pt>
                <c:pt idx="41">
                  <c:v>5.1490248970999914</c:v>
                </c:pt>
                <c:pt idx="42">
                  <c:v>7.6031448080045765</c:v>
                </c:pt>
                <c:pt idx="43">
                  <c:v>11.471641209628226</c:v>
                </c:pt>
                <c:pt idx="44">
                  <c:v>13.404597435468474</c:v>
                </c:pt>
                <c:pt idx="45">
                  <c:v>17.422739047710998</c:v>
                </c:pt>
                <c:pt idx="46">
                  <c:v>16.40573637316437</c:v>
                </c:pt>
                <c:pt idx="47">
                  <c:v>19.655929428225324</c:v>
                </c:pt>
                <c:pt idx="48">
                  <c:v>22.906122483286186</c:v>
                </c:pt>
                <c:pt idx="49">
                  <c:v>26.156315538347087</c:v>
                </c:pt>
                <c:pt idx="50">
                  <c:v>29.406508593407938</c:v>
                </c:pt>
                <c:pt idx="51">
                  <c:v>32.656701648468861</c:v>
                </c:pt>
                <c:pt idx="52">
                  <c:v>35.90689470352973</c:v>
                </c:pt>
                <c:pt idx="53">
                  <c:v>39.157087758590485</c:v>
                </c:pt>
                <c:pt idx="54">
                  <c:v>42.407280813651404</c:v>
                </c:pt>
                <c:pt idx="55">
                  <c:v>45.657473868712273</c:v>
                </c:pt>
                <c:pt idx="56">
                  <c:v>48.907666923773185</c:v>
                </c:pt>
                <c:pt idx="57">
                  <c:v>52.157859978834125</c:v>
                </c:pt>
                <c:pt idx="58">
                  <c:v>55.408053033895015</c:v>
                </c:pt>
                <c:pt idx="59">
                  <c:v>58.658246088955913</c:v>
                </c:pt>
                <c:pt idx="60">
                  <c:v>61.908439144016782</c:v>
                </c:pt>
              </c:numCache>
            </c:numRef>
          </c:val>
        </c:ser>
        <c:ser>
          <c:idx val="9"/>
          <c:order val="9"/>
          <c:tx>
            <c:strRef>
              <c:f>future_analysis!$A$130</c:f>
              <c:strCache>
                <c:ptCount val="1"/>
                <c:pt idx="0">
                  <c:v>solar</c:v>
                </c:pt>
              </c:strCache>
            </c:strRef>
          </c:tx>
          <c:spPr>
            <a:solidFill>
              <a:srgbClr val="CC3399"/>
            </a:solidFill>
            <a:ln>
              <a:solidFill>
                <a:prstClr val="black"/>
              </a:solidFill>
            </a:ln>
          </c:spP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future_analysis!$B$130:$BJ$130</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6.7000000000000122E-4</c:v>
                </c:pt>
                <c:pt idx="30">
                  <c:v>1.2675E-3</c:v>
                </c:pt>
                <c:pt idx="31">
                  <c:v>1.8200000000000035E-3</c:v>
                </c:pt>
                <c:pt idx="32">
                  <c:v>2.697500000000005E-3</c:v>
                </c:pt>
                <c:pt idx="33">
                  <c:v>2.9445100000000061E-3</c:v>
                </c:pt>
                <c:pt idx="34">
                  <c:v>4.0051500000000007E-3</c:v>
                </c:pt>
                <c:pt idx="35">
                  <c:v>8.1750000000000139E-3</c:v>
                </c:pt>
                <c:pt idx="36">
                  <c:v>1.0695E-2</c:v>
                </c:pt>
                <c:pt idx="37">
                  <c:v>1.4E-2</c:v>
                </c:pt>
                <c:pt idx="38">
                  <c:v>1.7000000000000001E-2</c:v>
                </c:pt>
                <c:pt idx="39">
                  <c:v>2.0000206391421436E-2</c:v>
                </c:pt>
                <c:pt idx="40">
                  <c:v>4.0277099879080763E-2</c:v>
                </c:pt>
                <c:pt idx="41">
                  <c:v>0.2436228809794154</c:v>
                </c:pt>
                <c:pt idx="42">
                  <c:v>1.353750446650086</c:v>
                </c:pt>
                <c:pt idx="43">
                  <c:v>2.0101551562757778</c:v>
                </c:pt>
                <c:pt idx="44">
                  <c:v>4.0540901148272681</c:v>
                </c:pt>
                <c:pt idx="45">
                  <c:v>7.5456245082814455</c:v>
                </c:pt>
                <c:pt idx="46">
                  <c:v>10.420363377532381</c:v>
                </c:pt>
                <c:pt idx="47">
                  <c:v>11.147342902454618</c:v>
                </c:pt>
                <c:pt idx="48">
                  <c:v>11.925040354430704</c:v>
                </c:pt>
                <c:pt idx="49">
                  <c:v>12.756994083629309</c:v>
                </c:pt>
                <c:pt idx="50">
                  <c:v>13.646989294194469</c:v>
                </c:pt>
                <c:pt idx="51">
                  <c:v>14.599075266081346</c:v>
                </c:pt>
                <c:pt idx="52">
                  <c:v>15.617583778377881</c:v>
                </c:pt>
                <c:pt idx="53">
                  <c:v>16.707148817934783</c:v>
                </c:pt>
                <c:pt idx="54">
                  <c:v>17.872727662973414</c:v>
                </c:pt>
                <c:pt idx="55">
                  <c:v>19.119623437597554</c:v>
                </c:pt>
                <c:pt idx="56">
                  <c:v>20.453509239826452</c:v>
                </c:pt>
                <c:pt idx="57">
                  <c:v>21.880453952927503</c:v>
                </c:pt>
                <c:pt idx="58">
                  <c:v>23.406949857482893</c:v>
                </c:pt>
                <c:pt idx="59">
                  <c:v>25.039942169820225</c:v>
                </c:pt>
                <c:pt idx="60">
                  <c:v>26.786860641199571</c:v>
                </c:pt>
              </c:numCache>
            </c:numRef>
          </c:val>
        </c:ser>
        <c:ser>
          <c:idx val="10"/>
          <c:order val="10"/>
          <c:tx>
            <c:strRef>
              <c:f>future_analysis!$A$131</c:f>
              <c:strCache>
                <c:ptCount val="1"/>
                <c:pt idx="0">
                  <c:v>Imports</c:v>
                </c:pt>
              </c:strCache>
            </c:strRef>
          </c:tx>
          <c:spPr>
            <a:solidFill>
              <a:srgbClr val="FFCCFF"/>
            </a:solidFill>
            <a:ln>
              <a:solidFill>
                <a:prstClr val="black"/>
              </a:solidFill>
            </a:ln>
          </c:spP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future_analysis!$B$131:$BJ$131</c:f>
              <c:numCache>
                <c:formatCode>0</c:formatCode>
                <c:ptCount val="61"/>
                <c:pt idx="0">
                  <c:v>0</c:v>
                </c:pt>
                <c:pt idx="1">
                  <c:v>0.12000000000000002</c:v>
                </c:pt>
                <c:pt idx="2">
                  <c:v>0.48000000000000032</c:v>
                </c:pt>
                <c:pt idx="3">
                  <c:v>6.0000000000000032E-2</c:v>
                </c:pt>
                <c:pt idx="4">
                  <c:v>0.05</c:v>
                </c:pt>
                <c:pt idx="5">
                  <c:v>8.0000000000000043E-2</c:v>
                </c:pt>
                <c:pt idx="6">
                  <c:v>-0.1</c:v>
                </c:pt>
                <c:pt idx="7">
                  <c:v>0</c:v>
                </c:pt>
                <c:pt idx="8">
                  <c:v>-8.0000000000000043E-2</c:v>
                </c:pt>
                <c:pt idx="9">
                  <c:v>0</c:v>
                </c:pt>
                <c:pt idx="10">
                  <c:v>0</c:v>
                </c:pt>
                <c:pt idx="11">
                  <c:v>0</c:v>
                </c:pt>
                <c:pt idx="12">
                  <c:v>0</c:v>
                </c:pt>
                <c:pt idx="13">
                  <c:v>0</c:v>
                </c:pt>
                <c:pt idx="14">
                  <c:v>0</c:v>
                </c:pt>
                <c:pt idx="15">
                  <c:v>0</c:v>
                </c:pt>
                <c:pt idx="16">
                  <c:v>4.26</c:v>
                </c:pt>
                <c:pt idx="17">
                  <c:v>11.64</c:v>
                </c:pt>
                <c:pt idx="18">
                  <c:v>12.14</c:v>
                </c:pt>
                <c:pt idx="19">
                  <c:v>12.63</c:v>
                </c:pt>
                <c:pt idx="20">
                  <c:v>11.91</c:v>
                </c:pt>
                <c:pt idx="21">
                  <c:v>16.41</c:v>
                </c:pt>
                <c:pt idx="22">
                  <c:v>16.690000000000001</c:v>
                </c:pt>
                <c:pt idx="23">
                  <c:v>16.72</c:v>
                </c:pt>
                <c:pt idx="24">
                  <c:v>16.89</c:v>
                </c:pt>
                <c:pt idx="25">
                  <c:v>16.610000000000028</c:v>
                </c:pt>
                <c:pt idx="26">
                  <c:v>16.754999999999999</c:v>
                </c:pt>
                <c:pt idx="27">
                  <c:v>16.574000000000005</c:v>
                </c:pt>
                <c:pt idx="28">
                  <c:v>12.468</c:v>
                </c:pt>
                <c:pt idx="29">
                  <c:v>14.244</c:v>
                </c:pt>
                <c:pt idx="30">
                  <c:v>14.174000000000001</c:v>
                </c:pt>
                <c:pt idx="31">
                  <c:v>10.399000000000004</c:v>
                </c:pt>
                <c:pt idx="32">
                  <c:v>8.414769999999999</c:v>
                </c:pt>
                <c:pt idx="33">
                  <c:v>2.1603100000000039</c:v>
                </c:pt>
                <c:pt idx="34">
                  <c:v>7.4896800000000034</c:v>
                </c:pt>
                <c:pt idx="35">
                  <c:v>8.3208900000000021</c:v>
                </c:pt>
                <c:pt idx="36">
                  <c:v>7.5169799999999976</c:v>
                </c:pt>
                <c:pt idx="37">
                  <c:v>5.2145299999999946</c:v>
                </c:pt>
                <c:pt idx="38">
                  <c:v>11.0221</c:v>
                </c:pt>
                <c:pt idx="39">
                  <c:v>2.8608100000000003</c:v>
                </c:pt>
                <c:pt idx="40">
                  <c:v>2.6634099999999998</c:v>
                </c:pt>
                <c:pt idx="41">
                  <c:v>6.2218999999999998</c:v>
                </c:pt>
                <c:pt idx="42">
                  <c:v>11.863940000000015</c:v>
                </c:pt>
                <c:pt idx="43">
                  <c:v>14.430890000000002</c:v>
                </c:pt>
                <c:pt idx="44">
                  <c:v>20.51979</c:v>
                </c:pt>
                <c:pt idx="45">
                  <c:v>20.938419999999958</c:v>
                </c:pt>
                <c:pt idx="46">
                  <c:v>17.545750000000002</c:v>
                </c:pt>
                <c:pt idx="47">
                  <c:v>20.51979</c:v>
                </c:pt>
                <c:pt idx="48">
                  <c:v>20.51979</c:v>
                </c:pt>
                <c:pt idx="49">
                  <c:v>20.51979</c:v>
                </c:pt>
                <c:pt idx="50">
                  <c:v>20.51979</c:v>
                </c:pt>
                <c:pt idx="51">
                  <c:v>20.51979</c:v>
                </c:pt>
                <c:pt idx="52">
                  <c:v>20.51979</c:v>
                </c:pt>
                <c:pt idx="53">
                  <c:v>20.51979</c:v>
                </c:pt>
                <c:pt idx="54">
                  <c:v>20.51979</c:v>
                </c:pt>
                <c:pt idx="55">
                  <c:v>20.51979</c:v>
                </c:pt>
                <c:pt idx="56">
                  <c:v>20.51979</c:v>
                </c:pt>
                <c:pt idx="57">
                  <c:v>20.51979</c:v>
                </c:pt>
                <c:pt idx="58">
                  <c:v>20.51979</c:v>
                </c:pt>
                <c:pt idx="59">
                  <c:v>20.51979</c:v>
                </c:pt>
                <c:pt idx="60">
                  <c:v>20.51979</c:v>
                </c:pt>
              </c:numCache>
            </c:numRef>
          </c:val>
        </c:ser>
        <c:ser>
          <c:idx val="11"/>
          <c:order val="11"/>
          <c:tx>
            <c:strRef>
              <c:f>future_analysis!$A$132</c:f>
              <c:strCache>
                <c:ptCount val="1"/>
                <c:pt idx="0">
                  <c:v>UK gas</c:v>
                </c:pt>
              </c:strCache>
            </c:strRef>
          </c:tx>
          <c:spPr>
            <a:solidFill>
              <a:srgbClr val="FFFF00"/>
            </a:solidFill>
            <a:ln>
              <a:solidFill>
                <a:prstClr val="black"/>
              </a:solidFill>
            </a:ln>
          </c:spP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future_analysis!$B$132:$BJ$132</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0.27754824608167183</c:v>
                </c:pt>
                <c:pt idx="21">
                  <c:v>0.5424855498011637</c:v>
                </c:pt>
                <c:pt idx="22">
                  <c:v>2.5393048851300741</c:v>
                </c:pt>
                <c:pt idx="23">
                  <c:v>20.951301415689436</c:v>
                </c:pt>
                <c:pt idx="24">
                  <c:v>27.572681465000457</c:v>
                </c:pt>
                <c:pt idx="25">
                  <c:v>45.013527268691952</c:v>
                </c:pt>
                <c:pt idx="26">
                  <c:v>72.342697332999776</c:v>
                </c:pt>
                <c:pt idx="27">
                  <c:v>80.042239045205946</c:v>
                </c:pt>
                <c:pt idx="28">
                  <c:v>110.30077383409974</c:v>
                </c:pt>
                <c:pt idx="29">
                  <c:v>133.14349785905</c:v>
                </c:pt>
                <c:pt idx="30">
                  <c:v>152.37209848755029</c:v>
                </c:pt>
                <c:pt idx="31">
                  <c:v>145.19753526524423</c:v>
                </c:pt>
                <c:pt idx="32">
                  <c:v>155.75627102616721</c:v>
                </c:pt>
                <c:pt idx="33">
                  <c:v>152.21080479635427</c:v>
                </c:pt>
                <c:pt idx="34">
                  <c:v>159.8673076823807</c:v>
                </c:pt>
                <c:pt idx="35">
                  <c:v>153.3390201296763</c:v>
                </c:pt>
                <c:pt idx="36">
                  <c:v>132.77578599518725</c:v>
                </c:pt>
                <c:pt idx="37">
                  <c:v>146.13777286365965</c:v>
                </c:pt>
                <c:pt idx="38">
                  <c:v>137.47591056368364</c:v>
                </c:pt>
                <c:pt idx="39">
                  <c:v>125.36300735811444</c:v>
                </c:pt>
                <c:pt idx="40">
                  <c:v>135.60812399108218</c:v>
                </c:pt>
                <c:pt idx="41">
                  <c:v>100.0477777369567</c:v>
                </c:pt>
                <c:pt idx="42">
                  <c:v>59.980966229609074</c:v>
                </c:pt>
                <c:pt idx="43">
                  <c:v>46.501042185028204</c:v>
                </c:pt>
                <c:pt idx="44">
                  <c:v>42.433291091541562</c:v>
                </c:pt>
                <c:pt idx="45">
                  <c:v>40.400864442360167</c:v>
                </c:pt>
                <c:pt idx="46">
                  <c:v>56.154710520115508</c:v>
                </c:pt>
                <c:pt idx="47">
                  <c:v>66.887941333059118</c:v>
                </c:pt>
                <c:pt idx="48">
                  <c:v>67.403921810572172</c:v>
                </c:pt>
                <c:pt idx="49">
                  <c:v>70.28228514574468</c:v>
                </c:pt>
                <c:pt idx="50">
                  <c:v>71.552829326913411</c:v>
                </c:pt>
                <c:pt idx="51">
                  <c:v>71.157214158485118</c:v>
                </c:pt>
                <c:pt idx="52">
                  <c:v>69.449642265754733</c:v>
                </c:pt>
                <c:pt idx="53">
                  <c:v>71.291311608520743</c:v>
                </c:pt>
                <c:pt idx="54">
                  <c:v>71.992229263079452</c:v>
                </c:pt>
                <c:pt idx="55">
                  <c:v>66.593954296750582</c:v>
                </c:pt>
                <c:pt idx="56">
                  <c:v>63.695071237417082</c:v>
                </c:pt>
                <c:pt idx="57">
                  <c:v>60.847710918833037</c:v>
                </c:pt>
                <c:pt idx="58">
                  <c:v>58.050583895790894</c:v>
                </c:pt>
                <c:pt idx="59">
                  <c:v>55.302480001931144</c:v>
                </c:pt>
                <c:pt idx="60">
                  <c:v>52.602280653392228</c:v>
                </c:pt>
              </c:numCache>
            </c:numRef>
          </c:val>
        </c:ser>
        <c:ser>
          <c:idx val="12"/>
          <c:order val="12"/>
          <c:tx>
            <c:strRef>
              <c:f>future_analysis!$A$133</c:f>
              <c:strCache>
                <c:ptCount val="1"/>
                <c:pt idx="0">
                  <c:v>Fracked Gas</c:v>
                </c:pt>
              </c:strCache>
            </c:strRef>
          </c:tx>
          <c:spPr>
            <a:blipFill>
              <a:blip xmlns:r="http://schemas.openxmlformats.org/officeDocument/2006/relationships" r:embed="rId3"/>
              <a:tile tx="0" ty="0" sx="100000" sy="100000" flip="none" algn="tl"/>
            </a:blipFill>
          </c:spP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future_analysis!$B$133:$BJ$133</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0.99740536675479252</c:v>
                </c:pt>
                <c:pt idx="50">
                  <c:v>6.6371037372576076</c:v>
                </c:pt>
                <c:pt idx="51">
                  <c:v>12.502662874156398</c:v>
                </c:pt>
                <c:pt idx="52">
                  <c:v>18.293610559672889</c:v>
                </c:pt>
                <c:pt idx="53">
                  <c:v>25.400369694535296</c:v>
                </c:pt>
                <c:pt idx="54">
                  <c:v>32.743648553183363</c:v>
                </c:pt>
                <c:pt idx="55">
                  <c:v>37.261750897950165</c:v>
                </c:pt>
                <c:pt idx="56">
                  <c:v>42.741573014375795</c:v>
                </c:pt>
                <c:pt idx="57">
                  <c:v>48.069460177757392</c:v>
                </c:pt>
                <c:pt idx="58">
                  <c:v>53.243876752274815</c:v>
                </c:pt>
                <c:pt idx="59">
                  <c:v>58.262616823885395</c:v>
                </c:pt>
                <c:pt idx="60">
                  <c:v>63.122736784070966</c:v>
                </c:pt>
              </c:numCache>
            </c:numRef>
          </c:val>
        </c:ser>
        <c:ser>
          <c:idx val="13"/>
          <c:order val="13"/>
          <c:tx>
            <c:strRef>
              <c:f>future_analysis!$A$134</c:f>
              <c:strCache>
                <c:ptCount val="1"/>
                <c:pt idx="0">
                  <c:v>Imported gas</c:v>
                </c:pt>
              </c:strCache>
            </c:strRef>
          </c:tx>
          <c:spPr>
            <a:solidFill>
              <a:srgbClr val="FFFF99"/>
            </a:solidFill>
            <a:ln>
              <a:solidFill>
                <a:schemeClr val="tx1"/>
              </a:solidFill>
            </a:ln>
          </c:spP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future_analysis!$B$134:$BJ$134</c:f>
              <c:numCache>
                <c:formatCode>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6.0276172200129458E-2</c:v>
                </c:pt>
                <c:pt idx="22">
                  <c:v>0.79353277660314814</c:v>
                </c:pt>
                <c:pt idx="23">
                  <c:v>2.0951301415689412</c:v>
                </c:pt>
                <c:pt idx="24">
                  <c:v>9.7315346347060458</c:v>
                </c:pt>
                <c:pt idx="25">
                  <c:v>4.0921388426083665</c:v>
                </c:pt>
                <c:pt idx="26">
                  <c:v>0</c:v>
                </c:pt>
                <c:pt idx="27">
                  <c:v>19.057675963144234</c:v>
                </c:pt>
                <c:pt idx="28">
                  <c:v>0</c:v>
                </c:pt>
                <c:pt idx="29">
                  <c:v>0</c:v>
                </c:pt>
                <c:pt idx="30">
                  <c:v>0</c:v>
                </c:pt>
                <c:pt idx="31">
                  <c:v>0</c:v>
                </c:pt>
                <c:pt idx="32">
                  <c:v>0</c:v>
                </c:pt>
                <c:pt idx="33">
                  <c:v>0</c:v>
                </c:pt>
                <c:pt idx="34">
                  <c:v>0</c:v>
                </c:pt>
                <c:pt idx="35">
                  <c:v>2.4534243220748166</c:v>
                </c:pt>
                <c:pt idx="36">
                  <c:v>12.408951962167068</c:v>
                </c:pt>
                <c:pt idx="37">
                  <c:v>23.278583288016584</c:v>
                </c:pt>
                <c:pt idx="38">
                  <c:v>42.388405757135779</c:v>
                </c:pt>
                <c:pt idx="39">
                  <c:v>44.521441865498524</c:v>
                </c:pt>
                <c:pt idx="40">
                  <c:v>42.217623506657574</c:v>
                </c:pt>
                <c:pt idx="41">
                  <c:v>48.886982303285755</c:v>
                </c:pt>
                <c:pt idx="42">
                  <c:v>44.036658750852226</c:v>
                </c:pt>
                <c:pt idx="43">
                  <c:v>52.619600367268774</c:v>
                </c:pt>
                <c:pt idx="44">
                  <c:v>61.831367019103439</c:v>
                </c:pt>
                <c:pt idx="45">
                  <c:v>63.314787558922689</c:v>
                </c:pt>
                <c:pt idx="46">
                  <c:v>91.530460878353409</c:v>
                </c:pt>
                <c:pt idx="47">
                  <c:v>113.43691617926359</c:v>
                </c:pt>
                <c:pt idx="48">
                  <c:v>118.98634428940242</c:v>
                </c:pt>
                <c:pt idx="49">
                  <c:v>128.20138283845904</c:v>
                </c:pt>
                <c:pt idx="50">
                  <c:v>130.40475582106762</c:v>
                </c:pt>
                <c:pt idx="51">
                  <c:v>129.56383089870758</c:v>
                </c:pt>
                <c:pt idx="52">
                  <c:v>126.33091329840413</c:v>
                </c:pt>
                <c:pt idx="53">
                  <c:v>129.54642933653025</c:v>
                </c:pt>
                <c:pt idx="54">
                  <c:v>130.67597452688577</c:v>
                </c:pt>
                <c:pt idx="55">
                  <c:v>120.73567008061502</c:v>
                </c:pt>
                <c:pt idx="56">
                  <c:v>115.33566855864724</c:v>
                </c:pt>
                <c:pt idx="57">
                  <c:v>110.03275103812241</c:v>
                </c:pt>
                <c:pt idx="58">
                  <c:v>104.82459627998703</c:v>
                </c:pt>
                <c:pt idx="59">
                  <c:v>99.709041298222985</c:v>
                </c:pt>
                <c:pt idx="60">
                  <c:v>94.684105176106158</c:v>
                </c:pt>
              </c:numCache>
            </c:numRef>
          </c:val>
        </c:ser>
        <c:axId val="186224000"/>
        <c:axId val="186242176"/>
      </c:areaChart>
      <c:lineChart>
        <c:grouping val="standard"/>
        <c:ser>
          <c:idx val="0"/>
          <c:order val="0"/>
          <c:tx>
            <c:strRef>
              <c:f>future_analysis!$A$121</c:f>
              <c:strCache>
                <c:ptCount val="1"/>
                <c:pt idx="0">
                  <c:v>Demand</c:v>
                </c:pt>
              </c:strCache>
            </c:strRef>
          </c:tx>
          <c:spPr>
            <a:ln>
              <a:solidFill>
                <a:srgbClr val="FF0000"/>
              </a:solidFill>
            </a:ln>
          </c:spPr>
          <c:marker>
            <c:symbol val="none"/>
          </c:marker>
          <c:cat>
            <c:numRef>
              <c:f>future_analysis!$B$120:$BJ$120</c:f>
              <c:numCache>
                <c:formatCode>0</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future_analysis!$B$121:$BJ$121</c:f>
              <c:numCache>
                <c:formatCode>0</c:formatCode>
                <c:ptCount val="61"/>
                <c:pt idx="0">
                  <c:v>216.49999999999997</c:v>
                </c:pt>
                <c:pt idx="1">
                  <c:v>223.57000000000002</c:v>
                </c:pt>
                <c:pt idx="2">
                  <c:v>230.46</c:v>
                </c:pt>
                <c:pt idx="3">
                  <c:v>246.07</c:v>
                </c:pt>
                <c:pt idx="4">
                  <c:v>237.86000000000007</c:v>
                </c:pt>
                <c:pt idx="5">
                  <c:v>238.54</c:v>
                </c:pt>
                <c:pt idx="6">
                  <c:v>240.73</c:v>
                </c:pt>
                <c:pt idx="7">
                  <c:v>247.56</c:v>
                </c:pt>
                <c:pt idx="8">
                  <c:v>253.23000000000002</c:v>
                </c:pt>
                <c:pt idx="9">
                  <c:v>264.97000000000003</c:v>
                </c:pt>
                <c:pt idx="10">
                  <c:v>252.62999999999997</c:v>
                </c:pt>
                <c:pt idx="11">
                  <c:v>247.34</c:v>
                </c:pt>
                <c:pt idx="12">
                  <c:v>243.29999999999998</c:v>
                </c:pt>
                <c:pt idx="13">
                  <c:v>247.30000000000004</c:v>
                </c:pt>
                <c:pt idx="14">
                  <c:v>252.02</c:v>
                </c:pt>
                <c:pt idx="15">
                  <c:v>264.47999999999956</c:v>
                </c:pt>
                <c:pt idx="16">
                  <c:v>277.45</c:v>
                </c:pt>
                <c:pt idx="17">
                  <c:v>291.33999999999969</c:v>
                </c:pt>
                <c:pt idx="18">
                  <c:v>297.85000000000002</c:v>
                </c:pt>
                <c:pt idx="19">
                  <c:v>304.38</c:v>
                </c:pt>
                <c:pt idx="20">
                  <c:v>309.40999999999963</c:v>
                </c:pt>
                <c:pt idx="21">
                  <c:v>317.06000000000006</c:v>
                </c:pt>
                <c:pt idx="22">
                  <c:v>315.24</c:v>
                </c:pt>
                <c:pt idx="23">
                  <c:v>318.59000000000003</c:v>
                </c:pt>
                <c:pt idx="24">
                  <c:v>323.83</c:v>
                </c:pt>
                <c:pt idx="25">
                  <c:v>334.24000000000007</c:v>
                </c:pt>
                <c:pt idx="26">
                  <c:v>334.78649964699918</c:v>
                </c:pt>
                <c:pt idx="27">
                  <c:v>334.10744880540045</c:v>
                </c:pt>
                <c:pt idx="28">
                  <c:v>345.29319132899917</c:v>
                </c:pt>
                <c:pt idx="29">
                  <c:v>351.44551269999999</c:v>
                </c:pt>
                <c:pt idx="30">
                  <c:v>374.93899999999906</c:v>
                </c:pt>
                <c:pt idx="31">
                  <c:v>377.78099999999949</c:v>
                </c:pt>
                <c:pt idx="32">
                  <c:v>378.53509614317869</c:v>
                </c:pt>
                <c:pt idx="33">
                  <c:v>382.23359244779618</c:v>
                </c:pt>
                <c:pt idx="34">
                  <c:v>384.38596103337085</c:v>
                </c:pt>
                <c:pt idx="35">
                  <c:v>388.80726324749111</c:v>
                </c:pt>
                <c:pt idx="36">
                  <c:v>386.29579302720396</c:v>
                </c:pt>
                <c:pt idx="37">
                  <c:v>384.35004387401045</c:v>
                </c:pt>
                <c:pt idx="38">
                  <c:v>383.57339214338043</c:v>
                </c:pt>
                <c:pt idx="39">
                  <c:v>363.00974325404638</c:v>
                </c:pt>
                <c:pt idx="40">
                  <c:v>368.60945083653741</c:v>
                </c:pt>
                <c:pt idx="41">
                  <c:v>357.7524975021646</c:v>
                </c:pt>
                <c:pt idx="42">
                  <c:v>357.75409471484932</c:v>
                </c:pt>
                <c:pt idx="43">
                  <c:v>354.86471546439094</c:v>
                </c:pt>
                <c:pt idx="44">
                  <c:v>342.13603534503477</c:v>
                </c:pt>
                <c:pt idx="45">
                  <c:v>343.20137205507086</c:v>
                </c:pt>
                <c:pt idx="46">
                  <c:v>341.6701044236695</c:v>
                </c:pt>
                <c:pt idx="47">
                  <c:v>354.02195802173429</c:v>
                </c:pt>
                <c:pt idx="48">
                  <c:v>359.33228739206072</c:v>
                </c:pt>
                <c:pt idx="49">
                  <c:v>364.72227170294133</c:v>
                </c:pt>
                <c:pt idx="50">
                  <c:v>370.19310577848455</c:v>
                </c:pt>
                <c:pt idx="51">
                  <c:v>375.74600236516267</c:v>
                </c:pt>
                <c:pt idx="52">
                  <c:v>381.38219240063961</c:v>
                </c:pt>
                <c:pt idx="53">
                  <c:v>387.10292528664968</c:v>
                </c:pt>
                <c:pt idx="54">
                  <c:v>392.90946916594936</c:v>
                </c:pt>
                <c:pt idx="55">
                  <c:v>398.80311120343856</c:v>
                </c:pt>
                <c:pt idx="56">
                  <c:v>404.78515787148928</c:v>
                </c:pt>
                <c:pt idx="57">
                  <c:v>410.85693523956246</c:v>
                </c:pt>
                <c:pt idx="58">
                  <c:v>417.01978926815565</c:v>
                </c:pt>
                <c:pt idx="59">
                  <c:v>423.2750861071782</c:v>
                </c:pt>
                <c:pt idx="60">
                  <c:v>429.6242123987858</c:v>
                </c:pt>
              </c:numCache>
            </c:numRef>
          </c:val>
        </c:ser>
        <c:marker val="1"/>
        <c:axId val="186224000"/>
        <c:axId val="186242176"/>
      </c:lineChart>
      <c:catAx>
        <c:axId val="186224000"/>
        <c:scaling>
          <c:orientation val="minMax"/>
        </c:scaling>
        <c:axPos val="b"/>
        <c:majorGridlines/>
        <c:numFmt formatCode="0" sourceLinked="1"/>
        <c:tickLblPos val="nextTo"/>
        <c:txPr>
          <a:bodyPr/>
          <a:lstStyle/>
          <a:p>
            <a:pPr>
              <a:defRPr sz="1400" b="1"/>
            </a:pPr>
            <a:endParaRPr lang="en-US"/>
          </a:p>
        </c:txPr>
        <c:crossAx val="186242176"/>
        <c:crosses val="autoZero"/>
        <c:auto val="1"/>
        <c:lblAlgn val="ctr"/>
        <c:lblOffset val="100"/>
        <c:tickLblSkip val="10"/>
        <c:tickMarkSkip val="5"/>
      </c:catAx>
      <c:valAx>
        <c:axId val="186242176"/>
        <c:scaling>
          <c:orientation val="minMax"/>
          <c:max val="450"/>
        </c:scaling>
        <c:axPos val="l"/>
        <c:majorGridlines/>
        <c:title>
          <c:tx>
            <c:rich>
              <a:bodyPr rot="-5400000" vert="horz"/>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TWh</a:t>
                </a:r>
              </a:p>
            </c:rich>
          </c:tx>
          <c:layout/>
        </c:title>
        <c:numFmt formatCode="0" sourceLinked="1"/>
        <c:tickLblPos val="nextTo"/>
        <c:txPr>
          <a:bodyPr/>
          <a:lstStyle/>
          <a:p>
            <a:pPr>
              <a:defRPr sz="1400" b="1"/>
            </a:pPr>
            <a:endParaRPr lang="en-US"/>
          </a:p>
        </c:txPr>
        <c:crossAx val="186224000"/>
        <c:crosses val="autoZero"/>
        <c:crossBetween val="between"/>
      </c:valAx>
      <c:spPr>
        <a:solidFill>
          <a:srgbClr val="CCFFCC"/>
        </a:solidFill>
        <a:ln>
          <a:solidFill>
            <a:prstClr val="black"/>
          </a:solidFill>
        </a:ln>
      </c:spPr>
    </c:plotArea>
    <c:plotVisOnly val="1"/>
    <c:dispBlanksAs val="zero"/>
  </c:chart>
  <c:spPr>
    <a:solidFill>
      <a:srgbClr val="FFFFCC"/>
    </a:solidFill>
  </c:spPr>
  <c:externalData r:id="rId4"/>
  <c:userShapes r:id="rId5"/>
</c:chartSpace>
</file>

<file path=ppt/charts/chart22.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sz="2400"/>
            </a:pPr>
            <a:r>
              <a:rPr lang="en-US" sz="2400"/>
              <a:t>CO</a:t>
            </a:r>
            <a:r>
              <a:rPr lang="en-US" sz="2400" baseline="-25000"/>
              <a:t>2</a:t>
            </a:r>
            <a:r>
              <a:rPr lang="en-US" sz="2400"/>
              <a:t> Emission Factor for UK Electricity</a:t>
            </a:r>
          </a:p>
        </c:rich>
      </c:tx>
      <c:layout/>
    </c:title>
    <c:plotArea>
      <c:layout>
        <c:manualLayout>
          <c:layoutTarget val="inner"/>
          <c:xMode val="edge"/>
          <c:yMode val="edge"/>
          <c:x val="0.15735651793525807"/>
          <c:y val="0.11920942527528319"/>
          <c:w val="0.7782963692038497"/>
          <c:h val="0.74761146164959014"/>
        </c:manualLayout>
      </c:layout>
      <c:scatterChart>
        <c:scatterStyle val="lineMarker"/>
        <c:ser>
          <c:idx val="2"/>
          <c:order val="0"/>
          <c:tx>
            <c:strRef>
              <c:f>final_carbon_emissions!$T$147</c:f>
              <c:strCache>
                <c:ptCount val="1"/>
                <c:pt idx="0">
                  <c:v>historic</c:v>
                </c:pt>
              </c:strCache>
            </c:strRef>
          </c:tx>
          <c:spPr>
            <a:ln w="38100">
              <a:solidFill>
                <a:schemeClr val="tx1"/>
              </a:solidFill>
            </a:ln>
          </c:spPr>
          <c:marker>
            <c:symbol val="none"/>
          </c:marker>
          <c:xVal>
            <c:numRef>
              <c:f>final_carbon_emissions!$Q$148:$Q$208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xVal>
          <c:yVal>
            <c:numRef>
              <c:f>final_carbon_emissions!$T$148:$T$208</c:f>
              <c:numCache>
                <c:formatCode>General</c:formatCode>
                <c:ptCount val="61"/>
                <c:pt idx="0">
                  <c:v>0.87207217896211209</c:v>
                </c:pt>
                <c:pt idx="1">
                  <c:v>0.88149018041265292</c:v>
                </c:pt>
                <c:pt idx="2">
                  <c:v>0.88520607633744419</c:v>
                </c:pt>
                <c:pt idx="3">
                  <c:v>0.89251488257502631</c:v>
                </c:pt>
                <c:pt idx="4">
                  <c:v>0.87245564782913065</c:v>
                </c:pt>
                <c:pt idx="5">
                  <c:v>0.87429422400429313</c:v>
                </c:pt>
                <c:pt idx="6">
                  <c:v>0.85320606157449619</c:v>
                </c:pt>
                <c:pt idx="7">
                  <c:v>0.84293897050138711</c:v>
                </c:pt>
                <c:pt idx="8">
                  <c:v>0.85499645332973195</c:v>
                </c:pt>
                <c:pt idx="9">
                  <c:v>0.85415445177620231</c:v>
                </c:pt>
                <c:pt idx="10">
                  <c:v>0.84645945220950736</c:v>
                </c:pt>
                <c:pt idx="11">
                  <c:v>0.83549314919840745</c:v>
                </c:pt>
                <c:pt idx="12">
                  <c:v>0.81354127545211907</c:v>
                </c:pt>
                <c:pt idx="13">
                  <c:v>0.79163761846724645</c:v>
                </c:pt>
                <c:pt idx="14">
                  <c:v>0.81577153482431497</c:v>
                </c:pt>
                <c:pt idx="15">
                  <c:v>0.77946018465496658</c:v>
                </c:pt>
                <c:pt idx="16">
                  <c:v>0.77160135368716243</c:v>
                </c:pt>
                <c:pt idx="17">
                  <c:v>0.77236218134972556</c:v>
                </c:pt>
                <c:pt idx="18">
                  <c:v>0.75091865363114652</c:v>
                </c:pt>
                <c:pt idx="19">
                  <c:v>0.7306898477227961</c:v>
                </c:pt>
                <c:pt idx="20">
                  <c:v>0.75132758129766986</c:v>
                </c:pt>
                <c:pt idx="21">
                  <c:v>0.73455239827408747</c:v>
                </c:pt>
                <c:pt idx="22">
                  <c:v>0.70690659009620016</c:v>
                </c:pt>
                <c:pt idx="23">
                  <c:v>0.63972020722934231</c:v>
                </c:pt>
                <c:pt idx="24">
                  <c:v>0.61963877264097811</c:v>
                </c:pt>
                <c:pt idx="25">
                  <c:v>0.60788188757175865</c:v>
                </c:pt>
                <c:pt idx="26">
                  <c:v>0.55258147620274245</c:v>
                </c:pt>
                <c:pt idx="27">
                  <c:v>0.4964014460103498</c:v>
                </c:pt>
                <c:pt idx="28">
                  <c:v>0.48786728083641356</c:v>
                </c:pt>
                <c:pt idx="29">
                  <c:v>0.46006391819246534</c:v>
                </c:pt>
                <c:pt idx="30">
                  <c:v>0.48500106135999455</c:v>
                </c:pt>
                <c:pt idx="31">
                  <c:v>0.4957047887843099</c:v>
                </c:pt>
                <c:pt idx="32">
                  <c:v>0.48524376511339384</c:v>
                </c:pt>
                <c:pt idx="33">
                  <c:v>0.50626261489638147</c:v>
                </c:pt>
                <c:pt idx="34">
                  <c:v>0.49924428891043621</c:v>
                </c:pt>
                <c:pt idx="35">
                  <c:v>0.49928577327166646</c:v>
                </c:pt>
                <c:pt idx="36">
                  <c:v>0.52806974574213561</c:v>
                </c:pt>
                <c:pt idx="37">
                  <c:v>0.52212743803995787</c:v>
                </c:pt>
                <c:pt idx="38">
                  <c:v>0.51819562438798872</c:v>
                </c:pt>
                <c:pt idx="39">
                  <c:v>0.47746497652085057</c:v>
                </c:pt>
                <c:pt idx="40">
                  <c:v>0.4858547036470196</c:v>
                </c:pt>
                <c:pt idx="41">
                  <c:v>0.47202370443543307</c:v>
                </c:pt>
                <c:pt idx="42">
                  <c:v>0.51253852366904218</c:v>
                </c:pt>
                <c:pt idx="43">
                  <c:v>0.48120201885929315</c:v>
                </c:pt>
                <c:pt idx="44">
                  <c:v>0.43158995576629638</c:v>
                </c:pt>
                <c:pt idx="45">
                  <c:v>0.36676514107388269</c:v>
                </c:pt>
                <c:pt idx="46">
                  <c:v>0.30252539089286928</c:v>
                </c:pt>
              </c:numCache>
            </c:numRef>
          </c:yVal>
        </c:ser>
        <c:ser>
          <c:idx val="0"/>
          <c:order val="1"/>
          <c:tx>
            <c:strRef>
              <c:f>final_carbon_emissions!$U$147</c:f>
              <c:strCache>
                <c:ptCount val="1"/>
                <c:pt idx="0">
                  <c:v>new Nuclear &amp; CCS Coal</c:v>
                </c:pt>
              </c:strCache>
            </c:strRef>
          </c:tx>
          <c:spPr>
            <a:ln w="38100">
              <a:solidFill>
                <a:srgbClr val="FF0000"/>
              </a:solidFill>
            </a:ln>
          </c:spPr>
          <c:marker>
            <c:symbol val="none"/>
          </c:marker>
          <c:xVal>
            <c:numRef>
              <c:f>final_carbon_emissions!$Q$148:$Q$208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xVal>
          <c:yVal>
            <c:numRef>
              <c:f>final_carbon_emissions!$U$148:$U$208</c:f>
              <c:numCache>
                <c:formatCode>General</c:formatCode>
                <c:ptCount val="61"/>
                <c:pt idx="46" formatCode="0.00000">
                  <c:v>0.30252539089286928</c:v>
                </c:pt>
                <c:pt idx="47">
                  <c:v>0.29624423830786545</c:v>
                </c:pt>
                <c:pt idx="48">
                  <c:v>0.29163409652209099</c:v>
                </c:pt>
                <c:pt idx="49">
                  <c:v>0.29549110803609741</c:v>
                </c:pt>
                <c:pt idx="50">
                  <c:v>0.29457250580988442</c:v>
                </c:pt>
                <c:pt idx="51">
                  <c:v>0.28326046931128074</c:v>
                </c:pt>
                <c:pt idx="52">
                  <c:v>0.27375147605092853</c:v>
                </c:pt>
                <c:pt idx="53">
                  <c:v>0.27971982332464862</c:v>
                </c:pt>
                <c:pt idx="54">
                  <c:v>0.28465205062885318</c:v>
                </c:pt>
                <c:pt idx="55">
                  <c:v>0.25922503671006303</c:v>
                </c:pt>
                <c:pt idx="56">
                  <c:v>0.2392315587292746</c:v>
                </c:pt>
                <c:pt idx="57">
                  <c:v>0.21969883501261062</c:v>
                </c:pt>
                <c:pt idx="58">
                  <c:v>0.20061298640339872</c:v>
                </c:pt>
                <c:pt idx="59">
                  <c:v>0.18509433926520702</c:v>
                </c:pt>
                <c:pt idx="60">
                  <c:v>0.16820832206845496</c:v>
                </c:pt>
              </c:numCache>
            </c:numRef>
          </c:yVal>
        </c:ser>
        <c:ser>
          <c:idx val="1"/>
          <c:order val="2"/>
          <c:tx>
            <c:strRef>
              <c:f>final_carbon_emissions!$V$147</c:f>
              <c:strCache>
                <c:ptCount val="1"/>
                <c:pt idx="0">
                  <c:v>no new nuclear or CCS Coal</c:v>
                </c:pt>
              </c:strCache>
            </c:strRef>
          </c:tx>
          <c:spPr>
            <a:ln w="38100">
              <a:solidFill>
                <a:srgbClr val="0033CC"/>
              </a:solidFill>
            </a:ln>
          </c:spPr>
          <c:marker>
            <c:symbol val="none"/>
          </c:marker>
          <c:xVal>
            <c:numRef>
              <c:f>final_carbon_emissions!$Q$148:$Q$208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xVal>
          <c:yVal>
            <c:numRef>
              <c:f>final_carbon_emissions!$V$148:$V$208</c:f>
              <c:numCache>
                <c:formatCode>General</c:formatCode>
                <c:ptCount val="61"/>
                <c:pt idx="46" formatCode="0.00000">
                  <c:v>0.30252539089286928</c:v>
                </c:pt>
                <c:pt idx="47" formatCode="0.00000">
                  <c:v>0.29624423830786545</c:v>
                </c:pt>
                <c:pt idx="48" formatCode="0.00000">
                  <c:v>0.29172456988376971</c:v>
                </c:pt>
                <c:pt idx="49" formatCode="0.00000">
                  <c:v>0.29564878965979291</c:v>
                </c:pt>
                <c:pt idx="50" formatCode="0.00000">
                  <c:v>0.29479538948522044</c:v>
                </c:pt>
                <c:pt idx="51" formatCode="0.00000">
                  <c:v>0.2845863615048918</c:v>
                </c:pt>
                <c:pt idx="52" formatCode="0.00000">
                  <c:v>0.27700289397881439</c:v>
                </c:pt>
                <c:pt idx="53" formatCode="0.00000">
                  <c:v>0.28474915009281349</c:v>
                </c:pt>
                <c:pt idx="54" formatCode="0.00000">
                  <c:v>0.29127877132392188</c:v>
                </c:pt>
                <c:pt idx="55" formatCode="0.00000">
                  <c:v>0.27577589935785879</c:v>
                </c:pt>
                <c:pt idx="56" formatCode="0.00000">
                  <c:v>0.2698647711441669</c:v>
                </c:pt>
                <c:pt idx="57" formatCode="0.00000">
                  <c:v>0.2639945554177992</c:v>
                </c:pt>
                <c:pt idx="58" formatCode="0.00000">
                  <c:v>0.25816070656903295</c:v>
                </c:pt>
                <c:pt idx="59" formatCode="0.00000">
                  <c:v>0.25217925230347843</c:v>
                </c:pt>
                <c:pt idx="60" formatCode="0.00000">
                  <c:v>0.24635578160796859</c:v>
                </c:pt>
              </c:numCache>
            </c:numRef>
          </c:yVal>
        </c:ser>
        <c:ser>
          <c:idx val="3"/>
          <c:order val="3"/>
          <c:tx>
            <c:strRef>
              <c:f>final_carbon_emissions!$W$147</c:f>
              <c:strCache>
                <c:ptCount val="1"/>
                <c:pt idx="0">
                  <c:v>no new nuclear, coal or renewables</c:v>
                </c:pt>
              </c:strCache>
            </c:strRef>
          </c:tx>
          <c:spPr>
            <a:ln w="38100">
              <a:solidFill>
                <a:srgbClr val="C00000"/>
              </a:solidFill>
              <a:prstDash val="dash"/>
            </a:ln>
          </c:spPr>
          <c:marker>
            <c:symbol val="none"/>
          </c:marker>
          <c:xVal>
            <c:numRef>
              <c:f>final_carbon_emissions!$Q$148:$Q$208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xVal>
          <c:yVal>
            <c:numRef>
              <c:f>final_carbon_emissions!$W$148:$W$208</c:f>
              <c:numCache>
                <c:formatCode>General</c:formatCode>
                <c:ptCount val="61"/>
                <c:pt idx="46" formatCode="0.00000">
                  <c:v>0.30252539089286928</c:v>
                </c:pt>
                <c:pt idx="47" formatCode="0.000">
                  <c:v>0.2961128340292723</c:v>
                </c:pt>
                <c:pt idx="48" formatCode="0.000">
                  <c:v>0.29871080231997355</c:v>
                </c:pt>
                <c:pt idx="49" formatCode="0.000">
                  <c:v>0.30961483476712925</c:v>
                </c:pt>
                <c:pt idx="50" formatCode="0.000">
                  <c:v>0.31560985527846014</c:v>
                </c:pt>
                <c:pt idx="51" formatCode="0.000">
                  <c:v>0.31213026609203331</c:v>
                </c:pt>
                <c:pt idx="52" formatCode="0.000">
                  <c:v>0.31281357571420793</c:v>
                </c:pt>
                <c:pt idx="53" formatCode="0.000">
                  <c:v>0.32954728906131642</c:v>
                </c:pt>
                <c:pt idx="54" formatCode="0.000">
                  <c:v>0.34612596487342434</c:v>
                </c:pt>
                <c:pt idx="55" formatCode="0.000">
                  <c:v>0.35024401139691475</c:v>
                </c:pt>
                <c:pt idx="56" formatCode="0.000">
                  <c:v>0.35383191966228117</c:v>
                </c:pt>
                <c:pt idx="57" formatCode="0.000">
                  <c:v>0.35727413549335435</c:v>
                </c:pt>
                <c:pt idx="58" formatCode="0.000">
                  <c:v>0.36057551185300712</c:v>
                </c:pt>
                <c:pt idx="59" formatCode="0.000">
                  <c:v>0.36356155943861701</c:v>
                </c:pt>
                <c:pt idx="60" formatCode="0.000">
                  <c:v>0.36654744744458601</c:v>
                </c:pt>
              </c:numCache>
            </c:numRef>
          </c:yVal>
        </c:ser>
        <c:axId val="180638080"/>
        <c:axId val="180639616"/>
      </c:scatterChart>
      <c:valAx>
        <c:axId val="180638080"/>
        <c:scaling>
          <c:orientation val="minMax"/>
          <c:max val="2030"/>
          <c:min val="1970"/>
        </c:scaling>
        <c:axPos val="b"/>
        <c:majorGridlines>
          <c:spPr>
            <a:ln w="25400">
              <a:solidFill>
                <a:sysClr val="windowText" lastClr="000000"/>
              </a:solidFill>
            </a:ln>
          </c:spPr>
        </c:majorGridlines>
        <c:minorGridlines/>
        <c:numFmt formatCode="General" sourceLinked="1"/>
        <c:tickLblPos val="nextTo"/>
        <c:txPr>
          <a:bodyPr/>
          <a:lstStyle/>
          <a:p>
            <a:pPr>
              <a:defRPr sz="2000" b="1"/>
            </a:pPr>
            <a:endParaRPr lang="en-US"/>
          </a:p>
        </c:txPr>
        <c:crossAx val="180639616"/>
        <c:crosses val="autoZero"/>
        <c:crossBetween val="midCat"/>
        <c:majorUnit val="10"/>
      </c:valAx>
      <c:valAx>
        <c:axId val="180639616"/>
        <c:scaling>
          <c:orientation val="minMax"/>
        </c:scaling>
        <c:axPos val="l"/>
        <c:majorGridlines/>
        <c:title>
          <c:tx>
            <c:rich>
              <a:bodyPr rot="-5400000" vert="horz"/>
              <a:lstStyle/>
              <a:p>
                <a:pPr>
                  <a:defRPr sz="2000"/>
                </a:pPr>
                <a:r>
                  <a:rPr lang="en-US" sz="2000"/>
                  <a:t>kg/kWh</a:t>
                </a:r>
              </a:p>
            </c:rich>
          </c:tx>
          <c:layout>
            <c:manualLayout>
              <c:xMode val="edge"/>
              <c:yMode val="edge"/>
              <c:x val="1.4569897230952662E-2"/>
              <c:y val="0.43324089641150343"/>
            </c:manualLayout>
          </c:layout>
        </c:title>
        <c:numFmt formatCode="General" sourceLinked="1"/>
        <c:tickLblPos val="nextTo"/>
        <c:txPr>
          <a:bodyPr/>
          <a:lstStyle/>
          <a:p>
            <a:pPr>
              <a:defRPr sz="2000" b="1"/>
            </a:pPr>
            <a:endParaRPr lang="en-US"/>
          </a:p>
        </c:txPr>
        <c:crossAx val="180638080"/>
        <c:crosses val="autoZero"/>
        <c:crossBetween val="midCat"/>
        <c:majorUnit val="0.2"/>
      </c:valAx>
      <c:spPr>
        <a:solidFill>
          <a:srgbClr val="CCFFFF"/>
        </a:solidFill>
        <a:ln w="19050">
          <a:solidFill>
            <a:schemeClr val="tx1"/>
          </a:solidFill>
        </a:ln>
      </c:spPr>
    </c:plotArea>
    <c:legend>
      <c:legendPos val="t"/>
      <c:layout>
        <c:manualLayout>
          <c:xMode val="edge"/>
          <c:yMode val="edge"/>
          <c:x val="0.15896654373181576"/>
          <c:y val="0.62367325687259545"/>
          <c:w val="0.57258440618557982"/>
          <c:h val="0.22593119260717942"/>
        </c:manualLayout>
      </c:layout>
      <c:spPr>
        <a:solidFill>
          <a:schemeClr val="bg1"/>
        </a:solidFill>
        <a:ln>
          <a:solidFill>
            <a:sysClr val="windowText" lastClr="000000"/>
          </a:solidFill>
        </a:ln>
      </c:spPr>
      <c:txPr>
        <a:bodyPr/>
        <a:lstStyle/>
        <a:p>
          <a:pPr>
            <a:defRPr sz="2000" b="1"/>
          </a:pPr>
          <a:endParaRPr lang="en-US"/>
        </a:p>
      </c:txPr>
    </c:legend>
    <c:plotVisOnly val="1"/>
  </c:chart>
  <c:spPr>
    <a:solidFill>
      <a:srgbClr val="FFFF99"/>
    </a:solidFill>
  </c:sp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2400"/>
            </a:pPr>
            <a:r>
              <a:rPr lang="en-US" sz="2400" b="1" i="0" u="none" strike="noStrike" baseline="0"/>
              <a:t>Main Contributors to CO</a:t>
            </a:r>
            <a:r>
              <a:rPr lang="en-US" sz="2400" b="1" i="0" u="none" strike="noStrike" baseline="-25000"/>
              <a:t>2</a:t>
            </a:r>
            <a:r>
              <a:rPr lang="en-US" sz="2400" b="1" i="0" u="none" strike="noStrike" baseline="0"/>
              <a:t> Emissions</a:t>
            </a:r>
            <a:endParaRPr lang="en-GB" sz="2400"/>
          </a:p>
        </c:rich>
      </c:tx>
      <c:layout/>
      <c:overlay val="1"/>
    </c:title>
    <c:plotArea>
      <c:layout>
        <c:manualLayout>
          <c:layoutTarget val="inner"/>
          <c:xMode val="edge"/>
          <c:yMode val="edge"/>
          <c:x val="0.10390764843999192"/>
          <c:y val="0.1160104986876639"/>
          <c:w val="0.68180715934306912"/>
          <c:h val="0.7918383872228737"/>
        </c:manualLayout>
      </c:layout>
      <c:areaChart>
        <c:grouping val="stacked"/>
        <c:ser>
          <c:idx val="0"/>
          <c:order val="0"/>
          <c:tx>
            <c:strRef>
              <c:f>final_carbon_emissions!$X$147</c:f>
              <c:strCache>
                <c:ptCount val="1"/>
                <c:pt idx="0">
                  <c:v>Nuclear</c:v>
                </c:pt>
              </c:strCache>
            </c:strRef>
          </c:tx>
          <c:spPr>
            <a:solidFill>
              <a:srgbClr val="FF0000"/>
            </a:solidFill>
          </c:spPr>
          <c:cat>
            <c:numRef>
              <c:f>final_carbon_emissions!$W$148:$W$208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final_carbon_emissions!$X$148:$X$208</c:f>
              <c:numCache>
                <c:formatCode>0.00000</c:formatCode>
                <c:ptCount val="61"/>
                <c:pt idx="0">
                  <c:v>1.9641456867289927E-3</c:v>
                </c:pt>
                <c:pt idx="1">
                  <c:v>2.0140657632115792E-3</c:v>
                </c:pt>
                <c:pt idx="2">
                  <c:v>2.087342388178095E-3</c:v>
                </c:pt>
                <c:pt idx="3">
                  <c:v>1.8507658768660729E-3</c:v>
                </c:pt>
                <c:pt idx="4">
                  <c:v>2.299917387098528E-3</c:v>
                </c:pt>
                <c:pt idx="5">
                  <c:v>2.0853500406347652E-3</c:v>
                </c:pt>
                <c:pt idx="6">
                  <c:v>2.4187112538109783E-3</c:v>
                </c:pt>
                <c:pt idx="7">
                  <c:v>2.6295923980046692E-3</c:v>
                </c:pt>
                <c:pt idx="8">
                  <c:v>2.4160544739657377E-3</c:v>
                </c:pt>
                <c:pt idx="9">
                  <c:v>2.3796946052640992E-3</c:v>
                </c:pt>
                <c:pt idx="10">
                  <c:v>2.4250503169215088E-3</c:v>
                </c:pt>
                <c:pt idx="11">
                  <c:v>2.5537529958951908E-3</c:v>
                </c:pt>
                <c:pt idx="12">
                  <c:v>3.0359530035321842E-3</c:v>
                </c:pt>
                <c:pt idx="13">
                  <c:v>3.3860912010672457E-3</c:v>
                </c:pt>
                <c:pt idx="14">
                  <c:v>3.5780077002578198E-3</c:v>
                </c:pt>
                <c:pt idx="15">
                  <c:v>3.8692290255144452E-3</c:v>
                </c:pt>
                <c:pt idx="16">
                  <c:v>3.6271971568940142E-3</c:v>
                </c:pt>
                <c:pt idx="17">
                  <c:v>3.2762537697914734E-3</c:v>
                </c:pt>
                <c:pt idx="18">
                  <c:v>3.6988416767381972E-3</c:v>
                </c:pt>
                <c:pt idx="19">
                  <c:v>4.1425980288229457E-3</c:v>
                </c:pt>
                <c:pt idx="20">
                  <c:v>3.7587875329856439E-3</c:v>
                </c:pt>
                <c:pt idx="21">
                  <c:v>3.9312926011149246E-3</c:v>
                </c:pt>
                <c:pt idx="22">
                  <c:v>4.3533151924318621E-3</c:v>
                </c:pt>
                <c:pt idx="23">
                  <c:v>5.0510257011897311E-3</c:v>
                </c:pt>
                <c:pt idx="24">
                  <c:v>4.9058000685771814E-3</c:v>
                </c:pt>
                <c:pt idx="25">
                  <c:v>4.7884052081463404E-3</c:v>
                </c:pt>
                <c:pt idx="26">
                  <c:v>5.1268495050122414E-3</c:v>
                </c:pt>
                <c:pt idx="27">
                  <c:v>5.3480399984758504E-3</c:v>
                </c:pt>
                <c:pt idx="28">
                  <c:v>5.2471350304550066E-3</c:v>
                </c:pt>
                <c:pt idx="29">
                  <c:v>4.9892228998148439E-3</c:v>
                </c:pt>
                <c:pt idx="30">
                  <c:v>4.1784930348670139E-3</c:v>
                </c:pt>
                <c:pt idx="31">
                  <c:v>4.3932860572659755E-3</c:v>
                </c:pt>
                <c:pt idx="32">
                  <c:v>4.284411185446764E-3</c:v>
                </c:pt>
                <c:pt idx="33">
                  <c:v>4.2859132016863184E-3</c:v>
                </c:pt>
                <c:pt idx="34">
                  <c:v>3.8337321062359752E-3</c:v>
                </c:pt>
                <c:pt idx="35">
                  <c:v>3.8668408286472587E-3</c:v>
                </c:pt>
                <c:pt idx="36">
                  <c:v>3.5846706720476305E-3</c:v>
                </c:pt>
                <c:pt idx="37">
                  <c:v>2.9789979687769421E-3</c:v>
                </c:pt>
                <c:pt idx="38">
                  <c:v>2.4857339417422297E-3</c:v>
                </c:pt>
                <c:pt idx="39">
                  <c:v>3.4578526425984839E-3</c:v>
                </c:pt>
                <c:pt idx="40">
                  <c:v>3.0624125275089402E-3</c:v>
                </c:pt>
                <c:pt idx="41">
                  <c:v>3.5027132130431011E-3</c:v>
                </c:pt>
                <c:pt idx="42">
                  <c:v>3.5750372082237868E-3</c:v>
                </c:pt>
                <c:pt idx="43">
                  <c:v>3.614476571223687E-3</c:v>
                </c:pt>
                <c:pt idx="44">
                  <c:v>3.3847659420970914E-3</c:v>
                </c:pt>
                <c:pt idx="45">
                  <c:v>3.7234443217638012E-3</c:v>
                </c:pt>
                <c:pt idx="46">
                  <c:v>3.8135666045405851E-3</c:v>
                </c:pt>
                <c:pt idx="47">
                  <c:v>2.8811772176498196E-3</c:v>
                </c:pt>
                <c:pt idx="48">
                  <c:v>2.6716218766964441E-3</c:v>
                </c:pt>
                <c:pt idx="49">
                  <c:v>2.0837773258305611E-3</c:v>
                </c:pt>
                <c:pt idx="50">
                  <c:v>1.7288274417054121E-3</c:v>
                </c:pt>
                <c:pt idx="51">
                  <c:v>1.7032782676900621E-3</c:v>
                </c:pt>
                <c:pt idx="52">
                  <c:v>1.6781066676749381E-3</c:v>
                </c:pt>
                <c:pt idx="53">
                  <c:v>9.8165106791329787E-4</c:v>
                </c:pt>
                <c:pt idx="54">
                  <c:v>3.5631617710101562E-4</c:v>
                </c:pt>
                <c:pt idx="55">
                  <c:v>3.5105042078917791E-4</c:v>
                </c:pt>
                <c:pt idx="56">
                  <c:v>3.4586248353613556E-4</c:v>
                </c:pt>
                <c:pt idx="57">
                  <c:v>3.407512153065375E-4</c:v>
                </c:pt>
                <c:pt idx="58">
                  <c:v>3.3571548306062795E-4</c:v>
                </c:pt>
                <c:pt idx="59">
                  <c:v>3.3075417050308208E-4</c:v>
                </c:pt>
                <c:pt idx="60">
                  <c:v>3.258661778355492E-4</c:v>
                </c:pt>
              </c:numCache>
            </c:numRef>
          </c:val>
        </c:ser>
        <c:ser>
          <c:idx val="1"/>
          <c:order val="1"/>
          <c:tx>
            <c:strRef>
              <c:f>final_carbon_emissions!$Y$147</c:f>
              <c:strCache>
                <c:ptCount val="1"/>
                <c:pt idx="0">
                  <c:v>new nuclear</c:v>
                </c:pt>
              </c:strCache>
            </c:strRef>
          </c:tx>
          <c:cat>
            <c:numRef>
              <c:f>final_carbon_emissions!$W$148:$W$208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final_carbon_emissions!$Y$148:$Y$208</c:f>
              <c:numCache>
                <c:formatCode>0.00000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4.0120048090191654E-4</c:v>
                </c:pt>
                <c:pt idx="56">
                  <c:v>9.3876959816951045E-4</c:v>
                </c:pt>
                <c:pt idx="57">
                  <c:v>1.4603623513137313E-3</c:v>
                </c:pt>
                <c:pt idx="58">
                  <c:v>1.9663335436408236E-3</c:v>
                </c:pt>
                <c:pt idx="59">
                  <c:v>2.3152791935215668E-3</c:v>
                </c:pt>
                <c:pt idx="60">
                  <c:v>2.6534817338037492E-3</c:v>
                </c:pt>
              </c:numCache>
            </c:numRef>
          </c:val>
        </c:ser>
        <c:ser>
          <c:idx val="2"/>
          <c:order val="2"/>
          <c:tx>
            <c:strRef>
              <c:f>final_carbon_emissions!$Z$147</c:f>
              <c:strCache>
                <c:ptCount val="1"/>
                <c:pt idx="0">
                  <c:v>coal</c:v>
                </c:pt>
              </c:strCache>
            </c:strRef>
          </c:tx>
          <c:spPr>
            <a:solidFill>
              <a:schemeClr val="tx1"/>
            </a:solidFill>
          </c:spPr>
          <c:cat>
            <c:numRef>
              <c:f>final_carbon_emissions!$W$148:$W$208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final_carbon_emissions!$Z$148:$Z$208</c:f>
              <c:numCache>
                <c:formatCode>0.00000</c:formatCode>
                <c:ptCount val="61"/>
                <c:pt idx="0">
                  <c:v>0.64522506603456042</c:v>
                </c:pt>
                <c:pt idx="1">
                  <c:v>0.62163323965220163</c:v>
                </c:pt>
                <c:pt idx="2">
                  <c:v>0.55479234684789891</c:v>
                </c:pt>
                <c:pt idx="3">
                  <c:v>0.6113425897645195</c:v>
                </c:pt>
                <c:pt idx="4">
                  <c:v>0.56672605956885391</c:v>
                </c:pt>
                <c:pt idx="5">
                  <c:v>0.63848375795824852</c:v>
                </c:pt>
                <c:pt idx="6">
                  <c:v>0.66579896174485165</c:v>
                </c:pt>
                <c:pt idx="7">
                  <c:v>0.65656545249233678</c:v>
                </c:pt>
                <c:pt idx="8">
                  <c:v>0.65665145727536189</c:v>
                </c:pt>
                <c:pt idx="9">
                  <c:v>0.67613815062742932</c:v>
                </c:pt>
                <c:pt idx="10">
                  <c:v>0.72100263363529848</c:v>
                </c:pt>
                <c:pt idx="11">
                  <c:v>0.74070893943956284</c:v>
                </c:pt>
                <c:pt idx="12">
                  <c:v>0.69922304286368375</c:v>
                </c:pt>
                <c:pt idx="13">
                  <c:v>0.70374451587191877</c:v>
                </c:pt>
                <c:pt idx="14">
                  <c:v>0.44437403776306061</c:v>
                </c:pt>
                <c:pt idx="15">
                  <c:v>0.59730331329052622</c:v>
                </c:pt>
                <c:pt idx="16">
                  <c:v>0.66142589567195564</c:v>
                </c:pt>
                <c:pt idx="17">
                  <c:v>0.66589930669757624</c:v>
                </c:pt>
                <c:pt idx="18">
                  <c:v>0.6348664848093365</c:v>
                </c:pt>
                <c:pt idx="19">
                  <c:v>0.6161835843636837</c:v>
                </c:pt>
                <c:pt idx="20">
                  <c:v>0.61863134293212863</c:v>
                </c:pt>
                <c:pt idx="21">
                  <c:v>0.61450249744217622</c:v>
                </c:pt>
                <c:pt idx="22">
                  <c:v>0.57487773728927305</c:v>
                </c:pt>
                <c:pt idx="23">
                  <c:v>0.50840354375182639</c:v>
                </c:pt>
                <c:pt idx="24">
                  <c:v>0.49362767947498593</c:v>
                </c:pt>
                <c:pt idx="25">
                  <c:v>0.47126933549251143</c:v>
                </c:pt>
                <c:pt idx="26">
                  <c:v>0.4059645550171414</c:v>
                </c:pt>
                <c:pt idx="27">
                  <c:v>0.3311872505523753</c:v>
                </c:pt>
                <c:pt idx="28">
                  <c:v>0.32736177859894428</c:v>
                </c:pt>
                <c:pt idx="29">
                  <c:v>0.27827057186077375</c:v>
                </c:pt>
                <c:pt idx="30">
                  <c:v>0.29555568360318468</c:v>
                </c:pt>
                <c:pt idx="31">
                  <c:v>0.32060078253144986</c:v>
                </c:pt>
                <c:pt idx="32">
                  <c:v>0.30228792027775492</c:v>
                </c:pt>
                <c:pt idx="33">
                  <c:v>0.33293155629811</c:v>
                </c:pt>
                <c:pt idx="34">
                  <c:v>0.31581383772388888</c:v>
                </c:pt>
                <c:pt idx="35">
                  <c:v>0.31923727523387346</c:v>
                </c:pt>
                <c:pt idx="36">
                  <c:v>0.35377037727292576</c:v>
                </c:pt>
                <c:pt idx="37">
                  <c:v>0.32423840955188282</c:v>
                </c:pt>
                <c:pt idx="38">
                  <c:v>0.29725508779364584</c:v>
                </c:pt>
                <c:pt idx="39">
                  <c:v>0.26020255898404332</c:v>
                </c:pt>
                <c:pt idx="40">
                  <c:v>0.26772205225492507</c:v>
                </c:pt>
                <c:pt idx="41">
                  <c:v>0.27808744526812978</c:v>
                </c:pt>
                <c:pt idx="42">
                  <c:v>0.36586761882175522</c:v>
                </c:pt>
                <c:pt idx="43">
                  <c:v>0.33633407837275997</c:v>
                </c:pt>
                <c:pt idx="44">
                  <c:v>0.26840958880922638</c:v>
                </c:pt>
                <c:pt idx="45">
                  <c:v>0.20257894565839291</c:v>
                </c:pt>
                <c:pt idx="46">
                  <c:v>8.2366170374609068E-2</c:v>
                </c:pt>
                <c:pt idx="47">
                  <c:v>4.0922417916132388E-2</c:v>
                </c:pt>
                <c:pt idx="48">
                  <c:v>3.2254122495473776E-2</c:v>
                </c:pt>
                <c:pt idx="49">
                  <c:v>2.3833095440005236E-2</c:v>
                </c:pt>
                <c:pt idx="50">
                  <c:v>1.5653921471267783E-2</c:v>
                </c:pt>
                <c:pt idx="51">
                  <c:v>7.7112913651565572E-3</c:v>
                </c:pt>
                <c:pt idx="52">
                  <c:v>2.5324437980809682E-3</c:v>
                </c:pt>
                <c:pt idx="53">
                  <c:v>0</c:v>
                </c:pt>
                <c:pt idx="54">
                  <c:v>0</c:v>
                </c:pt>
                <c:pt idx="55">
                  <c:v>0</c:v>
                </c:pt>
                <c:pt idx="56">
                  <c:v>0</c:v>
                </c:pt>
                <c:pt idx="57">
                  <c:v>0</c:v>
                </c:pt>
                <c:pt idx="58">
                  <c:v>0</c:v>
                </c:pt>
                <c:pt idx="59">
                  <c:v>0</c:v>
                </c:pt>
                <c:pt idx="60">
                  <c:v>0</c:v>
                </c:pt>
              </c:numCache>
            </c:numRef>
          </c:val>
        </c:ser>
        <c:ser>
          <c:idx val="3"/>
          <c:order val="3"/>
          <c:tx>
            <c:strRef>
              <c:f>final_carbon_emissions!$AA$147</c:f>
              <c:strCache>
                <c:ptCount val="1"/>
                <c:pt idx="0">
                  <c:v>new coal CCS</c:v>
                </c:pt>
              </c:strCache>
            </c:strRef>
          </c:tx>
          <c:cat>
            <c:numRef>
              <c:f>final_carbon_emissions!$W$148:$W$208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final_carbon_emissions!$AA$148:$AA$208</c:f>
              <c:numCache>
                <c:formatCode>0.00000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2.5704304550521812E-4</c:v>
                </c:pt>
                <c:pt idx="52">
                  <c:v>7.597331394242913E-4</c:v>
                </c:pt>
                <c:pt idx="53">
                  <c:v>1.2475092601384071E-3</c:v>
                </c:pt>
                <c:pt idx="54">
                  <c:v>1.7207024277771155E-3</c:v>
                </c:pt>
                <c:pt idx="55">
                  <c:v>2.1796371358190039E-3</c:v>
                </c:pt>
                <c:pt idx="56">
                  <c:v>2.6246314717032395E-3</c:v>
                </c:pt>
                <c:pt idx="57">
                  <c:v>3.0559972353015768E-3</c:v>
                </c:pt>
                <c:pt idx="58">
                  <c:v>3.4740400552878796E-3</c:v>
                </c:pt>
                <c:pt idx="59">
                  <c:v>3.8790595034413149E-3</c:v>
                </c:pt>
                <c:pt idx="60">
                  <c:v>4.7209649129103179E-3</c:v>
                </c:pt>
              </c:numCache>
            </c:numRef>
          </c:val>
        </c:ser>
        <c:ser>
          <c:idx val="4"/>
          <c:order val="4"/>
          <c:tx>
            <c:strRef>
              <c:f>final_carbon_emissions!$AB$147</c:f>
              <c:strCache>
                <c:ptCount val="1"/>
                <c:pt idx="0">
                  <c:v>oil</c:v>
                </c:pt>
              </c:strCache>
            </c:strRef>
          </c:tx>
          <c:spPr>
            <a:solidFill>
              <a:srgbClr val="CC6600"/>
            </a:solidFill>
          </c:spPr>
          <c:cat>
            <c:numRef>
              <c:f>final_carbon_emissions!$W$148:$W$208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final_carbon_emissions!$AB$148:$AB$208</c:f>
              <c:numCache>
                <c:formatCode>0.00000</c:formatCode>
                <c:ptCount val="61"/>
                <c:pt idx="0">
                  <c:v>0.2247145630503484</c:v>
                </c:pt>
                <c:pt idx="1">
                  <c:v>0.25756634580361448</c:v>
                </c:pt>
                <c:pt idx="2">
                  <c:v>0.32767927195628638</c:v>
                </c:pt>
                <c:pt idx="3">
                  <c:v>0.27918106493062161</c:v>
                </c:pt>
                <c:pt idx="4">
                  <c:v>0.3032946295254948</c:v>
                </c:pt>
                <c:pt idx="5">
                  <c:v>0.23347939958715808</c:v>
                </c:pt>
                <c:pt idx="6">
                  <c:v>0.18504304632973456</c:v>
                </c:pt>
                <c:pt idx="7">
                  <c:v>0.1835557044540482</c:v>
                </c:pt>
                <c:pt idx="8">
                  <c:v>0.19584298663578736</c:v>
                </c:pt>
                <c:pt idx="9">
                  <c:v>0.17547845114522551</c:v>
                </c:pt>
                <c:pt idx="10">
                  <c:v>0.12285797822389441</c:v>
                </c:pt>
                <c:pt idx="11">
                  <c:v>9.2093215969782122E-2</c:v>
                </c:pt>
                <c:pt idx="12">
                  <c:v>0.11111730653628636</c:v>
                </c:pt>
                <c:pt idx="13">
                  <c:v>8.4197194068605846E-2</c:v>
                </c:pt>
                <c:pt idx="14">
                  <c:v>0.36759006298881286</c:v>
                </c:pt>
                <c:pt idx="15">
                  <c:v>0.17781523369290597</c:v>
                </c:pt>
                <c:pt idx="16">
                  <c:v>0.10247061330785211</c:v>
                </c:pt>
                <c:pt idx="17">
                  <c:v>9.3145732560272212E-2</c:v>
                </c:pt>
                <c:pt idx="18">
                  <c:v>0.10199874061062071</c:v>
                </c:pt>
                <c:pt idx="19">
                  <c:v>0.10001770251542418</c:v>
                </c:pt>
                <c:pt idx="20">
                  <c:v>0.11886889047972291</c:v>
                </c:pt>
                <c:pt idx="21">
                  <c:v>0.10263700868328279</c:v>
                </c:pt>
                <c:pt idx="22">
                  <c:v>0.11004696464834735</c:v>
                </c:pt>
                <c:pt idx="23">
                  <c:v>8.4580903848634023E-2</c:v>
                </c:pt>
                <c:pt idx="24">
                  <c:v>6.0196933709368024E-2</c:v>
                </c:pt>
                <c:pt idx="25">
                  <c:v>6.1030831571108404E-2</c:v>
                </c:pt>
                <c:pt idx="26">
                  <c:v>4.5036381896381539E-2</c:v>
                </c:pt>
                <c:pt idx="27">
                  <c:v>2.6213268575003522E-2</c:v>
                </c:pt>
                <c:pt idx="28">
                  <c:v>2.1497979047079407E-2</c:v>
                </c:pt>
                <c:pt idx="29">
                  <c:v>1.8766549812971683E-2</c:v>
                </c:pt>
                <c:pt idx="30">
                  <c:v>1.7173477831662363E-2</c:v>
                </c:pt>
                <c:pt idx="31">
                  <c:v>1.3734909589643988E-2</c:v>
                </c:pt>
                <c:pt idx="32">
                  <c:v>1.2100633990979118E-2</c:v>
                </c:pt>
                <c:pt idx="33">
                  <c:v>1.1852828845422858E-2</c:v>
                </c:pt>
                <c:pt idx="34">
                  <c:v>1.1568249800010621E-2</c:v>
                </c:pt>
                <c:pt idx="35">
                  <c:v>1.2991858613626577E-2</c:v>
                </c:pt>
                <c:pt idx="36">
                  <c:v>1.5203087865199839E-2</c:v>
                </c:pt>
                <c:pt idx="37">
                  <c:v>1.2618285238718871E-2</c:v>
                </c:pt>
                <c:pt idx="38">
                  <c:v>1.6665836556650465E-2</c:v>
                </c:pt>
                <c:pt idx="39">
                  <c:v>1.6053637529658483E-2</c:v>
                </c:pt>
                <c:pt idx="40">
                  <c:v>1.2695274102889162E-2</c:v>
                </c:pt>
                <c:pt idx="41">
                  <c:v>8.5238116355020668E-3</c:v>
                </c:pt>
                <c:pt idx="42">
                  <c:v>7.8372044937578596E-3</c:v>
                </c:pt>
                <c:pt idx="43">
                  <c:v>5.7289471435589554E-3</c:v>
                </c:pt>
                <c:pt idx="44">
                  <c:v>5.5419050190708826E-3</c:v>
                </c:pt>
                <c:pt idx="45">
                  <c:v>5.8557837660755683E-3</c:v>
                </c:pt>
                <c:pt idx="46">
                  <c:v>5.306758236911578E-3</c:v>
                </c:pt>
                <c:pt idx="47">
                  <c:v>4.60226619776342E-3</c:v>
                </c:pt>
                <c:pt idx="48">
                  <c:v>4.5342524115895783E-3</c:v>
                </c:pt>
                <c:pt idx="49">
                  <c:v>4.4672437552606761E-3</c:v>
                </c:pt>
                <c:pt idx="50">
                  <c:v>4.4012253746410577E-3</c:v>
                </c:pt>
                <c:pt idx="51">
                  <c:v>0</c:v>
                </c:pt>
                <c:pt idx="52">
                  <c:v>0</c:v>
                </c:pt>
                <c:pt idx="53">
                  <c:v>0</c:v>
                </c:pt>
                <c:pt idx="54">
                  <c:v>0</c:v>
                </c:pt>
                <c:pt idx="55">
                  <c:v>0</c:v>
                </c:pt>
                <c:pt idx="56">
                  <c:v>0</c:v>
                </c:pt>
                <c:pt idx="57">
                  <c:v>0</c:v>
                </c:pt>
                <c:pt idx="58">
                  <c:v>0</c:v>
                </c:pt>
                <c:pt idx="59">
                  <c:v>0</c:v>
                </c:pt>
                <c:pt idx="60">
                  <c:v>0</c:v>
                </c:pt>
              </c:numCache>
            </c:numRef>
          </c:val>
        </c:ser>
        <c:ser>
          <c:idx val="7"/>
          <c:order val="5"/>
          <c:tx>
            <c:strRef>
              <c:f>final_carbon_emissions!$AE$147</c:f>
              <c:strCache>
                <c:ptCount val="1"/>
                <c:pt idx="0">
                  <c:v>Biomass</c:v>
                </c:pt>
              </c:strCache>
            </c:strRef>
          </c:tx>
          <c:spPr>
            <a:solidFill>
              <a:sysClr val="window" lastClr="FFFFFF">
                <a:lumMod val="65000"/>
              </a:sysClr>
            </a:solidFill>
            <a:ln>
              <a:solidFill>
                <a:sysClr val="windowText" lastClr="000000"/>
              </a:solidFill>
            </a:ln>
          </c:spPr>
          <c:cat>
            <c:numRef>
              <c:f>final_carbon_emissions!$W$148:$W$208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final_carbon_emissions!$AE$148:$AE$208</c:f>
              <c:numCache>
                <c:formatCode>0.00000</c:formatCode>
                <c:ptCount val="61"/>
                <c:pt idx="0">
                  <c:v>1.6840419047600482E-4</c:v>
                </c:pt>
                <c:pt idx="1">
                  <c:v>1.4610434734211902E-4</c:v>
                </c:pt>
                <c:pt idx="2">
                  <c:v>1.4101286471032804E-4</c:v>
                </c:pt>
                <c:pt idx="3">
                  <c:v>8.1212434027135691E-5</c:v>
                </c:pt>
                <c:pt idx="4">
                  <c:v>8.3962486723605044E-5</c:v>
                </c:pt>
                <c:pt idx="5">
                  <c:v>1.642232154805374E-4</c:v>
                </c:pt>
                <c:pt idx="6">
                  <c:v>4.6282036471582578E-5</c:v>
                </c:pt>
                <c:pt idx="7">
                  <c:v>1.8822115699846043E-4</c:v>
                </c:pt>
                <c:pt idx="8">
                  <c:v>1.6272068560159805E-4</c:v>
                </c:pt>
                <c:pt idx="9">
                  <c:v>1.5815539828480465E-4</c:v>
                </c:pt>
                <c:pt idx="10">
                  <c:v>1.7379003339374244E-4</c:v>
                </c:pt>
                <c:pt idx="11">
                  <c:v>1.3724079316861792E-4</c:v>
                </c:pt>
                <c:pt idx="12">
                  <c:v>1.6497304861670881E-4</c:v>
                </c:pt>
                <c:pt idx="13">
                  <c:v>3.0981732565463097E-4</c:v>
                </c:pt>
                <c:pt idx="14">
                  <c:v>2.2942637218479695E-4</c:v>
                </c:pt>
                <c:pt idx="15">
                  <c:v>4.7240864602044223E-4</c:v>
                </c:pt>
                <c:pt idx="16">
                  <c:v>3.4671425664978376E-4</c:v>
                </c:pt>
                <c:pt idx="17">
                  <c:v>3.3253711830937341E-4</c:v>
                </c:pt>
                <c:pt idx="18">
                  <c:v>4.5051663889639448E-4</c:v>
                </c:pt>
                <c:pt idx="19">
                  <c:v>2.6319300903448052E-4</c:v>
                </c:pt>
                <c:pt idx="20">
                  <c:v>3.6530967519122625E-4</c:v>
                </c:pt>
                <c:pt idx="21">
                  <c:v>1.4513773365485696E-4</c:v>
                </c:pt>
                <c:pt idx="22">
                  <c:v>3.949776794190395E-4</c:v>
                </c:pt>
                <c:pt idx="23">
                  <c:v>7.8858943389359479E-5</c:v>
                </c:pt>
                <c:pt idx="24">
                  <c:v>3.7780378283490493E-4</c:v>
                </c:pt>
                <c:pt idx="25">
                  <c:v>2.2636826682347297E-4</c:v>
                </c:pt>
                <c:pt idx="26">
                  <c:v>1.91294254898351E-5</c:v>
                </c:pt>
                <c:pt idx="27">
                  <c:v>3.5910445062355356E-4</c:v>
                </c:pt>
                <c:pt idx="28">
                  <c:v>4.0435432192454491E-4</c:v>
                </c:pt>
                <c:pt idx="29">
                  <c:v>4.3946722170654085E-4</c:v>
                </c:pt>
                <c:pt idx="30">
                  <c:v>4.1468559585025816E-4</c:v>
                </c:pt>
                <c:pt idx="31">
                  <c:v>3.9325013396650455E-4</c:v>
                </c:pt>
                <c:pt idx="32">
                  <c:v>6.9537320885974417E-4</c:v>
                </c:pt>
                <c:pt idx="33">
                  <c:v>5.1547319314960418E-4</c:v>
                </c:pt>
                <c:pt idx="34">
                  <c:v>1.0916102370686544E-3</c:v>
                </c:pt>
                <c:pt idx="35">
                  <c:v>1.1038993824397639E-3</c:v>
                </c:pt>
                <c:pt idx="36">
                  <c:v>1.0742839579494833E-3</c:v>
                </c:pt>
                <c:pt idx="37">
                  <c:v>1.1830585080731773E-3</c:v>
                </c:pt>
                <c:pt idx="38">
                  <c:v>1.153988371094458E-3</c:v>
                </c:pt>
                <c:pt idx="39">
                  <c:v>1.3624500032908631E-3</c:v>
                </c:pt>
                <c:pt idx="40">
                  <c:v>1.3072820901254641E-3</c:v>
                </c:pt>
                <c:pt idx="41">
                  <c:v>2.0006860579434797E-3</c:v>
                </c:pt>
                <c:pt idx="42">
                  <c:v>1.8058377992833377E-3</c:v>
                </c:pt>
                <c:pt idx="43">
                  <c:v>2.2510309892485474E-3</c:v>
                </c:pt>
                <c:pt idx="44">
                  <c:v>3.208726295184104E-3</c:v>
                </c:pt>
                <c:pt idx="45">
                  <c:v>3.9369050457860495E-3</c:v>
                </c:pt>
                <c:pt idx="46">
                  <c:v>3.8656047778273298E-3</c:v>
                </c:pt>
                <c:pt idx="47">
                  <c:v>3.8621378056356527E-3</c:v>
                </c:pt>
                <c:pt idx="48">
                  <c:v>3.7145885157950052E-3</c:v>
                </c:pt>
                <c:pt idx="49">
                  <c:v>3.5911478122391161E-3</c:v>
                </c:pt>
                <c:pt idx="50">
                  <c:v>3.4705443403629326E-3</c:v>
                </c:pt>
                <c:pt idx="51">
                  <c:v>3.3533290895148091E-3</c:v>
                </c:pt>
                <c:pt idx="52">
                  <c:v>3.4086541687147207E-3</c:v>
                </c:pt>
                <c:pt idx="53">
                  <c:v>3.5520268904757402E-3</c:v>
                </c:pt>
                <c:pt idx="54">
                  <c:v>3.8176733260823011E-3</c:v>
                </c:pt>
                <c:pt idx="55">
                  <c:v>5.0776935864148961E-3</c:v>
                </c:pt>
                <c:pt idx="56">
                  <c:v>5.3114595685906495E-3</c:v>
                </c:pt>
                <c:pt idx="57">
                  <c:v>5.5372072487312306E-3</c:v>
                </c:pt>
                <c:pt idx="58">
                  <c:v>5.7551225667536133E-3</c:v>
                </c:pt>
                <c:pt idx="59">
                  <c:v>5.9653877180020024E-3</c:v>
                </c:pt>
                <c:pt idx="60">
                  <c:v>6.1681812233157305E-3</c:v>
                </c:pt>
              </c:numCache>
            </c:numRef>
          </c:val>
        </c:ser>
        <c:ser>
          <c:idx val="11"/>
          <c:order val="6"/>
          <c:tx>
            <c:strRef>
              <c:f>final_carbon_emissions!$AI$147</c:f>
              <c:strCache>
                <c:ptCount val="1"/>
                <c:pt idx="0">
                  <c:v>Imports</c:v>
                </c:pt>
              </c:strCache>
            </c:strRef>
          </c:tx>
          <c:spPr>
            <a:solidFill>
              <a:srgbClr val="CC3399"/>
            </a:solidFill>
            <a:ln>
              <a:solidFill>
                <a:sysClr val="windowText" lastClr="000000"/>
              </a:solidFill>
            </a:ln>
          </c:spPr>
          <c:cat>
            <c:numRef>
              <c:f>final_carbon_emissions!$W$148:$W$208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final_carbon_emissions!$AI$148:$AI$208</c:f>
              <c:numCache>
                <c:formatCode>0.00000</c:formatCode>
                <c:ptCount val="61"/>
                <c:pt idx="0">
                  <c:v>0</c:v>
                </c:pt>
                <c:pt idx="1">
                  <c:v>1.3042484628348976E-4</c:v>
                </c:pt>
                <c:pt idx="2">
                  <c:v>5.0610228037142803E-4</c:v>
                </c:pt>
                <c:pt idx="3">
                  <c:v>5.9249568991749802E-5</c:v>
                </c:pt>
                <c:pt idx="4">
                  <c:v>5.1078860960928982E-5</c:v>
                </c:pt>
                <c:pt idx="5">
                  <c:v>8.1493202771302543E-5</c:v>
                </c:pt>
                <c:pt idx="6">
                  <c:v>-1.0093979037233902E-4</c:v>
                </c:pt>
                <c:pt idx="7">
                  <c:v>0</c:v>
                </c:pt>
                <c:pt idx="8">
                  <c:v>-7.6765740982768797E-5</c:v>
                </c:pt>
                <c:pt idx="9">
                  <c:v>0</c:v>
                </c:pt>
                <c:pt idx="10">
                  <c:v>0</c:v>
                </c:pt>
                <c:pt idx="11">
                  <c:v>0</c:v>
                </c:pt>
                <c:pt idx="12">
                  <c:v>0</c:v>
                </c:pt>
                <c:pt idx="13">
                  <c:v>0</c:v>
                </c:pt>
                <c:pt idx="14">
                  <c:v>0</c:v>
                </c:pt>
                <c:pt idx="15">
                  <c:v>0</c:v>
                </c:pt>
                <c:pt idx="16">
                  <c:v>3.7309332938107484E-3</c:v>
                </c:pt>
                <c:pt idx="17">
                  <c:v>9.7083512037796915E-3</c:v>
                </c:pt>
                <c:pt idx="18">
                  <c:v>9.9040698955543023E-3</c:v>
                </c:pt>
                <c:pt idx="19">
                  <c:v>1.0082769805831121E-2</c:v>
                </c:pt>
                <c:pt idx="20">
                  <c:v>9.3534112543139734E-3</c:v>
                </c:pt>
                <c:pt idx="21">
                  <c:v>1.2576498405135517E-2</c:v>
                </c:pt>
                <c:pt idx="22">
                  <c:v>1.2864936062663361E-2</c:v>
                </c:pt>
                <c:pt idx="23">
                  <c:v>1.2752541558476089E-2</c:v>
                </c:pt>
                <c:pt idx="24">
                  <c:v>1.2673751400014407E-2</c:v>
                </c:pt>
                <c:pt idx="25">
                  <c:v>1.2075463905591556E-2</c:v>
                </c:pt>
                <c:pt idx="26">
                  <c:v>1.2160994998052331E-2</c:v>
                </c:pt>
                <c:pt idx="27">
                  <c:v>1.2054072261302905E-2</c:v>
                </c:pt>
                <c:pt idx="28">
                  <c:v>8.7740760249145552E-3</c:v>
                </c:pt>
                <c:pt idx="29">
                  <c:v>9.8484203474175965E-3</c:v>
                </c:pt>
                <c:pt idx="30">
                  <c:v>9.1859573777810875E-3</c:v>
                </c:pt>
                <c:pt idx="31">
                  <c:v>6.6887363954812075E-3</c:v>
                </c:pt>
                <c:pt idx="32">
                  <c:v>5.4016782586437792E-3</c:v>
                </c:pt>
                <c:pt idx="33">
                  <c:v>1.3733455926097644E-3</c:v>
                </c:pt>
                <c:pt idx="34">
                  <c:v>4.7346552257120514E-3</c:v>
                </c:pt>
                <c:pt idx="35">
                  <c:v>5.2002955386508424E-3</c:v>
                </c:pt>
                <c:pt idx="36">
                  <c:v>4.7284198363619695E-3</c:v>
                </c:pt>
                <c:pt idx="37">
                  <c:v>3.2967107912108516E-3</c:v>
                </c:pt>
                <c:pt idx="38">
                  <c:v>6.9824605067841401E-3</c:v>
                </c:pt>
                <c:pt idx="39">
                  <c:v>1.9149760544639163E-3</c:v>
                </c:pt>
                <c:pt idx="40">
                  <c:v>1.7557560530700323E-3</c:v>
                </c:pt>
                <c:pt idx="41">
                  <c:v>4.2260338050323929E-3</c:v>
                </c:pt>
                <c:pt idx="42">
                  <c:v>8.0581796010327049E-3</c:v>
                </c:pt>
                <c:pt idx="43">
                  <c:v>9.8815008287370994E-3</c:v>
                </c:pt>
                <c:pt idx="44">
                  <c:v>1.4573595381942467E-2</c:v>
                </c:pt>
                <c:pt idx="45">
                  <c:v>1.4824754355722981E-2</c:v>
                </c:pt>
                <c:pt idx="46">
                  <c:v>1.247836172672856E-2</c:v>
                </c:pt>
                <c:pt idx="47">
                  <c:v>1.4084301924555752E-2</c:v>
                </c:pt>
                <c:pt idx="48">
                  <c:v>1.3876159531582052E-2</c:v>
                </c:pt>
                <c:pt idx="49">
                  <c:v>1.3671093134563569E-2</c:v>
                </c:pt>
                <c:pt idx="50">
                  <c:v>1.3469057275432116E-2</c:v>
                </c:pt>
                <c:pt idx="51">
                  <c:v>1.3270007167913407E-2</c:v>
                </c:pt>
                <c:pt idx="52">
                  <c:v>1.30738986875994E-2</c:v>
                </c:pt>
                <c:pt idx="53">
                  <c:v>1.2880688362166921E-2</c:v>
                </c:pt>
                <c:pt idx="54">
                  <c:v>1.2690333361740788E-2</c:v>
                </c:pt>
                <c:pt idx="55">
                  <c:v>1.2502791489399792E-2</c:v>
                </c:pt>
                <c:pt idx="56">
                  <c:v>1.2318021171822457E-2</c:v>
                </c:pt>
                <c:pt idx="57">
                  <c:v>1.2135981450071366E-2</c:v>
                </c:pt>
                <c:pt idx="58">
                  <c:v>1.1956631970513682E-2</c:v>
                </c:pt>
                <c:pt idx="59">
                  <c:v>1.1779932975875528E-2</c:v>
                </c:pt>
                <c:pt idx="60">
                  <c:v>1.160584529642915E-2</c:v>
                </c:pt>
              </c:numCache>
            </c:numRef>
          </c:val>
        </c:ser>
        <c:ser>
          <c:idx val="12"/>
          <c:order val="7"/>
          <c:tx>
            <c:strRef>
              <c:f>final_carbon_emissions!$AJ$147</c:f>
              <c:strCache>
                <c:ptCount val="1"/>
                <c:pt idx="0">
                  <c:v>UK gas</c:v>
                </c:pt>
              </c:strCache>
            </c:strRef>
          </c:tx>
          <c:spPr>
            <a:solidFill>
              <a:srgbClr val="FFFF99"/>
            </a:solidFill>
            <a:ln>
              <a:solidFill>
                <a:sysClr val="windowText" lastClr="000000"/>
              </a:solidFill>
            </a:ln>
          </c:spPr>
          <c:cat>
            <c:numRef>
              <c:f>final_carbon_emissions!$W$148:$W$208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final_carbon_emissions!$AJ$148:$AJ$208</c:f>
              <c:numCache>
                <c:formatCode>0.00000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3.4983942332779264E-4</c:v>
                </c:pt>
                <c:pt idx="21">
                  <c:v>6.6728494424542629E-4</c:v>
                </c:pt>
                <c:pt idx="22">
                  <c:v>3.1415077566321918E-3</c:v>
                </c:pt>
                <c:pt idx="23">
                  <c:v>2.5647407489622676E-2</c:v>
                </c:pt>
                <c:pt idx="24">
                  <c:v>3.3206762101566152E-2</c:v>
                </c:pt>
                <c:pt idx="25">
                  <c:v>5.2522964441089913E-2</c:v>
                </c:pt>
                <c:pt idx="26">
                  <c:v>8.4273565360665867E-2</c:v>
                </c:pt>
                <c:pt idx="27">
                  <c:v>9.3432437197209048E-2</c:v>
                </c:pt>
                <c:pt idx="28">
                  <c:v>0.12458195781309665</c:v>
                </c:pt>
                <c:pt idx="29">
                  <c:v>0.14774968604978175</c:v>
                </c:pt>
                <c:pt idx="30">
                  <c:v>0.15849276391664921</c:v>
                </c:pt>
                <c:pt idx="31">
                  <c:v>0.1498938240765029</c:v>
                </c:pt>
                <c:pt idx="32">
                  <c:v>0.1604737481917102</c:v>
                </c:pt>
                <c:pt idx="33">
                  <c:v>0.15530349776540342</c:v>
                </c:pt>
                <c:pt idx="34">
                  <c:v>0.16220220381752107</c:v>
                </c:pt>
                <c:pt idx="35">
                  <c:v>0.15380941536708745</c:v>
                </c:pt>
                <c:pt idx="36">
                  <c:v>0.13404897871739593</c:v>
                </c:pt>
                <c:pt idx="37">
                  <c:v>0.14828600210986298</c:v>
                </c:pt>
                <c:pt idx="38">
                  <c:v>0.13977926054838291</c:v>
                </c:pt>
                <c:pt idx="39">
                  <c:v>0.13468391352638906</c:v>
                </c:pt>
                <c:pt idx="40">
                  <c:v>0.14347751593589875</c:v>
                </c:pt>
                <c:pt idx="41">
                  <c:v>0.10906599839230215</c:v>
                </c:pt>
                <c:pt idx="42">
                  <c:v>6.5387307022139921E-2</c:v>
                </c:pt>
                <c:pt idx="43">
                  <c:v>5.1105127283303575E-2</c:v>
                </c:pt>
                <c:pt idx="44">
                  <c:v>4.8369601024376388E-2</c:v>
                </c:pt>
                <c:pt idx="45">
                  <c:v>4.5909889690045239E-2</c:v>
                </c:pt>
                <c:pt idx="46">
                  <c:v>6.40979026824329E-2</c:v>
                </c:pt>
                <c:pt idx="47">
                  <c:v>7.3685534269294167E-2</c:v>
                </c:pt>
                <c:pt idx="48">
                  <c:v>7.3156603034230924E-2</c:v>
                </c:pt>
                <c:pt idx="49">
                  <c:v>7.5153324415475731E-2</c:v>
                </c:pt>
                <c:pt idx="50">
                  <c:v>7.5381207812644457E-2</c:v>
                </c:pt>
                <c:pt idx="51">
                  <c:v>7.3510196210085879E-2</c:v>
                </c:pt>
                <c:pt idx="52">
                  <c:v>7.0023696041235844E-2</c:v>
                </c:pt>
                <c:pt idx="53">
                  <c:v>7.0237482093434181E-2</c:v>
                </c:pt>
                <c:pt idx="54">
                  <c:v>6.9334285522326566E-2</c:v>
                </c:pt>
                <c:pt idx="55">
                  <c:v>6.0194540635024274E-2</c:v>
                </c:pt>
                <c:pt idx="56">
                  <c:v>5.3066987580120344E-2</c:v>
                </c:pt>
                <c:pt idx="57">
                  <c:v>4.6415444459335924E-2</c:v>
                </c:pt>
                <c:pt idx="58">
                  <c:v>4.0222077152260324E-2</c:v>
                </c:pt>
                <c:pt idx="59">
                  <c:v>3.5186397284239987E-2</c:v>
                </c:pt>
                <c:pt idx="60">
                  <c:v>3.0049259520875966E-2</c:v>
                </c:pt>
              </c:numCache>
            </c:numRef>
          </c:val>
        </c:ser>
        <c:ser>
          <c:idx val="13"/>
          <c:order val="8"/>
          <c:tx>
            <c:strRef>
              <c:f>final_carbon_emissions!$AK$147</c:f>
              <c:strCache>
                <c:ptCount val="1"/>
                <c:pt idx="0">
                  <c:v>Fracked Gas</c:v>
                </c:pt>
              </c:strCache>
            </c:strRef>
          </c:tx>
          <c:spPr>
            <a:solidFill>
              <a:srgbClr val="FFFF00"/>
            </a:solidFill>
            <a:ln>
              <a:solidFill>
                <a:sysClr val="windowText" lastClr="000000"/>
              </a:solidFill>
            </a:ln>
          </c:spPr>
          <c:cat>
            <c:numRef>
              <c:f>final_carbon_emissions!$W$148:$W$208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final_carbon_emissions!$AK$148:$AK$208</c:f>
              <c:numCache>
                <c:formatCode>0.00000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1.3331654083603365E-3</c:v>
                </c:pt>
                <c:pt idx="50">
                  <c:v>8.7402710137156909E-3</c:v>
                </c:pt>
                <c:pt idx="51">
                  <c:v>1.6145116343734021E-2</c:v>
                </c:pt>
                <c:pt idx="52">
                  <c:v>2.3056026343978013E-2</c:v>
                </c:pt>
                <c:pt idx="53">
                  <c:v>3.1281126187284652E-2</c:v>
                </c:pt>
                <c:pt idx="54">
                  <c:v>3.9418446634236569E-2</c:v>
                </c:pt>
                <c:pt idx="55">
                  <c:v>4.2101306384434288E-2</c:v>
                </c:pt>
                <c:pt idx="56">
                  <c:v>4.4512206365511328E-2</c:v>
                </c:pt>
                <c:pt idx="57">
                  <c:v>4.5835030713957177E-2</c:v>
                </c:pt>
                <c:pt idx="58">
                  <c:v>4.6114508565061864E-2</c:v>
                </c:pt>
                <c:pt idx="59">
                  <c:v>4.6337243427263169E-2</c:v>
                </c:pt>
                <c:pt idx="60">
                  <c:v>4.5073889281313825E-2</c:v>
                </c:pt>
              </c:numCache>
            </c:numRef>
          </c:val>
        </c:ser>
        <c:ser>
          <c:idx val="14"/>
          <c:order val="9"/>
          <c:tx>
            <c:strRef>
              <c:f>final_carbon_emissions!$AL$147</c:f>
              <c:strCache>
                <c:ptCount val="1"/>
                <c:pt idx="0">
                  <c:v>Imported gas</c:v>
                </c:pt>
              </c:strCache>
            </c:strRef>
          </c:tx>
          <c:spPr>
            <a:solidFill>
              <a:srgbClr val="FFC000"/>
            </a:solidFill>
            <a:ln>
              <a:solidFill>
                <a:sysClr val="windowText" lastClr="000000"/>
              </a:solidFill>
            </a:ln>
          </c:spPr>
          <c:cat>
            <c:numRef>
              <c:f>final_carbon_emissions!$W$148:$W$208</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final_carbon_emissions!$AL$148:$AL$208</c:f>
              <c:numCache>
                <c:formatCode>0.00000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9.2678464478531262E-5</c:v>
                </c:pt>
                <c:pt idx="22">
                  <c:v>1.2271514674344459E-3</c:v>
                </c:pt>
                <c:pt idx="23">
                  <c:v>3.2059259362028298E-3</c:v>
                </c:pt>
                <c:pt idx="24">
                  <c:v>1.4650042103632126E-2</c:v>
                </c:pt>
                <c:pt idx="25">
                  <c:v>5.9685186864874866E-3</c:v>
                </c:pt>
                <c:pt idx="26">
                  <c:v>0</c:v>
                </c:pt>
                <c:pt idx="27">
                  <c:v>2.7807272975359929E-2</c:v>
                </c:pt>
                <c:pt idx="28">
                  <c:v>0</c:v>
                </c:pt>
                <c:pt idx="29">
                  <c:v>0</c:v>
                </c:pt>
                <c:pt idx="30">
                  <c:v>0</c:v>
                </c:pt>
                <c:pt idx="31">
                  <c:v>0</c:v>
                </c:pt>
                <c:pt idx="32">
                  <c:v>0</c:v>
                </c:pt>
                <c:pt idx="33">
                  <c:v>0</c:v>
                </c:pt>
                <c:pt idx="34">
                  <c:v>0</c:v>
                </c:pt>
                <c:pt idx="35">
                  <c:v>3.0761883073417411E-3</c:v>
                </c:pt>
                <c:pt idx="36">
                  <c:v>1.565992742025649E-2</c:v>
                </c:pt>
                <c:pt idx="37">
                  <c:v>2.9525973871432847E-2</c:v>
                </c:pt>
                <c:pt idx="38">
                  <c:v>5.3873256669689215E-2</c:v>
                </c:pt>
                <c:pt idx="39">
                  <c:v>5.9789587780406446E-2</c:v>
                </c:pt>
                <c:pt idx="40">
                  <c:v>5.5834410682602094E-2</c:v>
                </c:pt>
                <c:pt idx="41">
                  <c:v>6.6617016063480042E-2</c:v>
                </c:pt>
                <c:pt idx="42">
                  <c:v>6.0007338722849884E-2</c:v>
                </c:pt>
                <c:pt idx="43">
                  <c:v>7.2286857670462307E-2</c:v>
                </c:pt>
                <c:pt idx="44">
                  <c:v>8.8101773294399596E-2</c:v>
                </c:pt>
                <c:pt idx="45">
                  <c:v>8.9935418236096312E-2</c:v>
                </c:pt>
                <c:pt idx="46">
                  <c:v>0.13059702648981927</c:v>
                </c:pt>
                <c:pt idx="47">
                  <c:v>0.15620640297683475</c:v>
                </c:pt>
                <c:pt idx="48">
                  <c:v>0.16142674865672341</c:v>
                </c:pt>
                <c:pt idx="49">
                  <c:v>0.17135826074436256</c:v>
                </c:pt>
                <c:pt idx="50">
                  <c:v>0.17172745108011522</c:v>
                </c:pt>
                <c:pt idx="51">
                  <c:v>0.16731020782168071</c:v>
                </c:pt>
                <c:pt idx="52">
                  <c:v>0.15921891720422093</c:v>
                </c:pt>
                <c:pt idx="53">
                  <c:v>0.15953933946323581</c:v>
                </c:pt>
                <c:pt idx="54">
                  <c:v>0.15731429317958923</c:v>
                </c:pt>
                <c:pt idx="55">
                  <c:v>0.13641681657728019</c:v>
                </c:pt>
                <c:pt idx="56">
                  <c:v>0.12011362048982133</c:v>
                </c:pt>
                <c:pt idx="57">
                  <c:v>0.10491806033859304</c:v>
                </c:pt>
                <c:pt idx="58">
                  <c:v>9.0788557066819806E-2</c:v>
                </c:pt>
                <c:pt idx="59">
                  <c:v>7.9300284992360526E-2</c:v>
                </c:pt>
                <c:pt idx="60">
                  <c:v>6.7610833921970814E-2</c:v>
                </c:pt>
              </c:numCache>
            </c:numRef>
          </c:val>
        </c:ser>
        <c:axId val="186450304"/>
        <c:axId val="186451840"/>
      </c:areaChart>
      <c:catAx>
        <c:axId val="186450304"/>
        <c:scaling>
          <c:orientation val="minMax"/>
        </c:scaling>
        <c:axPos val="b"/>
        <c:numFmt formatCode="General" sourceLinked="1"/>
        <c:tickLblPos val="nextTo"/>
        <c:txPr>
          <a:bodyPr/>
          <a:lstStyle/>
          <a:p>
            <a:pPr>
              <a:defRPr sz="1800" b="1"/>
            </a:pPr>
            <a:endParaRPr lang="en-US"/>
          </a:p>
        </c:txPr>
        <c:crossAx val="186451840"/>
        <c:crosses val="autoZero"/>
        <c:auto val="1"/>
        <c:lblAlgn val="ctr"/>
        <c:lblOffset val="100"/>
        <c:tickLblSkip val="10"/>
      </c:catAx>
      <c:valAx>
        <c:axId val="186451840"/>
        <c:scaling>
          <c:orientation val="minMax"/>
          <c:max val="0.9"/>
        </c:scaling>
        <c:axPos val="l"/>
        <c:majorGridlines/>
        <c:title>
          <c:tx>
            <c:rich>
              <a:bodyPr rot="-5400000" vert="horz"/>
              <a:lstStyle/>
              <a:p>
                <a:pPr>
                  <a:defRPr sz="1800"/>
                </a:pPr>
                <a:r>
                  <a:rPr lang="en-US" sz="1800" dirty="0" smtClean="0"/>
                  <a:t>kg/kWh</a:t>
                </a:r>
                <a:endParaRPr lang="en-US" sz="1800" dirty="0"/>
              </a:p>
            </c:rich>
          </c:tx>
          <c:layout/>
        </c:title>
        <c:numFmt formatCode="0.0" sourceLinked="0"/>
        <c:tickLblPos val="nextTo"/>
        <c:txPr>
          <a:bodyPr/>
          <a:lstStyle/>
          <a:p>
            <a:pPr>
              <a:defRPr sz="1800" b="1"/>
            </a:pPr>
            <a:endParaRPr lang="en-US"/>
          </a:p>
        </c:txPr>
        <c:crossAx val="186450304"/>
        <c:crosses val="autoZero"/>
        <c:crossBetween val="midCat"/>
      </c:valAx>
      <c:spPr>
        <a:solidFill>
          <a:srgbClr val="CCFFCC"/>
        </a:solidFill>
        <a:ln>
          <a:solidFill>
            <a:sysClr val="windowText" lastClr="000000"/>
          </a:solidFill>
        </a:ln>
      </c:spPr>
    </c:plotArea>
    <c:legend>
      <c:legendPos val="r"/>
      <c:legendEntry>
        <c:idx val="6"/>
        <c:delete val="1"/>
      </c:legendEntry>
      <c:layout>
        <c:manualLayout>
          <c:xMode val="edge"/>
          <c:yMode val="edge"/>
          <c:x val="0.80394744885272118"/>
          <c:y val="0.13893681952005341"/>
          <c:w val="0.18700797098137875"/>
          <c:h val="0.61189555327185985"/>
        </c:manualLayout>
      </c:layout>
      <c:txPr>
        <a:bodyPr/>
        <a:lstStyle/>
        <a:p>
          <a:pPr>
            <a:defRPr sz="1800" b="1"/>
          </a:pPr>
          <a:endParaRPr lang="en-US"/>
        </a:p>
      </c:txPr>
    </c:legend>
    <c:plotVisOnly val="1"/>
  </c:chart>
  <c:spPr>
    <a:solidFill>
      <a:srgbClr val="FFFFCC"/>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GB" sz="2000" dirty="0">
                <a:solidFill>
                  <a:srgbClr val="FFFF00"/>
                </a:solidFill>
                <a:latin typeface="Times New Roman" pitchFamily="18" charset="0"/>
                <a:cs typeface="Times New Roman" pitchFamily="18" charset="0"/>
              </a:rPr>
              <a:t>Japan</a:t>
            </a:r>
          </a:p>
        </c:rich>
      </c:tx>
      <c:layout>
        <c:manualLayout>
          <c:xMode val="edge"/>
          <c:yMode val="edge"/>
          <c:x val="0.17265368144771379"/>
          <c:y val="0"/>
        </c:manualLayout>
      </c:layout>
    </c:title>
    <c:plotArea>
      <c:layout>
        <c:manualLayout>
          <c:layoutTarget val="inner"/>
          <c:xMode val="edge"/>
          <c:yMode val="edge"/>
          <c:x val="4.2653681447714524E-2"/>
          <c:y val="0.22076220472440949"/>
          <c:w val="0.90471473960491777"/>
          <c:h val="0.7792377952756"/>
        </c:manualLayout>
      </c:layout>
      <c:pieChart>
        <c:varyColors val="1"/>
        <c:ser>
          <c:idx val="0"/>
          <c:order val="0"/>
          <c:tx>
            <c:strRef>
              <c:f>Sheet5!$AI$52</c:f>
              <c:strCache>
                <c:ptCount val="1"/>
                <c:pt idx="0">
                  <c:v>Japan</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Sheet5!$AI$53:$AI$59</c:f>
              <c:numCache>
                <c:formatCode>0</c:formatCode>
                <c:ptCount val="7"/>
                <c:pt idx="0">
                  <c:v>279450</c:v>
                </c:pt>
                <c:pt idx="1">
                  <c:v>91616</c:v>
                </c:pt>
                <c:pt idx="2">
                  <c:v>284949</c:v>
                </c:pt>
                <c:pt idx="3">
                  <c:v>279750</c:v>
                </c:pt>
                <c:pt idx="4">
                  <c:v>82129</c:v>
                </c:pt>
                <c:pt idx="5">
                  <c:v>8596</c:v>
                </c:pt>
                <c:pt idx="6">
                  <c:v>21429</c:v>
                </c:pt>
              </c:numCache>
            </c:numRef>
          </c:val>
        </c:ser>
        <c:firstSliceAng val="0"/>
      </c:pieChart>
      <c:spPr>
        <a:noFill/>
        <a:ln w="25400">
          <a:noFill/>
        </a:ln>
      </c:spPr>
    </c:plotArea>
    <c:plotVisOnly val="1"/>
    <c:dispBlanksAs val="zero"/>
  </c:chart>
  <c:spPr>
    <a:solidFill>
      <a:srgbClr val="000099"/>
    </a:solidFill>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layout>
        <c:manualLayout>
          <c:xMode val="edge"/>
          <c:yMode val="edge"/>
          <c:x val="0.33932034811438866"/>
          <c:y val="6.9444444444445603E-3"/>
        </c:manualLayout>
      </c:layout>
      <c:txPr>
        <a:bodyPr/>
        <a:lstStyle/>
        <a:p>
          <a:pPr>
            <a:defRPr sz="2000" b="1">
              <a:solidFill>
                <a:srgbClr val="FFFF00"/>
              </a:solidFill>
              <a:latin typeface="Times New Roman" pitchFamily="18" charset="0"/>
              <a:cs typeface="Times New Roman" pitchFamily="18" charset="0"/>
            </a:defRPr>
          </a:pPr>
          <a:endParaRPr lang="en-US"/>
        </a:p>
      </c:txPr>
    </c:title>
    <c:plotArea>
      <c:layout>
        <c:manualLayout>
          <c:layoutTarget val="inner"/>
          <c:xMode val="edge"/>
          <c:yMode val="edge"/>
          <c:x val="5.1425611272275185E-2"/>
          <c:y val="0.25226487314086543"/>
          <c:w val="0.90471473960491777"/>
          <c:h val="0.7792377952756"/>
        </c:manualLayout>
      </c:layout>
      <c:pieChart>
        <c:varyColors val="1"/>
        <c:ser>
          <c:idx val="0"/>
          <c:order val="0"/>
          <c:tx>
            <c:strRef>
              <c:f>Sheet5!$BS$52</c:f>
              <c:strCache>
                <c:ptCount val="1"/>
                <c:pt idx="0">
                  <c:v>UK</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Sheet5!$BS$53:$BS$59</c:f>
              <c:numCache>
                <c:formatCode>0</c:formatCode>
                <c:ptCount val="7"/>
                <c:pt idx="0">
                  <c:v>106018</c:v>
                </c:pt>
                <c:pt idx="1">
                  <c:v>4367</c:v>
                </c:pt>
                <c:pt idx="2">
                  <c:v>165482</c:v>
                </c:pt>
                <c:pt idx="3">
                  <c:v>69098</c:v>
                </c:pt>
                <c:pt idx="4">
                  <c:v>8947</c:v>
                </c:pt>
                <c:pt idx="5">
                  <c:v>9324</c:v>
                </c:pt>
                <c:pt idx="6">
                  <c:v>12429</c:v>
                </c:pt>
              </c:numCache>
            </c:numRef>
          </c:val>
        </c:ser>
        <c:firstSliceAng val="0"/>
      </c:pieChart>
      <c:spPr>
        <a:noFill/>
        <a:ln w="25400">
          <a:noFill/>
        </a:ln>
      </c:spPr>
    </c:plotArea>
    <c:plotVisOnly val="1"/>
    <c:dispBlanksAs val="zero"/>
  </c:chart>
  <c:spPr>
    <a:solidFill>
      <a:srgbClr val="000099"/>
    </a:solidFill>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sz="2000">
                <a:latin typeface="Times New Roman" pitchFamily="18" charset="0"/>
                <a:cs typeface="Times New Roman" pitchFamily="18" charset="0"/>
              </a:defRPr>
            </a:pPr>
            <a:r>
              <a:rPr lang="en-US" sz="2000" dirty="0">
                <a:solidFill>
                  <a:srgbClr val="FFFF00"/>
                </a:solidFill>
              </a:rPr>
              <a:t>USA</a:t>
            </a:r>
          </a:p>
        </c:rich>
      </c:tx>
      <c:layout>
        <c:manualLayout>
          <c:xMode val="edge"/>
          <c:yMode val="edge"/>
          <c:x val="0.27791683934246242"/>
          <c:y val="6.7681895093062603E-3"/>
        </c:manualLayout>
      </c:layout>
    </c:title>
    <c:plotArea>
      <c:layout>
        <c:manualLayout>
          <c:layoutTarget val="inner"/>
          <c:xMode val="edge"/>
          <c:yMode val="edge"/>
          <c:x val="8.6513330570520783E-2"/>
          <c:y val="0.2613539043660153"/>
          <c:w val="0.90471473960491777"/>
          <c:h val="0.7792377952756"/>
        </c:manualLayout>
      </c:layout>
      <c:pieChart>
        <c:varyColors val="1"/>
        <c:ser>
          <c:idx val="0"/>
          <c:order val="0"/>
          <c:tx>
            <c:strRef>
              <c:f>Sheet5!$BW$52</c:f>
              <c:strCache>
                <c:ptCount val="1"/>
                <c:pt idx="0">
                  <c:v>USA</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Sheet5!$BW$53:$BW$59</c:f>
              <c:numCache>
                <c:formatCode>0</c:formatCode>
                <c:ptCount val="7"/>
                <c:pt idx="0">
                  <c:v>1892661</c:v>
                </c:pt>
                <c:pt idx="1">
                  <c:v>50445</c:v>
                </c:pt>
                <c:pt idx="2">
                  <c:v>949776</c:v>
                </c:pt>
                <c:pt idx="3">
                  <c:v>830210</c:v>
                </c:pt>
                <c:pt idx="4">
                  <c:v>298410</c:v>
                </c:pt>
                <c:pt idx="5">
                  <c:v>93786</c:v>
                </c:pt>
                <c:pt idx="6">
                  <c:v>72926</c:v>
                </c:pt>
              </c:numCache>
            </c:numRef>
          </c:val>
        </c:ser>
        <c:firstSliceAng val="0"/>
      </c:pieChart>
      <c:spPr>
        <a:noFill/>
        <a:ln w="25400">
          <a:noFill/>
        </a:ln>
      </c:spPr>
    </c:plotArea>
    <c:plotVisOnly val="1"/>
    <c:dispBlanksAs val="zero"/>
  </c:chart>
  <c:spPr>
    <a:solidFill>
      <a:srgbClr val="000099"/>
    </a:solidFill>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layout>
        <c:manualLayout>
          <c:xMode val="edge"/>
          <c:yMode val="edge"/>
          <c:x val="0.17265368144771379"/>
          <c:y val="0"/>
        </c:manualLayout>
      </c:layout>
      <c:txPr>
        <a:bodyPr/>
        <a:lstStyle/>
        <a:p>
          <a:pPr>
            <a:defRPr sz="2000">
              <a:latin typeface="Times New Roman" pitchFamily="18" charset="0"/>
              <a:cs typeface="Times New Roman" pitchFamily="18" charset="0"/>
            </a:defRPr>
          </a:pPr>
          <a:endParaRPr lang="en-US"/>
        </a:p>
      </c:txPr>
    </c:title>
    <c:plotArea>
      <c:layout>
        <c:manualLayout>
          <c:layoutTarget val="inner"/>
          <c:xMode val="edge"/>
          <c:yMode val="edge"/>
          <c:x val="4.2653681447714524E-2"/>
          <c:y val="0.22076220472440949"/>
          <c:w val="0.90471473960491777"/>
          <c:h val="0.7792377952756"/>
        </c:manualLayout>
      </c:layout>
      <c:pieChart>
        <c:varyColors val="1"/>
        <c:ser>
          <c:idx val="0"/>
          <c:order val="0"/>
          <c:tx>
            <c:strRef>
              <c:f>Sheet5!$W$52</c:f>
              <c:strCache>
                <c:ptCount val="1"/>
                <c:pt idx="0">
                  <c:v>France</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Sheet5!$W$53:$W$59</c:f>
              <c:numCache>
                <c:formatCode>0</c:formatCode>
                <c:ptCount val="7"/>
                <c:pt idx="0">
                  <c:v>28708</c:v>
                </c:pt>
                <c:pt idx="1">
                  <c:v>6170</c:v>
                </c:pt>
                <c:pt idx="2">
                  <c:v>21013</c:v>
                </c:pt>
                <c:pt idx="3">
                  <c:v>409737</c:v>
                </c:pt>
                <c:pt idx="4">
                  <c:v>62409</c:v>
                </c:pt>
                <c:pt idx="5">
                  <c:v>8062</c:v>
                </c:pt>
                <c:pt idx="6">
                  <c:v>6085</c:v>
                </c:pt>
              </c:numCache>
            </c:numRef>
          </c:val>
        </c:ser>
        <c:firstSliceAng val="0"/>
      </c:pieChart>
      <c:spPr>
        <a:noFill/>
        <a:ln w="25400">
          <a:noFill/>
        </a:ln>
      </c:spPr>
    </c:plotArea>
    <c:plotVisOnly val="1"/>
    <c:dispBlanksAs val="zero"/>
  </c:chart>
  <c:spPr>
    <a:solidFill>
      <a:srgbClr val="000099"/>
    </a:solidFill>
  </c:spPr>
  <c:txPr>
    <a:bodyPr/>
    <a:lstStyle/>
    <a:p>
      <a:pPr>
        <a:defRPr>
          <a:solidFill>
            <a:srgbClr val="FFFF00"/>
          </a:solidFill>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layout>
        <c:manualLayout>
          <c:xMode val="edge"/>
          <c:yMode val="edge"/>
          <c:x val="0.12002210250034542"/>
          <c:y val="0"/>
        </c:manualLayout>
      </c:layout>
      <c:txPr>
        <a:bodyPr/>
        <a:lstStyle/>
        <a:p>
          <a:pPr>
            <a:defRPr sz="2000">
              <a:solidFill>
                <a:srgbClr val="FFFF00"/>
              </a:solidFill>
              <a:latin typeface="Times New Roman" pitchFamily="18" charset="0"/>
              <a:cs typeface="Times New Roman" pitchFamily="18" charset="0"/>
            </a:defRPr>
          </a:pPr>
          <a:endParaRPr lang="en-US"/>
        </a:p>
      </c:txPr>
    </c:title>
    <c:plotArea>
      <c:layout>
        <c:manualLayout>
          <c:layoutTarget val="inner"/>
          <c:xMode val="edge"/>
          <c:yMode val="edge"/>
          <c:x val="4.2653681447714524E-2"/>
          <c:y val="0.22076220472440944"/>
          <c:w val="0.90471473960491777"/>
          <c:h val="0.7792377952756"/>
        </c:manualLayout>
      </c:layout>
      <c:pieChart>
        <c:varyColors val="1"/>
        <c:ser>
          <c:idx val="0"/>
          <c:order val="0"/>
          <c:tx>
            <c:strRef>
              <c:f>Sheet5!$AA$52</c:f>
              <c:strCache>
                <c:ptCount val="1"/>
                <c:pt idx="0">
                  <c:v>Germany</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Sheet5!$AA$53:$AA$59</c:f>
              <c:numCache>
                <c:formatCode>0</c:formatCode>
                <c:ptCount val="7"/>
                <c:pt idx="0">
                  <c:v>257137</c:v>
                </c:pt>
                <c:pt idx="1">
                  <c:v>9639</c:v>
                </c:pt>
                <c:pt idx="2">
                  <c:v>78884</c:v>
                </c:pt>
                <c:pt idx="3">
                  <c:v>134932</c:v>
                </c:pt>
                <c:pt idx="4">
                  <c:v>24710</c:v>
                </c:pt>
                <c:pt idx="5">
                  <c:v>45237</c:v>
                </c:pt>
                <c:pt idx="6">
                  <c:v>41925</c:v>
                </c:pt>
              </c:numCache>
            </c:numRef>
          </c:val>
        </c:ser>
        <c:firstSliceAng val="0"/>
      </c:pieChart>
      <c:spPr>
        <a:noFill/>
        <a:ln w="25400">
          <a:noFill/>
        </a:ln>
      </c:spPr>
    </c:plotArea>
    <c:plotVisOnly val="1"/>
    <c:dispBlanksAs val="zero"/>
  </c:chart>
  <c:spPr>
    <a:solidFill>
      <a:srgbClr val="000099"/>
    </a:solidFill>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sz="2000">
                <a:latin typeface="Times New Roman" pitchFamily="18" charset="0"/>
                <a:cs typeface="Times New Roman" pitchFamily="18" charset="0"/>
              </a:defRPr>
            </a:pPr>
            <a:r>
              <a:rPr lang="en-US" sz="2000" dirty="0">
                <a:solidFill>
                  <a:srgbClr val="FFFF00"/>
                </a:solidFill>
              </a:rPr>
              <a:t>Russia</a:t>
            </a:r>
          </a:p>
        </c:rich>
      </c:tx>
      <c:layout>
        <c:manualLayout>
          <c:xMode val="edge"/>
          <c:yMode val="edge"/>
          <c:x val="0.2603729796933329"/>
          <c:y val="0"/>
        </c:manualLayout>
      </c:layout>
    </c:title>
    <c:plotArea>
      <c:layout>
        <c:manualLayout>
          <c:layoutTarget val="inner"/>
          <c:xMode val="edge"/>
          <c:yMode val="edge"/>
          <c:x val="5.1425611272275178E-2"/>
          <c:y val="0.25226487314086604"/>
          <c:w val="0.90471473960491777"/>
          <c:h val="0.7792377952756"/>
        </c:manualLayout>
      </c:layout>
      <c:pieChart>
        <c:varyColors val="1"/>
        <c:ser>
          <c:idx val="0"/>
          <c:order val="0"/>
          <c:tx>
            <c:strRef>
              <c:f>Sheet5!$DC$52</c:f>
              <c:strCache>
                <c:ptCount val="1"/>
                <c:pt idx="0">
                  <c:v>Russia</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Sheet5!$DC$53:$DC$59</c:f>
              <c:numCache>
                <c:formatCode>0</c:formatCode>
                <c:ptCount val="7"/>
                <c:pt idx="0">
                  <c:v>164112</c:v>
                </c:pt>
                <c:pt idx="1">
                  <c:v>16021</c:v>
                </c:pt>
                <c:pt idx="2">
                  <c:v>469034</c:v>
                </c:pt>
                <c:pt idx="3">
                  <c:v>163584</c:v>
                </c:pt>
                <c:pt idx="4">
                  <c:v>176118</c:v>
                </c:pt>
                <c:pt idx="5">
                  <c:v>468</c:v>
                </c:pt>
                <c:pt idx="6">
                  <c:v>2643</c:v>
                </c:pt>
              </c:numCache>
            </c:numRef>
          </c:val>
        </c:ser>
        <c:firstSliceAng val="0"/>
      </c:pieChart>
      <c:spPr>
        <a:noFill/>
        <a:ln w="25400">
          <a:noFill/>
        </a:ln>
      </c:spPr>
    </c:plotArea>
    <c:plotVisOnly val="1"/>
    <c:dispBlanksAs val="zero"/>
  </c:chart>
  <c:spPr>
    <a:solidFill>
      <a:srgbClr val="000099"/>
    </a:solidFill>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layout>
        <c:manualLayout>
          <c:xMode val="edge"/>
          <c:yMode val="edge"/>
          <c:x val="0.2252852603950822"/>
          <c:y val="0"/>
        </c:manualLayout>
      </c:layout>
      <c:txPr>
        <a:bodyPr/>
        <a:lstStyle/>
        <a:p>
          <a:pPr>
            <a:defRPr sz="2000">
              <a:solidFill>
                <a:srgbClr val="FFFF00"/>
              </a:solidFill>
              <a:latin typeface="Times New Roman" pitchFamily="18" charset="0"/>
              <a:cs typeface="Times New Roman" pitchFamily="18" charset="0"/>
            </a:defRPr>
          </a:pPr>
          <a:endParaRPr lang="en-US"/>
        </a:p>
      </c:txPr>
    </c:title>
    <c:plotArea>
      <c:layout>
        <c:manualLayout>
          <c:layoutTarget val="inner"/>
          <c:xMode val="edge"/>
          <c:yMode val="edge"/>
          <c:x val="5.1425611272275178E-2"/>
          <c:y val="0.25226487314086604"/>
          <c:w val="0.90471473960491777"/>
          <c:h val="0.7792377952756"/>
        </c:manualLayout>
      </c:layout>
      <c:pieChart>
        <c:varyColors val="1"/>
        <c:ser>
          <c:idx val="0"/>
          <c:order val="0"/>
          <c:tx>
            <c:strRef>
              <c:f>Sheet5!$DG$52</c:f>
              <c:strCache>
                <c:ptCount val="1"/>
                <c:pt idx="0">
                  <c:v>Saudi Arabia</c:v>
                </c:pt>
              </c:strCache>
            </c:strRef>
          </c:tx>
          <c:spPr>
            <a:ln>
              <a:solidFill>
                <a:schemeClr val="tx1"/>
              </a:solidFill>
            </a:ln>
          </c:spPr>
          <c:dPt>
            <c:idx val="0"/>
            <c:spPr>
              <a:solidFill>
                <a:schemeClr val="tx1"/>
              </a:solidFill>
              <a:ln>
                <a:solidFill>
                  <a:schemeClr val="tx1"/>
                </a:solidFill>
              </a:ln>
            </c:spPr>
          </c:dPt>
          <c:dPt>
            <c:idx val="1"/>
            <c:spPr>
              <a:solidFill>
                <a:schemeClr val="accent6">
                  <a:lumMod val="50000"/>
                </a:schemeClr>
              </a:solidFill>
              <a:ln>
                <a:solidFill>
                  <a:schemeClr val="tx1"/>
                </a:solidFill>
              </a:ln>
            </c:spPr>
          </c:dPt>
          <c:dPt>
            <c:idx val="2"/>
            <c:spPr>
              <a:solidFill>
                <a:srgbClr val="FFFF00"/>
              </a:solidFill>
              <a:ln>
                <a:solidFill>
                  <a:schemeClr val="tx1"/>
                </a:solidFill>
              </a:ln>
            </c:spPr>
          </c:dPt>
          <c:dPt>
            <c:idx val="3"/>
            <c:spPr>
              <a:solidFill>
                <a:srgbClr val="FF0000"/>
              </a:solidFill>
              <a:ln>
                <a:solidFill>
                  <a:schemeClr val="tx1"/>
                </a:solidFill>
              </a:ln>
            </c:spPr>
          </c:dPt>
          <c:dPt>
            <c:idx val="4"/>
            <c:spPr>
              <a:solidFill>
                <a:srgbClr val="00FFFF"/>
              </a:solidFill>
              <a:ln>
                <a:solidFill>
                  <a:schemeClr val="tx1"/>
                </a:solidFill>
              </a:ln>
            </c:spPr>
          </c:dPt>
          <c:dPt>
            <c:idx val="5"/>
            <c:spPr>
              <a:solidFill>
                <a:srgbClr val="00FF00"/>
              </a:solidFill>
              <a:ln>
                <a:solidFill>
                  <a:schemeClr val="tx1"/>
                </a:solidFill>
              </a:ln>
            </c:spPr>
          </c:dPt>
          <c:dPt>
            <c:idx val="6"/>
            <c:spPr>
              <a:solidFill>
                <a:srgbClr val="FF00FF"/>
              </a:solidFill>
              <a:ln>
                <a:solidFill>
                  <a:schemeClr val="tx1"/>
                </a:solidFill>
              </a:ln>
            </c:spPr>
          </c:dPt>
          <c:cat>
            <c:strRef>
              <c:f>Sheet5!$B$53:$B$59</c:f>
              <c:strCache>
                <c:ptCount val="7"/>
                <c:pt idx="0">
                  <c:v>coal</c:v>
                </c:pt>
                <c:pt idx="1">
                  <c:v>oil</c:v>
                </c:pt>
                <c:pt idx="2">
                  <c:v>gas</c:v>
                </c:pt>
                <c:pt idx="3">
                  <c:v>nuclear</c:v>
                </c:pt>
                <c:pt idx="4">
                  <c:v>Hydro/Wave/Tidal</c:v>
                </c:pt>
                <c:pt idx="5">
                  <c:v>Other Renewables</c:v>
                </c:pt>
                <c:pt idx="6">
                  <c:v>Biofuels/Waste</c:v>
                </c:pt>
              </c:strCache>
            </c:strRef>
          </c:cat>
          <c:val>
            <c:numRef>
              <c:f>Sheet5!$DG$53:$DG$59</c:f>
              <c:numCache>
                <c:formatCode>0</c:formatCode>
                <c:ptCount val="7"/>
                <c:pt idx="0">
                  <c:v>0</c:v>
                </c:pt>
                <c:pt idx="1">
                  <c:v>119797</c:v>
                </c:pt>
                <c:pt idx="2">
                  <c:v>97285</c:v>
                </c:pt>
                <c:pt idx="3">
                  <c:v>0</c:v>
                </c:pt>
                <c:pt idx="4">
                  <c:v>0</c:v>
                </c:pt>
                <c:pt idx="5">
                  <c:v>0</c:v>
                </c:pt>
                <c:pt idx="6">
                  <c:v>0</c:v>
                </c:pt>
              </c:numCache>
            </c:numRef>
          </c:val>
        </c:ser>
        <c:firstSliceAng val="0"/>
      </c:pieChart>
      <c:spPr>
        <a:noFill/>
        <a:ln w="25400">
          <a:noFill/>
        </a:ln>
      </c:spPr>
    </c:plotArea>
    <c:plotVisOnly val="1"/>
    <c:dispBlanksAs val="zero"/>
  </c:chart>
  <c:spPr>
    <a:solidFill>
      <a:srgbClr val="000099"/>
    </a:solidFill>
  </c:spPr>
  <c:externalData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cdr:x>
      <cdr:y>0</cdr:y>
    </cdr:from>
    <cdr:to>
      <cdr:x>0</cdr:x>
      <cdr:y>0</cdr:y>
    </cdr:to>
    <cdr:grpSp>
      <cdr:nvGrpSpPr>
        <cdr:cNvPr id="2" name="Group 1"/>
        <cdr:cNvGrpSpPr>
          <a:grpSpLocks xmlns:a="http://schemas.openxmlformats.org/drawingml/2006/main"/>
        </cdr:cNvGrpSpPr>
      </cdr:nvGrpSpPr>
      <cdr:grpSpPr bwMode="auto">
        <a:xfrm xmlns:a="http://schemas.openxmlformats.org/drawingml/2006/main">
          <a:off x="0" y="0"/>
          <a:ext cx="0" cy="0"/>
          <a:chOff x="0" y="0"/>
          <a:chExt cx="0" cy="0"/>
        </a:xfrm>
      </cdr:grpSpPr>
      <cdr:sp macro="" textlink="">
        <cdr:nvSpPr>
          <cdr:cNvPr id="3" name="TextBox 8"/>
          <cdr:cNvSpPr txBox="1">
            <a:spLocks xmlns:a="http://schemas.openxmlformats.org/drawingml/2006/main" noChangeArrowheads="1"/>
          </cdr:cNvSpPr>
        </cdr:nvSpPr>
        <cdr:spPr bwMode="auto">
          <a:xfrm xmlns:a="http://schemas.openxmlformats.org/drawingml/2006/main">
            <a:off x="30" y="86"/>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ea typeface="宋体" pitchFamily="2" charset="-122"/>
              </a:defRPr>
            </a:lvl1pPr>
            <a:lvl2pPr marL="457200" algn="l" rtl="0" fontAlgn="base">
              <a:spcBef>
                <a:spcPct val="0"/>
              </a:spcBef>
              <a:spcAft>
                <a:spcPct val="0"/>
              </a:spcAft>
              <a:defRPr kern="1200">
                <a:solidFill>
                  <a:sysClr val="windowText" lastClr="000000"/>
                </a:solidFill>
                <a:latin typeface="Arial" charset="0"/>
                <a:ea typeface="宋体" pitchFamily="2" charset="-122"/>
              </a:defRPr>
            </a:lvl2pPr>
            <a:lvl3pPr marL="914400" algn="l" rtl="0" fontAlgn="base">
              <a:spcBef>
                <a:spcPct val="0"/>
              </a:spcBef>
              <a:spcAft>
                <a:spcPct val="0"/>
              </a:spcAft>
              <a:defRPr kern="1200">
                <a:solidFill>
                  <a:sysClr val="windowText" lastClr="000000"/>
                </a:solidFill>
                <a:latin typeface="Arial" charset="0"/>
                <a:ea typeface="宋体" pitchFamily="2" charset="-122"/>
              </a:defRPr>
            </a:lvl3pPr>
            <a:lvl4pPr marL="1371600" algn="l" rtl="0" fontAlgn="base">
              <a:spcBef>
                <a:spcPct val="0"/>
              </a:spcBef>
              <a:spcAft>
                <a:spcPct val="0"/>
              </a:spcAft>
              <a:defRPr kern="1200">
                <a:solidFill>
                  <a:sysClr val="windowText" lastClr="000000"/>
                </a:solidFill>
                <a:latin typeface="Arial" charset="0"/>
                <a:ea typeface="宋体" pitchFamily="2" charset="-122"/>
              </a:defRPr>
            </a:lvl4pPr>
            <a:lvl5pPr marL="1828800" algn="l" rtl="0" fontAlgn="base">
              <a:spcBef>
                <a:spcPct val="0"/>
              </a:spcBef>
              <a:spcAft>
                <a:spcPct val="0"/>
              </a:spcAft>
              <a:defRPr kern="1200">
                <a:solidFill>
                  <a:sysClr val="windowText" lastClr="000000"/>
                </a:solidFill>
                <a:latin typeface="Arial" charset="0"/>
                <a:ea typeface="宋体" pitchFamily="2" charset="-122"/>
              </a:defRPr>
            </a:lvl5pPr>
            <a:lvl6pPr marL="2286000" algn="l" defTabSz="914400" rtl="0" eaLnBrk="1" latinLnBrk="0" hangingPunct="1">
              <a:defRPr kern="1200">
                <a:solidFill>
                  <a:sysClr val="windowText" lastClr="000000"/>
                </a:solidFill>
                <a:latin typeface="Arial" charset="0"/>
                <a:ea typeface="宋体" pitchFamily="2" charset="-122"/>
              </a:defRPr>
            </a:lvl6pPr>
            <a:lvl7pPr marL="2743200" algn="l" defTabSz="914400" rtl="0" eaLnBrk="1" latinLnBrk="0" hangingPunct="1">
              <a:defRPr kern="1200">
                <a:solidFill>
                  <a:sysClr val="windowText" lastClr="000000"/>
                </a:solidFill>
                <a:latin typeface="Arial" charset="0"/>
                <a:ea typeface="宋体" pitchFamily="2" charset="-122"/>
              </a:defRPr>
            </a:lvl7pPr>
            <a:lvl8pPr marL="3200400" algn="l" defTabSz="914400" rtl="0" eaLnBrk="1" latinLnBrk="0" hangingPunct="1">
              <a:defRPr kern="1200">
                <a:solidFill>
                  <a:sysClr val="windowText" lastClr="000000"/>
                </a:solidFill>
                <a:latin typeface="Arial" charset="0"/>
                <a:ea typeface="宋体" pitchFamily="2" charset="-122"/>
              </a:defRPr>
            </a:lvl8pPr>
            <a:lvl9pPr marL="3657600" algn="l" defTabSz="914400" rtl="0" eaLnBrk="1" latinLnBrk="0" hangingPunct="1">
              <a:defRPr kern="1200">
                <a:solidFill>
                  <a:sysClr val="windowText" lastClr="000000"/>
                </a:solidFill>
                <a:latin typeface="Arial" charset="0"/>
                <a:ea typeface="宋体" pitchFamily="2" charset="-122"/>
              </a:defRPr>
            </a:lvl9pPr>
          </a:lstStyle>
          <a:p xmlns:a="http://schemas.openxmlformats.org/drawingml/2006/main">
            <a:r>
              <a:rPr lang="en-GB" b="1"/>
              <a:t>UK</a:t>
            </a:r>
          </a:p>
        </cdr:txBody>
      </cdr:sp>
      <cdr:cxnSp macro="">
        <cdr:nvCxnSpPr>
          <cdr:cNvPr id="4" name="Straight Arrow Connector 3"/>
          <cdr:cNvCxnSpPr/>
        </cdr:nvCxnSpPr>
        <cdr:spPr>
          <a:xfrm xmlns:a="http://schemas.openxmlformats.org/drawingml/2006/main" rot="5400000">
            <a:off x="30" y="86"/>
            <a:ext cx="0" cy="0"/>
          </a:xfrm>
          <a:prstGeom xmlns:a="http://schemas.openxmlformats.org/drawingml/2006/main" prst="straightConnector1">
            <a:avLst/>
          </a:prstGeom>
          <a:noFill xmlns:a="http://schemas.openxmlformats.org/drawingml/2006/main"/>
          <a:ln xmlns:a="http://schemas.openxmlformats.org/drawingml/2006/main" w="38100"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xml><?xml version="1.0" encoding="utf-8"?>
<c:userShapes xmlns:c="http://schemas.openxmlformats.org/drawingml/2006/chart">
  <cdr:relSizeAnchor xmlns:cdr="http://schemas.openxmlformats.org/drawingml/2006/chartDrawing">
    <cdr:from>
      <cdr:x>0.86057</cdr:x>
      <cdr:y>0.76789</cdr:y>
    </cdr:from>
    <cdr:to>
      <cdr:x>1</cdr:x>
      <cdr:y>0.8185</cdr:y>
    </cdr:to>
    <cdr:sp macro="" textlink="">
      <cdr:nvSpPr>
        <cdr:cNvPr id="8" name="TextBox 1"/>
        <cdr:cNvSpPr txBox="1"/>
      </cdr:nvSpPr>
      <cdr:spPr>
        <a:xfrm xmlns:a="http://schemas.openxmlformats.org/drawingml/2006/main">
          <a:off x="7524750" y="4191000"/>
          <a:ext cx="1219200" cy="276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600" b="1" dirty="0">
              <a:solidFill>
                <a:sysClr val="windowText" lastClr="000000"/>
              </a:solidFill>
              <a:latin typeface="Times New Roman" pitchFamily="18" charset="0"/>
              <a:cs typeface="Times New Roman" pitchFamily="18" charset="0"/>
            </a:rPr>
            <a:t>New Coal</a:t>
          </a:r>
        </a:p>
      </cdr:txBody>
    </cdr:sp>
  </cdr:relSizeAnchor>
  <cdr:relSizeAnchor xmlns:cdr="http://schemas.openxmlformats.org/drawingml/2006/chartDrawing">
    <cdr:from>
      <cdr:x>0.88017</cdr:x>
      <cdr:y>0.38261</cdr:y>
    </cdr:from>
    <cdr:to>
      <cdr:x>1</cdr:x>
      <cdr:y>0.43322</cdr:y>
    </cdr:to>
    <cdr:sp macro="" textlink="">
      <cdr:nvSpPr>
        <cdr:cNvPr id="12" name="TextBox 1"/>
        <cdr:cNvSpPr txBox="1"/>
      </cdr:nvSpPr>
      <cdr:spPr>
        <a:xfrm xmlns:a="http://schemas.openxmlformats.org/drawingml/2006/main">
          <a:off x="7696163" y="2088232"/>
          <a:ext cx="1047787" cy="276220"/>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600" b="1" dirty="0">
              <a:solidFill>
                <a:sysClr val="windowText" lastClr="000000"/>
              </a:solidFill>
              <a:latin typeface="Times New Roman" pitchFamily="18" charset="0"/>
              <a:cs typeface="Times New Roman" pitchFamily="18" charset="0"/>
            </a:rPr>
            <a:t>Solar</a:t>
          </a:r>
        </a:p>
      </cdr:txBody>
    </cdr:sp>
  </cdr:relSizeAnchor>
  <cdr:relSizeAnchor xmlns:cdr="http://schemas.openxmlformats.org/drawingml/2006/chartDrawing">
    <cdr:from>
      <cdr:x>0.87255</cdr:x>
      <cdr:y>0.32984</cdr:y>
    </cdr:from>
    <cdr:to>
      <cdr:x>1</cdr:x>
      <cdr:y>0.38045</cdr:y>
    </cdr:to>
    <cdr:sp macro="" textlink="">
      <cdr:nvSpPr>
        <cdr:cNvPr id="13" name="TextBox 1"/>
        <cdr:cNvSpPr txBox="1"/>
      </cdr:nvSpPr>
      <cdr:spPr>
        <a:xfrm xmlns:a="http://schemas.openxmlformats.org/drawingml/2006/main">
          <a:off x="7629534" y="1800200"/>
          <a:ext cx="1114416" cy="276220"/>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600" b="1" dirty="0">
              <a:solidFill>
                <a:sysClr val="windowText" lastClr="000000"/>
              </a:solidFill>
              <a:latin typeface="Times New Roman" pitchFamily="18" charset="0"/>
              <a:cs typeface="Times New Roman" pitchFamily="18" charset="0"/>
            </a:rPr>
            <a:t>Imports</a:t>
          </a:r>
        </a:p>
      </cdr:txBody>
    </cdr:sp>
  </cdr:relSizeAnchor>
  <cdr:relSizeAnchor xmlns:cdr="http://schemas.openxmlformats.org/drawingml/2006/chartDrawing">
    <cdr:from>
      <cdr:x>0.65251</cdr:x>
      <cdr:y>0.26353</cdr:y>
    </cdr:from>
    <cdr:to>
      <cdr:x>0.77451</cdr:x>
      <cdr:y>0.31414</cdr:y>
    </cdr:to>
    <cdr:sp macro="" textlink="">
      <cdr:nvSpPr>
        <cdr:cNvPr id="6" name="TextBox 1"/>
        <cdr:cNvSpPr txBox="1"/>
      </cdr:nvSpPr>
      <cdr:spPr>
        <a:xfrm xmlns:a="http://schemas.openxmlformats.org/drawingml/2006/main">
          <a:off x="5705475" y="1438275"/>
          <a:ext cx="1066800" cy="276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600" b="1" dirty="0">
              <a:solidFill>
                <a:sysClr val="windowText" lastClr="000000"/>
              </a:solidFill>
              <a:latin typeface="Times New Roman" pitchFamily="18" charset="0"/>
              <a:cs typeface="Times New Roman" pitchFamily="18" charset="0"/>
            </a:rPr>
            <a:t>Imported Gas</a:t>
          </a:r>
        </a:p>
      </cdr:txBody>
    </cdr:sp>
  </cdr:relSizeAnchor>
  <cdr:relSizeAnchor xmlns:cdr="http://schemas.openxmlformats.org/drawingml/2006/chartDrawing">
    <cdr:from>
      <cdr:x>0.45534</cdr:x>
      <cdr:y>0.3281</cdr:y>
    </cdr:from>
    <cdr:to>
      <cdr:x>0.56427</cdr:x>
      <cdr:y>0.37871</cdr:y>
    </cdr:to>
    <cdr:sp macro="" textlink="">
      <cdr:nvSpPr>
        <cdr:cNvPr id="5" name="TextBox 1"/>
        <cdr:cNvSpPr txBox="1"/>
      </cdr:nvSpPr>
      <cdr:spPr>
        <a:xfrm xmlns:a="http://schemas.openxmlformats.org/drawingml/2006/main">
          <a:off x="3981450" y="1790700"/>
          <a:ext cx="952500" cy="276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600" b="1" dirty="0">
              <a:solidFill>
                <a:schemeClr val="tx1"/>
              </a:solidFill>
              <a:latin typeface="Times New Roman" pitchFamily="18" charset="0"/>
              <a:cs typeface="Times New Roman" pitchFamily="18" charset="0"/>
            </a:rPr>
            <a:t>UK Gas</a:t>
          </a:r>
        </a:p>
      </cdr:txBody>
    </cdr:sp>
  </cdr:relSizeAnchor>
  <cdr:relSizeAnchor xmlns:cdr="http://schemas.openxmlformats.org/drawingml/2006/chartDrawing">
    <cdr:from>
      <cdr:x>0.13125</cdr:x>
      <cdr:y>0.47497</cdr:y>
    </cdr:from>
    <cdr:to>
      <cdr:x>0.18889</cdr:x>
      <cdr:y>0.52558</cdr:y>
    </cdr:to>
    <cdr:sp macro="" textlink="">
      <cdr:nvSpPr>
        <cdr:cNvPr id="18" name="TextBox 1"/>
        <cdr:cNvSpPr txBox="1"/>
      </cdr:nvSpPr>
      <cdr:spPr>
        <a:xfrm xmlns:a="http://schemas.openxmlformats.org/drawingml/2006/main">
          <a:off x="1147615" y="2592288"/>
          <a:ext cx="504056" cy="27622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GB" sz="1600" b="1" dirty="0" smtClean="0">
              <a:solidFill>
                <a:sysClr val="window" lastClr="FFFFFF"/>
              </a:solidFill>
              <a:latin typeface="Times New Roman" pitchFamily="18" charset="0"/>
              <a:cs typeface="Times New Roman" pitchFamily="18" charset="0"/>
            </a:rPr>
            <a:t>Oil</a:t>
          </a:r>
          <a:endParaRPr lang="en-GB" sz="1600" b="1" dirty="0">
            <a:solidFill>
              <a:sysClr val="window" lastClr="FFFFFF"/>
            </a:solidFill>
            <a:latin typeface="Times New Roman" pitchFamily="18" charset="0"/>
            <a:cs typeface="Times New Roman" pitchFamily="18" charset="0"/>
          </a:endParaRPr>
        </a:p>
      </cdr:txBody>
    </cdr:sp>
  </cdr:relSizeAnchor>
  <cdr:relSizeAnchor xmlns:cdr="http://schemas.openxmlformats.org/drawingml/2006/chartDrawing">
    <cdr:from>
      <cdr:x>0.82789</cdr:x>
      <cdr:y>0.85864</cdr:y>
    </cdr:from>
    <cdr:to>
      <cdr:x>1</cdr:x>
      <cdr:y>0.90925</cdr:y>
    </cdr:to>
    <cdr:sp macro="" textlink="">
      <cdr:nvSpPr>
        <cdr:cNvPr id="7" name="TextBox 1"/>
        <cdr:cNvSpPr txBox="1"/>
      </cdr:nvSpPr>
      <cdr:spPr>
        <a:xfrm xmlns:a="http://schemas.openxmlformats.org/drawingml/2006/main">
          <a:off x="7239000" y="4686300"/>
          <a:ext cx="1504950" cy="276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600" b="1" dirty="0">
              <a:solidFill>
                <a:schemeClr val="tx1"/>
              </a:solidFill>
              <a:latin typeface="Times New Roman" pitchFamily="18" charset="0"/>
              <a:cs typeface="Times New Roman" pitchFamily="18" charset="0"/>
            </a:rPr>
            <a:t>New Nuclear</a:t>
          </a:r>
        </a:p>
      </cdr:txBody>
    </cdr:sp>
  </cdr:relSizeAnchor>
  <cdr:relSizeAnchor xmlns:cdr="http://schemas.openxmlformats.org/drawingml/2006/chartDrawing">
    <cdr:from>
      <cdr:x>0.86384</cdr:x>
      <cdr:y>0.22429</cdr:y>
    </cdr:from>
    <cdr:to>
      <cdr:x>1</cdr:x>
      <cdr:y>0.2749</cdr:y>
    </cdr:to>
    <cdr:sp macro="" textlink="">
      <cdr:nvSpPr>
        <cdr:cNvPr id="14" name="TextBox 1"/>
        <cdr:cNvSpPr txBox="1"/>
      </cdr:nvSpPr>
      <cdr:spPr>
        <a:xfrm xmlns:a="http://schemas.openxmlformats.org/drawingml/2006/main">
          <a:off x="7553374" y="1224136"/>
          <a:ext cx="1190576" cy="276220"/>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600" b="1" dirty="0" err="1">
              <a:solidFill>
                <a:sysClr val="windowText" lastClr="000000"/>
              </a:solidFill>
              <a:latin typeface="Times New Roman" pitchFamily="18" charset="0"/>
              <a:cs typeface="Times New Roman" pitchFamily="18" charset="0"/>
            </a:rPr>
            <a:t>Fracked</a:t>
          </a:r>
          <a:r>
            <a:rPr lang="en-GB" sz="1600" b="1" dirty="0">
              <a:solidFill>
                <a:sysClr val="windowText" lastClr="000000"/>
              </a:solidFill>
              <a:latin typeface="Times New Roman" pitchFamily="18" charset="0"/>
              <a:cs typeface="Times New Roman" pitchFamily="18" charset="0"/>
            </a:rPr>
            <a:t> Gas</a:t>
          </a:r>
        </a:p>
      </cdr:txBody>
    </cdr:sp>
  </cdr:relSizeAnchor>
  <cdr:relSizeAnchor xmlns:cdr="http://schemas.openxmlformats.org/drawingml/2006/chartDrawing">
    <cdr:from>
      <cdr:x>0.84423</cdr:x>
      <cdr:y>0.48816</cdr:y>
    </cdr:from>
    <cdr:to>
      <cdr:x>1</cdr:x>
      <cdr:y>0.53877</cdr:y>
    </cdr:to>
    <cdr:sp macro="" textlink="">
      <cdr:nvSpPr>
        <cdr:cNvPr id="11" name="TextBox 1"/>
        <cdr:cNvSpPr txBox="1"/>
      </cdr:nvSpPr>
      <cdr:spPr>
        <a:xfrm xmlns:a="http://schemas.openxmlformats.org/drawingml/2006/main">
          <a:off x="7381905" y="2664296"/>
          <a:ext cx="1362045" cy="276220"/>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600" b="1" dirty="0">
              <a:solidFill>
                <a:sysClr val="windowText" lastClr="000000"/>
              </a:solidFill>
              <a:latin typeface="Times New Roman" pitchFamily="18" charset="0"/>
              <a:cs typeface="Times New Roman" pitchFamily="18" charset="0"/>
            </a:rPr>
            <a:t>Offshore Wind</a:t>
          </a:r>
        </a:p>
      </cdr:txBody>
    </cdr:sp>
  </cdr:relSizeAnchor>
  <cdr:relSizeAnchor xmlns:cdr="http://schemas.openxmlformats.org/drawingml/2006/chartDrawing">
    <cdr:from>
      <cdr:x>0.84423</cdr:x>
      <cdr:y>0.58464</cdr:y>
    </cdr:from>
    <cdr:to>
      <cdr:x>1</cdr:x>
      <cdr:y>0.63525</cdr:y>
    </cdr:to>
    <cdr:sp macro="" textlink="">
      <cdr:nvSpPr>
        <cdr:cNvPr id="10" name="TextBox 1"/>
        <cdr:cNvSpPr txBox="1"/>
      </cdr:nvSpPr>
      <cdr:spPr>
        <a:xfrm xmlns:a="http://schemas.openxmlformats.org/drawingml/2006/main">
          <a:off x="7400924" y="3190875"/>
          <a:ext cx="1362075" cy="276225"/>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solidFill>
                <a:schemeClr val="tx1"/>
              </a:solidFill>
              <a:latin typeface="Times New Roman" pitchFamily="18" charset="0"/>
              <a:cs typeface="Times New Roman" pitchFamily="18" charset="0"/>
            </a:rPr>
            <a:t>Onshore Wind</a:t>
          </a:r>
        </a:p>
      </cdr:txBody>
    </cdr:sp>
  </cdr:relSizeAnchor>
  <cdr:relSizeAnchor xmlns:cdr="http://schemas.openxmlformats.org/drawingml/2006/chartDrawing">
    <cdr:from>
      <cdr:x>0.85076</cdr:x>
      <cdr:y>0.6527</cdr:y>
    </cdr:from>
    <cdr:to>
      <cdr:x>1</cdr:x>
      <cdr:y>0.71204</cdr:y>
    </cdr:to>
    <cdr:sp macro="" textlink="">
      <cdr:nvSpPr>
        <cdr:cNvPr id="9" name="TextBox 1"/>
        <cdr:cNvSpPr txBox="1"/>
      </cdr:nvSpPr>
      <cdr:spPr>
        <a:xfrm xmlns:a="http://schemas.openxmlformats.org/drawingml/2006/main">
          <a:off x="7439025" y="3562349"/>
          <a:ext cx="1304925" cy="3238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solidFill>
                <a:schemeClr val="tx1"/>
              </a:solidFill>
              <a:latin typeface="Times New Roman" pitchFamily="18" charset="0"/>
              <a:cs typeface="Times New Roman" pitchFamily="18" charset="0"/>
            </a:rPr>
            <a:t>Other </a:t>
          </a:r>
          <a:r>
            <a:rPr lang="en-GB" sz="1600" b="1" dirty="0" err="1">
              <a:solidFill>
                <a:schemeClr val="tx1"/>
              </a:solidFill>
              <a:latin typeface="Times New Roman" pitchFamily="18" charset="0"/>
              <a:cs typeface="Times New Roman" pitchFamily="18" charset="0"/>
            </a:rPr>
            <a:t>Renewables</a:t>
          </a:r>
          <a:endParaRPr lang="en-GB" sz="1600" b="1" dirty="0">
            <a:solidFill>
              <a:schemeClr val="tx1"/>
            </a:solidFill>
            <a:latin typeface="Times New Roman" pitchFamily="18" charset="0"/>
            <a:cs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0.41785</cdr:x>
      <cdr:y>0.82192</cdr:y>
    </cdr:from>
    <cdr:to>
      <cdr:x>0.52555</cdr:x>
      <cdr:y>0.87628</cdr:y>
    </cdr:to>
    <cdr:sp macro="" textlink="">
      <cdr:nvSpPr>
        <cdr:cNvPr id="2" name="TextBox 1"/>
        <cdr:cNvSpPr txBox="1"/>
      </cdr:nvSpPr>
      <cdr:spPr>
        <a:xfrm xmlns:a="http://schemas.openxmlformats.org/drawingml/2006/main">
          <a:off x="3695079" y="4176464"/>
          <a:ext cx="952479" cy="27622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GB" sz="1600" b="1" dirty="0" smtClean="0">
              <a:solidFill>
                <a:sysClr val="window" lastClr="FFFFFF"/>
              </a:solidFill>
              <a:latin typeface="Times New Roman" pitchFamily="18" charset="0"/>
              <a:cs typeface="Times New Roman" pitchFamily="18" charset="0"/>
            </a:rPr>
            <a:t>Nuclear</a:t>
          </a:r>
          <a:endParaRPr lang="en-GB" sz="1600" b="1" dirty="0">
            <a:solidFill>
              <a:sysClr val="window" lastClr="FFFFFF"/>
            </a:solidFill>
            <a:latin typeface="Times New Roman" pitchFamily="18" charset="0"/>
            <a:cs typeface="Times New Roman" pitchFamily="18" charset="0"/>
          </a:endParaRPr>
        </a:p>
      </cdr:txBody>
    </cdr:sp>
  </cdr:relSizeAnchor>
  <cdr:relSizeAnchor xmlns:cdr="http://schemas.openxmlformats.org/drawingml/2006/chartDrawing">
    <cdr:from>
      <cdr:x>0.10842</cdr:x>
      <cdr:y>0.49598</cdr:y>
    </cdr:from>
    <cdr:to>
      <cdr:x>0.21613</cdr:x>
      <cdr:y>0.55034</cdr:y>
    </cdr:to>
    <cdr:sp macro="" textlink="">
      <cdr:nvSpPr>
        <cdr:cNvPr id="3" name="TextBox 1"/>
        <cdr:cNvSpPr txBox="1"/>
      </cdr:nvSpPr>
      <cdr:spPr>
        <a:xfrm xmlns:a="http://schemas.openxmlformats.org/drawingml/2006/main">
          <a:off x="958775" y="2520280"/>
          <a:ext cx="952479" cy="2762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600" b="1" dirty="0" smtClean="0">
              <a:solidFill>
                <a:sysClr val="window" lastClr="FFFFFF"/>
              </a:solidFill>
              <a:latin typeface="Times New Roman" pitchFamily="18" charset="0"/>
              <a:cs typeface="Times New Roman" pitchFamily="18" charset="0"/>
            </a:rPr>
            <a:t>Oil</a:t>
          </a:r>
          <a:endParaRPr lang="en-GB" sz="1600" b="1" dirty="0">
            <a:solidFill>
              <a:sysClr val="window" lastClr="FFFFFF"/>
            </a:solidFill>
            <a:latin typeface="Times New Roman" pitchFamily="18" charset="0"/>
            <a:cs typeface="Times New Roman" pitchFamily="18" charset="0"/>
          </a:endParaRPr>
        </a:p>
      </cdr:txBody>
    </cdr:sp>
  </cdr:relSizeAnchor>
  <cdr:relSizeAnchor xmlns:cdr="http://schemas.openxmlformats.org/drawingml/2006/chartDrawing">
    <cdr:from>
      <cdr:x>0.86972</cdr:x>
      <cdr:y>0.60935</cdr:y>
    </cdr:from>
    <cdr:to>
      <cdr:x>1</cdr:x>
      <cdr:y>0.66604</cdr:y>
    </cdr:to>
    <cdr:sp macro="" textlink="">
      <cdr:nvSpPr>
        <cdr:cNvPr id="4" name="TextBox 1"/>
        <cdr:cNvSpPr txBox="1"/>
      </cdr:nvSpPr>
      <cdr:spPr>
        <a:xfrm xmlns:a="http://schemas.openxmlformats.org/drawingml/2006/main">
          <a:off x="7691015" y="3096344"/>
          <a:ext cx="1152128" cy="28803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GB" sz="1600" b="1" dirty="0" smtClean="0">
              <a:latin typeface="Times New Roman" pitchFamily="18" charset="0"/>
              <a:cs typeface="Times New Roman" pitchFamily="18" charset="0"/>
            </a:rPr>
            <a:t>Offshore Wind</a:t>
          </a:r>
          <a:endParaRPr lang="en-GB" sz="1600" b="1" dirty="0">
            <a:latin typeface="Times New Roman" pitchFamily="18" charset="0"/>
            <a:cs typeface="Times New Roman" pitchFamily="18" charset="0"/>
          </a:endParaRPr>
        </a:p>
      </cdr:txBody>
    </cdr:sp>
  </cdr:relSizeAnchor>
  <cdr:relSizeAnchor xmlns:cdr="http://schemas.openxmlformats.org/drawingml/2006/chartDrawing">
    <cdr:from>
      <cdr:x>0.86972</cdr:x>
      <cdr:y>0.72272</cdr:y>
    </cdr:from>
    <cdr:to>
      <cdr:x>1</cdr:x>
      <cdr:y>0.7794</cdr:y>
    </cdr:to>
    <cdr:sp macro="" textlink="">
      <cdr:nvSpPr>
        <cdr:cNvPr id="5" name="TextBox 1"/>
        <cdr:cNvSpPr txBox="1"/>
      </cdr:nvSpPr>
      <cdr:spPr>
        <a:xfrm xmlns:a="http://schemas.openxmlformats.org/drawingml/2006/main">
          <a:off x="7691015" y="3672408"/>
          <a:ext cx="1152128"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600" b="1" dirty="0" smtClean="0">
              <a:latin typeface="Times New Roman" pitchFamily="18" charset="0"/>
              <a:cs typeface="Times New Roman" pitchFamily="18" charset="0"/>
            </a:rPr>
            <a:t>Onshore Wind</a:t>
          </a:r>
          <a:endParaRPr lang="en-GB" sz="1600" b="1" dirty="0">
            <a:latin typeface="Times New Roman" pitchFamily="18" charset="0"/>
            <a:cs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0.64393</cdr:x>
      <cdr:y>0.23532</cdr:y>
    </cdr:from>
    <cdr:to>
      <cdr:x>0.86855</cdr:x>
      <cdr:y>0.35631</cdr:y>
    </cdr:to>
    <cdr:sp macro="" textlink="">
      <cdr:nvSpPr>
        <cdr:cNvPr id="8" name="TextBox 7"/>
        <cdr:cNvSpPr txBox="1"/>
      </cdr:nvSpPr>
      <cdr:spPr>
        <a:xfrm xmlns:a="http://schemas.openxmlformats.org/drawingml/2006/main">
          <a:off x="5617029" y="1411402"/>
          <a:ext cx="1959429" cy="7257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62275" cy="498475"/>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algn="l">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68738" y="0"/>
            <a:ext cx="2962275" cy="498475"/>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algn="r">
              <a:defRPr sz="1200">
                <a:latin typeface="Arial"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927100" y="747713"/>
            <a:ext cx="4979988" cy="3735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2625" y="4733925"/>
            <a:ext cx="5467350" cy="4483100"/>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63088"/>
            <a:ext cx="2962275" cy="498475"/>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algn="l">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68738" y="9463088"/>
            <a:ext cx="2962275" cy="498475"/>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algn="r">
              <a:defRPr sz="1200">
                <a:latin typeface="Arial" charset="0"/>
              </a:defRPr>
            </a:lvl1pPr>
          </a:lstStyle>
          <a:p>
            <a:pPr>
              <a:defRPr/>
            </a:pPr>
            <a:fld id="{1F52B8FC-1547-4ED6-88A4-E28641F95AD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99275B8-1222-4C42-932B-4AC9EC9661B2}" type="slidenum">
              <a:rPr lang="en-GB" smtClean="0"/>
              <a:pPr/>
              <a:t>18</a:t>
            </a:fld>
            <a:endParaRPr lang="en-GB"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FFDF454-78C2-4166-A7BD-F4FED11D74F5}" type="slidenum">
              <a:rPr lang="en-GB" smtClean="0"/>
              <a:pPr/>
              <a:t>19</a:t>
            </a:fld>
            <a:endParaRPr lang="en-GB"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5392651-A3F8-48B9-AF55-BE92D9BFD757}" type="slidenum">
              <a:rPr lang="en-GB" smtClean="0"/>
              <a:pPr/>
              <a:t>20</a:t>
            </a:fld>
            <a:endParaRPr lang="en-GB"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515BB6D-890A-4CF9-8E49-CDF89883F51E}" type="slidenum">
              <a:rPr lang="en-GB" smtClean="0"/>
              <a:pPr/>
              <a:t>21</a:t>
            </a:fld>
            <a:endParaRPr lang="en-GB"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6A348FC1-C858-4882-BB00-284A27CB9542}" type="slidenum">
              <a:rPr lang="en-GB" smtClean="0"/>
              <a:pPr/>
              <a:t>22</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DD41431-9926-44C0-A984-271B0144CB56}" type="slidenum">
              <a:rPr lang="en-GB" smtClean="0"/>
              <a:pPr/>
              <a:t>23</a:t>
            </a:fld>
            <a:endParaRPr lang="en-GB"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C77B194-7620-4054-9C9C-2AD624E2EB0A}" type="slidenum">
              <a:rPr lang="en-GB" smtClean="0"/>
              <a:pPr/>
              <a:t>24</a:t>
            </a:fld>
            <a:endParaRPr lang="en-GB"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5D3270C-FB00-4D50-B692-BD031E65E962}" type="slidenum">
              <a:rPr lang="en-GB" smtClean="0"/>
              <a:pPr/>
              <a:t>25</a:t>
            </a:fld>
            <a:endParaRPr lang="en-GB"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8D98075-4CFB-455C-AC1E-69F4FCB90119}" type="slidenum">
              <a:rPr lang="en-GB" smtClean="0"/>
              <a:pPr/>
              <a:t>26</a:t>
            </a:fld>
            <a:endParaRPr lang="en-GB"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673651C-6BBC-421C-A532-58FA3105843F}" type="slidenum">
              <a:rPr lang="en-GB" smtClean="0"/>
              <a:pPr/>
              <a:t>27</a:t>
            </a:fld>
            <a:endParaRPr lang="en-GB"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47DA0AF-6970-465A-9CB7-43CAAA1645D2}" type="slidenum">
              <a:rPr lang="en-GB" smtClean="0"/>
              <a:pPr/>
              <a:t>2</a:t>
            </a:fld>
            <a:endParaRPr lang="en-GB"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2252EC8-7EC6-4B3C-B41B-87565BC301A6}" type="slidenum">
              <a:rPr lang="en-GB" smtClean="0"/>
              <a:pPr/>
              <a:t>28</a:t>
            </a:fld>
            <a:endParaRPr lang="en-GB"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0ADD90B-7215-4206-844B-E02C3BD09652}" type="slidenum">
              <a:rPr lang="en-GB" smtClean="0"/>
              <a:pPr/>
              <a:t>29</a:t>
            </a:fld>
            <a:endParaRPr lang="en-GB"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90FA0FC-EB76-40DC-BA94-44E3AAE94FBF}" type="slidenum">
              <a:rPr lang="en-GB" smtClean="0"/>
              <a:pPr/>
              <a:t>30</a:t>
            </a:fld>
            <a:endParaRPr lang="en-GB"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5342691-C4F5-4F6C-A3B0-CBAE675CB4FF}" type="slidenum">
              <a:rPr lang="en-GB" smtClean="0"/>
              <a:pPr/>
              <a:t>31</a:t>
            </a:fld>
            <a:endParaRPr lang="en-GB"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7F3E26-6A32-4342-A8FF-DE10DEB7276A}" type="slidenum">
              <a:rPr lang="en-GB" smtClean="0"/>
              <a:pPr/>
              <a:t>32</a:t>
            </a:fld>
            <a:endParaRPr lang="en-GB"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0178367-1B30-4E1C-B6C6-25BBEB791A5E}" type="slidenum">
              <a:rPr lang="en-GB" smtClean="0"/>
              <a:pPr/>
              <a:t>33</a:t>
            </a:fld>
            <a:endParaRPr lang="en-GB"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CDF742F-4B62-4CE1-89D3-020CAE517C17}" type="slidenum">
              <a:rPr lang="en-GB" smtClean="0"/>
              <a:pPr/>
              <a:t>34</a:t>
            </a:fld>
            <a:endParaRPr lang="en-GB"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B19AF82-ACAA-479C-A33D-0443FA738EC7}" type="slidenum">
              <a:rPr lang="en-GB" smtClean="0"/>
              <a:pPr/>
              <a:t>35</a:t>
            </a:fld>
            <a:endParaRPr lang="en-GB"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647A2B0-4D89-494C-BF6E-E67FB2B91021}" type="slidenum">
              <a:rPr lang="en-GB" smtClean="0"/>
              <a:pPr/>
              <a:t>36</a:t>
            </a:fld>
            <a:endParaRPr lang="en-GB"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A64DF36-F84F-42EB-B764-A80443D9CE72}" type="slidenum">
              <a:rPr lang="en-GB" smtClean="0"/>
              <a:pPr/>
              <a:t>37</a:t>
            </a:fld>
            <a:endParaRPr lang="en-GB"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925513" y="746125"/>
            <a:ext cx="4981575" cy="3736975"/>
          </a:xfrm>
          <a:ln/>
        </p:spPr>
      </p:sp>
      <p:sp>
        <p:nvSpPr>
          <p:cNvPr id="62467" name="Notes Placeholder 2"/>
          <p:cNvSpPr>
            <a:spLocks noGrp="1"/>
          </p:cNvSpPr>
          <p:nvPr>
            <p:ph type="body" idx="1"/>
          </p:nvPr>
        </p:nvSpPr>
        <p:spPr>
          <a:xfrm>
            <a:off x="682625" y="4732338"/>
            <a:ext cx="5467350" cy="4484687"/>
          </a:xfrm>
          <a:noFill/>
          <a:ln/>
        </p:spPr>
        <p:txBody>
          <a:bodyPr lIns="95942" tIns="47973" rIns="95942" bIns="47973"/>
          <a:lstStyle/>
          <a:p>
            <a:endParaRPr lang="en-US" smtClean="0"/>
          </a:p>
        </p:txBody>
      </p:sp>
      <p:sp>
        <p:nvSpPr>
          <p:cNvPr id="62468" name="Slide Number Placeholder 3"/>
          <p:cNvSpPr txBox="1">
            <a:spLocks noGrp="1"/>
          </p:cNvSpPr>
          <p:nvPr/>
        </p:nvSpPr>
        <p:spPr bwMode="auto">
          <a:xfrm>
            <a:off x="3868738" y="9463088"/>
            <a:ext cx="2962275" cy="498475"/>
          </a:xfrm>
          <a:prstGeom prst="rect">
            <a:avLst/>
          </a:prstGeom>
          <a:noFill/>
          <a:ln w="9525">
            <a:noFill/>
            <a:miter lim="800000"/>
            <a:headEnd/>
            <a:tailEnd/>
          </a:ln>
        </p:spPr>
        <p:txBody>
          <a:bodyPr lIns="95942" tIns="47973" rIns="95942" bIns="47973" anchor="b"/>
          <a:lstStyle/>
          <a:p>
            <a:pPr algn="r" defTabSz="957263"/>
            <a:fld id="{86630BAA-4BCE-4D34-A3E1-B11E8C1F4E99}" type="slidenum">
              <a:rPr lang="en-GB" sz="1300"/>
              <a:pPr algn="r" defTabSz="957263"/>
              <a:t>5</a:t>
            </a:fld>
            <a:endParaRPr lang="en-GB"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9E351FC-1EA0-4F57-8E3C-D7912FA78852}" type="slidenum">
              <a:rPr lang="en-GB" smtClean="0"/>
              <a:pPr/>
              <a:t>38</a:t>
            </a:fld>
            <a:endParaRPr lang="en-GB"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D29C156-83F7-4A6F-BD0B-292FC492AA7D}" type="slidenum">
              <a:rPr lang="en-GB" smtClean="0"/>
              <a:pPr/>
              <a:t>39</a:t>
            </a:fld>
            <a:endParaRPr lang="en-GB"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2539CFE-540A-422B-B1C8-791F13282CFE}" type="slidenum">
              <a:rPr lang="en-GB" smtClean="0"/>
              <a:pPr/>
              <a:t>40</a:t>
            </a:fld>
            <a:endParaRPr lang="en-GB"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679B229-BA0F-4850-BB0E-D4BCA50370B4}" type="slidenum">
              <a:rPr lang="en-GB" smtClean="0"/>
              <a:pPr/>
              <a:t>41</a:t>
            </a:fld>
            <a:endParaRPr lang="en-GB"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19E6312-0280-4FE3-BD13-AA7B08C8BC30}" type="slidenum">
              <a:rPr lang="en-GB" smtClean="0"/>
              <a:pPr/>
              <a:t>42</a:t>
            </a:fld>
            <a:endParaRPr lang="en-GB"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24DB822-33C4-44B2-80B3-6D0B608544EC}" type="slidenum">
              <a:rPr lang="en-GB" smtClean="0"/>
              <a:pPr/>
              <a:t>43</a:t>
            </a:fld>
            <a:endParaRPr lang="en-GB"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DFE3C79-7F77-4767-BB4D-184A36813D5D}" type="slidenum">
              <a:rPr lang="en-GB" smtClean="0"/>
              <a:pPr/>
              <a:t>44</a:t>
            </a:fld>
            <a:endParaRPr lang="en-GB"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6B97996-5F12-42D4-AD77-FAD626189AAC}" type="slidenum">
              <a:rPr lang="en-GB" smtClean="0"/>
              <a:pPr/>
              <a:t>45</a:t>
            </a:fld>
            <a:endParaRPr lang="en-GB"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1A048DD-DC59-46D3-B87E-10B0B9C73D29}" type="slidenum">
              <a:rPr lang="en-GB" smtClean="0"/>
              <a:pPr/>
              <a:t>46</a:t>
            </a:fld>
            <a:endParaRPr lang="en-GB"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496F0BB-5B8D-4FAF-A68C-6F90A58A7E2B}" type="slidenum">
              <a:rPr lang="en-GB" smtClean="0"/>
              <a:pPr/>
              <a:t>47</a:t>
            </a:fld>
            <a:endParaRPr lang="en-GB"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925513" y="746125"/>
            <a:ext cx="4981575" cy="3736975"/>
          </a:xfrm>
          <a:ln/>
        </p:spPr>
      </p:sp>
      <p:sp>
        <p:nvSpPr>
          <p:cNvPr id="63491" name="Notes Placeholder 2"/>
          <p:cNvSpPr>
            <a:spLocks noGrp="1"/>
          </p:cNvSpPr>
          <p:nvPr>
            <p:ph type="body" idx="1"/>
          </p:nvPr>
        </p:nvSpPr>
        <p:spPr>
          <a:xfrm>
            <a:off x="682625" y="4732338"/>
            <a:ext cx="5467350" cy="4484687"/>
          </a:xfrm>
          <a:noFill/>
          <a:ln/>
        </p:spPr>
        <p:txBody>
          <a:bodyPr lIns="95942" tIns="47973" rIns="95942" bIns="47973"/>
          <a:lstStyle/>
          <a:p>
            <a:endParaRPr lang="en-US" smtClean="0"/>
          </a:p>
        </p:txBody>
      </p:sp>
      <p:sp>
        <p:nvSpPr>
          <p:cNvPr id="63492" name="Slide Number Placeholder 3"/>
          <p:cNvSpPr txBox="1">
            <a:spLocks noGrp="1"/>
          </p:cNvSpPr>
          <p:nvPr/>
        </p:nvSpPr>
        <p:spPr bwMode="auto">
          <a:xfrm>
            <a:off x="3868738" y="9463088"/>
            <a:ext cx="2962275" cy="498475"/>
          </a:xfrm>
          <a:prstGeom prst="rect">
            <a:avLst/>
          </a:prstGeom>
          <a:noFill/>
          <a:ln w="9525">
            <a:noFill/>
            <a:miter lim="800000"/>
            <a:headEnd/>
            <a:tailEnd/>
          </a:ln>
        </p:spPr>
        <p:txBody>
          <a:bodyPr lIns="95942" tIns="47973" rIns="95942" bIns="47973" anchor="b"/>
          <a:lstStyle/>
          <a:p>
            <a:pPr algn="r" defTabSz="957263"/>
            <a:fld id="{3CB5AC3E-ED22-4DDB-864B-E4609A035014}" type="slidenum">
              <a:rPr lang="en-GB" sz="1300"/>
              <a:pPr algn="r" defTabSz="957263"/>
              <a:t>6</a:t>
            </a:fld>
            <a:endParaRPr lang="en-GB"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5975485-85BF-4784-B1B9-2B5543CCF3F5}" type="slidenum">
              <a:rPr lang="en-GB" smtClean="0"/>
              <a:pPr/>
              <a:t>48</a:t>
            </a:fld>
            <a:endParaRPr lang="en-GB"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B12EBC3-F6DF-443A-A528-91788351CC29}" type="slidenum">
              <a:rPr lang="en-GB" smtClean="0"/>
              <a:pPr/>
              <a:t>49</a:t>
            </a:fld>
            <a:endParaRPr lang="en-GB"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C6524AD1-2888-4F2B-BC87-E3FABAAED533}" type="slidenum">
              <a:rPr lang="en-GB" smtClean="0"/>
              <a:pPr/>
              <a:t>50</a:t>
            </a:fld>
            <a:endParaRPr lang="en-GB"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2CCF5FF-E66F-4197-B3DB-8342BD9530EC}" type="slidenum">
              <a:rPr lang="en-GB" smtClean="0"/>
              <a:pPr/>
              <a:t>51</a:t>
            </a:fld>
            <a:endParaRPr lang="en-GB"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B44AFB0-3185-48C2-AE1A-91E7786A5DDA}" type="slidenum">
              <a:rPr lang="en-GB" smtClean="0"/>
              <a:pPr/>
              <a:t>62</a:t>
            </a:fld>
            <a:endParaRPr lang="en-GB"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3F9E791-BADD-495A-BEEF-1531821EBFE9}" type="slidenum">
              <a:rPr lang="en-GB" smtClean="0"/>
              <a:pPr/>
              <a:t>64</a:t>
            </a:fld>
            <a:endParaRPr lang="en-GB"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D33AEBB-A66F-4DCF-A0AA-72300B35E77B}" type="slidenum">
              <a:rPr lang="en-GB" smtClean="0">
                <a:latin typeface="Arial" pitchFamily="34" charset="0"/>
              </a:rPr>
              <a:pPr/>
              <a:t>67</a:t>
            </a:fld>
            <a:endParaRPr lang="en-GB"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C46CF03-35C9-47CE-96AB-972C3BD6E746}" type="slidenum">
              <a:rPr lang="en-GB" smtClean="0"/>
              <a:pPr/>
              <a:t>13</a:t>
            </a:fld>
            <a:endParaRPr lang="en-GB"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9CD6E85-72AB-4E09-A4D8-FDAC570A0479}" type="slidenum">
              <a:rPr lang="en-GB" smtClean="0"/>
              <a:pPr/>
              <a:t>14</a:t>
            </a:fld>
            <a:endParaRPr lang="en-GB"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49B7E41-37C3-459B-A8F6-B885F2FF6BED}" type="slidenum">
              <a:rPr lang="en-GB" smtClean="0"/>
              <a:pPr/>
              <a:t>15</a:t>
            </a:fld>
            <a:endParaRPr lang="en-GB"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9291F8B-CFD0-444E-824D-72153E9984F9}" type="slidenum">
              <a:rPr lang="en-GB" smtClean="0"/>
              <a:pPr/>
              <a:t>16</a:t>
            </a:fld>
            <a:endParaRPr lang="en-GB"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01F3E2A-DC86-4410-BDBF-F09391A3D8BF}" type="slidenum">
              <a:rPr lang="en-GB" smtClean="0"/>
              <a:pPr/>
              <a:t>17</a:t>
            </a:fld>
            <a:endParaRPr lang="en-GB"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D5F6B4F5-03B7-45F8-90A5-073FE40CF144}" type="slidenum">
              <a:rPr lang="en-GB"/>
              <a:pPr>
                <a:defRPr/>
              </a:pPr>
              <a:t>‹#›</a:t>
            </a:fld>
            <a:endParaRPr lang="en-GB"/>
          </a:p>
        </p:txBody>
      </p:sp>
      <p:sp>
        <p:nvSpPr>
          <p:cNvPr id="5" name="Rectangle 6"/>
          <p:cNvSpPr>
            <a:spLocks noGrp="1" noChangeArrowheads="1"/>
          </p:cNvSpPr>
          <p:nvPr>
            <p:ph type="dt" sz="half" idx="11"/>
          </p:nvPr>
        </p:nvSpPr>
        <p:spPr>
          <a:ln/>
        </p:spPr>
        <p:txBody>
          <a:bodyPr/>
          <a:lstStyle>
            <a:lvl1pPr>
              <a:defRPr/>
            </a:lvl1pPr>
          </a:lstStyle>
          <a:p>
            <a:pPr>
              <a:defRPr/>
            </a:pPr>
            <a:fld id="{E77230CF-64F7-4CE4-917A-0A4ECEB9259E}" type="datetime1">
              <a:rPr lang="en-GB"/>
              <a:pPr>
                <a:defRPr/>
              </a:pPr>
              <a:t>01/02/2018</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095C17B6-D664-4A57-8D94-5F6788049059}" type="slidenum">
              <a:rPr lang="en-GB"/>
              <a:pPr>
                <a:defRPr/>
              </a:pPr>
              <a:t>‹#›</a:t>
            </a:fld>
            <a:endParaRPr lang="en-GB"/>
          </a:p>
        </p:txBody>
      </p:sp>
      <p:sp>
        <p:nvSpPr>
          <p:cNvPr id="5" name="Rectangle 6"/>
          <p:cNvSpPr>
            <a:spLocks noGrp="1" noChangeArrowheads="1"/>
          </p:cNvSpPr>
          <p:nvPr>
            <p:ph type="dt" sz="half" idx="11"/>
          </p:nvPr>
        </p:nvSpPr>
        <p:spPr>
          <a:ln/>
        </p:spPr>
        <p:txBody>
          <a:bodyPr/>
          <a:lstStyle>
            <a:lvl1pPr>
              <a:defRPr/>
            </a:lvl1pPr>
          </a:lstStyle>
          <a:p>
            <a:pPr>
              <a:defRPr/>
            </a:pPr>
            <a:fld id="{0C4A8307-48C0-4C01-9E87-CA9814106888}" type="datetime1">
              <a:rPr lang="en-GB"/>
              <a:pPr>
                <a:defRPr/>
              </a:pPr>
              <a:t>01/02/2018</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0"/>
            <a:ext cx="2066925"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19100" y="0"/>
            <a:ext cx="6048375"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CD2648E3-5903-4A32-A7B8-83AEA1EB4EAF}" type="slidenum">
              <a:rPr lang="en-GB"/>
              <a:pPr>
                <a:defRPr/>
              </a:pPr>
              <a:t>‹#›</a:t>
            </a:fld>
            <a:endParaRPr lang="en-GB"/>
          </a:p>
        </p:txBody>
      </p:sp>
      <p:sp>
        <p:nvSpPr>
          <p:cNvPr id="5" name="Rectangle 6"/>
          <p:cNvSpPr>
            <a:spLocks noGrp="1" noChangeArrowheads="1"/>
          </p:cNvSpPr>
          <p:nvPr>
            <p:ph type="dt" sz="half" idx="11"/>
          </p:nvPr>
        </p:nvSpPr>
        <p:spPr>
          <a:ln/>
        </p:spPr>
        <p:txBody>
          <a:bodyPr/>
          <a:lstStyle>
            <a:lvl1pPr>
              <a:defRPr/>
            </a:lvl1pPr>
          </a:lstStyle>
          <a:p>
            <a:pPr>
              <a:defRPr/>
            </a:pPr>
            <a:fld id="{23E1B9C3-2DD0-49E7-972D-944EA3398E85}" type="datetime1">
              <a:rPr lang="en-GB"/>
              <a:pPr>
                <a:defRPr/>
              </a:pPr>
              <a:t>01/02/2018</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5016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858838"/>
            <a:ext cx="4038600" cy="5267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858838"/>
            <a:ext cx="4038600" cy="255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568700"/>
            <a:ext cx="4038600" cy="2557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sldNum" sz="quarter" idx="10"/>
          </p:nvPr>
        </p:nvSpPr>
        <p:spPr>
          <a:ln/>
        </p:spPr>
        <p:txBody>
          <a:bodyPr/>
          <a:lstStyle>
            <a:lvl1pPr>
              <a:defRPr/>
            </a:lvl1pPr>
          </a:lstStyle>
          <a:p>
            <a:pPr>
              <a:defRPr/>
            </a:pPr>
            <a:fld id="{A2107352-D2DF-405B-B0EF-123B8218F69C}" type="slidenum">
              <a:rPr lang="en-GB"/>
              <a:pPr>
                <a:defRPr/>
              </a:pPr>
              <a:t>‹#›</a:t>
            </a:fld>
            <a:endParaRPr lang="en-GB"/>
          </a:p>
        </p:txBody>
      </p:sp>
      <p:sp>
        <p:nvSpPr>
          <p:cNvPr id="7" name="Rectangle 6"/>
          <p:cNvSpPr>
            <a:spLocks noGrp="1" noChangeArrowheads="1"/>
          </p:cNvSpPr>
          <p:nvPr>
            <p:ph type="dt" sz="half" idx="11"/>
          </p:nvPr>
        </p:nvSpPr>
        <p:spPr>
          <a:ln/>
        </p:spPr>
        <p:txBody>
          <a:bodyPr/>
          <a:lstStyle>
            <a:lvl1pPr>
              <a:defRPr/>
            </a:lvl1pPr>
          </a:lstStyle>
          <a:p>
            <a:pPr>
              <a:defRPr/>
            </a:pPr>
            <a:fld id="{B2816C04-3CD9-4C83-9116-2B9FECE12CDB}" type="datetime1">
              <a:rPr lang="en-GB"/>
              <a:pPr>
                <a:defRPr/>
              </a:pPr>
              <a:t>01/02/2018</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7C116447-CE8F-4E56-9F47-E464B102FB2D}"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2D317955-0B4B-4F9F-A20F-9F28160F8D59}"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5468CA37-4DD3-463D-861A-9C88C5E52A06}"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858838"/>
            <a:ext cx="4038600"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858838"/>
            <a:ext cx="4038600"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6F83EAC0-E4C5-4F68-9C8D-82DDA1F63975}"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7FD662DE-0196-4961-A3F6-E4B6C7AF3917}"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A1A7DA7C-3757-4BDF-BBD4-DB384D811B91}"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A909F911-05B0-4C7F-BBEF-570A561B0CA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FB5203CE-41F2-45D7-9053-E90CF1C5B952}" type="slidenum">
              <a:rPr lang="en-GB"/>
              <a:pPr>
                <a:defRPr/>
              </a:pPr>
              <a:t>‹#›</a:t>
            </a:fld>
            <a:endParaRPr lang="en-GB"/>
          </a:p>
        </p:txBody>
      </p:sp>
      <p:sp>
        <p:nvSpPr>
          <p:cNvPr id="5" name="Rectangle 6"/>
          <p:cNvSpPr>
            <a:spLocks noGrp="1" noChangeArrowheads="1"/>
          </p:cNvSpPr>
          <p:nvPr>
            <p:ph type="dt" sz="half" idx="11"/>
          </p:nvPr>
        </p:nvSpPr>
        <p:spPr>
          <a:ln/>
        </p:spPr>
        <p:txBody>
          <a:bodyPr/>
          <a:lstStyle>
            <a:lvl1pPr>
              <a:defRPr/>
            </a:lvl1pPr>
          </a:lstStyle>
          <a:p>
            <a:pPr>
              <a:defRPr/>
            </a:pPr>
            <a:fld id="{872C8000-420C-4310-90B9-4678A40E0E77}" type="datetime1">
              <a:rPr lang="en-GB"/>
              <a:pPr>
                <a:defRPr/>
              </a:pPr>
              <a:t>01/02/2018</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C432380-863D-41AA-B8A7-B134CFD8AAC1}"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FC8CC07-8D24-479C-B48D-68D3EC4B9595}"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663AD7AA-BCB4-44FE-A3DF-F3C66F4AE229}"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0"/>
            <a:ext cx="2066925"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19100" y="0"/>
            <a:ext cx="6048375"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D61C0CA3-04C3-4B6C-89DF-74D32444E48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4794CFF-A810-47CD-AD28-AF49397E5D4A}" type="slidenum">
              <a:rPr lang="en-GB"/>
              <a:pPr>
                <a:defRPr/>
              </a:pPr>
              <a:t>‹#›</a:t>
            </a:fld>
            <a:endParaRPr lang="en-GB"/>
          </a:p>
        </p:txBody>
      </p:sp>
      <p:sp>
        <p:nvSpPr>
          <p:cNvPr id="5" name="Rectangle 6"/>
          <p:cNvSpPr>
            <a:spLocks noGrp="1" noChangeArrowheads="1"/>
          </p:cNvSpPr>
          <p:nvPr>
            <p:ph type="dt" sz="half" idx="11"/>
          </p:nvPr>
        </p:nvSpPr>
        <p:spPr>
          <a:ln/>
        </p:spPr>
        <p:txBody>
          <a:bodyPr/>
          <a:lstStyle>
            <a:lvl1pPr>
              <a:defRPr/>
            </a:lvl1pPr>
          </a:lstStyle>
          <a:p>
            <a:pPr>
              <a:defRPr/>
            </a:pPr>
            <a:fld id="{8564E9C9-4F63-4E06-8FB8-BD6E1B9B6B50}" type="datetime1">
              <a:rPr lang="en-GB"/>
              <a:pPr>
                <a:defRPr/>
              </a:pPr>
              <a:t>01/02/2018</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858838"/>
            <a:ext cx="4038600"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858838"/>
            <a:ext cx="4038600"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D62CCD72-307E-492C-B404-AA8E010225BE}" type="slidenum">
              <a:rPr lang="en-GB"/>
              <a:pPr>
                <a:defRPr/>
              </a:pPr>
              <a:t>‹#›</a:t>
            </a:fld>
            <a:endParaRPr lang="en-GB"/>
          </a:p>
        </p:txBody>
      </p:sp>
      <p:sp>
        <p:nvSpPr>
          <p:cNvPr id="6" name="Rectangle 6"/>
          <p:cNvSpPr>
            <a:spLocks noGrp="1" noChangeArrowheads="1"/>
          </p:cNvSpPr>
          <p:nvPr>
            <p:ph type="dt" sz="half" idx="11"/>
          </p:nvPr>
        </p:nvSpPr>
        <p:spPr>
          <a:ln/>
        </p:spPr>
        <p:txBody>
          <a:bodyPr/>
          <a:lstStyle>
            <a:lvl1pPr>
              <a:defRPr/>
            </a:lvl1pPr>
          </a:lstStyle>
          <a:p>
            <a:pPr>
              <a:defRPr/>
            </a:pPr>
            <a:fld id="{68130F36-62C2-4D2C-BA9B-473F7122327A}" type="datetime1">
              <a:rPr lang="en-GB"/>
              <a:pPr>
                <a:defRPr/>
              </a:pPr>
              <a:t>01/02/2018</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A876C3FF-A8E3-4129-BAA5-56C0DE9834C7}" type="slidenum">
              <a:rPr lang="en-GB"/>
              <a:pPr>
                <a:defRPr/>
              </a:pPr>
              <a:t>‹#›</a:t>
            </a:fld>
            <a:endParaRPr lang="en-GB"/>
          </a:p>
        </p:txBody>
      </p:sp>
      <p:sp>
        <p:nvSpPr>
          <p:cNvPr id="8" name="Rectangle 6"/>
          <p:cNvSpPr>
            <a:spLocks noGrp="1" noChangeArrowheads="1"/>
          </p:cNvSpPr>
          <p:nvPr>
            <p:ph type="dt" sz="half" idx="11"/>
          </p:nvPr>
        </p:nvSpPr>
        <p:spPr>
          <a:ln/>
        </p:spPr>
        <p:txBody>
          <a:bodyPr/>
          <a:lstStyle>
            <a:lvl1pPr>
              <a:defRPr/>
            </a:lvl1pPr>
          </a:lstStyle>
          <a:p>
            <a:pPr>
              <a:defRPr/>
            </a:pPr>
            <a:fld id="{52FFD86C-CFF0-4C96-BC8D-A042C19B528A}" type="datetime1">
              <a:rPr lang="en-GB"/>
              <a:pPr>
                <a:defRPr/>
              </a:pPr>
              <a:t>01/02/2018</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C35E83CD-622B-4F83-8FC1-228227DF1A6D}" type="slidenum">
              <a:rPr lang="en-GB"/>
              <a:pPr>
                <a:defRPr/>
              </a:pPr>
              <a:t>‹#›</a:t>
            </a:fld>
            <a:endParaRPr lang="en-GB"/>
          </a:p>
        </p:txBody>
      </p:sp>
      <p:sp>
        <p:nvSpPr>
          <p:cNvPr id="4" name="Rectangle 6"/>
          <p:cNvSpPr>
            <a:spLocks noGrp="1" noChangeArrowheads="1"/>
          </p:cNvSpPr>
          <p:nvPr>
            <p:ph type="dt" sz="half" idx="11"/>
          </p:nvPr>
        </p:nvSpPr>
        <p:spPr>
          <a:ln/>
        </p:spPr>
        <p:txBody>
          <a:bodyPr/>
          <a:lstStyle>
            <a:lvl1pPr>
              <a:defRPr/>
            </a:lvl1pPr>
          </a:lstStyle>
          <a:p>
            <a:pPr>
              <a:defRPr/>
            </a:pPr>
            <a:fld id="{83E0EDC9-AE61-4FF9-BA63-9A076D265BD4}" type="datetime1">
              <a:rPr lang="en-GB"/>
              <a:pPr>
                <a:defRPr/>
              </a:pPr>
              <a:t>01/02/2018</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EF81190-E9BE-4D3E-A442-59069471E132}" type="slidenum">
              <a:rPr lang="en-GB"/>
              <a:pPr>
                <a:defRPr/>
              </a:pPr>
              <a:t>‹#›</a:t>
            </a:fld>
            <a:endParaRPr lang="en-GB"/>
          </a:p>
        </p:txBody>
      </p:sp>
      <p:sp>
        <p:nvSpPr>
          <p:cNvPr id="3" name="Rectangle 6"/>
          <p:cNvSpPr>
            <a:spLocks noGrp="1" noChangeArrowheads="1"/>
          </p:cNvSpPr>
          <p:nvPr>
            <p:ph type="dt" sz="half" idx="11"/>
          </p:nvPr>
        </p:nvSpPr>
        <p:spPr>
          <a:ln/>
        </p:spPr>
        <p:txBody>
          <a:bodyPr/>
          <a:lstStyle>
            <a:lvl1pPr>
              <a:defRPr/>
            </a:lvl1pPr>
          </a:lstStyle>
          <a:p>
            <a:pPr>
              <a:defRPr/>
            </a:pPr>
            <a:fld id="{359C1E19-45ED-4145-B374-5D0D2497EFB7}" type="datetime1">
              <a:rPr lang="en-GB"/>
              <a:pPr>
                <a:defRPr/>
              </a:pPr>
              <a:t>01/02/2018</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7855893-6BFD-48FB-AF8F-743C10C8062B}" type="slidenum">
              <a:rPr lang="en-GB"/>
              <a:pPr>
                <a:defRPr/>
              </a:pPr>
              <a:t>‹#›</a:t>
            </a:fld>
            <a:endParaRPr lang="en-GB"/>
          </a:p>
        </p:txBody>
      </p:sp>
      <p:sp>
        <p:nvSpPr>
          <p:cNvPr id="6" name="Rectangle 6"/>
          <p:cNvSpPr>
            <a:spLocks noGrp="1" noChangeArrowheads="1"/>
          </p:cNvSpPr>
          <p:nvPr>
            <p:ph type="dt" sz="half" idx="11"/>
          </p:nvPr>
        </p:nvSpPr>
        <p:spPr>
          <a:ln/>
        </p:spPr>
        <p:txBody>
          <a:bodyPr/>
          <a:lstStyle>
            <a:lvl1pPr>
              <a:defRPr/>
            </a:lvl1pPr>
          </a:lstStyle>
          <a:p>
            <a:pPr>
              <a:defRPr/>
            </a:pPr>
            <a:fld id="{F2075F92-A1E7-4291-B161-A84615933464}" type="datetime1">
              <a:rPr lang="en-GB"/>
              <a:pPr>
                <a:defRPr/>
              </a:pPr>
              <a:t>01/02/2018</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830E951-4F42-4E7E-9F2D-CD4277D6F57B}" type="slidenum">
              <a:rPr lang="en-GB"/>
              <a:pPr>
                <a:defRPr/>
              </a:pPr>
              <a:t>‹#›</a:t>
            </a:fld>
            <a:endParaRPr lang="en-GB"/>
          </a:p>
        </p:txBody>
      </p:sp>
      <p:sp>
        <p:nvSpPr>
          <p:cNvPr id="6" name="Rectangle 6"/>
          <p:cNvSpPr>
            <a:spLocks noGrp="1" noChangeArrowheads="1"/>
          </p:cNvSpPr>
          <p:nvPr>
            <p:ph type="dt" sz="half" idx="11"/>
          </p:nvPr>
        </p:nvSpPr>
        <p:spPr>
          <a:ln/>
        </p:spPr>
        <p:txBody>
          <a:bodyPr/>
          <a:lstStyle>
            <a:lvl1pPr>
              <a:defRPr/>
            </a:lvl1pPr>
          </a:lstStyle>
          <a:p>
            <a:pPr>
              <a:defRPr/>
            </a:pPr>
            <a:fld id="{61E307F1-5559-417D-A6D5-E9942B3E8E24}" type="datetime1">
              <a:rPr lang="en-GB"/>
              <a:pPr>
                <a:defRPr/>
              </a:pPr>
              <a:t>01/02/2018</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BACKGND2"/>
          <p:cNvPicPr>
            <a:picLocks noChangeAspect="1" noChangeArrowheads="1"/>
          </p:cNvPicPr>
          <p:nvPr/>
        </p:nvPicPr>
        <p:blipFill>
          <a:blip r:embed="rId14" cstate="print"/>
          <a:srcRect/>
          <a:stretch>
            <a:fillRect/>
          </a:stretch>
        </p:blipFill>
        <p:spPr bwMode="auto">
          <a:xfrm>
            <a:off x="0" y="0"/>
            <a:ext cx="9144000" cy="68707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419100" y="0"/>
            <a:ext cx="8229600"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4" name="Rectangle 4"/>
          <p:cNvSpPr>
            <a:spLocks noGrp="1" noChangeArrowheads="1"/>
          </p:cNvSpPr>
          <p:nvPr>
            <p:ph type="body" idx="1"/>
          </p:nvPr>
        </p:nvSpPr>
        <p:spPr bwMode="auto">
          <a:xfrm>
            <a:off x="457200" y="858838"/>
            <a:ext cx="8229600" cy="526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8373" name="Rectangle 5"/>
          <p:cNvSpPr>
            <a:spLocks noGrp="1" noChangeArrowheads="1"/>
          </p:cNvSpPr>
          <p:nvPr>
            <p:ph type="sldNum" sz="quarter" idx="4"/>
          </p:nvPr>
        </p:nvSpPr>
        <p:spPr bwMode="auto">
          <a:xfrm>
            <a:off x="70104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Arial" charset="0"/>
              </a:defRPr>
            </a:lvl1pPr>
          </a:lstStyle>
          <a:p>
            <a:pPr>
              <a:defRPr/>
            </a:pPr>
            <a:fld id="{223442DA-F6B0-4E56-B55F-AA674FDCF368}" type="slidenum">
              <a:rPr lang="en-GB"/>
              <a:pPr>
                <a:defRPr/>
              </a:pPr>
              <a:t>‹#›</a:t>
            </a:fld>
            <a:endParaRPr lang="en-GB"/>
          </a:p>
        </p:txBody>
      </p:sp>
      <p:sp>
        <p:nvSpPr>
          <p:cNvPr id="58374" name="Rectangle 6"/>
          <p:cNvSpPr>
            <a:spLocks noGrp="1" noChangeArrowheads="1"/>
          </p:cNvSpPr>
          <p:nvPr>
            <p:ph type="dt" sz="half" idx="2"/>
          </p:nvPr>
        </p:nvSpPr>
        <p:spPr bwMode="auto">
          <a:xfrm>
            <a:off x="0"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latin typeface="Arial" charset="0"/>
              </a:defRPr>
            </a:lvl1pPr>
          </a:lstStyle>
          <a:p>
            <a:pPr>
              <a:defRPr/>
            </a:pPr>
            <a:fld id="{C3221A6C-AD7A-450C-ABE4-8A68ECE0C7BD}" type="datetime1">
              <a:rPr lang="en-GB"/>
              <a:pPr>
                <a:defRPr/>
              </a:pPr>
              <a:t>01/02/2018</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fontAlgn="base">
        <a:spcBef>
          <a:spcPct val="0"/>
        </a:spcBef>
        <a:spcAft>
          <a:spcPct val="0"/>
        </a:spcAft>
        <a:defRPr sz="2800" b="1">
          <a:solidFill>
            <a:schemeClr val="tx2"/>
          </a:solidFill>
          <a:latin typeface="Times New Roman" pitchFamily="18" charset="0"/>
        </a:defRPr>
      </a:lvl6pPr>
      <a:lvl7pPr marL="914400" algn="ctr" rtl="0" fontAlgn="base">
        <a:spcBef>
          <a:spcPct val="0"/>
        </a:spcBef>
        <a:spcAft>
          <a:spcPct val="0"/>
        </a:spcAft>
        <a:defRPr sz="2800" b="1">
          <a:solidFill>
            <a:schemeClr val="tx2"/>
          </a:solidFill>
          <a:latin typeface="Times New Roman" pitchFamily="18" charset="0"/>
        </a:defRPr>
      </a:lvl7pPr>
      <a:lvl8pPr marL="1371600" algn="ctr" rtl="0" fontAlgn="base">
        <a:spcBef>
          <a:spcPct val="0"/>
        </a:spcBef>
        <a:spcAft>
          <a:spcPct val="0"/>
        </a:spcAft>
        <a:defRPr sz="2800" b="1">
          <a:solidFill>
            <a:schemeClr val="tx2"/>
          </a:solidFill>
          <a:latin typeface="Times New Roman" pitchFamily="18" charset="0"/>
        </a:defRPr>
      </a:lvl8pPr>
      <a:lvl9pPr marL="1828800" algn="ctr" rtl="0" fontAlgn="base">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BACKGND2"/>
          <p:cNvPicPr>
            <a:picLocks noChangeAspect="1" noChangeArrowheads="1"/>
          </p:cNvPicPr>
          <p:nvPr/>
        </p:nvPicPr>
        <p:blipFill>
          <a:blip r:embed="rId13" cstate="print"/>
          <a:srcRect/>
          <a:stretch>
            <a:fillRect/>
          </a:stretch>
        </p:blipFill>
        <p:spPr bwMode="auto">
          <a:xfrm>
            <a:off x="0" y="0"/>
            <a:ext cx="9144000" cy="6870700"/>
          </a:xfrm>
          <a:prstGeom prst="rect">
            <a:avLst/>
          </a:prstGeom>
          <a:noFill/>
          <a:ln w="9525">
            <a:noFill/>
            <a:miter lim="800000"/>
            <a:headEnd/>
            <a:tailEnd/>
          </a:ln>
        </p:spPr>
      </p:pic>
      <p:sp>
        <p:nvSpPr>
          <p:cNvPr id="6147" name="Rectangle 3"/>
          <p:cNvSpPr>
            <a:spLocks noGrp="1" noChangeArrowheads="1"/>
          </p:cNvSpPr>
          <p:nvPr>
            <p:ph type="title"/>
          </p:nvPr>
        </p:nvSpPr>
        <p:spPr bwMode="auto">
          <a:xfrm>
            <a:off x="419100" y="0"/>
            <a:ext cx="8229600"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8" name="Rectangle 4"/>
          <p:cNvSpPr>
            <a:spLocks noGrp="1" noChangeArrowheads="1"/>
          </p:cNvSpPr>
          <p:nvPr>
            <p:ph type="body" idx="1"/>
          </p:nvPr>
        </p:nvSpPr>
        <p:spPr bwMode="auto">
          <a:xfrm>
            <a:off x="457200" y="858838"/>
            <a:ext cx="8229600" cy="526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0901" name="Rectangle 5"/>
          <p:cNvSpPr>
            <a:spLocks noGrp="1" noChangeArrowheads="1"/>
          </p:cNvSpPr>
          <p:nvPr>
            <p:ph type="sldNum" sz="quarter" idx="4"/>
          </p:nvPr>
        </p:nvSpPr>
        <p:spPr bwMode="auto">
          <a:xfrm>
            <a:off x="70104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Arial" charset="0"/>
              </a:defRPr>
            </a:lvl1pPr>
          </a:lstStyle>
          <a:p>
            <a:pPr>
              <a:defRPr/>
            </a:pPr>
            <a:fld id="{26F5B343-DA05-4271-8685-0476B75F366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fontAlgn="base">
        <a:spcBef>
          <a:spcPct val="0"/>
        </a:spcBef>
        <a:spcAft>
          <a:spcPct val="0"/>
        </a:spcAft>
        <a:defRPr sz="2800" b="1">
          <a:solidFill>
            <a:schemeClr val="tx2"/>
          </a:solidFill>
          <a:latin typeface="Times New Roman" pitchFamily="18" charset="0"/>
        </a:defRPr>
      </a:lvl6pPr>
      <a:lvl7pPr marL="914400" algn="ctr" rtl="0" fontAlgn="base">
        <a:spcBef>
          <a:spcPct val="0"/>
        </a:spcBef>
        <a:spcAft>
          <a:spcPct val="0"/>
        </a:spcAft>
        <a:defRPr sz="2800" b="1">
          <a:solidFill>
            <a:schemeClr val="tx2"/>
          </a:solidFill>
          <a:latin typeface="Times New Roman" pitchFamily="18" charset="0"/>
        </a:defRPr>
      </a:lvl7pPr>
      <a:lvl8pPr marL="1371600" algn="ctr" rtl="0" fontAlgn="base">
        <a:spcBef>
          <a:spcPct val="0"/>
        </a:spcBef>
        <a:spcAft>
          <a:spcPct val="0"/>
        </a:spcAft>
        <a:defRPr sz="2800" b="1">
          <a:solidFill>
            <a:schemeClr val="tx2"/>
          </a:solidFill>
          <a:latin typeface="Times New Roman" pitchFamily="18" charset="0"/>
        </a:defRPr>
      </a:lvl8pPr>
      <a:lvl9pPr marL="1828800" algn="ctr" rtl="0" fontAlgn="base">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uea.ac.uk/~e680/energy/energy.htm" TargetMode="External"/><Relationship Id="rId5" Type="http://schemas.openxmlformats.org/officeDocument/2006/relationships/hyperlink" Target="http://www2.env.uea.ac.uk/energy/energy.ht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png"/><Relationship Id="rId3" Type="http://schemas.openxmlformats.org/officeDocument/2006/relationships/notesSlide" Target="../notesSlides/notesSlide11.xml"/><Relationship Id="rId7" Type="http://schemas.openxmlformats.org/officeDocument/2006/relationships/image" Target="../media/image14.png"/><Relationship Id="rId12"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jpeg"/><Relationship Id="rId11" Type="http://schemas.openxmlformats.org/officeDocument/2006/relationships/oleObject" Target="../embeddings/oleObject4.bin"/><Relationship Id="rId5" Type="http://schemas.openxmlformats.org/officeDocument/2006/relationships/oleObject" Target="../embeddings/oleObject2.bin"/><Relationship Id="rId15" Type="http://schemas.openxmlformats.org/officeDocument/2006/relationships/image" Target="../media/image19.png"/><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16.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file:///M:\teaching\ENV-5022B\2018\nuclear_power3_2018.pptx" TargetMode="Externa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jpe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audio" Target="../media/audio4.wav"/><Relationship Id="rId5" Type="http://schemas.openxmlformats.org/officeDocument/2006/relationships/audio" Target="../media/audio1.wav"/><Relationship Id="rId4" Type="http://schemas.openxmlformats.org/officeDocument/2006/relationships/audio" Target="../media/audio3.wav"/></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world-nuclear-news.org/NN-EPR_reactor_design_meets_UK_approval-1312127.html"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theyworkforyou.com/mp/?p=24827" TargetMode="Externa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https://en.wikipedia.org/wiki/Generic_Design_Assessment" TargetMode="External"/><Relationship Id="rId5" Type="http://schemas.openxmlformats.org/officeDocument/2006/relationships/hyperlink" Target="https://en.wikipedia.org/wiki/Environment_Agency" TargetMode="External"/><Relationship Id="rId4" Type="http://schemas.openxmlformats.org/officeDocument/2006/relationships/hyperlink" Target="https://en.wikipedia.org/wiki/UK" TargetMode="External"/></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18" Type="http://schemas.openxmlformats.org/officeDocument/2006/relationships/chart" Target="../charts/chart17.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chart" Target="../charts/chart11.xml"/><Relationship Id="rId17" Type="http://schemas.openxmlformats.org/officeDocument/2006/relationships/chart" Target="../charts/chart16.xml"/><Relationship Id="rId2" Type="http://schemas.openxmlformats.org/officeDocument/2006/relationships/notesSlide" Target="../notesSlides/notesSlide4.xml"/><Relationship Id="rId16" Type="http://schemas.openxmlformats.org/officeDocument/2006/relationships/chart" Target="../charts/chart15.xml"/><Relationship Id="rId1" Type="http://schemas.openxmlformats.org/officeDocument/2006/relationships/slideLayout" Target="../slideLayouts/slideLayout7.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5" Type="http://schemas.openxmlformats.org/officeDocument/2006/relationships/chart" Target="../charts/chart14.xml"/><Relationship Id="rId10" Type="http://schemas.openxmlformats.org/officeDocument/2006/relationships/chart" Target="../charts/chart9.xml"/><Relationship Id="rId19" Type="http://schemas.openxmlformats.org/officeDocument/2006/relationships/chart" Target="../charts/chart18.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a:noFill/>
        </p:spPr>
        <p:txBody>
          <a:bodyPr/>
          <a:lstStyle/>
          <a:p>
            <a:fld id="{FDDCF6E5-8EA9-4879-A7FC-8D8DE3487932}" type="slidenum">
              <a:rPr lang="en-GB" smtClean="0"/>
              <a:pPr/>
              <a:t>1</a:t>
            </a:fld>
            <a:endParaRPr lang="en-GB" smtClean="0"/>
          </a:p>
        </p:txBody>
      </p:sp>
      <p:sp>
        <p:nvSpPr>
          <p:cNvPr id="7171" name="Date Placeholder 2"/>
          <p:cNvSpPr>
            <a:spLocks noGrp="1"/>
          </p:cNvSpPr>
          <p:nvPr>
            <p:ph type="dt" sz="quarter" idx="11"/>
          </p:nvPr>
        </p:nvSpPr>
        <p:spPr>
          <a:noFill/>
        </p:spPr>
        <p:txBody>
          <a:bodyPr/>
          <a:lstStyle/>
          <a:p>
            <a:fld id="{162EC47E-525E-4CE7-BE55-C7F4C0ED649C}" type="datetime1">
              <a:rPr lang="en-GB" smtClean="0"/>
              <a:pPr/>
              <a:t>01/02/2018</a:t>
            </a:fld>
            <a:endParaRPr lang="en-GB" smtClean="0"/>
          </a:p>
        </p:txBody>
      </p:sp>
      <p:sp>
        <p:nvSpPr>
          <p:cNvPr id="114691" name="Text Box 3"/>
          <p:cNvSpPr txBox="1">
            <a:spLocks noChangeArrowheads="1"/>
          </p:cNvSpPr>
          <p:nvPr/>
        </p:nvSpPr>
        <p:spPr bwMode="auto">
          <a:xfrm>
            <a:off x="550863" y="209550"/>
            <a:ext cx="8153400" cy="1739900"/>
          </a:xfrm>
          <a:prstGeom prst="rect">
            <a:avLst/>
          </a:prstGeom>
          <a:gradFill rotWithShape="0">
            <a:gsLst>
              <a:gs pos="0">
                <a:schemeClr val="accent2"/>
              </a:gs>
              <a:gs pos="100000">
                <a:schemeClr val="accent2">
                  <a:gamma/>
                  <a:shade val="46275"/>
                  <a:invGamma/>
                </a:schemeClr>
              </a:gs>
            </a:gsLst>
            <a:lin ang="5400000" scaled="1"/>
          </a:gradFill>
          <a:ln w="9525">
            <a:noFill/>
            <a:miter lim="800000"/>
            <a:headEnd/>
            <a:tailEnd/>
          </a:ln>
          <a:effectLst/>
        </p:spPr>
        <p:txBody>
          <a:bodyPr>
            <a:spAutoFit/>
          </a:bodyPr>
          <a:lstStyle/>
          <a:p>
            <a:pPr eaLnBrk="0" hangingPunct="0">
              <a:defRPr/>
            </a:pPr>
            <a:r>
              <a:rPr lang="en-GB" sz="3600" b="1" dirty="0">
                <a:solidFill>
                  <a:srgbClr val="FFFF00"/>
                </a:solidFill>
                <a:latin typeface="Times New Roman" pitchFamily="18" charset="0"/>
              </a:rPr>
              <a:t>ENV-5022B / ENVK5023B</a:t>
            </a:r>
          </a:p>
          <a:p>
            <a:pPr eaLnBrk="0" hangingPunct="0">
              <a:defRPr/>
            </a:pPr>
            <a:r>
              <a:rPr lang="en-GB" sz="3600" b="1" dirty="0">
                <a:solidFill>
                  <a:srgbClr val="FFFF00"/>
                </a:solidFill>
                <a:latin typeface="Times New Roman" pitchFamily="18" charset="0"/>
              </a:rPr>
              <a:t>Low Carbon Energy</a:t>
            </a:r>
          </a:p>
          <a:p>
            <a:pPr eaLnBrk="0" hangingPunct="0">
              <a:defRPr/>
            </a:pPr>
            <a:r>
              <a:rPr lang="en-GB" sz="3600" b="1" dirty="0" smtClean="0">
                <a:solidFill>
                  <a:srgbClr val="FFFF00"/>
                </a:solidFill>
                <a:latin typeface="Times New Roman" pitchFamily="18" charset="0"/>
              </a:rPr>
              <a:t>2017 </a:t>
            </a:r>
            <a:r>
              <a:rPr lang="en-GB" sz="3600" b="1" dirty="0">
                <a:solidFill>
                  <a:srgbClr val="FFFF00"/>
                </a:solidFill>
                <a:latin typeface="Times New Roman" pitchFamily="18" charset="0"/>
              </a:rPr>
              <a:t>- </a:t>
            </a:r>
            <a:r>
              <a:rPr lang="en-GB" sz="3600" b="1" dirty="0" smtClean="0">
                <a:solidFill>
                  <a:srgbClr val="FFFF00"/>
                </a:solidFill>
                <a:latin typeface="Times New Roman" pitchFamily="18" charset="0"/>
              </a:rPr>
              <a:t>18</a:t>
            </a:r>
            <a:endParaRPr lang="en-GB" sz="3600" b="1" dirty="0">
              <a:solidFill>
                <a:srgbClr val="FFFF00"/>
              </a:solidFill>
              <a:latin typeface="Times New Roman" pitchFamily="18" charset="0"/>
            </a:endParaRPr>
          </a:p>
        </p:txBody>
      </p:sp>
      <p:sp>
        <p:nvSpPr>
          <p:cNvPr id="7173" name="Text Box 6" descr="White marble"/>
          <p:cNvSpPr txBox="1">
            <a:spLocks noChangeArrowheads="1"/>
          </p:cNvSpPr>
          <p:nvPr/>
        </p:nvSpPr>
        <p:spPr bwMode="auto">
          <a:xfrm>
            <a:off x="174625" y="2062163"/>
            <a:ext cx="8969375" cy="1816100"/>
          </a:xfrm>
          <a:prstGeom prst="rect">
            <a:avLst/>
          </a:prstGeom>
          <a:blipFill dpi="0" rotWithShape="0">
            <a:blip r:embed="rId3" cstate="print"/>
            <a:srcRect/>
            <a:tile tx="0" ty="0" sx="100000" sy="100000" flip="none" algn="tl"/>
          </a:blipFill>
          <a:ln w="9525">
            <a:noFill/>
            <a:miter lim="800000"/>
            <a:headEnd/>
            <a:tailEnd/>
          </a:ln>
        </p:spPr>
        <p:txBody>
          <a:bodyPr>
            <a:spAutoFit/>
          </a:bodyPr>
          <a:lstStyle/>
          <a:p>
            <a:pPr eaLnBrk="0" hangingPunct="0">
              <a:spcBef>
                <a:spcPct val="50000"/>
              </a:spcBef>
            </a:pPr>
            <a:r>
              <a:rPr lang="en-GB" sz="2800" b="1">
                <a:solidFill>
                  <a:srgbClr val="FF0000"/>
                </a:solidFill>
                <a:latin typeface="Times New Roman" pitchFamily="18" charset="0"/>
              </a:rPr>
              <a:t>NUCLEAR POWER – Part 1</a:t>
            </a:r>
          </a:p>
          <a:p>
            <a:pPr eaLnBrk="0" hangingPunct="0">
              <a:spcBef>
                <a:spcPct val="50000"/>
              </a:spcBef>
            </a:pPr>
            <a:endParaRPr lang="en-GB" sz="2800" b="1">
              <a:solidFill>
                <a:srgbClr val="FF0000"/>
              </a:solidFill>
              <a:latin typeface="Times New Roman" pitchFamily="18" charset="0"/>
            </a:endParaRPr>
          </a:p>
          <a:p>
            <a:pPr eaLnBrk="0" hangingPunct="0">
              <a:spcBef>
                <a:spcPct val="50000"/>
              </a:spcBef>
            </a:pPr>
            <a:endParaRPr lang="en-GB" sz="2800" b="1">
              <a:solidFill>
                <a:srgbClr val="FF0000"/>
              </a:solidFill>
              <a:latin typeface="Times New Roman" pitchFamily="18" charset="0"/>
            </a:endParaRPr>
          </a:p>
        </p:txBody>
      </p:sp>
      <p:grpSp>
        <p:nvGrpSpPr>
          <p:cNvPr id="7174" name="Group 12"/>
          <p:cNvGrpSpPr>
            <a:grpSpLocks/>
          </p:cNvGrpSpPr>
          <p:nvPr/>
        </p:nvGrpSpPr>
        <p:grpSpPr bwMode="auto">
          <a:xfrm>
            <a:off x="1450975" y="6021388"/>
            <a:ext cx="7199313" cy="966787"/>
            <a:chOff x="1280" y="3274"/>
            <a:chExt cx="4480" cy="609"/>
          </a:xfrm>
        </p:grpSpPr>
        <p:sp>
          <p:nvSpPr>
            <p:cNvPr id="7177" name="Text Box 10"/>
            <p:cNvSpPr txBox="1">
              <a:spLocks noChangeArrowheads="1"/>
            </p:cNvSpPr>
            <p:nvPr/>
          </p:nvSpPr>
          <p:spPr bwMode="auto">
            <a:xfrm>
              <a:off x="1280" y="3274"/>
              <a:ext cx="4480" cy="523"/>
            </a:xfrm>
            <a:prstGeom prst="rect">
              <a:avLst/>
            </a:prstGeom>
            <a:gradFill rotWithShape="0">
              <a:gsLst>
                <a:gs pos="0">
                  <a:srgbClr val="FFFF66"/>
                </a:gs>
                <a:gs pos="100000">
                  <a:srgbClr val="76762F"/>
                </a:gs>
              </a:gsLst>
              <a:lin ang="2700000" scaled="1"/>
            </a:gradFill>
            <a:ln w="9525">
              <a:noFill/>
              <a:miter lim="800000"/>
              <a:headEnd/>
              <a:tailEnd/>
            </a:ln>
          </p:spPr>
          <p:txBody>
            <a:bodyPr>
              <a:spAutoFit/>
            </a:bodyPr>
            <a:lstStyle/>
            <a:p>
              <a:pPr eaLnBrk="0" hangingPunct="0"/>
              <a:r>
                <a:rPr lang="en-GB" sz="2400" b="1">
                  <a:solidFill>
                    <a:srgbClr val="FF0000"/>
                  </a:solidFill>
                  <a:latin typeface="Times New Roman" pitchFamily="18" charset="0"/>
                </a:rPr>
                <a:t>N.K. Tovey </a:t>
              </a:r>
              <a:r>
                <a:rPr lang="en-GB" sz="2400">
                  <a:latin typeface="Times New Roman" pitchFamily="18" charset="0"/>
                </a:rPr>
                <a:t>(</a:t>
              </a:r>
              <a:r>
                <a:rPr lang="en-US" sz="2400">
                  <a:solidFill>
                    <a:srgbClr val="0033CC"/>
                  </a:solidFill>
                  <a:latin typeface="Times New Roman" pitchFamily="18" charset="0"/>
                </a:rPr>
                <a:t>杜伟贤</a:t>
              </a:r>
              <a:r>
                <a:rPr lang="en-US" sz="2400">
                  <a:latin typeface="Times New Roman" pitchFamily="18" charset="0"/>
                </a:rPr>
                <a:t>)</a:t>
              </a:r>
              <a:r>
                <a:rPr lang="en-GB" sz="2400" b="1">
                  <a:solidFill>
                    <a:srgbClr val="FF0000"/>
                  </a:solidFill>
                  <a:latin typeface="Times New Roman" pitchFamily="18" charset="0"/>
                </a:rPr>
                <a:t> M.A, PhD, CEng, MICE, CEnv</a:t>
              </a:r>
            </a:p>
            <a:p>
              <a:pPr eaLnBrk="0" hangingPunct="0"/>
              <a:r>
                <a:rPr lang="en-GB" sz="2400">
                  <a:latin typeface="Times New Roman" pitchFamily="18" charset="0"/>
                </a:rPr>
                <a:t>                         </a:t>
              </a:r>
              <a:r>
                <a:rPr lang="ru-RU" sz="2400">
                  <a:latin typeface="Times New Roman" pitchFamily="18" charset="0"/>
                </a:rPr>
                <a:t>Н.К.Тови М.А., д-р технических наук</a:t>
              </a:r>
              <a:endParaRPr lang="en-GB" sz="2400" b="1">
                <a:solidFill>
                  <a:schemeClr val="accent2"/>
                </a:solidFill>
                <a:latin typeface="Times New Roman" pitchFamily="18" charset="0"/>
              </a:endParaRPr>
            </a:p>
          </p:txBody>
        </p:sp>
        <p:pic>
          <p:nvPicPr>
            <p:cNvPr id="7178" name="Picture 11" descr="NAMERED2"/>
            <p:cNvPicPr>
              <a:picLocks noChangeAspect="1" noChangeArrowheads="1"/>
            </p:cNvPicPr>
            <p:nvPr/>
          </p:nvPicPr>
          <p:blipFill>
            <a:blip r:embed="rId4" cstate="print"/>
            <a:srcRect/>
            <a:stretch>
              <a:fillRect/>
            </a:stretch>
          </p:blipFill>
          <p:spPr bwMode="auto">
            <a:xfrm>
              <a:off x="1362" y="3535"/>
              <a:ext cx="990" cy="348"/>
            </a:xfrm>
            <a:prstGeom prst="rect">
              <a:avLst/>
            </a:prstGeom>
            <a:noFill/>
            <a:ln w="9525">
              <a:noFill/>
              <a:miter lim="800000"/>
              <a:headEnd/>
              <a:tailEnd/>
            </a:ln>
          </p:spPr>
        </p:pic>
      </p:grpSp>
      <p:sp>
        <p:nvSpPr>
          <p:cNvPr id="10" name="TextBox 9"/>
          <p:cNvSpPr txBox="1">
            <a:spLocks noChangeArrowheads="1"/>
          </p:cNvSpPr>
          <p:nvPr/>
        </p:nvSpPr>
        <p:spPr bwMode="auto">
          <a:xfrm>
            <a:off x="871538" y="4179888"/>
            <a:ext cx="7721600" cy="831850"/>
          </a:xfrm>
          <a:prstGeom prst="rect">
            <a:avLst/>
          </a:prstGeom>
          <a:noFill/>
          <a:ln w="9525">
            <a:noFill/>
            <a:miter lim="800000"/>
            <a:headEnd/>
            <a:tailEnd/>
          </a:ln>
        </p:spPr>
        <p:txBody>
          <a:bodyPr>
            <a:spAutoFit/>
          </a:bodyPr>
          <a:lstStyle/>
          <a:p>
            <a:r>
              <a:rPr lang="en-GB" sz="2400" b="1">
                <a:solidFill>
                  <a:srgbClr val="FF0000"/>
                </a:solidFill>
              </a:rPr>
              <a:t>To date Nuclear Power has reduced cumulative UK carbon dioxide emissions by ~1.5 billion tonnes</a:t>
            </a:r>
          </a:p>
        </p:txBody>
      </p:sp>
      <p:sp>
        <p:nvSpPr>
          <p:cNvPr id="7176" name="TextBox 10"/>
          <p:cNvSpPr txBox="1">
            <a:spLocks noChangeArrowheads="1"/>
          </p:cNvSpPr>
          <p:nvPr/>
        </p:nvSpPr>
        <p:spPr bwMode="auto">
          <a:xfrm>
            <a:off x="581025" y="3033713"/>
            <a:ext cx="7634288" cy="830262"/>
          </a:xfrm>
          <a:prstGeom prst="rect">
            <a:avLst/>
          </a:prstGeom>
          <a:solidFill>
            <a:schemeClr val="bg1"/>
          </a:solidFill>
          <a:ln w="9525">
            <a:noFill/>
            <a:miter lim="800000"/>
            <a:headEnd/>
            <a:tailEnd/>
          </a:ln>
        </p:spPr>
        <p:txBody>
          <a:bodyPr>
            <a:spAutoFit/>
          </a:bodyPr>
          <a:lstStyle/>
          <a:p>
            <a:r>
              <a:rPr lang="en-GB" sz="2400" b="1">
                <a:solidFill>
                  <a:srgbClr val="3333FF"/>
                </a:solidFill>
                <a:hlinkClick r:id="rId5"/>
              </a:rPr>
              <a:t>http://www2.env.uea.ac.uk/energy/energy.htm</a:t>
            </a:r>
            <a:endParaRPr lang="en-GB" sz="2400" b="1">
              <a:solidFill>
                <a:srgbClr val="3333FF"/>
              </a:solidFill>
            </a:endParaRPr>
          </a:p>
          <a:p>
            <a:r>
              <a:rPr lang="en-GB" sz="2400" b="1">
                <a:solidFill>
                  <a:srgbClr val="3333FF"/>
                </a:solidFill>
                <a:hlinkClick r:id="rId6"/>
              </a:rPr>
              <a:t>http://www.uea.ac.uk/~e680/energy/energy.htm</a:t>
            </a:r>
            <a:endParaRPr lang="en-GB" sz="2400" b="1">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0" y="0"/>
            <a:ext cx="9144000" cy="523220"/>
          </a:xfrm>
          <a:prstGeom prst="rect">
            <a:avLst/>
          </a:prstGeom>
          <a:solidFill>
            <a:srgbClr val="FF0000"/>
          </a:solidFill>
          <a:ln w="9525">
            <a:noFill/>
            <a:miter lim="800000"/>
            <a:headEnd/>
            <a:tailEnd/>
          </a:ln>
        </p:spPr>
        <p:txBody>
          <a:bodyPr>
            <a:spAutoFit/>
          </a:bodyPr>
          <a:lstStyle/>
          <a:p>
            <a:pPr>
              <a:defRPr sz="2400" b="1" i="0" u="none" strike="noStrike" kern="1200" baseline="0">
                <a:solidFill>
                  <a:srgbClr val="000000"/>
                </a:solidFill>
                <a:latin typeface="+mn-lt"/>
                <a:ea typeface="+mn-ea"/>
                <a:cs typeface="+mn-cs"/>
              </a:defRPr>
            </a:pPr>
            <a:r>
              <a:rPr lang="en-US" sz="2800" b="1" dirty="0">
                <a:solidFill>
                  <a:schemeClr val="bg1"/>
                </a:solidFill>
              </a:rPr>
              <a:t>CO</a:t>
            </a:r>
            <a:r>
              <a:rPr lang="en-US" sz="2800" b="1" baseline="-25000" dirty="0">
                <a:solidFill>
                  <a:schemeClr val="bg1"/>
                </a:solidFill>
              </a:rPr>
              <a:t>2</a:t>
            </a:r>
            <a:r>
              <a:rPr lang="en-US" sz="2800" b="1" dirty="0">
                <a:solidFill>
                  <a:schemeClr val="bg1"/>
                </a:solidFill>
              </a:rPr>
              <a:t> Emission Factors for UK Electricity</a:t>
            </a:r>
          </a:p>
        </p:txBody>
      </p:sp>
      <p:graphicFrame>
        <p:nvGraphicFramePr>
          <p:cNvPr id="4" name="Chart 3"/>
          <p:cNvGraphicFramePr/>
          <p:nvPr/>
        </p:nvGraphicFramePr>
        <p:xfrm>
          <a:off x="188685" y="678655"/>
          <a:ext cx="8723085" cy="5997915"/>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p:cNvGrpSpPr/>
          <p:nvPr/>
        </p:nvGrpSpPr>
        <p:grpSpPr>
          <a:xfrm>
            <a:off x="1915886" y="2627086"/>
            <a:ext cx="2641600" cy="1175657"/>
            <a:chOff x="1915886" y="2627086"/>
            <a:chExt cx="2641600" cy="1175657"/>
          </a:xfrm>
        </p:grpSpPr>
        <p:sp>
          <p:nvSpPr>
            <p:cNvPr id="5" name="TextBox 4"/>
            <p:cNvSpPr txBox="1"/>
            <p:nvPr/>
          </p:nvSpPr>
          <p:spPr>
            <a:xfrm>
              <a:off x="1915886" y="2743200"/>
              <a:ext cx="1291771" cy="707886"/>
            </a:xfrm>
            <a:prstGeom prst="rect">
              <a:avLst/>
            </a:prstGeom>
            <a:solidFill>
              <a:schemeClr val="bg1"/>
            </a:solidFill>
            <a:ln>
              <a:solidFill>
                <a:schemeClr val="tx1"/>
              </a:solidFill>
            </a:ln>
          </p:spPr>
          <p:txBody>
            <a:bodyPr wrap="square" rtlCol="0">
              <a:spAutoFit/>
            </a:bodyPr>
            <a:lstStyle/>
            <a:p>
              <a:r>
                <a:rPr lang="en-GB" sz="2000" b="1" dirty="0" smtClean="0">
                  <a:latin typeface="Calibri" pitchFamily="34" charset="0"/>
                  <a:cs typeface="Calibri" pitchFamily="34" charset="0"/>
                </a:rPr>
                <a:t>Dash for Gas</a:t>
              </a:r>
              <a:endParaRPr lang="en-GB" sz="2000" b="1" dirty="0">
                <a:latin typeface="Calibri" pitchFamily="34" charset="0"/>
                <a:cs typeface="Calibri" pitchFamily="34" charset="0"/>
              </a:endParaRPr>
            </a:p>
          </p:txBody>
        </p:sp>
        <p:cxnSp>
          <p:nvCxnSpPr>
            <p:cNvPr id="7" name="Straight Arrow Connector 6"/>
            <p:cNvCxnSpPr/>
            <p:nvPr/>
          </p:nvCxnSpPr>
          <p:spPr bwMode="auto">
            <a:xfrm flipV="1">
              <a:off x="3280229" y="2627086"/>
              <a:ext cx="551542" cy="420915"/>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3309257" y="3207657"/>
              <a:ext cx="1248229" cy="595086"/>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grpSp>
      <p:grpSp>
        <p:nvGrpSpPr>
          <p:cNvPr id="21" name="Group 20"/>
          <p:cNvGrpSpPr/>
          <p:nvPr/>
        </p:nvGrpSpPr>
        <p:grpSpPr>
          <a:xfrm>
            <a:off x="6241144" y="1828800"/>
            <a:ext cx="1959428" cy="2598057"/>
            <a:chOff x="6241144" y="1828800"/>
            <a:chExt cx="1959428" cy="2598057"/>
          </a:xfrm>
        </p:grpSpPr>
        <p:sp>
          <p:nvSpPr>
            <p:cNvPr id="14" name="TextBox 13"/>
            <p:cNvSpPr txBox="1"/>
            <p:nvPr/>
          </p:nvSpPr>
          <p:spPr>
            <a:xfrm>
              <a:off x="6241144" y="1828800"/>
              <a:ext cx="1959428" cy="646331"/>
            </a:xfrm>
            <a:prstGeom prst="rect">
              <a:avLst/>
            </a:prstGeom>
            <a:solidFill>
              <a:schemeClr val="bg1"/>
            </a:solidFill>
            <a:ln>
              <a:solidFill>
                <a:schemeClr val="tx1"/>
              </a:solidFill>
            </a:ln>
          </p:spPr>
          <p:txBody>
            <a:bodyPr wrap="square" rtlCol="0">
              <a:spAutoFit/>
            </a:bodyPr>
            <a:lstStyle/>
            <a:p>
              <a:r>
                <a:rPr lang="en-GB" b="1" dirty="0" smtClean="0"/>
                <a:t>Closure of Coal Generation</a:t>
              </a:r>
              <a:endParaRPr lang="en-GB" b="1" dirty="0"/>
            </a:p>
          </p:txBody>
        </p:sp>
        <p:cxnSp>
          <p:nvCxnSpPr>
            <p:cNvPr id="16" name="Straight Arrow Connector 15"/>
            <p:cNvCxnSpPr/>
            <p:nvPr/>
          </p:nvCxnSpPr>
          <p:spPr bwMode="auto">
            <a:xfrm flipH="1">
              <a:off x="6386286" y="2627086"/>
              <a:ext cx="638628" cy="8128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H="1">
              <a:off x="6836230" y="2627086"/>
              <a:ext cx="682170" cy="179977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dissolve">
                                      <p:cBhvr>
                                        <p:cTn id="7" dur="500"/>
                                        <p:tgtEl>
                                          <p:spTgt spid="4">
                                            <p:graphicEl>
                                              <a:chart seriesIdx="-3" categoryIdx="-3" bldStep="gridLegend"/>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dissolve">
                                      <p:cBhvr>
                                        <p:cTn id="10" dur="500"/>
                                        <p:tgtEl>
                                          <p:spTgt spid="4">
                                            <p:graphicEl>
                                              <a:chart seriesIdx="0" categoryIdx="-4" bldStep="series"/>
                                            </p:graphicEl>
                                          </p:spTgt>
                                        </p:tgtEl>
                                      </p:cBhvr>
                                    </p:animEffect>
                                  </p:childTnLst>
                                </p:cTn>
                              </p:par>
                            </p:childTnLst>
                          </p:cTn>
                        </p:par>
                        <p:par>
                          <p:cTn id="11" fill="hold">
                            <p:stCondLst>
                              <p:cond delay="1000"/>
                            </p:stCondLst>
                            <p:childTnLst>
                              <p:par>
                                <p:cTn id="12" presetID="9" presetClass="entr" presetSubtype="0" fill="hold"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childTnLst>
                          </p:cTn>
                        </p:par>
                        <p:par>
                          <p:cTn id="15" fill="hold">
                            <p:stCondLst>
                              <p:cond delay="2500"/>
                            </p:stCondLst>
                            <p:childTnLst>
                              <p:par>
                                <p:cTn id="16" presetID="9" presetClass="entr" presetSubtype="0" fill="hold" nodeType="afterEffect">
                                  <p:stCondLst>
                                    <p:cond delay="100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dissolve">
                                      <p:cBhvr>
                                        <p:cTn id="23" dur="500"/>
                                        <p:tgtEl>
                                          <p:spTgt spid="4">
                                            <p:graphicEl>
                                              <a:chart seriesIdx="1"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dissolve">
                                      <p:cBhvr>
                                        <p:cTn id="28" dur="500"/>
                                        <p:tgtEl>
                                          <p:spTgt spid="4">
                                            <p:graphicEl>
                                              <a:chart seriesIdx="2"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dissolve">
                                      <p:cBhvr>
                                        <p:cTn id="33" dur="5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67544" y="749017"/>
          <a:ext cx="8424935"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5"/>
          <p:cNvSpPr txBox="1">
            <a:spLocks noChangeArrowheads="1"/>
          </p:cNvSpPr>
          <p:nvPr/>
        </p:nvSpPr>
        <p:spPr bwMode="auto">
          <a:xfrm>
            <a:off x="0" y="0"/>
            <a:ext cx="9144000" cy="523220"/>
          </a:xfrm>
          <a:prstGeom prst="rect">
            <a:avLst/>
          </a:prstGeom>
          <a:solidFill>
            <a:srgbClr val="FF0000"/>
          </a:solidFill>
          <a:ln w="9525">
            <a:noFill/>
            <a:miter lim="800000"/>
            <a:headEnd/>
            <a:tailEnd/>
          </a:ln>
        </p:spPr>
        <p:txBody>
          <a:bodyPr>
            <a:spAutoFit/>
          </a:bodyPr>
          <a:lstStyle/>
          <a:p>
            <a:pPr>
              <a:defRPr sz="2400" b="1" i="0" u="none" strike="noStrike" kern="1200" baseline="0">
                <a:solidFill>
                  <a:srgbClr val="000000"/>
                </a:solidFill>
                <a:latin typeface="+mn-lt"/>
                <a:ea typeface="+mn-ea"/>
                <a:cs typeface="+mn-cs"/>
              </a:defRPr>
            </a:pPr>
            <a:r>
              <a:rPr lang="en-US" sz="2800" b="1" dirty="0">
                <a:solidFill>
                  <a:schemeClr val="bg1"/>
                </a:solidFill>
              </a:rPr>
              <a:t>CO</a:t>
            </a:r>
            <a:r>
              <a:rPr lang="en-US" sz="2800" b="1" baseline="-25000" dirty="0">
                <a:solidFill>
                  <a:schemeClr val="bg1"/>
                </a:solidFill>
              </a:rPr>
              <a:t>2</a:t>
            </a:r>
            <a:r>
              <a:rPr lang="en-US" sz="2800" b="1" dirty="0">
                <a:solidFill>
                  <a:schemeClr val="bg1"/>
                </a:solidFill>
              </a:rPr>
              <a:t> Emission Factors for UK Electricity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501650"/>
          </a:xfrm>
          <a:solidFill>
            <a:srgbClr val="FF0000"/>
          </a:solidFill>
        </p:spPr>
        <p:txBody>
          <a:bodyPr/>
          <a:lstStyle/>
          <a:p>
            <a:r>
              <a:rPr lang="en-US" smtClean="0">
                <a:solidFill>
                  <a:schemeClr val="bg1"/>
                </a:solidFill>
              </a:rPr>
              <a:t>Simplified Schematic of a Power Station</a:t>
            </a:r>
          </a:p>
        </p:txBody>
      </p:sp>
      <p:sp>
        <p:nvSpPr>
          <p:cNvPr id="17411" name="Rectangle 3"/>
          <p:cNvSpPr>
            <a:spLocks noGrp="1" noChangeArrowheads="1"/>
          </p:cNvSpPr>
          <p:nvPr>
            <p:ph type="body" idx="1"/>
          </p:nvPr>
        </p:nvSpPr>
        <p:spPr/>
        <p:txBody>
          <a:bodyPr/>
          <a:lstStyle/>
          <a:p>
            <a:endParaRPr lang="en-US" smtClean="0"/>
          </a:p>
        </p:txBody>
      </p:sp>
      <p:grpSp>
        <p:nvGrpSpPr>
          <p:cNvPr id="2" name="Group 2"/>
          <p:cNvGrpSpPr>
            <a:grpSpLocks/>
          </p:cNvGrpSpPr>
          <p:nvPr/>
        </p:nvGrpSpPr>
        <p:grpSpPr bwMode="auto">
          <a:xfrm>
            <a:off x="1058863" y="989013"/>
            <a:ext cx="1795462" cy="900112"/>
            <a:chOff x="274638" y="968375"/>
            <a:chExt cx="1794510" cy="900597"/>
          </a:xfrm>
        </p:grpSpPr>
        <p:sp>
          <p:nvSpPr>
            <p:cNvPr id="17442" name="Rectangle 13"/>
            <p:cNvSpPr>
              <a:spLocks noChangeArrowheads="1"/>
            </p:cNvSpPr>
            <p:nvPr/>
          </p:nvSpPr>
          <p:spPr bwMode="auto">
            <a:xfrm>
              <a:off x="274638" y="968375"/>
              <a:ext cx="1794510" cy="900597"/>
            </a:xfrm>
            <a:prstGeom prst="rect">
              <a:avLst/>
            </a:prstGeom>
            <a:solidFill>
              <a:srgbClr val="FFCC99"/>
            </a:solidFill>
            <a:ln w="25400">
              <a:solidFill>
                <a:srgbClr val="000000"/>
              </a:solidFill>
              <a:miter lim="800000"/>
              <a:headEnd/>
              <a:tailEnd/>
            </a:ln>
          </p:spPr>
          <p:txBody>
            <a:bodyPr/>
            <a:lstStyle/>
            <a:p>
              <a:pPr algn="l"/>
              <a:endParaRPr lang="en-US"/>
            </a:p>
          </p:txBody>
        </p:sp>
        <p:sp>
          <p:nvSpPr>
            <p:cNvPr id="17443" name="Text Box 74"/>
            <p:cNvSpPr txBox="1">
              <a:spLocks noChangeArrowheads="1"/>
            </p:cNvSpPr>
            <p:nvPr/>
          </p:nvSpPr>
          <p:spPr bwMode="auto">
            <a:xfrm>
              <a:off x="384059" y="1097373"/>
              <a:ext cx="1625689" cy="461665"/>
            </a:xfrm>
            <a:prstGeom prst="rect">
              <a:avLst/>
            </a:prstGeom>
            <a:noFill/>
            <a:ln w="9525">
              <a:noFill/>
              <a:miter lim="800000"/>
              <a:headEnd/>
              <a:tailEnd/>
            </a:ln>
          </p:spPr>
          <p:txBody>
            <a:bodyPr>
              <a:spAutoFit/>
            </a:bodyPr>
            <a:lstStyle/>
            <a:p>
              <a:pPr>
                <a:spcBef>
                  <a:spcPct val="50000"/>
                </a:spcBef>
              </a:pPr>
              <a:r>
                <a:rPr lang="en-GB" sz="2400" b="1"/>
                <a:t>Boiler</a:t>
              </a:r>
            </a:p>
          </p:txBody>
        </p:sp>
      </p:grpSp>
      <p:grpSp>
        <p:nvGrpSpPr>
          <p:cNvPr id="3" name="Group 5"/>
          <p:cNvGrpSpPr>
            <a:grpSpLocks/>
          </p:cNvGrpSpPr>
          <p:nvPr/>
        </p:nvGrpSpPr>
        <p:grpSpPr bwMode="auto">
          <a:xfrm>
            <a:off x="1844675" y="2322513"/>
            <a:ext cx="4076700" cy="1912937"/>
            <a:chOff x="1059346" y="2301354"/>
            <a:chExt cx="4076727" cy="1913469"/>
          </a:xfrm>
        </p:grpSpPr>
        <p:sp>
          <p:nvSpPr>
            <p:cNvPr id="17436" name="Rectangle 15"/>
            <p:cNvSpPr>
              <a:spLocks noChangeArrowheads="1"/>
            </p:cNvSpPr>
            <p:nvPr/>
          </p:nvSpPr>
          <p:spPr bwMode="auto">
            <a:xfrm>
              <a:off x="1243799" y="2755235"/>
              <a:ext cx="1816395" cy="561380"/>
            </a:xfrm>
            <a:prstGeom prst="rect">
              <a:avLst/>
            </a:prstGeom>
            <a:solidFill>
              <a:srgbClr val="FF99FF"/>
            </a:solidFill>
            <a:ln w="25400">
              <a:solidFill>
                <a:srgbClr val="000000"/>
              </a:solidFill>
              <a:miter lim="800000"/>
              <a:headEnd/>
              <a:tailEnd/>
            </a:ln>
          </p:spPr>
          <p:txBody>
            <a:bodyPr/>
            <a:lstStyle/>
            <a:p>
              <a:pPr algn="l"/>
              <a:endParaRPr lang="en-US"/>
            </a:p>
          </p:txBody>
        </p:sp>
        <p:sp>
          <p:nvSpPr>
            <p:cNvPr id="17437" name="Freeform 16"/>
            <p:cNvSpPr>
              <a:spLocks/>
            </p:cNvSpPr>
            <p:nvPr/>
          </p:nvSpPr>
          <p:spPr bwMode="auto">
            <a:xfrm>
              <a:off x="1356346" y="2846012"/>
              <a:ext cx="1544404" cy="1368811"/>
            </a:xfrm>
            <a:custGeom>
              <a:avLst/>
              <a:gdLst>
                <a:gd name="T0" fmla="*/ 0 w 1009"/>
                <a:gd name="T1" fmla="*/ 2147483647 h 1112"/>
                <a:gd name="T2" fmla="*/ 0 w 1009"/>
                <a:gd name="T3" fmla="*/ 2147483647 h 1112"/>
                <a:gd name="T4" fmla="*/ 0 w 1009"/>
                <a:gd name="T5" fmla="*/ 2147483647 h 1112"/>
                <a:gd name="T6" fmla="*/ 2147483647 w 1009"/>
                <a:gd name="T7" fmla="*/ 2147483647 h 1112"/>
                <a:gd name="T8" fmla="*/ 2147483647 w 1009"/>
                <a:gd name="T9" fmla="*/ 2147483647 h 1112"/>
                <a:gd name="T10" fmla="*/ 2147483647 w 1009"/>
                <a:gd name="T11" fmla="*/ 2147483647 h 1112"/>
                <a:gd name="T12" fmla="*/ 2147483647 w 1009"/>
                <a:gd name="T13" fmla="*/ 2147483647 h 1112"/>
                <a:gd name="T14" fmla="*/ 2147483647 w 1009"/>
                <a:gd name="T15" fmla="*/ 2147483647 h 1112"/>
                <a:gd name="T16" fmla="*/ 2147483647 w 1009"/>
                <a:gd name="T17" fmla="*/ 2147483647 h 1112"/>
                <a:gd name="T18" fmla="*/ 2147483647 w 1009"/>
                <a:gd name="T19" fmla="*/ 2147483647 h 1112"/>
                <a:gd name="T20" fmla="*/ 2147483647 w 1009"/>
                <a:gd name="T21" fmla="*/ 2147483647 h 1112"/>
                <a:gd name="T22" fmla="*/ 2147483647 w 1009"/>
                <a:gd name="T23" fmla="*/ 2147483647 h 1112"/>
                <a:gd name="T24" fmla="*/ 2147483647 w 1009"/>
                <a:gd name="T25" fmla="*/ 2147483647 h 1112"/>
                <a:gd name="T26" fmla="*/ 2147483647 w 1009"/>
                <a:gd name="T27" fmla="*/ 2147483647 h 1112"/>
                <a:gd name="T28" fmla="*/ 2147483647 w 1009"/>
                <a:gd name="T29" fmla="*/ 2147483647 h 1112"/>
                <a:gd name="T30" fmla="*/ 2147483647 w 1009"/>
                <a:gd name="T31" fmla="*/ 2147483647 h 1112"/>
                <a:gd name="T32" fmla="*/ 2147483647 w 1009"/>
                <a:gd name="T33" fmla="*/ 2147483647 h 1112"/>
                <a:gd name="T34" fmla="*/ 2147483647 w 1009"/>
                <a:gd name="T35" fmla="*/ 2147483647 h 1112"/>
                <a:gd name="T36" fmla="*/ 2147483647 w 1009"/>
                <a:gd name="T37" fmla="*/ 2147483647 h 1112"/>
                <a:gd name="T38" fmla="*/ 2147483647 w 1009"/>
                <a:gd name="T39" fmla="*/ 2147483647 h 1112"/>
                <a:gd name="T40" fmla="*/ 2147483647 w 1009"/>
                <a:gd name="T41" fmla="*/ 2147483647 h 1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9"/>
                <a:gd name="T64" fmla="*/ 0 h 1112"/>
                <a:gd name="T65" fmla="*/ 1009 w 1009"/>
                <a:gd name="T66" fmla="*/ 1112 h 1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9" h="1112">
                  <a:moveTo>
                    <a:pt x="0" y="1112"/>
                  </a:moveTo>
                  <a:cubicBezTo>
                    <a:pt x="4" y="799"/>
                    <a:pt x="9" y="487"/>
                    <a:pt x="13" y="329"/>
                  </a:cubicBezTo>
                  <a:cubicBezTo>
                    <a:pt x="17" y="171"/>
                    <a:pt x="15" y="211"/>
                    <a:pt x="25" y="165"/>
                  </a:cubicBezTo>
                  <a:cubicBezTo>
                    <a:pt x="35" y="119"/>
                    <a:pt x="57" y="28"/>
                    <a:pt x="76" y="51"/>
                  </a:cubicBezTo>
                  <a:cubicBezTo>
                    <a:pt x="95" y="74"/>
                    <a:pt x="120" y="277"/>
                    <a:pt x="139" y="304"/>
                  </a:cubicBezTo>
                  <a:cubicBezTo>
                    <a:pt x="158" y="331"/>
                    <a:pt x="172" y="259"/>
                    <a:pt x="189" y="215"/>
                  </a:cubicBezTo>
                  <a:cubicBezTo>
                    <a:pt x="206" y="171"/>
                    <a:pt x="223" y="45"/>
                    <a:pt x="240" y="40"/>
                  </a:cubicBezTo>
                  <a:cubicBezTo>
                    <a:pt x="257" y="35"/>
                    <a:pt x="276" y="144"/>
                    <a:pt x="293" y="183"/>
                  </a:cubicBezTo>
                  <a:cubicBezTo>
                    <a:pt x="310" y="222"/>
                    <a:pt x="326" y="274"/>
                    <a:pt x="345" y="273"/>
                  </a:cubicBezTo>
                  <a:cubicBezTo>
                    <a:pt x="364" y="272"/>
                    <a:pt x="384" y="216"/>
                    <a:pt x="405" y="175"/>
                  </a:cubicBezTo>
                  <a:cubicBezTo>
                    <a:pt x="426" y="134"/>
                    <a:pt x="452" y="10"/>
                    <a:pt x="473" y="25"/>
                  </a:cubicBezTo>
                  <a:cubicBezTo>
                    <a:pt x="494" y="40"/>
                    <a:pt x="508" y="265"/>
                    <a:pt x="533" y="265"/>
                  </a:cubicBezTo>
                  <a:cubicBezTo>
                    <a:pt x="558" y="265"/>
                    <a:pt x="594" y="50"/>
                    <a:pt x="623" y="25"/>
                  </a:cubicBezTo>
                  <a:cubicBezTo>
                    <a:pt x="652" y="0"/>
                    <a:pt x="683" y="76"/>
                    <a:pt x="705" y="115"/>
                  </a:cubicBezTo>
                  <a:cubicBezTo>
                    <a:pt x="727" y="154"/>
                    <a:pt x="736" y="259"/>
                    <a:pt x="758" y="258"/>
                  </a:cubicBezTo>
                  <a:cubicBezTo>
                    <a:pt x="780" y="257"/>
                    <a:pt x="811" y="144"/>
                    <a:pt x="840" y="108"/>
                  </a:cubicBezTo>
                  <a:cubicBezTo>
                    <a:pt x="869" y="72"/>
                    <a:pt x="904" y="27"/>
                    <a:pt x="930" y="40"/>
                  </a:cubicBezTo>
                  <a:cubicBezTo>
                    <a:pt x="956" y="53"/>
                    <a:pt x="987" y="103"/>
                    <a:pt x="998" y="183"/>
                  </a:cubicBezTo>
                  <a:cubicBezTo>
                    <a:pt x="1009" y="263"/>
                    <a:pt x="1000" y="413"/>
                    <a:pt x="998" y="519"/>
                  </a:cubicBezTo>
                  <a:cubicBezTo>
                    <a:pt x="996" y="625"/>
                    <a:pt x="987" y="736"/>
                    <a:pt x="985" y="822"/>
                  </a:cubicBezTo>
                  <a:cubicBezTo>
                    <a:pt x="983" y="908"/>
                    <a:pt x="984" y="972"/>
                    <a:pt x="985" y="1036"/>
                  </a:cubicBezTo>
                </a:path>
              </a:pathLst>
            </a:custGeom>
            <a:noFill/>
            <a:ln w="19050">
              <a:solidFill>
                <a:srgbClr val="000000"/>
              </a:solidFill>
              <a:round/>
              <a:headEnd/>
              <a:tailEnd/>
            </a:ln>
          </p:spPr>
          <p:txBody>
            <a:bodyPr/>
            <a:lstStyle/>
            <a:p>
              <a:endParaRPr lang="en-GB"/>
            </a:p>
          </p:txBody>
        </p:sp>
        <p:grpSp>
          <p:nvGrpSpPr>
            <p:cNvPr id="17438" name="Group 26"/>
            <p:cNvGrpSpPr>
              <a:grpSpLocks/>
            </p:cNvGrpSpPr>
            <p:nvPr/>
          </p:nvGrpSpPr>
          <p:grpSpPr bwMode="auto">
            <a:xfrm>
              <a:off x="3035183" y="2301354"/>
              <a:ext cx="2100890" cy="630657"/>
              <a:chOff x="1256" y="1512"/>
              <a:chExt cx="672" cy="264"/>
            </a:xfrm>
          </p:grpSpPr>
          <p:sp>
            <p:nvSpPr>
              <p:cNvPr id="17440" name="Line 21"/>
              <p:cNvSpPr>
                <a:spLocks noChangeShapeType="1"/>
              </p:cNvSpPr>
              <p:nvPr/>
            </p:nvSpPr>
            <p:spPr bwMode="auto">
              <a:xfrm>
                <a:off x="1928" y="1512"/>
                <a:ext cx="0" cy="264"/>
              </a:xfrm>
              <a:prstGeom prst="line">
                <a:avLst/>
              </a:prstGeom>
              <a:noFill/>
              <a:ln w="25400">
                <a:solidFill>
                  <a:schemeClr val="tx1"/>
                </a:solidFill>
                <a:round/>
                <a:headEnd/>
                <a:tailEnd/>
              </a:ln>
            </p:spPr>
            <p:txBody>
              <a:bodyPr/>
              <a:lstStyle/>
              <a:p>
                <a:endParaRPr lang="en-GB"/>
              </a:p>
            </p:txBody>
          </p:sp>
          <p:sp>
            <p:nvSpPr>
              <p:cNvPr id="17441" name="Line 22"/>
              <p:cNvSpPr>
                <a:spLocks noChangeShapeType="1"/>
              </p:cNvSpPr>
              <p:nvPr/>
            </p:nvSpPr>
            <p:spPr bwMode="auto">
              <a:xfrm flipH="1">
                <a:off x="1256" y="1776"/>
                <a:ext cx="672" cy="0"/>
              </a:xfrm>
              <a:prstGeom prst="line">
                <a:avLst/>
              </a:prstGeom>
              <a:noFill/>
              <a:ln w="25400">
                <a:solidFill>
                  <a:schemeClr val="tx1"/>
                </a:solidFill>
                <a:round/>
                <a:headEnd/>
                <a:tailEnd/>
              </a:ln>
            </p:spPr>
            <p:txBody>
              <a:bodyPr/>
              <a:lstStyle/>
              <a:p>
                <a:endParaRPr lang="en-GB"/>
              </a:p>
            </p:txBody>
          </p:sp>
        </p:grpSp>
        <p:sp>
          <p:nvSpPr>
            <p:cNvPr id="17439" name="Text Box 97"/>
            <p:cNvSpPr txBox="1">
              <a:spLocks noChangeArrowheads="1"/>
            </p:cNvSpPr>
            <p:nvPr/>
          </p:nvSpPr>
          <p:spPr bwMode="auto">
            <a:xfrm>
              <a:off x="1059346" y="2433935"/>
              <a:ext cx="3126325" cy="365494"/>
            </a:xfrm>
            <a:prstGeom prst="rect">
              <a:avLst/>
            </a:prstGeom>
            <a:noFill/>
            <a:ln w="9525">
              <a:noFill/>
              <a:miter lim="800000"/>
              <a:headEnd/>
              <a:tailEnd/>
            </a:ln>
          </p:spPr>
          <p:txBody>
            <a:bodyPr lIns="0" tIns="0" rIns="0" bIns="0">
              <a:spAutoFit/>
            </a:bodyPr>
            <a:lstStyle/>
            <a:p>
              <a:pPr algn="l">
                <a:spcBef>
                  <a:spcPct val="50000"/>
                </a:spcBef>
              </a:pPr>
              <a:r>
                <a:rPr lang="en-GB" sz="2400" b="1">
                  <a:latin typeface="Times New Roman" pitchFamily="18" charset="0"/>
                </a:rPr>
                <a:t>Heat Exchanger</a:t>
              </a:r>
            </a:p>
          </p:txBody>
        </p:sp>
      </p:grpSp>
      <p:sp>
        <p:nvSpPr>
          <p:cNvPr id="11269" name="Text Box 29"/>
          <p:cNvSpPr txBox="1">
            <a:spLocks noChangeArrowheads="1"/>
          </p:cNvSpPr>
          <p:nvPr/>
        </p:nvSpPr>
        <p:spPr bwMode="auto">
          <a:xfrm>
            <a:off x="584200" y="4746625"/>
            <a:ext cx="8108950" cy="1938338"/>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defRPr/>
            </a:pPr>
            <a:r>
              <a:rPr lang="en-GB" sz="2400" b="1" dirty="0" smtClean="0">
                <a:solidFill>
                  <a:srgbClr val="FF0000"/>
                </a:solidFill>
                <a:latin typeface="+mj-lt"/>
              </a:rPr>
              <a:t>Combined heat and power can also be used with Nuclear Power</a:t>
            </a:r>
          </a:p>
          <a:p>
            <a:pPr lvl="1" algn="l" eaLnBrk="1" hangingPunct="1">
              <a:defRPr/>
            </a:pPr>
            <a:r>
              <a:rPr lang="en-GB" sz="2400" b="1" dirty="0" smtClean="0">
                <a:solidFill>
                  <a:srgbClr val="3333FF"/>
                </a:solidFill>
                <a:latin typeface="+mj-lt"/>
              </a:rPr>
              <a:t>e.g. Switzerland, Sweden, Russia</a:t>
            </a:r>
          </a:p>
          <a:p>
            <a:pPr algn="l" eaLnBrk="1" hangingPunct="1">
              <a:defRPr/>
            </a:pPr>
            <a:r>
              <a:rPr lang="en-GB" sz="2400" b="1" dirty="0" smtClean="0">
                <a:solidFill>
                  <a:srgbClr val="FF0000"/>
                </a:solidFill>
                <a:latin typeface="+mj-lt"/>
              </a:rPr>
              <a:t>Nuclear Power can be used solely as a source of heat</a:t>
            </a:r>
          </a:p>
          <a:p>
            <a:pPr lvl="1" algn="l" eaLnBrk="1" hangingPunct="1">
              <a:defRPr/>
            </a:pPr>
            <a:r>
              <a:rPr lang="en-GB" sz="2400" b="1" dirty="0" smtClean="0">
                <a:solidFill>
                  <a:srgbClr val="3333FF"/>
                </a:solidFill>
                <a:latin typeface="+mj-lt"/>
              </a:rPr>
              <a:t>e.g. some cities in Russia - Novosibirsk</a:t>
            </a:r>
          </a:p>
        </p:txBody>
      </p:sp>
      <p:grpSp>
        <p:nvGrpSpPr>
          <p:cNvPr id="5" name="Group 3"/>
          <p:cNvGrpSpPr>
            <a:grpSpLocks/>
          </p:cNvGrpSpPr>
          <p:nvPr/>
        </p:nvGrpSpPr>
        <p:grpSpPr bwMode="auto">
          <a:xfrm>
            <a:off x="2844800" y="1136650"/>
            <a:ext cx="3443288" cy="1260475"/>
            <a:chOff x="2059770" y="1115290"/>
            <a:chExt cx="3443646" cy="1261313"/>
          </a:xfrm>
        </p:grpSpPr>
        <p:sp>
          <p:nvSpPr>
            <p:cNvPr id="17429" name="AutoShape 14"/>
            <p:cNvSpPr>
              <a:spLocks noChangeArrowheads="1"/>
            </p:cNvSpPr>
            <p:nvPr/>
          </p:nvSpPr>
          <p:spPr bwMode="auto">
            <a:xfrm rot="5400000">
              <a:off x="3945804" y="818991"/>
              <a:ext cx="1261313" cy="1853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17 h 21600"/>
                <a:gd name="T14" fmla="*/ 17100 w 21600"/>
                <a:gd name="T15" fmla="*/ 1708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FF"/>
            </a:solidFill>
            <a:ln w="25400">
              <a:solidFill>
                <a:srgbClr val="000000"/>
              </a:solidFill>
              <a:miter lim="800000"/>
              <a:headEnd/>
              <a:tailEnd/>
            </a:ln>
          </p:spPr>
          <p:txBody>
            <a:bodyPr rot="10800000" vert="eaVert"/>
            <a:lstStyle/>
            <a:p>
              <a:endParaRPr lang="en-GB"/>
            </a:p>
          </p:txBody>
        </p:sp>
        <p:grpSp>
          <p:nvGrpSpPr>
            <p:cNvPr id="17430" name="Group 28"/>
            <p:cNvGrpSpPr>
              <a:grpSpLocks/>
            </p:cNvGrpSpPr>
            <p:nvPr/>
          </p:nvGrpSpPr>
          <p:grpSpPr bwMode="auto">
            <a:xfrm>
              <a:off x="2059770" y="1269370"/>
              <a:ext cx="1700721" cy="152886"/>
              <a:chOff x="944" y="1080"/>
              <a:chExt cx="544" cy="64"/>
            </a:xfrm>
          </p:grpSpPr>
          <p:grpSp>
            <p:nvGrpSpPr>
              <p:cNvPr id="17432" name="Group 20"/>
              <p:cNvGrpSpPr>
                <a:grpSpLocks/>
              </p:cNvGrpSpPr>
              <p:nvPr/>
            </p:nvGrpSpPr>
            <p:grpSpPr bwMode="auto">
              <a:xfrm>
                <a:off x="944" y="1080"/>
                <a:ext cx="544" cy="64"/>
                <a:chOff x="944" y="1080"/>
                <a:chExt cx="544" cy="64"/>
              </a:xfrm>
            </p:grpSpPr>
            <p:sp>
              <p:nvSpPr>
                <p:cNvPr id="17434" name="Line 18"/>
                <p:cNvSpPr>
                  <a:spLocks noChangeShapeType="1"/>
                </p:cNvSpPr>
                <p:nvPr/>
              </p:nvSpPr>
              <p:spPr bwMode="auto">
                <a:xfrm>
                  <a:off x="944" y="1080"/>
                  <a:ext cx="544" cy="0"/>
                </a:xfrm>
                <a:prstGeom prst="line">
                  <a:avLst/>
                </a:prstGeom>
                <a:noFill/>
                <a:ln w="25400">
                  <a:solidFill>
                    <a:schemeClr val="tx1"/>
                  </a:solidFill>
                  <a:round/>
                  <a:headEnd/>
                  <a:tailEnd/>
                </a:ln>
              </p:spPr>
              <p:txBody>
                <a:bodyPr/>
                <a:lstStyle/>
                <a:p>
                  <a:endParaRPr lang="en-GB"/>
                </a:p>
              </p:txBody>
            </p:sp>
            <p:sp>
              <p:nvSpPr>
                <p:cNvPr id="17435" name="Line 19"/>
                <p:cNvSpPr>
                  <a:spLocks noChangeShapeType="1"/>
                </p:cNvSpPr>
                <p:nvPr/>
              </p:nvSpPr>
              <p:spPr bwMode="auto">
                <a:xfrm>
                  <a:off x="1488" y="1080"/>
                  <a:ext cx="0" cy="64"/>
                </a:xfrm>
                <a:prstGeom prst="line">
                  <a:avLst/>
                </a:prstGeom>
                <a:noFill/>
                <a:ln w="25400">
                  <a:solidFill>
                    <a:schemeClr val="tx1"/>
                  </a:solidFill>
                  <a:round/>
                  <a:headEnd/>
                  <a:tailEnd/>
                </a:ln>
              </p:spPr>
              <p:txBody>
                <a:bodyPr/>
                <a:lstStyle/>
                <a:p>
                  <a:endParaRPr lang="en-GB"/>
                </a:p>
              </p:txBody>
            </p:sp>
          </p:grpSp>
          <p:sp>
            <p:nvSpPr>
              <p:cNvPr id="17433" name="Line 27"/>
              <p:cNvSpPr>
                <a:spLocks noChangeShapeType="1"/>
              </p:cNvSpPr>
              <p:nvPr/>
            </p:nvSpPr>
            <p:spPr bwMode="auto">
              <a:xfrm>
                <a:off x="1112" y="1080"/>
                <a:ext cx="208" cy="0"/>
              </a:xfrm>
              <a:prstGeom prst="line">
                <a:avLst/>
              </a:prstGeom>
              <a:noFill/>
              <a:ln w="25400">
                <a:solidFill>
                  <a:schemeClr val="tx1"/>
                </a:solidFill>
                <a:round/>
                <a:headEnd/>
                <a:tailEnd type="triangle" w="med" len="med"/>
              </a:ln>
            </p:spPr>
            <p:txBody>
              <a:bodyPr/>
              <a:lstStyle/>
              <a:p>
                <a:endParaRPr lang="en-GB"/>
              </a:p>
            </p:txBody>
          </p:sp>
        </p:grpSp>
        <p:sp>
          <p:nvSpPr>
            <p:cNvPr id="17431" name="Text Box 74"/>
            <p:cNvSpPr txBox="1">
              <a:spLocks noChangeArrowheads="1"/>
            </p:cNvSpPr>
            <p:nvPr/>
          </p:nvSpPr>
          <p:spPr bwMode="auto">
            <a:xfrm>
              <a:off x="3763615" y="1477908"/>
              <a:ext cx="1625689" cy="461665"/>
            </a:xfrm>
            <a:prstGeom prst="rect">
              <a:avLst/>
            </a:prstGeom>
            <a:noFill/>
            <a:ln w="9525">
              <a:noFill/>
              <a:miter lim="800000"/>
              <a:headEnd/>
              <a:tailEnd/>
            </a:ln>
          </p:spPr>
          <p:txBody>
            <a:bodyPr>
              <a:spAutoFit/>
            </a:bodyPr>
            <a:lstStyle/>
            <a:p>
              <a:pPr>
                <a:spcBef>
                  <a:spcPct val="50000"/>
                </a:spcBef>
              </a:pPr>
              <a:r>
                <a:rPr lang="en-GB" sz="2400" b="1">
                  <a:solidFill>
                    <a:schemeClr val="bg1"/>
                  </a:solidFill>
                </a:rPr>
                <a:t>Turbine</a:t>
              </a:r>
            </a:p>
          </p:txBody>
        </p:sp>
      </p:grpSp>
      <p:grpSp>
        <p:nvGrpSpPr>
          <p:cNvPr id="8" name="Group 4"/>
          <p:cNvGrpSpPr>
            <a:grpSpLocks/>
          </p:cNvGrpSpPr>
          <p:nvPr/>
        </p:nvGrpSpPr>
        <p:grpSpPr bwMode="auto">
          <a:xfrm>
            <a:off x="6270625" y="1328738"/>
            <a:ext cx="2454275" cy="687387"/>
            <a:chOff x="5486222" y="1307592"/>
            <a:chExt cx="2454165" cy="687989"/>
          </a:xfrm>
        </p:grpSpPr>
        <p:sp>
          <p:nvSpPr>
            <p:cNvPr id="17426" name="Rectangle 29"/>
            <p:cNvSpPr>
              <a:spLocks noChangeArrowheads="1"/>
            </p:cNvSpPr>
            <p:nvPr/>
          </p:nvSpPr>
          <p:spPr bwMode="auto">
            <a:xfrm>
              <a:off x="5486222" y="1594254"/>
              <a:ext cx="700297" cy="133776"/>
            </a:xfrm>
            <a:prstGeom prst="rect">
              <a:avLst/>
            </a:prstGeom>
            <a:gradFill rotWithShape="1">
              <a:gsLst>
                <a:gs pos="0">
                  <a:srgbClr val="CFCFCF"/>
                </a:gs>
                <a:gs pos="100000">
                  <a:srgbClr val="606060"/>
                </a:gs>
              </a:gsLst>
              <a:lin ang="5400000" scaled="1"/>
            </a:gradFill>
            <a:ln w="9525">
              <a:solidFill>
                <a:schemeClr val="tx1"/>
              </a:solidFill>
              <a:miter lim="800000"/>
              <a:headEnd/>
              <a:tailEnd/>
            </a:ln>
          </p:spPr>
          <p:txBody>
            <a:bodyPr wrap="none" anchor="ctr"/>
            <a:lstStyle/>
            <a:p>
              <a:pPr algn="l"/>
              <a:endParaRPr lang="en-US"/>
            </a:p>
          </p:txBody>
        </p:sp>
        <p:sp>
          <p:nvSpPr>
            <p:cNvPr id="17427" name="Rectangle 30"/>
            <p:cNvSpPr>
              <a:spLocks noChangeArrowheads="1"/>
            </p:cNvSpPr>
            <p:nvPr/>
          </p:nvSpPr>
          <p:spPr bwMode="auto">
            <a:xfrm>
              <a:off x="6036455" y="1307592"/>
              <a:ext cx="1903932" cy="687989"/>
            </a:xfrm>
            <a:prstGeom prst="rect">
              <a:avLst/>
            </a:prstGeom>
            <a:solidFill>
              <a:srgbClr val="FF0000"/>
            </a:solidFill>
            <a:ln w="25400">
              <a:solidFill>
                <a:schemeClr val="tx1"/>
              </a:solidFill>
              <a:miter lim="800000"/>
              <a:headEnd/>
              <a:tailEnd/>
            </a:ln>
          </p:spPr>
          <p:txBody>
            <a:bodyPr wrap="none" anchor="ctr"/>
            <a:lstStyle/>
            <a:p>
              <a:pPr algn="l"/>
              <a:endParaRPr lang="en-US"/>
            </a:p>
          </p:txBody>
        </p:sp>
        <p:sp>
          <p:nvSpPr>
            <p:cNvPr id="17428" name="Text Box 74"/>
            <p:cNvSpPr txBox="1">
              <a:spLocks noChangeArrowheads="1"/>
            </p:cNvSpPr>
            <p:nvPr/>
          </p:nvSpPr>
          <p:spPr bwMode="auto">
            <a:xfrm>
              <a:off x="6186519" y="1407307"/>
              <a:ext cx="1752795" cy="461665"/>
            </a:xfrm>
            <a:prstGeom prst="rect">
              <a:avLst/>
            </a:prstGeom>
            <a:noFill/>
            <a:ln w="9525">
              <a:noFill/>
              <a:miter lim="800000"/>
              <a:headEnd/>
              <a:tailEnd/>
            </a:ln>
          </p:spPr>
          <p:txBody>
            <a:bodyPr>
              <a:spAutoFit/>
            </a:bodyPr>
            <a:lstStyle/>
            <a:p>
              <a:pPr>
                <a:spcBef>
                  <a:spcPct val="50000"/>
                </a:spcBef>
              </a:pPr>
              <a:r>
                <a:rPr lang="en-GB" sz="2400" b="1">
                  <a:solidFill>
                    <a:schemeClr val="bg1"/>
                  </a:solidFill>
                </a:rPr>
                <a:t>Generator</a:t>
              </a:r>
            </a:p>
          </p:txBody>
        </p:sp>
      </p:grpSp>
      <p:grpSp>
        <p:nvGrpSpPr>
          <p:cNvPr id="10" name="Group 7"/>
          <p:cNvGrpSpPr>
            <a:grpSpLocks/>
          </p:cNvGrpSpPr>
          <p:nvPr/>
        </p:nvGrpSpPr>
        <p:grpSpPr bwMode="auto">
          <a:xfrm>
            <a:off x="379413" y="1863725"/>
            <a:ext cx="1639887" cy="1089025"/>
            <a:chOff x="378928" y="1863307"/>
            <a:chExt cx="1640199" cy="1089316"/>
          </a:xfrm>
        </p:grpSpPr>
        <p:grpSp>
          <p:nvGrpSpPr>
            <p:cNvPr id="17420" name="Group 6"/>
            <p:cNvGrpSpPr>
              <a:grpSpLocks/>
            </p:cNvGrpSpPr>
            <p:nvPr/>
          </p:nvGrpSpPr>
          <p:grpSpPr bwMode="auto">
            <a:xfrm>
              <a:off x="1318831" y="1863307"/>
              <a:ext cx="700296" cy="1089316"/>
              <a:chOff x="534123" y="1842694"/>
              <a:chExt cx="700296" cy="1089316"/>
            </a:xfrm>
          </p:grpSpPr>
          <p:grpSp>
            <p:nvGrpSpPr>
              <p:cNvPr id="17422" name="Group 25"/>
              <p:cNvGrpSpPr>
                <a:grpSpLocks/>
              </p:cNvGrpSpPr>
              <p:nvPr/>
            </p:nvGrpSpPr>
            <p:grpSpPr bwMode="auto">
              <a:xfrm>
                <a:off x="759218" y="1842694"/>
                <a:ext cx="475201" cy="1089316"/>
                <a:chOff x="528" y="1320"/>
                <a:chExt cx="152" cy="456"/>
              </a:xfrm>
            </p:grpSpPr>
            <p:sp>
              <p:nvSpPr>
                <p:cNvPr id="17424" name="Line 23"/>
                <p:cNvSpPr>
                  <a:spLocks noChangeShapeType="1"/>
                </p:cNvSpPr>
                <p:nvPr/>
              </p:nvSpPr>
              <p:spPr bwMode="auto">
                <a:xfrm flipH="1">
                  <a:off x="536" y="1776"/>
                  <a:ext cx="144" cy="0"/>
                </a:xfrm>
                <a:prstGeom prst="line">
                  <a:avLst/>
                </a:prstGeom>
                <a:noFill/>
                <a:ln w="25400">
                  <a:solidFill>
                    <a:schemeClr val="tx1"/>
                  </a:solidFill>
                  <a:round/>
                  <a:headEnd/>
                  <a:tailEnd/>
                </a:ln>
              </p:spPr>
              <p:txBody>
                <a:bodyPr/>
                <a:lstStyle/>
                <a:p>
                  <a:endParaRPr lang="en-GB"/>
                </a:p>
              </p:txBody>
            </p:sp>
            <p:sp>
              <p:nvSpPr>
                <p:cNvPr id="17425" name="Line 24"/>
                <p:cNvSpPr>
                  <a:spLocks noChangeShapeType="1"/>
                </p:cNvSpPr>
                <p:nvPr/>
              </p:nvSpPr>
              <p:spPr bwMode="auto">
                <a:xfrm flipV="1">
                  <a:off x="528" y="1320"/>
                  <a:ext cx="0" cy="448"/>
                </a:xfrm>
                <a:prstGeom prst="line">
                  <a:avLst/>
                </a:prstGeom>
                <a:noFill/>
                <a:ln w="25400">
                  <a:solidFill>
                    <a:schemeClr val="tx1"/>
                  </a:solidFill>
                  <a:round/>
                  <a:headEnd/>
                  <a:tailEnd/>
                </a:ln>
              </p:spPr>
              <p:txBody>
                <a:bodyPr/>
                <a:lstStyle/>
                <a:p>
                  <a:endParaRPr lang="en-GB"/>
                </a:p>
              </p:txBody>
            </p:sp>
          </p:grpSp>
          <p:sp>
            <p:nvSpPr>
              <p:cNvPr id="17423" name="Oval 31"/>
              <p:cNvSpPr>
                <a:spLocks noChangeArrowheads="1"/>
              </p:cNvSpPr>
              <p:nvPr/>
            </p:nvSpPr>
            <p:spPr bwMode="auto">
              <a:xfrm>
                <a:off x="534123" y="2091135"/>
                <a:ext cx="425180" cy="305773"/>
              </a:xfrm>
              <a:prstGeom prst="ellipse">
                <a:avLst/>
              </a:prstGeom>
              <a:solidFill>
                <a:srgbClr val="FBF9A3"/>
              </a:solidFill>
              <a:ln w="9525">
                <a:solidFill>
                  <a:schemeClr val="tx1"/>
                </a:solidFill>
                <a:round/>
                <a:headEnd/>
                <a:tailEnd/>
              </a:ln>
            </p:spPr>
            <p:txBody>
              <a:bodyPr wrap="none" anchor="ctr"/>
              <a:lstStyle/>
              <a:p>
                <a:pPr algn="l"/>
                <a:endParaRPr lang="en-US"/>
              </a:p>
            </p:txBody>
          </p:sp>
        </p:grpSp>
        <p:sp>
          <p:nvSpPr>
            <p:cNvPr id="17421" name="Text Box 33"/>
            <p:cNvSpPr txBox="1">
              <a:spLocks noChangeArrowheads="1"/>
            </p:cNvSpPr>
            <p:nvPr/>
          </p:nvSpPr>
          <p:spPr bwMode="auto">
            <a:xfrm>
              <a:off x="378928" y="2002263"/>
              <a:ext cx="1026987" cy="461665"/>
            </a:xfrm>
            <a:prstGeom prst="rect">
              <a:avLst/>
            </a:prstGeom>
            <a:noFill/>
            <a:ln w="9525">
              <a:noFill/>
              <a:miter lim="800000"/>
              <a:headEnd/>
              <a:tailEnd/>
            </a:ln>
          </p:spPr>
          <p:txBody>
            <a:bodyPr>
              <a:spAutoFit/>
            </a:bodyPr>
            <a:lstStyle/>
            <a:p>
              <a:pPr>
                <a:spcBef>
                  <a:spcPct val="50000"/>
                </a:spcBef>
              </a:pPr>
              <a:r>
                <a:rPr lang="en-GB" sz="2400" b="1">
                  <a:latin typeface="Times New Roman" pitchFamily="18" charset="0"/>
                </a:rPr>
                <a:t>Pump</a:t>
              </a:r>
            </a:p>
          </p:txBody>
        </p:sp>
      </p:grpSp>
      <p:sp>
        <p:nvSpPr>
          <p:cNvPr id="11273" name="Text Box 33"/>
          <p:cNvSpPr txBox="1">
            <a:spLocks noChangeArrowheads="1"/>
          </p:cNvSpPr>
          <p:nvPr/>
        </p:nvSpPr>
        <p:spPr bwMode="auto">
          <a:xfrm>
            <a:off x="379413" y="3736975"/>
            <a:ext cx="5727700" cy="831850"/>
          </a:xfrm>
          <a:prstGeom prst="rect">
            <a:avLst/>
          </a:prstGeom>
          <a:solidFill>
            <a:srgbClr val="FFFFCC"/>
          </a:solidFill>
          <a:ln w="9525">
            <a:noFill/>
            <a:miter lim="800000"/>
            <a:headEnd/>
            <a:tailEnd/>
          </a:ln>
        </p:spPr>
        <p:txBody>
          <a:bodyPr>
            <a:spAutoFit/>
          </a:bodyPr>
          <a:lstStyle/>
          <a:p>
            <a:pPr algn="l">
              <a:spcBef>
                <a:spcPct val="50000"/>
              </a:spcBef>
            </a:pPr>
            <a:r>
              <a:rPr lang="en-GB" sz="2400" b="1">
                <a:latin typeface="Times New Roman" pitchFamily="18" charset="0"/>
              </a:rPr>
              <a:t>Normal Cooling Towers ~ 30</a:t>
            </a:r>
            <a:r>
              <a:rPr lang="en-GB" sz="2400" b="1" baseline="30000">
                <a:latin typeface="Times New Roman" pitchFamily="18" charset="0"/>
              </a:rPr>
              <a:t>o</a:t>
            </a:r>
            <a:r>
              <a:rPr lang="en-GB" sz="2400" b="1">
                <a:latin typeface="Times New Roman" pitchFamily="18" charset="0"/>
              </a:rPr>
              <a:t>C Alternative: District Heat Main ~ 90</a:t>
            </a:r>
            <a:r>
              <a:rPr lang="en-GB" sz="2400" b="1" baseline="30000">
                <a:latin typeface="Times New Roman" pitchFamily="18" charset="0"/>
              </a:rPr>
              <a:t>o</a:t>
            </a:r>
            <a:r>
              <a:rPr lang="en-GB" sz="2400" b="1">
                <a:latin typeface="Times New Roman" pitchFamily="18" charset="0"/>
              </a:rPr>
              <a:t>C</a:t>
            </a:r>
          </a:p>
        </p:txBody>
      </p:sp>
      <p:sp>
        <p:nvSpPr>
          <p:cNvPr id="9" name="TextBox 8"/>
          <p:cNvSpPr txBox="1"/>
          <p:nvPr/>
        </p:nvSpPr>
        <p:spPr>
          <a:xfrm>
            <a:off x="6288088" y="2524125"/>
            <a:ext cx="2665412" cy="1568450"/>
          </a:xfrm>
          <a:prstGeom prst="rect">
            <a:avLst/>
          </a:prstGeom>
          <a:noFill/>
        </p:spPr>
        <p:txBody>
          <a:bodyPr>
            <a:spAutoFit/>
          </a:bodyPr>
          <a:lstStyle/>
          <a:p>
            <a:pPr>
              <a:defRPr/>
            </a:pPr>
            <a:r>
              <a:rPr lang="en-GB" sz="2400" b="1" dirty="0">
                <a:solidFill>
                  <a:srgbClr val="FF0000"/>
                </a:solidFill>
                <a:latin typeface="+mj-lt"/>
              </a:rPr>
              <a:t>Less electricity produced with CHP, but overall efficiency is higher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nodeType="afterGroup">
                            <p:stCondLst>
                              <p:cond delay="500"/>
                            </p:stCondLst>
                            <p:childTnLst>
                              <p:par>
                                <p:cTn id="14" presetID="9" presetClass="entr" presetSubtype="0" fill="hold" nodeType="afterEffect">
                                  <p:stCondLst>
                                    <p:cond delay="200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par>
                          <p:cTn id="22" fill="hold" nodeType="afterGroup">
                            <p:stCondLst>
                              <p:cond delay="500"/>
                            </p:stCondLst>
                            <p:childTnLst>
                              <p:par>
                                <p:cTn id="23" presetID="9" presetClass="entr" presetSubtype="0" fill="hold" grpId="0" nodeType="afterEffect">
                                  <p:stCondLst>
                                    <p:cond delay="2000"/>
                                  </p:stCondLst>
                                  <p:childTnLst>
                                    <p:set>
                                      <p:cBhvr>
                                        <p:cTn id="24" dur="1" fill="hold">
                                          <p:stCondLst>
                                            <p:cond delay="0"/>
                                          </p:stCondLst>
                                        </p:cTn>
                                        <p:tgtEl>
                                          <p:spTgt spid="11273"/>
                                        </p:tgtEl>
                                        <p:attrNameLst>
                                          <p:attrName>style.visibility</p:attrName>
                                        </p:attrNameLst>
                                      </p:cBhvr>
                                      <p:to>
                                        <p:strVal val="visible"/>
                                      </p:to>
                                    </p:set>
                                    <p:animEffect transition="in" filter="dissolve">
                                      <p:cBhvr>
                                        <p:cTn id="25" dur="500"/>
                                        <p:tgtEl>
                                          <p:spTgt spid="1127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9" presetClass="entr" presetSubtype="0" fill="hold" grpId="0" nodeType="withEffect">
                                  <p:stCondLst>
                                    <p:cond delay="3000"/>
                                  </p:stCondLst>
                                  <p:childTnLst>
                                    <p:set>
                                      <p:cBhvr>
                                        <p:cTn id="37" dur="1" fill="hold">
                                          <p:stCondLst>
                                            <p:cond delay="0"/>
                                          </p:stCondLst>
                                        </p:cTn>
                                        <p:tgtEl>
                                          <p:spTgt spid="11269">
                                            <p:txEl>
                                              <p:pRg st="0" end="0"/>
                                            </p:txEl>
                                          </p:spTgt>
                                        </p:tgtEl>
                                        <p:attrNameLst>
                                          <p:attrName>style.visibility</p:attrName>
                                        </p:attrNameLst>
                                      </p:cBhvr>
                                      <p:to>
                                        <p:strVal val="visible"/>
                                      </p:to>
                                    </p:set>
                                    <p:animEffect transition="in" filter="dissolve">
                                      <p:cBhvr>
                                        <p:cTn id="38" dur="500"/>
                                        <p:tgtEl>
                                          <p:spTgt spid="11269">
                                            <p:txEl>
                                              <p:pRg st="0" end="0"/>
                                            </p:txEl>
                                          </p:spTgt>
                                        </p:tgtEl>
                                      </p:cBhvr>
                                    </p:animEffect>
                                  </p:childTnLst>
                                </p:cTn>
                              </p:par>
                            </p:childTnLst>
                          </p:cTn>
                        </p:par>
                        <p:par>
                          <p:cTn id="39" fill="hold" nodeType="afterGroup">
                            <p:stCondLst>
                              <p:cond delay="3500"/>
                            </p:stCondLst>
                            <p:childTnLst>
                              <p:par>
                                <p:cTn id="40" presetID="9" presetClass="entr" presetSubtype="0" fill="hold" grpId="0" nodeType="afterEffect">
                                  <p:stCondLst>
                                    <p:cond delay="0"/>
                                  </p:stCondLst>
                                  <p:childTnLst>
                                    <p:set>
                                      <p:cBhvr>
                                        <p:cTn id="41" dur="1" fill="hold">
                                          <p:stCondLst>
                                            <p:cond delay="0"/>
                                          </p:stCondLst>
                                        </p:cTn>
                                        <p:tgtEl>
                                          <p:spTgt spid="11269">
                                            <p:txEl>
                                              <p:pRg st="1" end="1"/>
                                            </p:txEl>
                                          </p:spTgt>
                                        </p:tgtEl>
                                        <p:attrNameLst>
                                          <p:attrName>style.visibility</p:attrName>
                                        </p:attrNameLst>
                                      </p:cBhvr>
                                      <p:to>
                                        <p:strVal val="visible"/>
                                      </p:to>
                                    </p:set>
                                    <p:animEffect transition="in" filter="dissolve">
                                      <p:cBhvr>
                                        <p:cTn id="42" dur="500"/>
                                        <p:tgtEl>
                                          <p:spTgt spid="11269">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269">
                                            <p:txEl>
                                              <p:pRg st="2" end="2"/>
                                            </p:txEl>
                                          </p:spTgt>
                                        </p:tgtEl>
                                        <p:attrNameLst>
                                          <p:attrName>style.visibility</p:attrName>
                                        </p:attrNameLst>
                                      </p:cBhvr>
                                      <p:to>
                                        <p:strVal val="visible"/>
                                      </p:to>
                                    </p:set>
                                    <p:animEffect transition="in" filter="dissolve">
                                      <p:cBhvr>
                                        <p:cTn id="47" dur="500"/>
                                        <p:tgtEl>
                                          <p:spTgt spid="11269">
                                            <p:txEl>
                                              <p:pRg st="2" end="2"/>
                                            </p:txEl>
                                          </p:spTgt>
                                        </p:tgtEl>
                                      </p:cBhvr>
                                    </p:animEffect>
                                  </p:childTnLst>
                                </p:cTn>
                              </p:par>
                            </p:childTnLst>
                          </p:cTn>
                        </p:par>
                        <p:par>
                          <p:cTn id="48" fill="hold" nodeType="afterGroup">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11269">
                                            <p:txEl>
                                              <p:pRg st="3" end="3"/>
                                            </p:txEl>
                                          </p:spTgt>
                                        </p:tgtEl>
                                        <p:attrNameLst>
                                          <p:attrName>style.visibility</p:attrName>
                                        </p:attrNameLst>
                                      </p:cBhvr>
                                      <p:to>
                                        <p:strVal val="visible"/>
                                      </p:to>
                                    </p:set>
                                    <p:animEffect transition="in" filter="dissolve">
                                      <p:cBhvr>
                                        <p:cTn id="51" dur="500"/>
                                        <p:tgtEl>
                                          <p:spTgt spid="112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allAtOnce"/>
      <p:bldP spid="11273"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5ADFC124-DF08-4FE2-9201-DD4014942AB7}" type="slidenum">
              <a:rPr lang="en-GB" smtClean="0"/>
              <a:pPr/>
              <a:t>13</a:t>
            </a:fld>
            <a:endParaRPr lang="en-GB" smtClean="0"/>
          </a:p>
        </p:txBody>
      </p:sp>
      <p:sp>
        <p:nvSpPr>
          <p:cNvPr id="18435" name="Date Placeholder 4"/>
          <p:cNvSpPr>
            <a:spLocks noGrp="1"/>
          </p:cNvSpPr>
          <p:nvPr>
            <p:ph type="dt" sz="quarter" idx="11"/>
          </p:nvPr>
        </p:nvSpPr>
        <p:spPr>
          <a:noFill/>
        </p:spPr>
        <p:txBody>
          <a:bodyPr/>
          <a:lstStyle/>
          <a:p>
            <a:fld id="{1B189D4F-2EBD-4D40-9DB7-2FE2B08710AC}" type="datetime1">
              <a:rPr lang="en-GB" smtClean="0"/>
              <a:pPr/>
              <a:t>01/02/2018</a:t>
            </a:fld>
            <a:endParaRPr lang="en-GB" smtClean="0"/>
          </a:p>
        </p:txBody>
      </p:sp>
      <p:sp>
        <p:nvSpPr>
          <p:cNvPr id="18436" name="Rectangle 2"/>
          <p:cNvSpPr>
            <a:spLocks noGrp="1" noChangeArrowheads="1"/>
          </p:cNvSpPr>
          <p:nvPr>
            <p:ph type="ctrTitle"/>
          </p:nvPr>
        </p:nvSpPr>
        <p:spPr>
          <a:xfrm>
            <a:off x="503238" y="85725"/>
            <a:ext cx="7772400" cy="889000"/>
          </a:xfrm>
        </p:spPr>
        <p:txBody>
          <a:bodyPr/>
          <a:lstStyle/>
          <a:p>
            <a:pPr marL="533400" indent="-533400" eaLnBrk="1" hangingPunct="1"/>
            <a:r>
              <a:rPr lang="en-GB" sz="3200" smtClean="0"/>
              <a:t>NUCLEAR POWER</a:t>
            </a:r>
            <a:br>
              <a:rPr lang="en-GB" sz="3200" smtClean="0"/>
            </a:br>
            <a:endParaRPr lang="en-GB" sz="3200" smtClean="0"/>
          </a:p>
        </p:txBody>
      </p:sp>
      <p:sp>
        <p:nvSpPr>
          <p:cNvPr id="18437" name="Rectangle 3"/>
          <p:cNvSpPr>
            <a:spLocks noGrp="1" noChangeArrowheads="1"/>
          </p:cNvSpPr>
          <p:nvPr>
            <p:ph type="subTitle" idx="1"/>
          </p:nvPr>
        </p:nvSpPr>
        <p:spPr>
          <a:xfrm>
            <a:off x="377825" y="561975"/>
            <a:ext cx="8229600" cy="5875338"/>
          </a:xfrm>
        </p:spPr>
        <p:txBody>
          <a:bodyPr/>
          <a:lstStyle/>
          <a:p>
            <a:pPr marL="609600" indent="-609600" algn="l" eaLnBrk="1" hangingPunct="1">
              <a:lnSpc>
                <a:spcPct val="90000"/>
              </a:lnSpc>
            </a:pPr>
            <a:r>
              <a:rPr lang="en-GB" sz="2800" smtClean="0"/>
              <a:t>Background Introduction</a:t>
            </a:r>
          </a:p>
          <a:p>
            <a:pPr marL="609600" indent="-609600" algn="l" eaLnBrk="1" hangingPunct="1">
              <a:lnSpc>
                <a:spcPct val="90000"/>
              </a:lnSpc>
            </a:pPr>
            <a:endParaRPr lang="en-GB" sz="2800" smtClean="0"/>
          </a:p>
          <a:p>
            <a:pPr marL="609600" indent="-609600" algn="l" eaLnBrk="1" hangingPunct="1">
              <a:lnSpc>
                <a:spcPct val="90000"/>
              </a:lnSpc>
              <a:buFont typeface="Times New Roman" pitchFamily="18" charset="0"/>
              <a:buAutoNum type="arabicPeriod"/>
            </a:pPr>
            <a:r>
              <a:rPr lang="en-GB" sz="2800" smtClean="0">
                <a:solidFill>
                  <a:srgbClr val="FF0000"/>
                </a:solidFill>
              </a:rPr>
              <a:t>Nature of Radioactivity</a:t>
            </a:r>
          </a:p>
          <a:p>
            <a:pPr marL="990600" lvl="1" indent="-533400" algn="l" eaLnBrk="1" hangingPunct="1">
              <a:spcBef>
                <a:spcPct val="0"/>
              </a:spcBef>
              <a:buFontTx/>
              <a:buAutoNum type="alphaLcPeriod"/>
            </a:pPr>
            <a:r>
              <a:rPr lang="en-GB" smtClean="0">
                <a:solidFill>
                  <a:srgbClr val="0000FF"/>
                </a:solidFill>
              </a:rPr>
              <a:t>Structure of the Atom</a:t>
            </a:r>
          </a:p>
          <a:p>
            <a:pPr marL="990600" lvl="1" indent="-533400" algn="l" eaLnBrk="1" hangingPunct="1">
              <a:spcBef>
                <a:spcPct val="0"/>
              </a:spcBef>
              <a:buFontTx/>
              <a:buAutoNum type="alphaLcPeriod"/>
            </a:pPr>
            <a:r>
              <a:rPr lang="en-GB" smtClean="0">
                <a:solidFill>
                  <a:srgbClr val="0000FF"/>
                </a:solidFill>
              </a:rPr>
              <a:t>Radioactive Emissions</a:t>
            </a:r>
          </a:p>
          <a:p>
            <a:pPr marL="990600" lvl="1" indent="-533400" algn="l" eaLnBrk="1" hangingPunct="1">
              <a:spcBef>
                <a:spcPct val="0"/>
              </a:spcBef>
              <a:buFontTx/>
              <a:buAutoNum type="alphaLcPeriod"/>
            </a:pPr>
            <a:r>
              <a:rPr lang="en-GB" smtClean="0">
                <a:solidFill>
                  <a:srgbClr val="0000FF"/>
                </a:solidFill>
              </a:rPr>
              <a:t>Half Life of Elements</a:t>
            </a:r>
          </a:p>
          <a:p>
            <a:pPr marL="990600" lvl="1" indent="-533400" algn="l" eaLnBrk="1" hangingPunct="1">
              <a:spcBef>
                <a:spcPct val="0"/>
              </a:spcBef>
              <a:buFontTx/>
              <a:buAutoNum type="alphaLcPeriod"/>
            </a:pPr>
            <a:r>
              <a:rPr lang="en-GB" smtClean="0">
                <a:solidFill>
                  <a:srgbClr val="0000FF"/>
                </a:solidFill>
              </a:rPr>
              <a:t>Fission</a:t>
            </a:r>
          </a:p>
          <a:p>
            <a:pPr marL="990600" lvl="1" indent="-533400" algn="l" eaLnBrk="1" hangingPunct="1">
              <a:spcBef>
                <a:spcPct val="0"/>
              </a:spcBef>
              <a:buFontTx/>
              <a:buAutoNum type="alphaLcPeriod"/>
            </a:pPr>
            <a:r>
              <a:rPr lang="en-GB" smtClean="0">
                <a:solidFill>
                  <a:srgbClr val="0000FF"/>
                </a:solidFill>
              </a:rPr>
              <a:t>Fusion</a:t>
            </a:r>
          </a:p>
          <a:p>
            <a:pPr marL="990600" lvl="1" indent="-533400" algn="l" eaLnBrk="1" hangingPunct="1">
              <a:spcBef>
                <a:spcPct val="0"/>
              </a:spcBef>
              <a:buFontTx/>
              <a:buAutoNum type="alphaLcPeriod"/>
            </a:pPr>
            <a:r>
              <a:rPr lang="en-GB" smtClean="0">
                <a:solidFill>
                  <a:srgbClr val="0033CC"/>
                </a:solidFill>
              </a:rPr>
              <a:t>Chain Reactions</a:t>
            </a:r>
          </a:p>
          <a:p>
            <a:pPr marL="990600" lvl="1" indent="-533400" algn="l" eaLnBrk="1" hangingPunct="1">
              <a:spcBef>
                <a:spcPct val="0"/>
              </a:spcBef>
              <a:buFontTx/>
              <a:buAutoNum type="alphaLcPeriod"/>
            </a:pPr>
            <a:r>
              <a:rPr lang="en-GB" smtClean="0">
                <a:solidFill>
                  <a:srgbClr val="0033CC"/>
                </a:solidFill>
              </a:rPr>
              <a:t>Fertile Materials</a:t>
            </a:r>
          </a:p>
          <a:p>
            <a:pPr marL="990600" lvl="1" indent="-533400" algn="l" eaLnBrk="1" hangingPunct="1">
              <a:spcBef>
                <a:spcPct val="0"/>
              </a:spcBef>
              <a:buFontTx/>
              <a:buAutoNum type="alphaLcPeriod"/>
            </a:pPr>
            <a:endParaRPr lang="en-GB" smtClean="0">
              <a:solidFill>
                <a:srgbClr val="0033CC"/>
              </a:solidFill>
            </a:endParaRPr>
          </a:p>
          <a:p>
            <a:pPr marL="609600" indent="-609600" algn="l" eaLnBrk="1" hangingPunct="1">
              <a:lnSpc>
                <a:spcPct val="90000"/>
              </a:lnSpc>
              <a:buFont typeface="Times New Roman" pitchFamily="18" charset="0"/>
              <a:buAutoNum type="arabicPeriod"/>
            </a:pPr>
            <a:r>
              <a:rPr lang="en-GB" sz="2800" smtClean="0"/>
              <a:t>Fission Reactors</a:t>
            </a:r>
          </a:p>
          <a:p>
            <a:pPr marL="609600" indent="-609600" algn="l" eaLnBrk="1" hangingPunct="1">
              <a:lnSpc>
                <a:spcPct val="90000"/>
              </a:lnSpc>
              <a:buFont typeface="Times New Roman" pitchFamily="18" charset="0"/>
              <a:buAutoNum type="arabicPeriod"/>
            </a:pPr>
            <a:endParaRPr lang="en-GB" sz="2800" smtClean="0"/>
          </a:p>
        </p:txBody>
      </p:sp>
      <p:sp>
        <p:nvSpPr>
          <p:cNvPr id="18438" name="AutoShape 4">
            <a:hlinkClick r:id="" action="ppaction://noaction" highlightClick="1"/>
          </p:cNvPr>
          <p:cNvSpPr>
            <a:spLocks noChangeArrowheads="1"/>
          </p:cNvSpPr>
          <p:nvPr/>
        </p:nvSpPr>
        <p:spPr bwMode="auto">
          <a:xfrm>
            <a:off x="7539038" y="6459538"/>
            <a:ext cx="392112" cy="398462"/>
          </a:xfrm>
          <a:prstGeom prst="actionButtonBlank">
            <a:avLst/>
          </a:prstGeom>
          <a:solidFill>
            <a:schemeClr val="accent1"/>
          </a:solidFill>
          <a:ln w="9525">
            <a:noFill/>
            <a:miter lim="800000"/>
            <a:headEnd/>
            <a:tailEnd/>
          </a:ln>
        </p:spPr>
        <p:txBody>
          <a:bodyPr wrap="none" anchor="ctr"/>
          <a:lstStyle/>
          <a:p>
            <a:endParaRPr lang="en-US"/>
          </a:p>
        </p:txBody>
      </p:sp>
      <p:sp>
        <p:nvSpPr>
          <p:cNvPr id="18439" name="AutoShape 5">
            <a:hlinkClick r:id="" action="ppaction://noaction" highlightClick="1"/>
          </p:cNvPr>
          <p:cNvSpPr>
            <a:spLocks noChangeArrowheads="1"/>
          </p:cNvSpPr>
          <p:nvPr/>
        </p:nvSpPr>
        <p:spPr bwMode="auto">
          <a:xfrm>
            <a:off x="8020050" y="6459538"/>
            <a:ext cx="392113" cy="398462"/>
          </a:xfrm>
          <a:prstGeom prst="actionButtonBlank">
            <a:avLst/>
          </a:prstGeom>
          <a:solidFill>
            <a:schemeClr val="accent1"/>
          </a:solidFill>
          <a:ln w="9525">
            <a:noFill/>
            <a:miter lim="800000"/>
            <a:headEnd/>
            <a:tailEnd/>
          </a:ln>
        </p:spPr>
        <p:txBody>
          <a:bodyPr wrap="none" anchor="ctr"/>
          <a:lstStyle/>
          <a:p>
            <a:endParaRPr lang="en-US"/>
          </a:p>
        </p:txBody>
      </p:sp>
      <p:sp>
        <p:nvSpPr>
          <p:cNvPr id="18440" name="AutoShape 6">
            <a:hlinkClick r:id="" action="ppaction://noaction" highlightClick="1"/>
          </p:cNvPr>
          <p:cNvSpPr>
            <a:spLocks noChangeArrowheads="1"/>
          </p:cNvSpPr>
          <p:nvPr/>
        </p:nvSpPr>
        <p:spPr bwMode="auto">
          <a:xfrm>
            <a:off x="8491538" y="6459538"/>
            <a:ext cx="392112" cy="398462"/>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EE43CEBB-91EB-4A1B-A170-219DF3B82E90}" type="slidenum">
              <a:rPr lang="en-GB" smtClean="0"/>
              <a:pPr/>
              <a:t>14</a:t>
            </a:fld>
            <a:endParaRPr lang="en-GB" smtClean="0"/>
          </a:p>
        </p:txBody>
      </p:sp>
      <p:sp>
        <p:nvSpPr>
          <p:cNvPr id="19459" name="Date Placeholder 4"/>
          <p:cNvSpPr>
            <a:spLocks noGrp="1"/>
          </p:cNvSpPr>
          <p:nvPr>
            <p:ph type="dt" sz="quarter" idx="11"/>
          </p:nvPr>
        </p:nvSpPr>
        <p:spPr>
          <a:noFill/>
        </p:spPr>
        <p:txBody>
          <a:bodyPr/>
          <a:lstStyle/>
          <a:p>
            <a:fld id="{2B76B5B7-455B-443D-8BB7-3AEEE43105D8}" type="datetime1">
              <a:rPr lang="en-GB" smtClean="0"/>
              <a:pPr/>
              <a:t>01/02/2018</a:t>
            </a:fld>
            <a:endParaRPr lang="en-GB" smtClean="0"/>
          </a:p>
        </p:txBody>
      </p:sp>
      <p:sp>
        <p:nvSpPr>
          <p:cNvPr id="19460" name="Rectangle 2" descr="Granite"/>
          <p:cNvSpPr>
            <a:spLocks noGrp="1" noChangeArrowheads="1"/>
          </p:cNvSpPr>
          <p:nvPr>
            <p:ph type="title"/>
          </p:nvPr>
        </p:nvSpPr>
        <p:spPr>
          <a:xfrm>
            <a:off x="0" y="0"/>
            <a:ext cx="9144000" cy="501650"/>
          </a:xfrm>
          <a:blipFill dpi="0" rotWithShape="1">
            <a:blip r:embed="rId3" cstate="print"/>
            <a:srcRect/>
            <a:tile tx="0" ty="0" sx="100000" sy="100000" flip="none" algn="tl"/>
          </a:blipFill>
        </p:spPr>
        <p:txBody>
          <a:bodyPr/>
          <a:lstStyle/>
          <a:p>
            <a:pPr eaLnBrk="1" hangingPunct="1"/>
            <a:r>
              <a:rPr lang="en-GB" smtClean="0"/>
              <a:t>NATURE OF RADIOACTIVITY (1)</a:t>
            </a:r>
          </a:p>
        </p:txBody>
      </p:sp>
      <p:sp>
        <p:nvSpPr>
          <p:cNvPr id="4" name="Rectangle 3"/>
          <p:cNvSpPr>
            <a:spLocks noGrp="1" noChangeArrowheads="1"/>
          </p:cNvSpPr>
          <p:nvPr>
            <p:ph type="body" idx="1"/>
          </p:nvPr>
        </p:nvSpPr>
        <p:spPr>
          <a:xfrm>
            <a:off x="358775" y="620713"/>
            <a:ext cx="6049963" cy="5761037"/>
          </a:xfrm>
        </p:spPr>
        <p:txBody>
          <a:bodyPr/>
          <a:lstStyle/>
          <a:p>
            <a:pPr eaLnBrk="1" hangingPunct="1">
              <a:lnSpc>
                <a:spcPct val="90000"/>
              </a:lnSpc>
              <a:buFontTx/>
              <a:buNone/>
            </a:pPr>
            <a:r>
              <a:rPr lang="en-GB" sz="2400" smtClean="0">
                <a:solidFill>
                  <a:srgbClr val="FF0000"/>
                </a:solidFill>
              </a:rPr>
              <a:t>Structure of Atoms.</a:t>
            </a:r>
          </a:p>
          <a:p>
            <a:pPr eaLnBrk="1" hangingPunct="1">
              <a:lnSpc>
                <a:spcPct val="90000"/>
              </a:lnSpc>
            </a:pPr>
            <a:r>
              <a:rPr lang="en-GB" sz="2200" smtClean="0"/>
              <a:t>Matter is composed of atoms which consist primarily of a nucleus of:</a:t>
            </a:r>
          </a:p>
          <a:p>
            <a:pPr lvl="1" eaLnBrk="1" hangingPunct="1">
              <a:lnSpc>
                <a:spcPct val="90000"/>
              </a:lnSpc>
            </a:pPr>
            <a:r>
              <a:rPr lang="en-GB" sz="2200" smtClean="0">
                <a:solidFill>
                  <a:srgbClr val="FF0000"/>
                </a:solidFill>
              </a:rPr>
              <a:t>positively charged PROTONS </a:t>
            </a:r>
          </a:p>
          <a:p>
            <a:pPr lvl="1" eaLnBrk="1" hangingPunct="1">
              <a:lnSpc>
                <a:spcPct val="90000"/>
              </a:lnSpc>
            </a:pPr>
            <a:r>
              <a:rPr lang="en-GB" sz="2200" smtClean="0">
                <a:solidFill>
                  <a:srgbClr val="006600"/>
                </a:solidFill>
              </a:rPr>
              <a:t>and (electrically neutral) NEUTRONS. </a:t>
            </a:r>
            <a:r>
              <a:rPr lang="en-GB" sz="2200" smtClean="0"/>
              <a:t> </a:t>
            </a:r>
          </a:p>
          <a:p>
            <a:pPr eaLnBrk="1" hangingPunct="1">
              <a:spcBef>
                <a:spcPct val="50000"/>
              </a:spcBef>
            </a:pPr>
            <a:r>
              <a:rPr lang="en-GB" sz="2200" smtClean="0"/>
              <a:t>The nucleus is surrounded by a cloud of </a:t>
            </a:r>
            <a:r>
              <a:rPr lang="en-GB" sz="2200" smtClean="0">
                <a:solidFill>
                  <a:srgbClr val="0000FF"/>
                </a:solidFill>
              </a:rPr>
              <a:t>negatively </a:t>
            </a:r>
            <a:r>
              <a:rPr lang="en-GB" sz="2200" smtClean="0"/>
              <a:t>charged </a:t>
            </a:r>
            <a:r>
              <a:rPr lang="en-GB" sz="2200" smtClean="0">
                <a:solidFill>
                  <a:srgbClr val="0000FF"/>
                </a:solidFill>
              </a:rPr>
              <a:t>ELECTRONS </a:t>
            </a:r>
            <a:r>
              <a:rPr lang="en-GB" sz="2200" smtClean="0"/>
              <a:t>which balance the charge from the </a:t>
            </a:r>
            <a:r>
              <a:rPr lang="en-GB" sz="2200" smtClean="0">
                <a:solidFill>
                  <a:srgbClr val="FF0000"/>
                </a:solidFill>
              </a:rPr>
              <a:t>PROTONS</a:t>
            </a:r>
            <a:r>
              <a:rPr lang="en-GB" sz="2200" smtClean="0"/>
              <a:t>.  </a:t>
            </a:r>
          </a:p>
          <a:p>
            <a:pPr eaLnBrk="1" hangingPunct="1">
              <a:spcBef>
                <a:spcPct val="50000"/>
              </a:spcBef>
            </a:pPr>
            <a:r>
              <a:rPr lang="en-GB" sz="2200" smtClean="0"/>
              <a:t>PROTONS and NEUTRONS have approximately the same mass</a:t>
            </a:r>
          </a:p>
          <a:p>
            <a:pPr eaLnBrk="1" hangingPunct="1">
              <a:spcBef>
                <a:spcPct val="50000"/>
              </a:spcBef>
            </a:pPr>
            <a:r>
              <a:rPr lang="en-GB" sz="2200" smtClean="0"/>
              <a:t>ELECTRONS are about 0.0005 times the mass of the PROTON.</a:t>
            </a:r>
          </a:p>
          <a:p>
            <a:pPr eaLnBrk="1" hangingPunct="1">
              <a:spcBef>
                <a:spcPct val="50000"/>
              </a:spcBef>
            </a:pPr>
            <a:r>
              <a:rPr lang="en-GB" sz="2200" smtClean="0"/>
              <a:t>A NUCLEON refers to either a PROTON or a NEUTRON</a:t>
            </a:r>
          </a:p>
        </p:txBody>
      </p:sp>
      <p:grpSp>
        <p:nvGrpSpPr>
          <p:cNvPr id="2" name="Group 9"/>
          <p:cNvGrpSpPr>
            <a:grpSpLocks/>
          </p:cNvGrpSpPr>
          <p:nvPr/>
        </p:nvGrpSpPr>
        <p:grpSpPr bwMode="auto">
          <a:xfrm>
            <a:off x="5867400" y="2025650"/>
            <a:ext cx="3276600" cy="3132138"/>
            <a:chOff x="3833" y="1321"/>
            <a:chExt cx="1778" cy="1778"/>
          </a:xfrm>
        </p:grpSpPr>
        <p:sp>
          <p:nvSpPr>
            <p:cNvPr id="19526" name="Oval 6"/>
            <p:cNvSpPr>
              <a:spLocks noChangeArrowheads="1"/>
            </p:cNvSpPr>
            <p:nvPr/>
          </p:nvSpPr>
          <p:spPr bwMode="auto">
            <a:xfrm rot="2400000">
              <a:off x="3833" y="1797"/>
              <a:ext cx="1778" cy="751"/>
            </a:xfrm>
            <a:prstGeom prst="ellipse">
              <a:avLst/>
            </a:prstGeom>
            <a:noFill/>
            <a:ln w="12700">
              <a:solidFill>
                <a:schemeClr val="tx1"/>
              </a:solidFill>
              <a:prstDash val="dash"/>
              <a:round/>
              <a:headEnd/>
              <a:tailEnd/>
            </a:ln>
          </p:spPr>
          <p:txBody>
            <a:bodyPr wrap="none" anchor="ctr"/>
            <a:lstStyle/>
            <a:p>
              <a:endParaRPr lang="en-US"/>
            </a:p>
          </p:txBody>
        </p:sp>
        <p:sp>
          <p:nvSpPr>
            <p:cNvPr id="19527" name="Oval 7"/>
            <p:cNvSpPr>
              <a:spLocks noChangeArrowheads="1"/>
            </p:cNvSpPr>
            <p:nvPr/>
          </p:nvSpPr>
          <p:spPr bwMode="auto">
            <a:xfrm rot="8400000">
              <a:off x="3833" y="1820"/>
              <a:ext cx="1778" cy="751"/>
            </a:xfrm>
            <a:prstGeom prst="ellipse">
              <a:avLst/>
            </a:prstGeom>
            <a:noFill/>
            <a:ln w="12700">
              <a:solidFill>
                <a:schemeClr val="tx1"/>
              </a:solidFill>
              <a:prstDash val="dash"/>
              <a:round/>
              <a:headEnd/>
              <a:tailEnd/>
            </a:ln>
          </p:spPr>
          <p:txBody>
            <a:bodyPr wrap="none" anchor="ctr"/>
            <a:lstStyle/>
            <a:p>
              <a:endParaRPr lang="en-US"/>
            </a:p>
          </p:txBody>
        </p:sp>
        <p:sp>
          <p:nvSpPr>
            <p:cNvPr id="19528" name="Oval 8"/>
            <p:cNvSpPr>
              <a:spLocks noChangeArrowheads="1"/>
            </p:cNvSpPr>
            <p:nvPr/>
          </p:nvSpPr>
          <p:spPr bwMode="auto">
            <a:xfrm rot="5400000">
              <a:off x="3841" y="1834"/>
              <a:ext cx="1778" cy="751"/>
            </a:xfrm>
            <a:prstGeom prst="ellipse">
              <a:avLst/>
            </a:prstGeom>
            <a:noFill/>
            <a:ln w="12700">
              <a:solidFill>
                <a:schemeClr val="tx1"/>
              </a:solidFill>
              <a:prstDash val="dash"/>
              <a:round/>
              <a:headEnd/>
              <a:tailEnd/>
            </a:ln>
          </p:spPr>
          <p:txBody>
            <a:bodyPr wrap="none" anchor="ctr"/>
            <a:lstStyle/>
            <a:p>
              <a:endParaRPr lang="en-US"/>
            </a:p>
          </p:txBody>
        </p:sp>
      </p:grpSp>
      <p:grpSp>
        <p:nvGrpSpPr>
          <p:cNvPr id="3" name="Group 23"/>
          <p:cNvGrpSpPr>
            <a:grpSpLocks/>
          </p:cNvGrpSpPr>
          <p:nvPr/>
        </p:nvGrpSpPr>
        <p:grpSpPr bwMode="auto">
          <a:xfrm>
            <a:off x="7262813" y="3198813"/>
            <a:ext cx="508000" cy="588962"/>
            <a:chOff x="4575" y="2015"/>
            <a:chExt cx="320" cy="371"/>
          </a:xfrm>
        </p:grpSpPr>
        <p:sp>
          <p:nvSpPr>
            <p:cNvPr id="19513" name="Oval 11"/>
            <p:cNvSpPr>
              <a:spLocks noChangeArrowheads="1"/>
            </p:cNvSpPr>
            <p:nvPr/>
          </p:nvSpPr>
          <p:spPr bwMode="auto">
            <a:xfrm>
              <a:off x="4766" y="2103"/>
              <a:ext cx="113" cy="113"/>
            </a:xfrm>
            <a:prstGeom prst="ellipse">
              <a:avLst/>
            </a:prstGeom>
            <a:solidFill>
              <a:srgbClr val="66FF33"/>
            </a:solidFill>
            <a:ln w="9525">
              <a:solidFill>
                <a:schemeClr val="tx1"/>
              </a:solidFill>
              <a:round/>
              <a:headEnd/>
              <a:tailEnd/>
            </a:ln>
          </p:spPr>
          <p:txBody>
            <a:bodyPr wrap="none" anchor="ctr"/>
            <a:lstStyle/>
            <a:p>
              <a:endParaRPr lang="en-US"/>
            </a:p>
          </p:txBody>
        </p:sp>
        <p:grpSp>
          <p:nvGrpSpPr>
            <p:cNvPr id="19514" name="Group 13"/>
            <p:cNvGrpSpPr>
              <a:grpSpLocks/>
            </p:cNvGrpSpPr>
            <p:nvPr/>
          </p:nvGrpSpPr>
          <p:grpSpPr bwMode="auto">
            <a:xfrm>
              <a:off x="4672" y="2015"/>
              <a:ext cx="128" cy="173"/>
              <a:chOff x="4672" y="2015"/>
              <a:chExt cx="128" cy="173"/>
            </a:xfrm>
          </p:grpSpPr>
          <p:sp>
            <p:nvSpPr>
              <p:cNvPr id="19524" name="Oval 10"/>
              <p:cNvSpPr>
                <a:spLocks noChangeArrowheads="1"/>
              </p:cNvSpPr>
              <p:nvPr/>
            </p:nvSpPr>
            <p:spPr bwMode="auto">
              <a:xfrm>
                <a:off x="4672" y="2047"/>
                <a:ext cx="113" cy="113"/>
              </a:xfrm>
              <a:prstGeom prst="ellipse">
                <a:avLst/>
              </a:prstGeom>
              <a:solidFill>
                <a:srgbClr val="FF0000"/>
              </a:solidFill>
              <a:ln w="9525">
                <a:solidFill>
                  <a:schemeClr val="tx1"/>
                </a:solidFill>
                <a:round/>
                <a:headEnd/>
                <a:tailEnd/>
              </a:ln>
            </p:spPr>
            <p:txBody>
              <a:bodyPr wrap="none" anchor="ctr"/>
              <a:lstStyle/>
              <a:p>
                <a:endParaRPr lang="en-US"/>
              </a:p>
            </p:txBody>
          </p:sp>
          <p:sp>
            <p:nvSpPr>
              <p:cNvPr id="19525" name="Text Box 12"/>
              <p:cNvSpPr txBox="1">
                <a:spLocks noChangeArrowheads="1"/>
              </p:cNvSpPr>
              <p:nvPr/>
            </p:nvSpPr>
            <p:spPr bwMode="auto">
              <a:xfrm>
                <a:off x="4684" y="2015"/>
                <a:ext cx="116" cy="173"/>
              </a:xfrm>
              <a:prstGeom prst="rect">
                <a:avLst/>
              </a:prstGeom>
              <a:noFill/>
              <a:ln w="9525">
                <a:noFill/>
                <a:miter lim="800000"/>
                <a:headEnd/>
                <a:tailEnd/>
              </a:ln>
            </p:spPr>
            <p:txBody>
              <a:bodyPr lIns="0" tIns="0" rIns="0" bIns="0">
                <a:spAutoFit/>
              </a:bodyPr>
              <a:lstStyle/>
              <a:p>
                <a:pPr algn="l">
                  <a:spcBef>
                    <a:spcPct val="50000"/>
                  </a:spcBef>
                </a:pPr>
                <a:r>
                  <a:rPr lang="en-GB">
                    <a:solidFill>
                      <a:schemeClr val="bg1"/>
                    </a:solidFill>
                  </a:rPr>
                  <a:t>+</a:t>
                </a:r>
              </a:p>
            </p:txBody>
          </p:sp>
        </p:grpSp>
        <p:grpSp>
          <p:nvGrpSpPr>
            <p:cNvPr id="19515" name="Group 14"/>
            <p:cNvGrpSpPr>
              <a:grpSpLocks/>
            </p:cNvGrpSpPr>
            <p:nvPr/>
          </p:nvGrpSpPr>
          <p:grpSpPr bwMode="auto">
            <a:xfrm>
              <a:off x="4767" y="2185"/>
              <a:ext cx="128" cy="173"/>
              <a:chOff x="4672" y="2015"/>
              <a:chExt cx="128" cy="173"/>
            </a:xfrm>
          </p:grpSpPr>
          <p:sp>
            <p:nvSpPr>
              <p:cNvPr id="19522" name="Oval 15"/>
              <p:cNvSpPr>
                <a:spLocks noChangeArrowheads="1"/>
              </p:cNvSpPr>
              <p:nvPr/>
            </p:nvSpPr>
            <p:spPr bwMode="auto">
              <a:xfrm>
                <a:off x="4672" y="2047"/>
                <a:ext cx="113" cy="113"/>
              </a:xfrm>
              <a:prstGeom prst="ellipse">
                <a:avLst/>
              </a:prstGeom>
              <a:solidFill>
                <a:srgbClr val="FF0000"/>
              </a:solidFill>
              <a:ln w="9525">
                <a:solidFill>
                  <a:schemeClr val="tx1"/>
                </a:solidFill>
                <a:round/>
                <a:headEnd/>
                <a:tailEnd/>
              </a:ln>
            </p:spPr>
            <p:txBody>
              <a:bodyPr wrap="none" anchor="ctr"/>
              <a:lstStyle/>
              <a:p>
                <a:endParaRPr lang="en-US"/>
              </a:p>
            </p:txBody>
          </p:sp>
          <p:sp>
            <p:nvSpPr>
              <p:cNvPr id="19523" name="Text Box 16"/>
              <p:cNvSpPr txBox="1">
                <a:spLocks noChangeArrowheads="1"/>
              </p:cNvSpPr>
              <p:nvPr/>
            </p:nvSpPr>
            <p:spPr bwMode="auto">
              <a:xfrm>
                <a:off x="4684" y="2015"/>
                <a:ext cx="116" cy="173"/>
              </a:xfrm>
              <a:prstGeom prst="rect">
                <a:avLst/>
              </a:prstGeom>
              <a:noFill/>
              <a:ln w="9525">
                <a:noFill/>
                <a:miter lim="800000"/>
                <a:headEnd/>
                <a:tailEnd/>
              </a:ln>
            </p:spPr>
            <p:txBody>
              <a:bodyPr lIns="0" tIns="0" rIns="0" bIns="0">
                <a:spAutoFit/>
              </a:bodyPr>
              <a:lstStyle/>
              <a:p>
                <a:pPr algn="l">
                  <a:spcBef>
                    <a:spcPct val="50000"/>
                  </a:spcBef>
                </a:pPr>
                <a:r>
                  <a:rPr lang="en-GB">
                    <a:solidFill>
                      <a:schemeClr val="bg1"/>
                    </a:solidFill>
                  </a:rPr>
                  <a:t>+</a:t>
                </a:r>
              </a:p>
            </p:txBody>
          </p:sp>
        </p:grpSp>
        <p:grpSp>
          <p:nvGrpSpPr>
            <p:cNvPr id="19516" name="Group 17"/>
            <p:cNvGrpSpPr>
              <a:grpSpLocks/>
            </p:cNvGrpSpPr>
            <p:nvPr/>
          </p:nvGrpSpPr>
          <p:grpSpPr bwMode="auto">
            <a:xfrm>
              <a:off x="4575" y="2187"/>
              <a:ext cx="128" cy="173"/>
              <a:chOff x="4672" y="2015"/>
              <a:chExt cx="128" cy="173"/>
            </a:xfrm>
          </p:grpSpPr>
          <p:sp>
            <p:nvSpPr>
              <p:cNvPr id="19520" name="Oval 18"/>
              <p:cNvSpPr>
                <a:spLocks noChangeArrowheads="1"/>
              </p:cNvSpPr>
              <p:nvPr/>
            </p:nvSpPr>
            <p:spPr bwMode="auto">
              <a:xfrm>
                <a:off x="4672" y="2047"/>
                <a:ext cx="113" cy="113"/>
              </a:xfrm>
              <a:prstGeom prst="ellipse">
                <a:avLst/>
              </a:prstGeom>
              <a:solidFill>
                <a:srgbClr val="FF0000"/>
              </a:solidFill>
              <a:ln w="9525">
                <a:solidFill>
                  <a:schemeClr val="tx1"/>
                </a:solidFill>
                <a:round/>
                <a:headEnd/>
                <a:tailEnd/>
              </a:ln>
            </p:spPr>
            <p:txBody>
              <a:bodyPr wrap="none" anchor="ctr"/>
              <a:lstStyle/>
              <a:p>
                <a:endParaRPr lang="en-US"/>
              </a:p>
            </p:txBody>
          </p:sp>
          <p:sp>
            <p:nvSpPr>
              <p:cNvPr id="19521" name="Text Box 19"/>
              <p:cNvSpPr txBox="1">
                <a:spLocks noChangeArrowheads="1"/>
              </p:cNvSpPr>
              <p:nvPr/>
            </p:nvSpPr>
            <p:spPr bwMode="auto">
              <a:xfrm>
                <a:off x="4684" y="2015"/>
                <a:ext cx="116" cy="173"/>
              </a:xfrm>
              <a:prstGeom prst="rect">
                <a:avLst/>
              </a:prstGeom>
              <a:noFill/>
              <a:ln w="9525">
                <a:noFill/>
                <a:miter lim="800000"/>
                <a:headEnd/>
                <a:tailEnd/>
              </a:ln>
            </p:spPr>
            <p:txBody>
              <a:bodyPr lIns="0" tIns="0" rIns="0" bIns="0">
                <a:spAutoFit/>
              </a:bodyPr>
              <a:lstStyle/>
              <a:p>
                <a:pPr algn="l">
                  <a:spcBef>
                    <a:spcPct val="50000"/>
                  </a:spcBef>
                </a:pPr>
                <a:r>
                  <a:rPr lang="en-GB">
                    <a:solidFill>
                      <a:schemeClr val="bg1"/>
                    </a:solidFill>
                  </a:rPr>
                  <a:t>+</a:t>
                </a:r>
              </a:p>
            </p:txBody>
          </p:sp>
        </p:grpSp>
        <p:sp>
          <p:nvSpPr>
            <p:cNvPr id="19517" name="Oval 20"/>
            <p:cNvSpPr>
              <a:spLocks noChangeArrowheads="1"/>
            </p:cNvSpPr>
            <p:nvPr/>
          </p:nvSpPr>
          <p:spPr bwMode="auto">
            <a:xfrm>
              <a:off x="4575" y="2107"/>
              <a:ext cx="113" cy="113"/>
            </a:xfrm>
            <a:prstGeom prst="ellipse">
              <a:avLst/>
            </a:prstGeom>
            <a:solidFill>
              <a:srgbClr val="66FF33"/>
            </a:solidFill>
            <a:ln w="9525">
              <a:solidFill>
                <a:schemeClr val="tx1"/>
              </a:solidFill>
              <a:round/>
              <a:headEnd/>
              <a:tailEnd/>
            </a:ln>
          </p:spPr>
          <p:txBody>
            <a:bodyPr wrap="none" anchor="ctr"/>
            <a:lstStyle/>
            <a:p>
              <a:endParaRPr lang="en-US"/>
            </a:p>
          </p:txBody>
        </p:sp>
        <p:sp>
          <p:nvSpPr>
            <p:cNvPr id="19518" name="Oval 21"/>
            <p:cNvSpPr>
              <a:spLocks noChangeArrowheads="1"/>
            </p:cNvSpPr>
            <p:nvPr/>
          </p:nvSpPr>
          <p:spPr bwMode="auto">
            <a:xfrm>
              <a:off x="4672" y="2162"/>
              <a:ext cx="113" cy="113"/>
            </a:xfrm>
            <a:prstGeom prst="ellipse">
              <a:avLst/>
            </a:prstGeom>
            <a:solidFill>
              <a:srgbClr val="66FF33"/>
            </a:solidFill>
            <a:ln w="9525">
              <a:solidFill>
                <a:schemeClr val="tx1"/>
              </a:solidFill>
              <a:round/>
              <a:headEnd/>
              <a:tailEnd/>
            </a:ln>
          </p:spPr>
          <p:txBody>
            <a:bodyPr wrap="none" anchor="ctr"/>
            <a:lstStyle/>
            <a:p>
              <a:endParaRPr lang="en-US"/>
            </a:p>
          </p:txBody>
        </p:sp>
        <p:sp>
          <p:nvSpPr>
            <p:cNvPr id="19519" name="Oval 22"/>
            <p:cNvSpPr>
              <a:spLocks noChangeArrowheads="1"/>
            </p:cNvSpPr>
            <p:nvPr/>
          </p:nvSpPr>
          <p:spPr bwMode="auto">
            <a:xfrm>
              <a:off x="4671" y="2273"/>
              <a:ext cx="113" cy="113"/>
            </a:xfrm>
            <a:prstGeom prst="ellipse">
              <a:avLst/>
            </a:prstGeom>
            <a:solidFill>
              <a:srgbClr val="66FF33"/>
            </a:solidFill>
            <a:ln w="9525">
              <a:solidFill>
                <a:schemeClr val="tx1"/>
              </a:solidFill>
              <a:round/>
              <a:headEnd/>
              <a:tailEnd/>
            </a:ln>
          </p:spPr>
          <p:txBody>
            <a:bodyPr wrap="none" anchor="ctr"/>
            <a:lstStyle/>
            <a:p>
              <a:endParaRPr lang="en-US"/>
            </a:p>
          </p:txBody>
        </p:sp>
      </p:grpSp>
      <p:grpSp>
        <p:nvGrpSpPr>
          <p:cNvPr id="8" name="Group 27"/>
          <p:cNvGrpSpPr>
            <a:grpSpLocks/>
          </p:cNvGrpSpPr>
          <p:nvPr/>
        </p:nvGrpSpPr>
        <p:grpSpPr bwMode="auto">
          <a:xfrm>
            <a:off x="7754938" y="3133725"/>
            <a:ext cx="217487" cy="757238"/>
            <a:chOff x="4777" y="1965"/>
            <a:chExt cx="137" cy="477"/>
          </a:xfrm>
        </p:grpSpPr>
        <p:sp>
          <p:nvSpPr>
            <p:cNvPr id="19511" name="Text Box 25"/>
            <p:cNvSpPr txBox="1">
              <a:spLocks noChangeArrowheads="1"/>
            </p:cNvSpPr>
            <p:nvPr/>
          </p:nvSpPr>
          <p:spPr bwMode="auto">
            <a:xfrm>
              <a:off x="4787" y="1965"/>
              <a:ext cx="127" cy="134"/>
            </a:xfrm>
            <a:prstGeom prst="rect">
              <a:avLst/>
            </a:prstGeom>
            <a:solidFill>
              <a:srgbClr val="FFFF99"/>
            </a:solidFill>
            <a:ln w="9525">
              <a:noFill/>
              <a:miter lim="800000"/>
              <a:headEnd/>
              <a:tailEnd/>
            </a:ln>
          </p:spPr>
          <p:txBody>
            <a:bodyPr lIns="0" tIns="0" rIns="0" bIns="0">
              <a:spAutoFit/>
            </a:bodyPr>
            <a:lstStyle/>
            <a:p>
              <a:pPr algn="l">
                <a:spcBef>
                  <a:spcPct val="50000"/>
                </a:spcBef>
              </a:pPr>
              <a:r>
                <a:rPr lang="en-GB" sz="1400" b="1">
                  <a:solidFill>
                    <a:srgbClr val="FA431E"/>
                  </a:solidFill>
                  <a:latin typeface="Times New Roman" pitchFamily="18" charset="0"/>
                </a:rPr>
                <a:t>3p</a:t>
              </a:r>
            </a:p>
          </p:txBody>
        </p:sp>
        <p:sp>
          <p:nvSpPr>
            <p:cNvPr id="19512" name="Text Box 26"/>
            <p:cNvSpPr txBox="1">
              <a:spLocks noChangeArrowheads="1"/>
            </p:cNvSpPr>
            <p:nvPr/>
          </p:nvSpPr>
          <p:spPr bwMode="auto">
            <a:xfrm>
              <a:off x="4777" y="2308"/>
              <a:ext cx="127" cy="134"/>
            </a:xfrm>
            <a:prstGeom prst="rect">
              <a:avLst/>
            </a:prstGeom>
            <a:solidFill>
              <a:srgbClr val="FFFF99"/>
            </a:solidFill>
            <a:ln w="9525">
              <a:noFill/>
              <a:miter lim="800000"/>
              <a:headEnd/>
              <a:tailEnd/>
            </a:ln>
          </p:spPr>
          <p:txBody>
            <a:bodyPr lIns="0" tIns="0" rIns="0" bIns="0">
              <a:spAutoFit/>
            </a:bodyPr>
            <a:lstStyle/>
            <a:p>
              <a:pPr algn="l">
                <a:spcBef>
                  <a:spcPct val="50000"/>
                </a:spcBef>
              </a:pPr>
              <a:r>
                <a:rPr lang="en-GB" sz="1400" b="1">
                  <a:solidFill>
                    <a:srgbClr val="66FF33"/>
                  </a:solidFill>
                  <a:latin typeface="Times New Roman" pitchFamily="18" charset="0"/>
                </a:rPr>
                <a:t>4n</a:t>
              </a:r>
            </a:p>
          </p:txBody>
        </p:sp>
      </p:grpSp>
      <p:grpSp>
        <p:nvGrpSpPr>
          <p:cNvPr id="9" name="Group 37"/>
          <p:cNvGrpSpPr>
            <a:grpSpLocks/>
          </p:cNvGrpSpPr>
          <p:nvPr/>
        </p:nvGrpSpPr>
        <p:grpSpPr bwMode="auto">
          <a:xfrm>
            <a:off x="6149975" y="1962150"/>
            <a:ext cx="2630488" cy="2682875"/>
            <a:chOff x="3874" y="1236"/>
            <a:chExt cx="1657" cy="1690"/>
          </a:xfrm>
        </p:grpSpPr>
        <p:sp>
          <p:nvSpPr>
            <p:cNvPr id="19508" name="Oval 28"/>
            <p:cNvSpPr>
              <a:spLocks noChangeArrowheads="1"/>
            </p:cNvSpPr>
            <p:nvPr/>
          </p:nvSpPr>
          <p:spPr bwMode="auto">
            <a:xfrm>
              <a:off x="4674" y="1236"/>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509" name="Oval 29"/>
            <p:cNvSpPr>
              <a:spLocks noChangeArrowheads="1"/>
            </p:cNvSpPr>
            <p:nvPr/>
          </p:nvSpPr>
          <p:spPr bwMode="auto">
            <a:xfrm>
              <a:off x="5471" y="2819"/>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510" name="Oval 30"/>
            <p:cNvSpPr>
              <a:spLocks noChangeArrowheads="1"/>
            </p:cNvSpPr>
            <p:nvPr/>
          </p:nvSpPr>
          <p:spPr bwMode="auto">
            <a:xfrm>
              <a:off x="3874" y="2854"/>
              <a:ext cx="60" cy="72"/>
            </a:xfrm>
            <a:prstGeom prst="ellipse">
              <a:avLst/>
            </a:prstGeom>
            <a:solidFill>
              <a:srgbClr val="0000FF"/>
            </a:solidFill>
            <a:ln w="9525">
              <a:solidFill>
                <a:schemeClr val="tx1"/>
              </a:solidFill>
              <a:round/>
              <a:headEnd/>
              <a:tailEnd/>
            </a:ln>
          </p:spPr>
          <p:txBody>
            <a:bodyPr wrap="none" anchor="ctr"/>
            <a:lstStyle/>
            <a:p>
              <a:endParaRPr lang="en-US"/>
            </a:p>
          </p:txBody>
        </p:sp>
      </p:grpSp>
      <p:grpSp>
        <p:nvGrpSpPr>
          <p:cNvPr id="10" name="Group 43"/>
          <p:cNvGrpSpPr>
            <a:grpSpLocks/>
          </p:cNvGrpSpPr>
          <p:nvPr/>
        </p:nvGrpSpPr>
        <p:grpSpPr bwMode="auto">
          <a:xfrm>
            <a:off x="6116638" y="2090738"/>
            <a:ext cx="2373312" cy="2646362"/>
            <a:chOff x="3853" y="1317"/>
            <a:chExt cx="1495" cy="1667"/>
          </a:xfrm>
        </p:grpSpPr>
        <p:sp>
          <p:nvSpPr>
            <p:cNvPr id="19505" name="Oval 31"/>
            <p:cNvSpPr>
              <a:spLocks noChangeArrowheads="1"/>
            </p:cNvSpPr>
            <p:nvPr/>
          </p:nvSpPr>
          <p:spPr bwMode="auto">
            <a:xfrm>
              <a:off x="4857" y="1317"/>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506" name="Oval 38"/>
            <p:cNvSpPr>
              <a:spLocks noChangeArrowheads="1"/>
            </p:cNvSpPr>
            <p:nvPr/>
          </p:nvSpPr>
          <p:spPr bwMode="auto">
            <a:xfrm>
              <a:off x="5288" y="2912"/>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507" name="Oval 39"/>
            <p:cNvSpPr>
              <a:spLocks noChangeArrowheads="1"/>
            </p:cNvSpPr>
            <p:nvPr/>
          </p:nvSpPr>
          <p:spPr bwMode="auto">
            <a:xfrm>
              <a:off x="3853" y="2617"/>
              <a:ext cx="60" cy="72"/>
            </a:xfrm>
            <a:prstGeom prst="ellipse">
              <a:avLst/>
            </a:prstGeom>
            <a:solidFill>
              <a:srgbClr val="0000FF"/>
            </a:solidFill>
            <a:ln w="9525">
              <a:solidFill>
                <a:schemeClr val="tx1"/>
              </a:solidFill>
              <a:round/>
              <a:headEnd/>
              <a:tailEnd/>
            </a:ln>
          </p:spPr>
          <p:txBody>
            <a:bodyPr wrap="none" anchor="ctr"/>
            <a:lstStyle/>
            <a:p>
              <a:endParaRPr lang="en-US"/>
            </a:p>
          </p:txBody>
        </p:sp>
      </p:grpSp>
      <p:grpSp>
        <p:nvGrpSpPr>
          <p:cNvPr id="11" name="Group 44"/>
          <p:cNvGrpSpPr>
            <a:grpSpLocks/>
          </p:cNvGrpSpPr>
          <p:nvPr/>
        </p:nvGrpSpPr>
        <p:grpSpPr bwMode="auto">
          <a:xfrm>
            <a:off x="6407150" y="2362200"/>
            <a:ext cx="1687513" cy="2351088"/>
            <a:chOff x="4036" y="1488"/>
            <a:chExt cx="1063" cy="1481"/>
          </a:xfrm>
        </p:grpSpPr>
        <p:sp>
          <p:nvSpPr>
            <p:cNvPr id="19502" name="Oval 40"/>
            <p:cNvSpPr>
              <a:spLocks noChangeArrowheads="1"/>
            </p:cNvSpPr>
            <p:nvPr/>
          </p:nvSpPr>
          <p:spPr bwMode="auto">
            <a:xfrm>
              <a:off x="4968" y="1488"/>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503" name="Oval 41"/>
            <p:cNvSpPr>
              <a:spLocks noChangeArrowheads="1"/>
            </p:cNvSpPr>
            <p:nvPr/>
          </p:nvSpPr>
          <p:spPr bwMode="auto">
            <a:xfrm>
              <a:off x="5039" y="2897"/>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504" name="Oval 42"/>
            <p:cNvSpPr>
              <a:spLocks noChangeArrowheads="1"/>
            </p:cNvSpPr>
            <p:nvPr/>
          </p:nvSpPr>
          <p:spPr bwMode="auto">
            <a:xfrm>
              <a:off x="4036" y="2272"/>
              <a:ext cx="60" cy="72"/>
            </a:xfrm>
            <a:prstGeom prst="ellipse">
              <a:avLst/>
            </a:prstGeom>
            <a:solidFill>
              <a:srgbClr val="0000FF"/>
            </a:solidFill>
            <a:ln w="9525">
              <a:solidFill>
                <a:schemeClr val="tx1"/>
              </a:solidFill>
              <a:round/>
              <a:headEnd/>
              <a:tailEnd/>
            </a:ln>
          </p:spPr>
          <p:txBody>
            <a:bodyPr wrap="none" anchor="ctr"/>
            <a:lstStyle/>
            <a:p>
              <a:endParaRPr lang="en-US"/>
            </a:p>
          </p:txBody>
        </p:sp>
      </p:grpSp>
      <p:grpSp>
        <p:nvGrpSpPr>
          <p:cNvPr id="12" name="Group 63"/>
          <p:cNvGrpSpPr>
            <a:grpSpLocks/>
          </p:cNvGrpSpPr>
          <p:nvPr/>
        </p:nvGrpSpPr>
        <p:grpSpPr bwMode="auto">
          <a:xfrm>
            <a:off x="6207125" y="2359025"/>
            <a:ext cx="2538413" cy="2846388"/>
            <a:chOff x="3910" y="1486"/>
            <a:chExt cx="1599" cy="1793"/>
          </a:xfrm>
        </p:grpSpPr>
        <p:sp>
          <p:nvSpPr>
            <p:cNvPr id="19499" name="Oval 33"/>
            <p:cNvSpPr>
              <a:spLocks noChangeArrowheads="1"/>
            </p:cNvSpPr>
            <p:nvPr/>
          </p:nvSpPr>
          <p:spPr bwMode="auto">
            <a:xfrm>
              <a:off x="5449" y="1531"/>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500" name="Oval 36"/>
            <p:cNvSpPr>
              <a:spLocks noChangeArrowheads="1"/>
            </p:cNvSpPr>
            <p:nvPr/>
          </p:nvSpPr>
          <p:spPr bwMode="auto">
            <a:xfrm>
              <a:off x="3910" y="1486"/>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501" name="Oval 48"/>
            <p:cNvSpPr>
              <a:spLocks noChangeArrowheads="1"/>
            </p:cNvSpPr>
            <p:nvPr/>
          </p:nvSpPr>
          <p:spPr bwMode="auto">
            <a:xfrm>
              <a:off x="4743" y="3207"/>
              <a:ext cx="60" cy="72"/>
            </a:xfrm>
            <a:prstGeom prst="ellipse">
              <a:avLst/>
            </a:prstGeom>
            <a:solidFill>
              <a:srgbClr val="0000FF"/>
            </a:solidFill>
            <a:ln w="9525">
              <a:solidFill>
                <a:schemeClr val="tx1"/>
              </a:solidFill>
              <a:round/>
              <a:headEnd/>
              <a:tailEnd/>
            </a:ln>
          </p:spPr>
          <p:txBody>
            <a:bodyPr wrap="none" anchor="ctr"/>
            <a:lstStyle/>
            <a:p>
              <a:endParaRPr lang="en-US"/>
            </a:p>
          </p:txBody>
        </p:sp>
      </p:grpSp>
      <p:grpSp>
        <p:nvGrpSpPr>
          <p:cNvPr id="13" name="Group 64"/>
          <p:cNvGrpSpPr>
            <a:grpSpLocks/>
          </p:cNvGrpSpPr>
          <p:nvPr/>
        </p:nvGrpSpPr>
        <p:grpSpPr bwMode="auto">
          <a:xfrm>
            <a:off x="6257925" y="2466975"/>
            <a:ext cx="1860550" cy="2089150"/>
            <a:chOff x="3942" y="1554"/>
            <a:chExt cx="1172" cy="1316"/>
          </a:xfrm>
        </p:grpSpPr>
        <p:sp>
          <p:nvSpPr>
            <p:cNvPr id="19496" name="Oval 34"/>
            <p:cNvSpPr>
              <a:spLocks noChangeArrowheads="1"/>
            </p:cNvSpPr>
            <p:nvPr/>
          </p:nvSpPr>
          <p:spPr bwMode="auto">
            <a:xfrm>
              <a:off x="4920" y="1554"/>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497" name="Oval 46"/>
            <p:cNvSpPr>
              <a:spLocks noChangeArrowheads="1"/>
            </p:cNvSpPr>
            <p:nvPr/>
          </p:nvSpPr>
          <p:spPr bwMode="auto">
            <a:xfrm>
              <a:off x="3942" y="1962"/>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498" name="Oval 52"/>
            <p:cNvSpPr>
              <a:spLocks noChangeArrowheads="1"/>
            </p:cNvSpPr>
            <p:nvPr/>
          </p:nvSpPr>
          <p:spPr bwMode="auto">
            <a:xfrm>
              <a:off x="5054" y="2798"/>
              <a:ext cx="60" cy="72"/>
            </a:xfrm>
            <a:prstGeom prst="ellipse">
              <a:avLst/>
            </a:prstGeom>
            <a:solidFill>
              <a:srgbClr val="0000FF"/>
            </a:solidFill>
            <a:ln w="9525">
              <a:solidFill>
                <a:schemeClr val="tx1"/>
              </a:solidFill>
              <a:round/>
              <a:headEnd/>
              <a:tailEnd/>
            </a:ln>
          </p:spPr>
          <p:txBody>
            <a:bodyPr wrap="none" anchor="ctr"/>
            <a:lstStyle/>
            <a:p>
              <a:endParaRPr lang="en-US"/>
            </a:p>
          </p:txBody>
        </p:sp>
      </p:grpSp>
      <p:grpSp>
        <p:nvGrpSpPr>
          <p:cNvPr id="14" name="Group 66"/>
          <p:cNvGrpSpPr>
            <a:grpSpLocks/>
          </p:cNvGrpSpPr>
          <p:nvPr/>
        </p:nvGrpSpPr>
        <p:grpSpPr bwMode="auto">
          <a:xfrm>
            <a:off x="6796088" y="2735263"/>
            <a:ext cx="1296987" cy="1403350"/>
            <a:chOff x="4281" y="1723"/>
            <a:chExt cx="817" cy="884"/>
          </a:xfrm>
        </p:grpSpPr>
        <p:sp>
          <p:nvSpPr>
            <p:cNvPr id="19493" name="Oval 45"/>
            <p:cNvSpPr>
              <a:spLocks noChangeArrowheads="1"/>
            </p:cNvSpPr>
            <p:nvPr/>
          </p:nvSpPr>
          <p:spPr bwMode="auto">
            <a:xfrm>
              <a:off x="4777" y="1723"/>
              <a:ext cx="60" cy="72"/>
            </a:xfrm>
            <a:prstGeom prst="ellipse">
              <a:avLst/>
            </a:prstGeom>
            <a:solidFill>
              <a:srgbClr val="FFFF00"/>
            </a:solidFill>
            <a:ln w="9525">
              <a:solidFill>
                <a:schemeClr val="tx1"/>
              </a:solidFill>
              <a:round/>
              <a:headEnd/>
              <a:tailEnd/>
            </a:ln>
          </p:spPr>
          <p:txBody>
            <a:bodyPr wrap="none" anchor="ctr"/>
            <a:lstStyle/>
            <a:p>
              <a:endParaRPr lang="en-US"/>
            </a:p>
          </p:txBody>
        </p:sp>
        <p:sp>
          <p:nvSpPr>
            <p:cNvPr id="19494" name="Oval 51"/>
            <p:cNvSpPr>
              <a:spLocks noChangeArrowheads="1"/>
            </p:cNvSpPr>
            <p:nvPr/>
          </p:nvSpPr>
          <p:spPr bwMode="auto">
            <a:xfrm>
              <a:off x="5038" y="2452"/>
              <a:ext cx="60" cy="72"/>
            </a:xfrm>
            <a:prstGeom prst="ellipse">
              <a:avLst/>
            </a:prstGeom>
            <a:solidFill>
              <a:srgbClr val="FFFF00"/>
            </a:solidFill>
            <a:ln w="9525">
              <a:solidFill>
                <a:schemeClr val="tx1"/>
              </a:solidFill>
              <a:round/>
              <a:headEnd/>
              <a:tailEnd/>
            </a:ln>
          </p:spPr>
          <p:txBody>
            <a:bodyPr wrap="none" anchor="ctr"/>
            <a:lstStyle/>
            <a:p>
              <a:endParaRPr lang="en-US"/>
            </a:p>
          </p:txBody>
        </p:sp>
        <p:sp>
          <p:nvSpPr>
            <p:cNvPr id="19495" name="Oval 55"/>
            <p:cNvSpPr>
              <a:spLocks noChangeArrowheads="1"/>
            </p:cNvSpPr>
            <p:nvPr/>
          </p:nvSpPr>
          <p:spPr bwMode="auto">
            <a:xfrm>
              <a:off x="4281" y="2535"/>
              <a:ext cx="60" cy="72"/>
            </a:xfrm>
            <a:prstGeom prst="ellipse">
              <a:avLst/>
            </a:prstGeom>
            <a:solidFill>
              <a:srgbClr val="FFFF00"/>
            </a:solidFill>
            <a:ln w="9525">
              <a:solidFill>
                <a:schemeClr val="tx1"/>
              </a:solidFill>
              <a:round/>
              <a:headEnd/>
              <a:tailEnd/>
            </a:ln>
          </p:spPr>
          <p:txBody>
            <a:bodyPr wrap="none" anchor="ctr"/>
            <a:lstStyle/>
            <a:p>
              <a:endParaRPr lang="en-US"/>
            </a:p>
          </p:txBody>
        </p:sp>
      </p:grpSp>
      <p:grpSp>
        <p:nvGrpSpPr>
          <p:cNvPr id="15" name="Group 62"/>
          <p:cNvGrpSpPr>
            <a:grpSpLocks/>
          </p:cNvGrpSpPr>
          <p:nvPr/>
        </p:nvGrpSpPr>
        <p:grpSpPr bwMode="auto">
          <a:xfrm>
            <a:off x="6770688" y="2873375"/>
            <a:ext cx="1431925" cy="1185863"/>
            <a:chOff x="4265" y="1810"/>
            <a:chExt cx="902" cy="747"/>
          </a:xfrm>
        </p:grpSpPr>
        <p:sp>
          <p:nvSpPr>
            <p:cNvPr id="19490" name="Oval 50"/>
            <p:cNvSpPr>
              <a:spLocks noChangeArrowheads="1"/>
            </p:cNvSpPr>
            <p:nvPr/>
          </p:nvSpPr>
          <p:spPr bwMode="auto">
            <a:xfrm>
              <a:off x="4265" y="2375"/>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491" name="Oval 54"/>
            <p:cNvSpPr>
              <a:spLocks noChangeArrowheads="1"/>
            </p:cNvSpPr>
            <p:nvPr/>
          </p:nvSpPr>
          <p:spPr bwMode="auto">
            <a:xfrm>
              <a:off x="4522" y="1810"/>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492" name="Oval 56"/>
            <p:cNvSpPr>
              <a:spLocks noChangeArrowheads="1"/>
            </p:cNvSpPr>
            <p:nvPr/>
          </p:nvSpPr>
          <p:spPr bwMode="auto">
            <a:xfrm>
              <a:off x="5107" y="2485"/>
              <a:ext cx="60" cy="72"/>
            </a:xfrm>
            <a:prstGeom prst="ellipse">
              <a:avLst/>
            </a:prstGeom>
            <a:solidFill>
              <a:srgbClr val="0000FF"/>
            </a:solidFill>
            <a:ln w="9525">
              <a:solidFill>
                <a:schemeClr val="tx1"/>
              </a:solidFill>
              <a:round/>
              <a:headEnd/>
              <a:tailEnd/>
            </a:ln>
          </p:spPr>
          <p:txBody>
            <a:bodyPr wrap="none" anchor="ctr"/>
            <a:lstStyle/>
            <a:p>
              <a:endParaRPr lang="en-US"/>
            </a:p>
          </p:txBody>
        </p:sp>
      </p:grpSp>
      <p:grpSp>
        <p:nvGrpSpPr>
          <p:cNvPr id="16" name="Group 65"/>
          <p:cNvGrpSpPr>
            <a:grpSpLocks/>
          </p:cNvGrpSpPr>
          <p:nvPr/>
        </p:nvGrpSpPr>
        <p:grpSpPr bwMode="auto">
          <a:xfrm>
            <a:off x="6880225" y="2403475"/>
            <a:ext cx="1860550" cy="2528888"/>
            <a:chOff x="4334" y="1514"/>
            <a:chExt cx="1172" cy="1593"/>
          </a:xfrm>
        </p:grpSpPr>
        <p:sp>
          <p:nvSpPr>
            <p:cNvPr id="19487" name="Oval 32"/>
            <p:cNvSpPr>
              <a:spLocks noChangeArrowheads="1"/>
            </p:cNvSpPr>
            <p:nvPr/>
          </p:nvSpPr>
          <p:spPr bwMode="auto">
            <a:xfrm>
              <a:off x="4334" y="1514"/>
              <a:ext cx="60" cy="72"/>
            </a:xfrm>
            <a:prstGeom prst="ellipse">
              <a:avLst/>
            </a:prstGeom>
            <a:solidFill>
              <a:srgbClr val="FFFF00"/>
            </a:solidFill>
            <a:ln w="9525">
              <a:solidFill>
                <a:schemeClr val="tx1"/>
              </a:solidFill>
              <a:round/>
              <a:headEnd/>
              <a:tailEnd/>
            </a:ln>
          </p:spPr>
          <p:txBody>
            <a:bodyPr wrap="none" anchor="ctr"/>
            <a:lstStyle/>
            <a:p>
              <a:endParaRPr lang="en-US"/>
            </a:p>
          </p:txBody>
        </p:sp>
        <p:sp>
          <p:nvSpPr>
            <p:cNvPr id="19488" name="Oval 47"/>
            <p:cNvSpPr>
              <a:spLocks noChangeArrowheads="1"/>
            </p:cNvSpPr>
            <p:nvPr/>
          </p:nvSpPr>
          <p:spPr bwMode="auto">
            <a:xfrm>
              <a:off x="4427" y="3035"/>
              <a:ext cx="60" cy="72"/>
            </a:xfrm>
            <a:prstGeom prst="ellipse">
              <a:avLst/>
            </a:prstGeom>
            <a:solidFill>
              <a:srgbClr val="FFFF00"/>
            </a:solidFill>
            <a:ln w="9525">
              <a:solidFill>
                <a:schemeClr val="tx1"/>
              </a:solidFill>
              <a:round/>
              <a:headEnd/>
              <a:tailEnd/>
            </a:ln>
          </p:spPr>
          <p:txBody>
            <a:bodyPr wrap="none" anchor="ctr"/>
            <a:lstStyle/>
            <a:p>
              <a:endParaRPr lang="en-US"/>
            </a:p>
          </p:txBody>
        </p:sp>
        <p:sp>
          <p:nvSpPr>
            <p:cNvPr id="19489" name="Oval 57"/>
            <p:cNvSpPr>
              <a:spLocks noChangeArrowheads="1"/>
            </p:cNvSpPr>
            <p:nvPr/>
          </p:nvSpPr>
          <p:spPr bwMode="auto">
            <a:xfrm>
              <a:off x="5446" y="1930"/>
              <a:ext cx="60" cy="72"/>
            </a:xfrm>
            <a:prstGeom prst="ellipse">
              <a:avLst/>
            </a:prstGeom>
            <a:solidFill>
              <a:srgbClr val="FFFF00"/>
            </a:solidFill>
            <a:ln w="9525">
              <a:solidFill>
                <a:schemeClr val="tx1"/>
              </a:solidFill>
              <a:round/>
              <a:headEnd/>
              <a:tailEnd/>
            </a:ln>
          </p:spPr>
          <p:txBody>
            <a:bodyPr wrap="none" anchor="ctr"/>
            <a:lstStyle/>
            <a:p>
              <a:endParaRPr lang="en-US"/>
            </a:p>
          </p:txBody>
        </p:sp>
      </p:grpSp>
      <p:grpSp>
        <p:nvGrpSpPr>
          <p:cNvPr id="17" name="Group 61"/>
          <p:cNvGrpSpPr>
            <a:grpSpLocks/>
          </p:cNvGrpSpPr>
          <p:nvPr/>
        </p:nvGrpSpPr>
        <p:grpSpPr bwMode="auto">
          <a:xfrm>
            <a:off x="6757988" y="3171825"/>
            <a:ext cx="1481137" cy="1274763"/>
            <a:chOff x="4257" y="1998"/>
            <a:chExt cx="933" cy="803"/>
          </a:xfrm>
        </p:grpSpPr>
        <p:sp>
          <p:nvSpPr>
            <p:cNvPr id="19484" name="Oval 35"/>
            <p:cNvSpPr>
              <a:spLocks noChangeArrowheads="1"/>
            </p:cNvSpPr>
            <p:nvPr/>
          </p:nvSpPr>
          <p:spPr bwMode="auto">
            <a:xfrm>
              <a:off x="4679" y="2729"/>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485" name="Oval 58"/>
            <p:cNvSpPr>
              <a:spLocks noChangeArrowheads="1"/>
            </p:cNvSpPr>
            <p:nvPr/>
          </p:nvSpPr>
          <p:spPr bwMode="auto">
            <a:xfrm>
              <a:off x="4257" y="2037"/>
              <a:ext cx="60" cy="72"/>
            </a:xfrm>
            <a:prstGeom prst="ellipse">
              <a:avLst/>
            </a:prstGeom>
            <a:solidFill>
              <a:srgbClr val="0000FF"/>
            </a:solidFill>
            <a:ln w="9525">
              <a:solidFill>
                <a:schemeClr val="tx1"/>
              </a:solidFill>
              <a:round/>
              <a:headEnd/>
              <a:tailEnd/>
            </a:ln>
          </p:spPr>
          <p:txBody>
            <a:bodyPr wrap="none" anchor="ctr"/>
            <a:lstStyle/>
            <a:p>
              <a:endParaRPr lang="en-US"/>
            </a:p>
          </p:txBody>
        </p:sp>
        <p:sp>
          <p:nvSpPr>
            <p:cNvPr id="19486" name="Oval 60"/>
            <p:cNvSpPr>
              <a:spLocks noChangeArrowheads="1"/>
            </p:cNvSpPr>
            <p:nvPr/>
          </p:nvSpPr>
          <p:spPr bwMode="auto">
            <a:xfrm>
              <a:off x="5130" y="1998"/>
              <a:ext cx="60" cy="72"/>
            </a:xfrm>
            <a:prstGeom prst="ellipse">
              <a:avLst/>
            </a:prstGeom>
            <a:solidFill>
              <a:srgbClr val="0000FF"/>
            </a:solidFill>
            <a:ln w="9525">
              <a:solidFill>
                <a:schemeClr val="tx1"/>
              </a:solidFill>
              <a:round/>
              <a:headEnd/>
              <a:tailEnd/>
            </a:ln>
          </p:spPr>
          <p:txBody>
            <a:bodyPr wrap="none" anchor="ctr"/>
            <a:lstStyle/>
            <a:p>
              <a:endParaRPr lang="en-US"/>
            </a:p>
          </p:txBody>
        </p:sp>
      </p:grpSp>
      <p:grpSp>
        <p:nvGrpSpPr>
          <p:cNvPr id="18" name="Group 73"/>
          <p:cNvGrpSpPr>
            <a:grpSpLocks/>
          </p:cNvGrpSpPr>
          <p:nvPr/>
        </p:nvGrpSpPr>
        <p:grpSpPr bwMode="auto">
          <a:xfrm>
            <a:off x="6921500" y="2400300"/>
            <a:ext cx="1797050" cy="2292350"/>
            <a:chOff x="4360" y="1512"/>
            <a:chExt cx="1132" cy="1444"/>
          </a:xfrm>
        </p:grpSpPr>
        <p:sp>
          <p:nvSpPr>
            <p:cNvPr id="19480" name="Oval 49"/>
            <p:cNvSpPr>
              <a:spLocks noChangeArrowheads="1"/>
            </p:cNvSpPr>
            <p:nvPr/>
          </p:nvSpPr>
          <p:spPr bwMode="auto">
            <a:xfrm>
              <a:off x="4380" y="1512"/>
              <a:ext cx="60" cy="72"/>
            </a:xfrm>
            <a:prstGeom prst="ellipse">
              <a:avLst/>
            </a:prstGeom>
            <a:solidFill>
              <a:srgbClr val="FFFF00"/>
            </a:solidFill>
            <a:ln w="9525">
              <a:solidFill>
                <a:schemeClr val="tx1"/>
              </a:solidFill>
              <a:round/>
              <a:headEnd/>
              <a:tailEnd/>
            </a:ln>
          </p:spPr>
          <p:txBody>
            <a:bodyPr wrap="none" anchor="ctr"/>
            <a:lstStyle/>
            <a:p>
              <a:endParaRPr lang="en-US"/>
            </a:p>
          </p:txBody>
        </p:sp>
        <p:grpSp>
          <p:nvGrpSpPr>
            <p:cNvPr id="19481" name="Group 72"/>
            <p:cNvGrpSpPr>
              <a:grpSpLocks/>
            </p:cNvGrpSpPr>
            <p:nvPr/>
          </p:nvGrpSpPr>
          <p:grpSpPr bwMode="auto">
            <a:xfrm>
              <a:off x="4360" y="2408"/>
              <a:ext cx="1132" cy="548"/>
              <a:chOff x="4360" y="2408"/>
              <a:chExt cx="1132" cy="548"/>
            </a:xfrm>
          </p:grpSpPr>
          <p:sp>
            <p:nvSpPr>
              <p:cNvPr id="19482" name="Oval 59"/>
              <p:cNvSpPr>
                <a:spLocks noChangeArrowheads="1"/>
              </p:cNvSpPr>
              <p:nvPr/>
            </p:nvSpPr>
            <p:spPr bwMode="auto">
              <a:xfrm>
                <a:off x="5432" y="2408"/>
                <a:ext cx="60" cy="72"/>
              </a:xfrm>
              <a:prstGeom prst="ellipse">
                <a:avLst/>
              </a:prstGeom>
              <a:solidFill>
                <a:srgbClr val="FFFF00"/>
              </a:solidFill>
              <a:ln w="9525">
                <a:solidFill>
                  <a:schemeClr val="tx1"/>
                </a:solidFill>
                <a:round/>
                <a:headEnd/>
                <a:tailEnd/>
              </a:ln>
            </p:spPr>
            <p:txBody>
              <a:bodyPr wrap="none" anchor="ctr"/>
              <a:lstStyle/>
              <a:p>
                <a:endParaRPr lang="en-US"/>
              </a:p>
            </p:txBody>
          </p:sp>
          <p:sp>
            <p:nvSpPr>
              <p:cNvPr id="19483" name="Oval 68"/>
              <p:cNvSpPr>
                <a:spLocks noChangeArrowheads="1"/>
              </p:cNvSpPr>
              <p:nvPr/>
            </p:nvSpPr>
            <p:spPr bwMode="auto">
              <a:xfrm>
                <a:off x="4360" y="2884"/>
                <a:ext cx="60" cy="72"/>
              </a:xfrm>
              <a:prstGeom prst="ellipse">
                <a:avLst/>
              </a:prstGeom>
              <a:solidFill>
                <a:srgbClr val="FFFF00"/>
              </a:solidFill>
              <a:ln w="9525">
                <a:solidFill>
                  <a:schemeClr val="tx1"/>
                </a:solidFill>
                <a:round/>
                <a:headEnd/>
                <a:tailEnd/>
              </a:ln>
            </p:spPr>
            <p:txBody>
              <a:bodyPr wrap="none" anchor="ctr"/>
              <a:lstStyle/>
              <a:p>
                <a:endParaRPr lang="en-US"/>
              </a:p>
            </p:txBody>
          </p:sp>
        </p:grpSp>
      </p:grpSp>
      <p:grpSp>
        <p:nvGrpSpPr>
          <p:cNvPr id="20" name="Group 71"/>
          <p:cNvGrpSpPr>
            <a:grpSpLocks/>
          </p:cNvGrpSpPr>
          <p:nvPr/>
        </p:nvGrpSpPr>
        <p:grpSpPr bwMode="auto">
          <a:xfrm>
            <a:off x="6802438" y="3154363"/>
            <a:ext cx="1431925" cy="1273175"/>
            <a:chOff x="4261" y="1987"/>
            <a:chExt cx="902" cy="802"/>
          </a:xfrm>
        </p:grpSpPr>
        <p:sp>
          <p:nvSpPr>
            <p:cNvPr id="19477" name="Oval 67"/>
            <p:cNvSpPr>
              <a:spLocks noChangeArrowheads="1"/>
            </p:cNvSpPr>
            <p:nvPr/>
          </p:nvSpPr>
          <p:spPr bwMode="auto">
            <a:xfrm>
              <a:off x="4721" y="2717"/>
              <a:ext cx="60" cy="72"/>
            </a:xfrm>
            <a:prstGeom prst="ellipse">
              <a:avLst/>
            </a:prstGeom>
            <a:solidFill>
              <a:srgbClr val="FFFF00"/>
            </a:solidFill>
            <a:ln w="9525">
              <a:solidFill>
                <a:schemeClr val="tx1"/>
              </a:solidFill>
              <a:round/>
              <a:headEnd/>
              <a:tailEnd/>
            </a:ln>
          </p:spPr>
          <p:txBody>
            <a:bodyPr wrap="none" anchor="ctr"/>
            <a:lstStyle/>
            <a:p>
              <a:endParaRPr lang="en-US"/>
            </a:p>
          </p:txBody>
        </p:sp>
        <p:sp>
          <p:nvSpPr>
            <p:cNvPr id="19478" name="Oval 69"/>
            <p:cNvSpPr>
              <a:spLocks noChangeArrowheads="1"/>
            </p:cNvSpPr>
            <p:nvPr/>
          </p:nvSpPr>
          <p:spPr bwMode="auto">
            <a:xfrm>
              <a:off x="4261" y="1987"/>
              <a:ext cx="60" cy="72"/>
            </a:xfrm>
            <a:prstGeom prst="ellipse">
              <a:avLst/>
            </a:prstGeom>
            <a:solidFill>
              <a:srgbClr val="FFFF00"/>
            </a:solidFill>
            <a:ln w="9525">
              <a:solidFill>
                <a:schemeClr val="tx1"/>
              </a:solidFill>
              <a:round/>
              <a:headEnd/>
              <a:tailEnd/>
            </a:ln>
          </p:spPr>
          <p:txBody>
            <a:bodyPr wrap="none" anchor="ctr"/>
            <a:lstStyle/>
            <a:p>
              <a:endParaRPr lang="en-US"/>
            </a:p>
          </p:txBody>
        </p:sp>
        <p:sp>
          <p:nvSpPr>
            <p:cNvPr id="19479" name="Oval 70"/>
            <p:cNvSpPr>
              <a:spLocks noChangeArrowheads="1"/>
            </p:cNvSpPr>
            <p:nvPr/>
          </p:nvSpPr>
          <p:spPr bwMode="auto">
            <a:xfrm>
              <a:off x="5103" y="2007"/>
              <a:ext cx="60" cy="72"/>
            </a:xfrm>
            <a:prstGeom prst="ellipse">
              <a:avLst/>
            </a:prstGeom>
            <a:solidFill>
              <a:srgbClr val="FFFF00"/>
            </a:solidFill>
            <a:ln w="9525">
              <a:solidFill>
                <a:schemeClr val="tx1"/>
              </a:solidFill>
              <a:round/>
              <a:headEnd/>
              <a:tailEnd/>
            </a:ln>
          </p:spPr>
          <p:txBody>
            <a:bodyPr wrap="none" anchor="ctr"/>
            <a:lstStyle/>
            <a:p>
              <a:endParaRPr lang="en-US"/>
            </a:p>
          </p:txBody>
        </p:sp>
      </p:grpSp>
      <p:sp>
        <p:nvSpPr>
          <p:cNvPr id="12362" name="Text Box 74"/>
          <p:cNvSpPr txBox="1">
            <a:spLocks noChangeArrowheads="1"/>
          </p:cNvSpPr>
          <p:nvPr/>
        </p:nvSpPr>
        <p:spPr bwMode="auto">
          <a:xfrm>
            <a:off x="6807200" y="5283200"/>
            <a:ext cx="1944688" cy="685800"/>
          </a:xfrm>
          <a:prstGeom prst="rect">
            <a:avLst/>
          </a:prstGeom>
          <a:noFill/>
          <a:ln w="9525">
            <a:noFill/>
            <a:miter lim="800000"/>
            <a:headEnd/>
            <a:tailEnd/>
          </a:ln>
        </p:spPr>
        <p:txBody>
          <a:bodyPr>
            <a:spAutoFit/>
          </a:bodyPr>
          <a:lstStyle/>
          <a:p>
            <a:pPr>
              <a:spcBef>
                <a:spcPct val="50000"/>
              </a:spcBef>
            </a:pPr>
            <a:r>
              <a:rPr lang="en-GB" b="1">
                <a:latin typeface="Times New Roman" pitchFamily="18" charset="0"/>
              </a:rPr>
              <a:t>Lithium Atom</a:t>
            </a:r>
          </a:p>
          <a:p>
            <a:pPr>
              <a:spcBef>
                <a:spcPct val="50000"/>
              </a:spcBef>
            </a:pPr>
            <a:r>
              <a:rPr lang="en-GB" sz="1400" b="1">
                <a:latin typeface="Times New Roman" pitchFamily="18" charset="0"/>
              </a:rPr>
              <a:t>3 Protons  4 Neutrons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dissolve">
                                      <p:cBhvr>
                                        <p:cTn id="11" dur="500"/>
                                        <p:tgtEl>
                                          <p:spTgt spid="4">
                                            <p:txEl>
                                              <p:pRg st="2" end="2"/>
                                            </p:txEl>
                                          </p:spTgt>
                                        </p:tgtEl>
                                      </p:cBhvr>
                                    </p:animEffect>
                                  </p:childTnLst>
                                </p:cTn>
                              </p:par>
                            </p:childTnLst>
                          </p:cTn>
                        </p:par>
                        <p:par>
                          <p:cTn id="12" fill="hold" nodeType="afterGroup">
                            <p:stCondLst>
                              <p:cond delay="1500"/>
                            </p:stCondLst>
                            <p:childTnLst>
                              <p:par>
                                <p:cTn id="13" presetID="9" presetClass="entr" presetSubtype="0" fill="hold" nodeType="afterEffect">
                                  <p:stCondLst>
                                    <p:cond delay="5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dissolve">
                                      <p:cBhvr>
                                        <p:cTn id="15" dur="500"/>
                                        <p:tgtEl>
                                          <p:spTgt spid="4">
                                            <p:txEl>
                                              <p:pRg st="3" end="3"/>
                                            </p:txEl>
                                          </p:spTgt>
                                        </p:tgtEl>
                                      </p:cBhvr>
                                    </p:animEffect>
                                  </p:childTnLst>
                                </p:cTn>
                              </p:par>
                            </p:childTnLst>
                          </p:cTn>
                        </p:par>
                        <p:par>
                          <p:cTn id="16" fill="hold" nodeType="afterGroup">
                            <p:stCondLst>
                              <p:cond delay="2500"/>
                            </p:stCondLst>
                            <p:childTnLst>
                              <p:par>
                                <p:cTn id="17" presetID="9" presetClass="entr" presetSubtype="0"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par>
                          <p:cTn id="20" fill="hold" nodeType="afterGroup">
                            <p:stCondLst>
                              <p:cond delay="35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362"/>
                                        </p:tgtEl>
                                        <p:attrNameLst>
                                          <p:attrName>style.visibility</p:attrName>
                                        </p:attrNameLst>
                                      </p:cBhvr>
                                      <p:to>
                                        <p:strVal val="visible"/>
                                      </p:to>
                                    </p:set>
                                    <p:animEffect transition="in" filter="dissolve">
                                      <p:cBhvr>
                                        <p:cTn id="26" dur="500"/>
                                        <p:tgtEl>
                                          <p:spTgt spid="1236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dissolve">
                                      <p:cBhvr>
                                        <p:cTn id="31" dur="500"/>
                                        <p:tgtEl>
                                          <p:spTgt spid="4">
                                            <p:txEl>
                                              <p:pRg st="4" end="4"/>
                                            </p:txEl>
                                          </p:spTgt>
                                        </p:tgtEl>
                                      </p:cBhvr>
                                    </p:animEffect>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par>
                                <p:cTn id="36" presetID="9"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par>
                          <p:cTn id="39" fill="hold" nodeType="afterGroup">
                            <p:stCondLst>
                              <p:cond delay="1000"/>
                            </p:stCondLst>
                            <p:childTnLst>
                              <p:par>
                                <p:cTn id="40" presetID="9" presetClass="entr" presetSubtype="0" fill="hold" nodeType="afterEffect">
                                  <p:stCondLst>
                                    <p:cond delay="100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par>
                                <p:cTn id="43" presetID="9" presetClass="exit" presetSubtype="0" fill="hold" nodeType="withEffect">
                                  <p:stCondLst>
                                    <p:cond delay="0"/>
                                  </p:stCondLst>
                                  <p:childTnLst>
                                    <p:animEffect transition="out" filter="dissolv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childTnLst>
                          </p:cTn>
                        </p:par>
                        <p:par>
                          <p:cTn id="46" fill="hold" nodeType="afterGroup">
                            <p:stCondLst>
                              <p:cond delay="2500"/>
                            </p:stCondLst>
                            <p:childTnLst>
                              <p:par>
                                <p:cTn id="47" presetID="9"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ssolve">
                                      <p:cBhvr>
                                        <p:cTn id="49" dur="500"/>
                                        <p:tgtEl>
                                          <p:spTgt spid="11"/>
                                        </p:tgtEl>
                                      </p:cBhvr>
                                    </p:animEffect>
                                  </p:childTnLst>
                                </p:cTn>
                              </p:par>
                              <p:par>
                                <p:cTn id="50" presetID="9" presetClass="exit" presetSubtype="0" fill="hold" nodeType="with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par>
                          <p:cTn id="53" fill="hold" nodeType="afterGroup">
                            <p:stCondLst>
                              <p:cond delay="3000"/>
                            </p:stCondLst>
                            <p:childTnLst>
                              <p:par>
                                <p:cTn id="54" presetID="9"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dissolve">
                                      <p:cBhvr>
                                        <p:cTn id="56" dur="500"/>
                                        <p:tgtEl>
                                          <p:spTgt spid="17"/>
                                        </p:tgtEl>
                                      </p:cBhvr>
                                    </p:animEffect>
                                  </p:childTnLst>
                                </p:cTn>
                              </p:par>
                              <p:par>
                                <p:cTn id="57" presetID="9" presetClass="exit" presetSubtype="0" fill="hold" nodeType="withEffect">
                                  <p:stCondLst>
                                    <p:cond delay="0"/>
                                  </p:stCondLst>
                                  <p:childTnLst>
                                    <p:animEffect transition="out" filter="dissolv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par>
                          <p:cTn id="60" fill="hold" nodeType="afterGroup">
                            <p:stCondLst>
                              <p:cond delay="3500"/>
                            </p:stCondLst>
                            <p:childTnLst>
                              <p:par>
                                <p:cTn id="61" presetID="9"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dissolve">
                                      <p:cBhvr>
                                        <p:cTn id="63" dur="500"/>
                                        <p:tgtEl>
                                          <p:spTgt spid="15"/>
                                        </p:tgtEl>
                                      </p:cBhvr>
                                    </p:animEffect>
                                  </p:childTnLst>
                                </p:cTn>
                              </p:par>
                              <p:par>
                                <p:cTn id="64" presetID="9" presetClass="exit" presetSubtype="0" fill="hold" nodeType="withEffect">
                                  <p:stCondLst>
                                    <p:cond delay="0"/>
                                  </p:stCondLst>
                                  <p:childTnLst>
                                    <p:animEffect transition="out" filter="dissolv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childTnLst>
                          </p:cTn>
                        </p:par>
                        <p:par>
                          <p:cTn id="67" fill="hold" nodeType="afterGroup">
                            <p:stCondLst>
                              <p:cond delay="4000"/>
                            </p:stCondLst>
                            <p:childTnLst>
                              <p:par>
                                <p:cTn id="68" presetID="9" presetClass="entr" presetSubtype="0"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dissolve">
                                      <p:cBhvr>
                                        <p:cTn id="70" dur="500"/>
                                        <p:tgtEl>
                                          <p:spTgt spid="13"/>
                                        </p:tgtEl>
                                      </p:cBhvr>
                                    </p:animEffect>
                                  </p:childTnLst>
                                </p:cTn>
                              </p:par>
                              <p:par>
                                <p:cTn id="71" presetID="9" presetClass="exit" presetSubtype="0" fill="hold" nodeType="withEffect">
                                  <p:stCondLst>
                                    <p:cond delay="0"/>
                                  </p:stCondLst>
                                  <p:childTnLst>
                                    <p:animEffect transition="out" filter="dissolve">
                                      <p:cBhvr>
                                        <p:cTn id="72" dur="500"/>
                                        <p:tgtEl>
                                          <p:spTgt spid="15"/>
                                        </p:tgtEl>
                                      </p:cBhvr>
                                    </p:animEffect>
                                    <p:set>
                                      <p:cBhvr>
                                        <p:cTn id="73" dur="1" fill="hold">
                                          <p:stCondLst>
                                            <p:cond delay="499"/>
                                          </p:stCondLst>
                                        </p:cTn>
                                        <p:tgtEl>
                                          <p:spTgt spid="15"/>
                                        </p:tgtEl>
                                        <p:attrNameLst>
                                          <p:attrName>style.visibility</p:attrName>
                                        </p:attrNameLst>
                                      </p:cBhvr>
                                      <p:to>
                                        <p:strVal val="hidden"/>
                                      </p:to>
                                    </p:set>
                                  </p:childTnLst>
                                </p:cTn>
                              </p:par>
                            </p:childTnLst>
                          </p:cTn>
                        </p:par>
                        <p:par>
                          <p:cTn id="74" fill="hold" nodeType="afterGroup">
                            <p:stCondLst>
                              <p:cond delay="4500"/>
                            </p:stCondLst>
                            <p:childTnLst>
                              <p:par>
                                <p:cTn id="75" presetID="9" presetClass="entr" presetSubtype="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dissolve">
                                      <p:cBhvr>
                                        <p:cTn id="77" dur="500"/>
                                        <p:tgtEl>
                                          <p:spTgt spid="12"/>
                                        </p:tgtEl>
                                      </p:cBhvr>
                                    </p:animEffect>
                                  </p:childTnLst>
                                </p:cTn>
                              </p:par>
                              <p:par>
                                <p:cTn id="78" presetID="9" presetClass="exit" presetSubtype="0" fill="hold" nodeType="withEffect">
                                  <p:stCondLst>
                                    <p:cond delay="0"/>
                                  </p:stCondLst>
                                  <p:childTnLst>
                                    <p:animEffect transition="out" filter="dissolve">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childTnLst>
                          </p:cTn>
                        </p:par>
                        <p:par>
                          <p:cTn id="81" fill="hold" nodeType="afterGroup">
                            <p:stCondLst>
                              <p:cond delay="5000"/>
                            </p:stCondLst>
                            <p:childTnLst>
                              <p:par>
                                <p:cTn id="82" presetID="9" presetClass="entr" presetSubtype="0"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dissolve">
                                      <p:cBhvr>
                                        <p:cTn id="84" dur="500"/>
                                        <p:tgtEl>
                                          <p:spTgt spid="16"/>
                                        </p:tgtEl>
                                      </p:cBhvr>
                                    </p:animEffect>
                                  </p:childTnLst>
                                </p:cTn>
                              </p:par>
                              <p:par>
                                <p:cTn id="85" presetID="9" presetClass="exit" presetSubtype="0" fill="hold" nodeType="withEffect">
                                  <p:stCondLst>
                                    <p:cond delay="0"/>
                                  </p:stCondLst>
                                  <p:childTnLst>
                                    <p:animEffect transition="out" filter="dissolve">
                                      <p:cBhvr>
                                        <p:cTn id="86" dur="500"/>
                                        <p:tgtEl>
                                          <p:spTgt spid="12"/>
                                        </p:tgtEl>
                                      </p:cBhvr>
                                    </p:animEffect>
                                    <p:set>
                                      <p:cBhvr>
                                        <p:cTn id="87" dur="1" fill="hold">
                                          <p:stCondLst>
                                            <p:cond delay="499"/>
                                          </p:stCondLst>
                                        </p:cTn>
                                        <p:tgtEl>
                                          <p:spTgt spid="12"/>
                                        </p:tgtEl>
                                        <p:attrNameLst>
                                          <p:attrName>style.visibility</p:attrName>
                                        </p:attrNameLst>
                                      </p:cBhvr>
                                      <p:to>
                                        <p:strVal val="hidden"/>
                                      </p:to>
                                    </p:set>
                                  </p:childTnLst>
                                </p:cTn>
                              </p:par>
                            </p:childTnLst>
                          </p:cTn>
                        </p:par>
                        <p:par>
                          <p:cTn id="88" fill="hold" nodeType="afterGroup">
                            <p:stCondLst>
                              <p:cond delay="5500"/>
                            </p:stCondLst>
                            <p:childTnLst>
                              <p:par>
                                <p:cTn id="89" presetID="9" presetClass="entr" presetSubtype="0" fill="hold"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dissolve">
                                      <p:cBhvr>
                                        <p:cTn id="91" dur="500"/>
                                        <p:tgtEl>
                                          <p:spTgt spid="14"/>
                                        </p:tgtEl>
                                      </p:cBhvr>
                                    </p:animEffect>
                                  </p:childTnLst>
                                </p:cTn>
                              </p:par>
                              <p:par>
                                <p:cTn id="92" presetID="9" presetClass="exit" presetSubtype="0" fill="hold" nodeType="withEffect">
                                  <p:stCondLst>
                                    <p:cond delay="0"/>
                                  </p:stCondLst>
                                  <p:childTnLst>
                                    <p:animEffect transition="out" filter="dissolv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childTnLst>
                          </p:cTn>
                        </p:par>
                        <p:par>
                          <p:cTn id="95" fill="hold" nodeType="afterGroup">
                            <p:stCondLst>
                              <p:cond delay="6000"/>
                            </p:stCondLst>
                            <p:childTnLst>
                              <p:par>
                                <p:cTn id="96" presetID="9" presetClass="entr" presetSubtype="0" fill="hold"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dissolve">
                                      <p:cBhvr>
                                        <p:cTn id="98" dur="500"/>
                                        <p:tgtEl>
                                          <p:spTgt spid="20"/>
                                        </p:tgtEl>
                                      </p:cBhvr>
                                    </p:animEffect>
                                  </p:childTnLst>
                                </p:cTn>
                              </p:par>
                              <p:par>
                                <p:cTn id="99" presetID="9" presetClass="exit" presetSubtype="0" fill="hold" nodeType="withEffect">
                                  <p:stCondLst>
                                    <p:cond delay="0"/>
                                  </p:stCondLst>
                                  <p:childTnLst>
                                    <p:animEffect transition="out" filter="dissolve">
                                      <p:cBhvr>
                                        <p:cTn id="100" dur="500"/>
                                        <p:tgtEl>
                                          <p:spTgt spid="14"/>
                                        </p:tgtEl>
                                      </p:cBhvr>
                                    </p:animEffect>
                                    <p:set>
                                      <p:cBhvr>
                                        <p:cTn id="101" dur="1" fill="hold">
                                          <p:stCondLst>
                                            <p:cond delay="499"/>
                                          </p:stCondLst>
                                        </p:cTn>
                                        <p:tgtEl>
                                          <p:spTgt spid="14"/>
                                        </p:tgtEl>
                                        <p:attrNameLst>
                                          <p:attrName>style.visibility</p:attrName>
                                        </p:attrNameLst>
                                      </p:cBhvr>
                                      <p:to>
                                        <p:strVal val="hidden"/>
                                      </p:to>
                                    </p:set>
                                  </p:childTnLst>
                                </p:cTn>
                              </p:par>
                            </p:childTnLst>
                          </p:cTn>
                        </p:par>
                        <p:par>
                          <p:cTn id="102" fill="hold" nodeType="afterGroup">
                            <p:stCondLst>
                              <p:cond delay="6500"/>
                            </p:stCondLst>
                            <p:childTnLst>
                              <p:par>
                                <p:cTn id="103" presetID="9" presetClass="entr" presetSubtype="0"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dissolve">
                                      <p:cBhvr>
                                        <p:cTn id="105" dur="500"/>
                                        <p:tgtEl>
                                          <p:spTgt spid="18"/>
                                        </p:tgtEl>
                                      </p:cBhvr>
                                    </p:animEffect>
                                  </p:childTnLst>
                                </p:cTn>
                              </p:par>
                              <p:par>
                                <p:cTn id="106" presetID="9" presetClass="exit" presetSubtype="0" fill="hold" nodeType="withEffect">
                                  <p:stCondLst>
                                    <p:cond delay="0"/>
                                  </p:stCondLst>
                                  <p:childTnLst>
                                    <p:animEffect transition="out" filter="dissolv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childTnLst>
                          </p:cTn>
                        </p:par>
                        <p:par>
                          <p:cTn id="109" fill="hold" nodeType="afterGroup">
                            <p:stCondLst>
                              <p:cond delay="7000"/>
                            </p:stCondLst>
                            <p:childTnLst>
                              <p:par>
                                <p:cTn id="110" presetID="9" presetClass="entr" presetSubtype="0" fill="hold" nodeType="after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dissolve">
                                      <p:cBhvr>
                                        <p:cTn id="112" dur="500"/>
                                        <p:tgtEl>
                                          <p:spTgt spid="9"/>
                                        </p:tgtEl>
                                      </p:cBhvr>
                                    </p:animEffect>
                                  </p:childTnLst>
                                </p:cTn>
                              </p:par>
                              <p:par>
                                <p:cTn id="113" presetID="9" presetClass="exit" presetSubtype="0" fill="hold" nodeType="withEffect">
                                  <p:stCondLst>
                                    <p:cond delay="0"/>
                                  </p:stCondLst>
                                  <p:childTnLst>
                                    <p:animEffect transition="out" filter="dissolve">
                                      <p:cBhvr>
                                        <p:cTn id="114" dur="500"/>
                                        <p:tgtEl>
                                          <p:spTgt spid="18"/>
                                        </p:tgtEl>
                                      </p:cBhvr>
                                    </p:animEffect>
                                    <p:set>
                                      <p:cBhvr>
                                        <p:cTn id="115" dur="1" fill="hold">
                                          <p:stCondLst>
                                            <p:cond delay="499"/>
                                          </p:stCondLst>
                                        </p:cTn>
                                        <p:tgtEl>
                                          <p:spTgt spid="18"/>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fill="hold" nodeType="clickEffect">
                                  <p:stCondLst>
                                    <p:cond delay="0"/>
                                  </p:stCondLst>
                                  <p:childTnLst>
                                    <p:set>
                                      <p:cBhvr>
                                        <p:cTn id="119" dur="1" fill="hold">
                                          <p:stCondLst>
                                            <p:cond delay="0"/>
                                          </p:stCondLst>
                                        </p:cTn>
                                        <p:tgtEl>
                                          <p:spTgt spid="4">
                                            <p:txEl>
                                              <p:pRg st="5" end="5"/>
                                            </p:txEl>
                                          </p:spTgt>
                                        </p:tgtEl>
                                        <p:attrNameLst>
                                          <p:attrName>style.visibility</p:attrName>
                                        </p:attrNameLst>
                                      </p:cBhvr>
                                      <p:to>
                                        <p:strVal val="visible"/>
                                      </p:to>
                                    </p:set>
                                    <p:animEffect transition="in" filter="dissolve">
                                      <p:cBhvr>
                                        <p:cTn id="120" dur="500"/>
                                        <p:tgtEl>
                                          <p:spTgt spid="4">
                                            <p:txEl>
                                              <p:pRg st="5" end="5"/>
                                            </p:txEl>
                                          </p:spTgt>
                                        </p:tgtEl>
                                      </p:cBhvr>
                                    </p:animEffect>
                                  </p:childTnLst>
                                </p:cTn>
                              </p:par>
                            </p:childTnLst>
                          </p:cTn>
                        </p:par>
                        <p:par>
                          <p:cTn id="121" fill="hold" nodeType="afterGroup">
                            <p:stCondLst>
                              <p:cond delay="500"/>
                            </p:stCondLst>
                            <p:childTnLst>
                              <p:par>
                                <p:cTn id="122" presetID="9" presetClass="entr" presetSubtype="0" fill="hold" nodeType="afterEffect">
                                  <p:stCondLst>
                                    <p:cond delay="500"/>
                                  </p:stCondLst>
                                  <p:childTnLst>
                                    <p:set>
                                      <p:cBhvr>
                                        <p:cTn id="123" dur="1" fill="hold">
                                          <p:stCondLst>
                                            <p:cond delay="0"/>
                                          </p:stCondLst>
                                        </p:cTn>
                                        <p:tgtEl>
                                          <p:spTgt spid="4">
                                            <p:txEl>
                                              <p:pRg st="6" end="6"/>
                                            </p:txEl>
                                          </p:spTgt>
                                        </p:tgtEl>
                                        <p:attrNameLst>
                                          <p:attrName>style.visibility</p:attrName>
                                        </p:attrNameLst>
                                      </p:cBhvr>
                                      <p:to>
                                        <p:strVal val="visible"/>
                                      </p:to>
                                    </p:set>
                                    <p:animEffect transition="in" filter="dissolve">
                                      <p:cBhvr>
                                        <p:cTn id="124" dur="500"/>
                                        <p:tgtEl>
                                          <p:spTgt spid="4">
                                            <p:txEl>
                                              <p:pRg st="6" end="6"/>
                                            </p:txEl>
                                          </p:spTgt>
                                        </p:tgtEl>
                                      </p:cBhvr>
                                    </p:animEffect>
                                  </p:childTnLst>
                                </p:cTn>
                              </p:par>
                            </p:childTnLst>
                          </p:cTn>
                        </p:par>
                        <p:par>
                          <p:cTn id="125" fill="hold" nodeType="afterGroup">
                            <p:stCondLst>
                              <p:cond delay="1500"/>
                            </p:stCondLst>
                            <p:childTnLst>
                              <p:par>
                                <p:cTn id="126" presetID="9" presetClass="entr" presetSubtype="0" fill="hold" nodeType="afterEffect">
                                  <p:stCondLst>
                                    <p:cond delay="500"/>
                                  </p:stCondLst>
                                  <p:childTnLst>
                                    <p:set>
                                      <p:cBhvr>
                                        <p:cTn id="127" dur="1" fill="hold">
                                          <p:stCondLst>
                                            <p:cond delay="0"/>
                                          </p:stCondLst>
                                        </p:cTn>
                                        <p:tgtEl>
                                          <p:spTgt spid="4">
                                            <p:txEl>
                                              <p:pRg st="7" end="7"/>
                                            </p:txEl>
                                          </p:spTgt>
                                        </p:tgtEl>
                                        <p:attrNameLst>
                                          <p:attrName>style.visibility</p:attrName>
                                        </p:attrNameLst>
                                      </p:cBhvr>
                                      <p:to>
                                        <p:strVal val="visible"/>
                                      </p:to>
                                    </p:set>
                                    <p:animEffect transition="in" filter="dissolve">
                                      <p:cBhvr>
                                        <p:cTn id="1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F10C2137-2DE3-41AC-874F-4DDD865B02A7}" type="slidenum">
              <a:rPr lang="en-GB" smtClean="0"/>
              <a:pPr/>
              <a:t>15</a:t>
            </a:fld>
            <a:endParaRPr lang="en-GB" smtClean="0"/>
          </a:p>
        </p:txBody>
      </p:sp>
      <p:sp>
        <p:nvSpPr>
          <p:cNvPr id="20483" name="Date Placeholder 4"/>
          <p:cNvSpPr>
            <a:spLocks noGrp="1"/>
          </p:cNvSpPr>
          <p:nvPr>
            <p:ph type="dt" sz="quarter" idx="11"/>
          </p:nvPr>
        </p:nvSpPr>
        <p:spPr>
          <a:noFill/>
        </p:spPr>
        <p:txBody>
          <a:bodyPr/>
          <a:lstStyle/>
          <a:p>
            <a:fld id="{74FB074A-B3A0-406C-A142-FE410A9762D0}" type="datetime1">
              <a:rPr lang="en-GB" smtClean="0"/>
              <a:pPr/>
              <a:t>01/02/2018</a:t>
            </a:fld>
            <a:endParaRPr lang="en-GB" smtClean="0"/>
          </a:p>
        </p:txBody>
      </p:sp>
      <p:sp>
        <p:nvSpPr>
          <p:cNvPr id="20484" name="Rectangle 2" descr="Granite"/>
          <p:cNvSpPr>
            <a:spLocks noGrp="1" noChangeArrowheads="1"/>
          </p:cNvSpPr>
          <p:nvPr>
            <p:ph type="title"/>
          </p:nvPr>
        </p:nvSpPr>
        <p:spPr>
          <a:xfrm>
            <a:off x="0" y="0"/>
            <a:ext cx="9144000" cy="501650"/>
          </a:xfrm>
          <a:blipFill dpi="0" rotWithShape="1">
            <a:blip r:embed="rId3" cstate="print"/>
            <a:srcRect/>
            <a:tile tx="0" ty="0" sx="100000" sy="100000" flip="none" algn="tl"/>
          </a:blipFill>
        </p:spPr>
        <p:txBody>
          <a:bodyPr/>
          <a:lstStyle/>
          <a:p>
            <a:pPr eaLnBrk="1" hangingPunct="1"/>
            <a:r>
              <a:rPr lang="en-GB" smtClean="0"/>
              <a:t>NATURE OF RADIOACTIVITY (2)</a:t>
            </a:r>
          </a:p>
        </p:txBody>
      </p:sp>
      <p:sp>
        <p:nvSpPr>
          <p:cNvPr id="37891" name="Rectangle 3"/>
          <p:cNvSpPr>
            <a:spLocks noGrp="1" noChangeArrowheads="1"/>
          </p:cNvSpPr>
          <p:nvPr>
            <p:ph type="body" idx="1"/>
          </p:nvPr>
        </p:nvSpPr>
        <p:spPr>
          <a:xfrm>
            <a:off x="71438" y="477838"/>
            <a:ext cx="8821737" cy="6237287"/>
          </a:xfrm>
        </p:spPr>
        <p:txBody>
          <a:bodyPr/>
          <a:lstStyle/>
          <a:p>
            <a:pPr eaLnBrk="1" hangingPunct="1">
              <a:lnSpc>
                <a:spcPct val="80000"/>
              </a:lnSpc>
              <a:buFontTx/>
              <a:buNone/>
            </a:pPr>
            <a:r>
              <a:rPr lang="en-GB" sz="2400" smtClean="0">
                <a:solidFill>
                  <a:srgbClr val="FF0000"/>
                </a:solidFill>
              </a:rPr>
              <a:t>Structure of Atoms.</a:t>
            </a:r>
          </a:p>
          <a:p>
            <a:pPr eaLnBrk="1" hangingPunct="1">
              <a:lnSpc>
                <a:spcPct val="80000"/>
              </a:lnSpc>
            </a:pPr>
            <a:endParaRPr lang="en-GB" sz="1000" smtClean="0">
              <a:solidFill>
                <a:srgbClr val="FF0000"/>
              </a:solidFill>
            </a:endParaRPr>
          </a:p>
          <a:p>
            <a:pPr eaLnBrk="1" hangingPunct="1"/>
            <a:r>
              <a:rPr lang="en-GB" sz="2000" smtClean="0"/>
              <a:t>Elements are characterized by the number of PROTONS present </a:t>
            </a:r>
          </a:p>
          <a:p>
            <a:pPr lvl="1" eaLnBrk="1" hangingPunct="1">
              <a:spcBef>
                <a:spcPct val="0"/>
              </a:spcBef>
            </a:pPr>
            <a:r>
              <a:rPr lang="en-GB" sz="2000" smtClean="0"/>
              <a:t>HYDROGEN nucleus has </a:t>
            </a:r>
            <a:r>
              <a:rPr lang="en-GB" sz="2000" smtClean="0">
                <a:solidFill>
                  <a:srgbClr val="FF0000"/>
                </a:solidFill>
              </a:rPr>
              <a:t>1 PROTON</a:t>
            </a:r>
            <a:r>
              <a:rPr lang="en-GB" sz="2000" smtClean="0"/>
              <a:t> </a:t>
            </a:r>
          </a:p>
          <a:p>
            <a:pPr lvl="1" eaLnBrk="1" hangingPunct="1">
              <a:spcBef>
                <a:spcPct val="0"/>
              </a:spcBef>
            </a:pPr>
            <a:r>
              <a:rPr lang="en-GB" sz="2000" smtClean="0"/>
              <a:t>HELIUM has </a:t>
            </a:r>
            <a:r>
              <a:rPr lang="en-GB" sz="2000" smtClean="0">
                <a:solidFill>
                  <a:srgbClr val="FF0000"/>
                </a:solidFill>
              </a:rPr>
              <a:t>2 PROTONS</a:t>
            </a:r>
          </a:p>
          <a:p>
            <a:pPr lvl="1" eaLnBrk="1" hangingPunct="1">
              <a:spcBef>
                <a:spcPct val="0"/>
              </a:spcBef>
            </a:pPr>
            <a:r>
              <a:rPr lang="en-GB" sz="2000" smtClean="0"/>
              <a:t>OXYGEN has </a:t>
            </a:r>
            <a:r>
              <a:rPr lang="en-GB" sz="2000" smtClean="0">
                <a:solidFill>
                  <a:srgbClr val="FF0000"/>
                </a:solidFill>
              </a:rPr>
              <a:t>8 PROTONS</a:t>
            </a:r>
            <a:r>
              <a:rPr lang="en-GB" sz="2000" smtClean="0"/>
              <a:t>  </a:t>
            </a:r>
          </a:p>
          <a:p>
            <a:pPr lvl="1" eaLnBrk="1" hangingPunct="1">
              <a:spcBef>
                <a:spcPct val="0"/>
              </a:spcBef>
            </a:pPr>
            <a:r>
              <a:rPr lang="en-GB" sz="2000" smtClean="0"/>
              <a:t>URANIUM</a:t>
            </a:r>
            <a:r>
              <a:rPr lang="en-GB" sz="1800" smtClean="0"/>
              <a:t> </a:t>
            </a:r>
            <a:r>
              <a:rPr lang="en-GB" sz="2000" smtClean="0"/>
              <a:t>has </a:t>
            </a:r>
            <a:r>
              <a:rPr lang="en-GB" sz="2000" smtClean="0">
                <a:solidFill>
                  <a:srgbClr val="FF0000"/>
                </a:solidFill>
              </a:rPr>
              <a:t>92 PROTONS</a:t>
            </a:r>
            <a:r>
              <a:rPr lang="en-GB" sz="1800" smtClean="0"/>
              <a:t>.  </a:t>
            </a:r>
          </a:p>
          <a:p>
            <a:pPr eaLnBrk="1" hangingPunct="1">
              <a:spcBef>
                <a:spcPct val="50000"/>
              </a:spcBef>
            </a:pPr>
            <a:r>
              <a:rPr lang="en-GB" sz="2000" smtClean="0"/>
              <a:t>Number of PROTONS is the ATOMIC NUMBER (Z)</a:t>
            </a:r>
          </a:p>
          <a:p>
            <a:pPr eaLnBrk="1" hangingPunct="1">
              <a:spcBef>
                <a:spcPct val="50000"/>
              </a:spcBef>
            </a:pPr>
            <a:r>
              <a:rPr lang="en-GB" sz="2000" smtClean="0"/>
              <a:t>N denotes the number of NEUTRONS.</a:t>
            </a:r>
          </a:p>
          <a:p>
            <a:pPr eaLnBrk="1" hangingPunct="1">
              <a:spcBef>
                <a:spcPct val="50000"/>
              </a:spcBef>
            </a:pPr>
            <a:r>
              <a:rPr lang="en-GB" sz="2000" smtClean="0"/>
              <a:t>The number of neutrons present in any element varies. </a:t>
            </a:r>
          </a:p>
          <a:p>
            <a:pPr eaLnBrk="1" hangingPunct="1">
              <a:spcBef>
                <a:spcPct val="50000"/>
              </a:spcBef>
            </a:pPr>
            <a:r>
              <a:rPr lang="en-GB" sz="2000" smtClean="0"/>
              <a:t>3 isotopes of hydrogen all with 1 PROTON:-</a:t>
            </a:r>
          </a:p>
          <a:p>
            <a:pPr lvl="1" eaLnBrk="1" hangingPunct="1">
              <a:spcBef>
                <a:spcPct val="0"/>
              </a:spcBef>
            </a:pPr>
            <a:r>
              <a:rPr lang="en-GB" sz="2000" smtClean="0"/>
              <a:t>HYDROGEN itself with </a:t>
            </a:r>
            <a:r>
              <a:rPr lang="en-GB" sz="2000" smtClean="0">
                <a:solidFill>
                  <a:srgbClr val="FF0000"/>
                </a:solidFill>
              </a:rPr>
              <a:t>NO NEUTRONS</a:t>
            </a:r>
          </a:p>
          <a:p>
            <a:pPr lvl="1" eaLnBrk="1" hangingPunct="1">
              <a:spcBef>
                <a:spcPct val="0"/>
              </a:spcBef>
            </a:pPr>
            <a:r>
              <a:rPr lang="en-GB" sz="2000" smtClean="0"/>
              <a:t>DEUTERIUM (heavy hydrogen) with </a:t>
            </a:r>
            <a:r>
              <a:rPr lang="en-GB" sz="2000" smtClean="0">
                <a:solidFill>
                  <a:srgbClr val="FF0000"/>
                </a:solidFill>
              </a:rPr>
              <a:t>1 NEUTRON</a:t>
            </a:r>
          </a:p>
          <a:p>
            <a:pPr lvl="1" eaLnBrk="1" hangingPunct="1">
              <a:spcBef>
                <a:spcPct val="0"/>
              </a:spcBef>
            </a:pPr>
            <a:r>
              <a:rPr lang="en-GB" sz="2000" smtClean="0"/>
              <a:t>TRITIUM with </a:t>
            </a:r>
            <a:r>
              <a:rPr lang="en-GB" sz="2000" smtClean="0">
                <a:solidFill>
                  <a:srgbClr val="FF0000"/>
                </a:solidFill>
              </a:rPr>
              <a:t>2 NEUTRONS</a:t>
            </a:r>
            <a:r>
              <a:rPr lang="en-GB" sz="2000" smtClean="0"/>
              <a:t>.</a:t>
            </a:r>
          </a:p>
          <a:p>
            <a:pPr eaLnBrk="1" hangingPunct="1">
              <a:spcBef>
                <a:spcPct val="50000"/>
              </a:spcBef>
            </a:pPr>
            <a:r>
              <a:rPr lang="en-GB" sz="2000" smtClean="0"/>
              <a:t>only TRITIUM is radioactive.</a:t>
            </a:r>
          </a:p>
          <a:p>
            <a:pPr eaLnBrk="1" hangingPunct="1">
              <a:spcBef>
                <a:spcPct val="50000"/>
              </a:spcBef>
            </a:pPr>
            <a:r>
              <a:rPr lang="en-GB" sz="2000" smtClean="0"/>
              <a:t>Elements up to Z = 82 (Lead) have at least one isotope which is stable</a:t>
            </a:r>
            <a:r>
              <a:rPr lang="en-GB" sz="1400" smtClean="0"/>
              <a:t> </a:t>
            </a:r>
          </a:p>
          <a:p>
            <a:pPr eaLnBrk="1" hangingPunct="1"/>
            <a:endParaRPr lang="en-GB" sz="2000" smtClean="0"/>
          </a:p>
          <a:p>
            <a:pPr eaLnBrk="1" hangingPunct="1"/>
            <a:endParaRPr lang="en-GB" sz="2000" smtClean="0"/>
          </a:p>
        </p:txBody>
      </p:sp>
      <p:sp>
        <p:nvSpPr>
          <p:cNvPr id="37896" name="Text Box 8"/>
          <p:cNvSpPr txBox="1">
            <a:spLocks noChangeArrowheads="1"/>
          </p:cNvSpPr>
          <p:nvPr/>
        </p:nvSpPr>
        <p:spPr bwMode="auto">
          <a:xfrm>
            <a:off x="6948488" y="4760913"/>
            <a:ext cx="1655762" cy="701675"/>
          </a:xfrm>
          <a:prstGeom prst="rect">
            <a:avLst/>
          </a:prstGeom>
          <a:noFill/>
          <a:ln w="9525">
            <a:noFill/>
            <a:miter lim="800000"/>
            <a:headEnd/>
            <a:tailEnd/>
          </a:ln>
        </p:spPr>
        <p:txBody>
          <a:bodyPr>
            <a:spAutoFit/>
          </a:bodyPr>
          <a:lstStyle/>
          <a:p>
            <a:pPr algn="l">
              <a:spcBef>
                <a:spcPct val="50000"/>
              </a:spcBef>
            </a:pPr>
            <a:r>
              <a:rPr lang="en-GB" sz="2000" b="1">
                <a:solidFill>
                  <a:srgbClr val="FF0000"/>
                </a:solidFill>
                <a:latin typeface="Times New Roman" pitchFamily="18" charset="0"/>
              </a:rPr>
              <a:t>Symbol D</a:t>
            </a:r>
          </a:p>
          <a:p>
            <a:pPr algn="l"/>
            <a:r>
              <a:rPr lang="en-GB" sz="2000" b="1">
                <a:solidFill>
                  <a:srgbClr val="FF0000"/>
                </a:solidFill>
                <a:latin typeface="Times New Roman" pitchFamily="18" charset="0"/>
              </a:rPr>
              <a:t>Symbol 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dissolve">
                                      <p:cBhvr>
                                        <p:cTn id="7" dur="500"/>
                                        <p:tgtEl>
                                          <p:spTgt spid="37891">
                                            <p:txEl>
                                              <p:pRg st="2" end="2"/>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500"/>
                                  </p:stCondLst>
                                  <p:childTnLst>
                                    <p:set>
                                      <p:cBhvr>
                                        <p:cTn id="10" dur="1" fill="hold">
                                          <p:stCondLst>
                                            <p:cond delay="0"/>
                                          </p:stCondLst>
                                        </p:cTn>
                                        <p:tgtEl>
                                          <p:spTgt spid="37891">
                                            <p:txEl>
                                              <p:pRg st="3" end="3"/>
                                            </p:txEl>
                                          </p:spTgt>
                                        </p:tgtEl>
                                        <p:attrNameLst>
                                          <p:attrName>style.visibility</p:attrName>
                                        </p:attrNameLst>
                                      </p:cBhvr>
                                      <p:to>
                                        <p:strVal val="visible"/>
                                      </p:to>
                                    </p:set>
                                    <p:animEffect transition="in" filter="dissolve">
                                      <p:cBhvr>
                                        <p:cTn id="11" dur="500"/>
                                        <p:tgtEl>
                                          <p:spTgt spid="37891">
                                            <p:txEl>
                                              <p:pRg st="3" end="3"/>
                                            </p:txEl>
                                          </p:spTgt>
                                        </p:tgtEl>
                                      </p:cBhvr>
                                    </p:animEffect>
                                  </p:childTnLst>
                                </p:cTn>
                              </p:par>
                            </p:childTnLst>
                          </p:cTn>
                        </p:par>
                        <p:par>
                          <p:cTn id="12" fill="hold" nodeType="afterGroup">
                            <p:stCondLst>
                              <p:cond delay="1500"/>
                            </p:stCondLst>
                            <p:childTnLst>
                              <p:par>
                                <p:cTn id="13" presetID="9" presetClass="entr" presetSubtype="0" fill="hold" nodeType="afterEffect">
                                  <p:stCondLst>
                                    <p:cond delay="500"/>
                                  </p:stCondLst>
                                  <p:childTnLst>
                                    <p:set>
                                      <p:cBhvr>
                                        <p:cTn id="14" dur="1" fill="hold">
                                          <p:stCondLst>
                                            <p:cond delay="0"/>
                                          </p:stCondLst>
                                        </p:cTn>
                                        <p:tgtEl>
                                          <p:spTgt spid="37891">
                                            <p:txEl>
                                              <p:pRg st="4" end="4"/>
                                            </p:txEl>
                                          </p:spTgt>
                                        </p:tgtEl>
                                        <p:attrNameLst>
                                          <p:attrName>style.visibility</p:attrName>
                                        </p:attrNameLst>
                                      </p:cBhvr>
                                      <p:to>
                                        <p:strVal val="visible"/>
                                      </p:to>
                                    </p:set>
                                    <p:animEffect transition="in" filter="dissolve">
                                      <p:cBhvr>
                                        <p:cTn id="15" dur="500"/>
                                        <p:tgtEl>
                                          <p:spTgt spid="37891">
                                            <p:txEl>
                                              <p:pRg st="4" end="4"/>
                                            </p:txEl>
                                          </p:spTgt>
                                        </p:tgtEl>
                                      </p:cBhvr>
                                    </p:animEffect>
                                  </p:childTnLst>
                                </p:cTn>
                              </p:par>
                            </p:childTnLst>
                          </p:cTn>
                        </p:par>
                        <p:par>
                          <p:cTn id="16" fill="hold" nodeType="afterGroup">
                            <p:stCondLst>
                              <p:cond delay="2500"/>
                            </p:stCondLst>
                            <p:childTnLst>
                              <p:par>
                                <p:cTn id="17" presetID="9" presetClass="entr" presetSubtype="0" fill="hold" nodeType="afterEffect">
                                  <p:stCondLst>
                                    <p:cond delay="500"/>
                                  </p:stCondLst>
                                  <p:childTnLst>
                                    <p:set>
                                      <p:cBhvr>
                                        <p:cTn id="18" dur="1" fill="hold">
                                          <p:stCondLst>
                                            <p:cond delay="0"/>
                                          </p:stCondLst>
                                        </p:cTn>
                                        <p:tgtEl>
                                          <p:spTgt spid="37891">
                                            <p:txEl>
                                              <p:pRg st="5" end="5"/>
                                            </p:txEl>
                                          </p:spTgt>
                                        </p:tgtEl>
                                        <p:attrNameLst>
                                          <p:attrName>style.visibility</p:attrName>
                                        </p:attrNameLst>
                                      </p:cBhvr>
                                      <p:to>
                                        <p:strVal val="visible"/>
                                      </p:to>
                                    </p:set>
                                    <p:animEffect transition="in" filter="dissolve">
                                      <p:cBhvr>
                                        <p:cTn id="19" dur="500"/>
                                        <p:tgtEl>
                                          <p:spTgt spid="37891">
                                            <p:txEl>
                                              <p:pRg st="5" end="5"/>
                                            </p:txEl>
                                          </p:spTgt>
                                        </p:tgtEl>
                                      </p:cBhvr>
                                    </p:animEffect>
                                  </p:childTnLst>
                                </p:cTn>
                              </p:par>
                            </p:childTnLst>
                          </p:cTn>
                        </p:par>
                        <p:par>
                          <p:cTn id="20" fill="hold" nodeType="afterGroup">
                            <p:stCondLst>
                              <p:cond delay="3500"/>
                            </p:stCondLst>
                            <p:childTnLst>
                              <p:par>
                                <p:cTn id="21" presetID="9" presetClass="entr" presetSubtype="0" fill="hold" nodeType="afterEffect">
                                  <p:stCondLst>
                                    <p:cond delay="500"/>
                                  </p:stCondLst>
                                  <p:childTnLst>
                                    <p:set>
                                      <p:cBhvr>
                                        <p:cTn id="22" dur="1" fill="hold">
                                          <p:stCondLst>
                                            <p:cond delay="0"/>
                                          </p:stCondLst>
                                        </p:cTn>
                                        <p:tgtEl>
                                          <p:spTgt spid="37891">
                                            <p:txEl>
                                              <p:pRg st="6" end="6"/>
                                            </p:txEl>
                                          </p:spTgt>
                                        </p:tgtEl>
                                        <p:attrNameLst>
                                          <p:attrName>style.visibility</p:attrName>
                                        </p:attrNameLst>
                                      </p:cBhvr>
                                      <p:to>
                                        <p:strVal val="visible"/>
                                      </p:to>
                                    </p:set>
                                    <p:animEffect transition="in" filter="dissolve">
                                      <p:cBhvr>
                                        <p:cTn id="23" dur="500"/>
                                        <p:tgtEl>
                                          <p:spTgt spid="37891">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37891">
                                            <p:txEl>
                                              <p:pRg st="7" end="7"/>
                                            </p:txEl>
                                          </p:spTgt>
                                        </p:tgtEl>
                                        <p:attrNameLst>
                                          <p:attrName>style.visibility</p:attrName>
                                        </p:attrNameLst>
                                      </p:cBhvr>
                                      <p:to>
                                        <p:strVal val="visible"/>
                                      </p:to>
                                    </p:set>
                                    <p:animEffect transition="in" filter="dissolve">
                                      <p:cBhvr>
                                        <p:cTn id="28" dur="500"/>
                                        <p:tgtEl>
                                          <p:spTgt spid="37891">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7891">
                                            <p:txEl>
                                              <p:pRg st="8" end="8"/>
                                            </p:txEl>
                                          </p:spTgt>
                                        </p:tgtEl>
                                        <p:attrNameLst>
                                          <p:attrName>style.visibility</p:attrName>
                                        </p:attrNameLst>
                                      </p:cBhvr>
                                      <p:to>
                                        <p:strVal val="visible"/>
                                      </p:to>
                                    </p:set>
                                    <p:animEffect transition="in" filter="dissolve">
                                      <p:cBhvr>
                                        <p:cTn id="31" dur="500"/>
                                        <p:tgtEl>
                                          <p:spTgt spid="37891">
                                            <p:txEl>
                                              <p:pRg st="8" end="8"/>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7891">
                                            <p:txEl>
                                              <p:pRg st="9" end="9"/>
                                            </p:txEl>
                                          </p:spTgt>
                                        </p:tgtEl>
                                        <p:attrNameLst>
                                          <p:attrName>style.visibility</p:attrName>
                                        </p:attrNameLst>
                                      </p:cBhvr>
                                      <p:to>
                                        <p:strVal val="visible"/>
                                      </p:to>
                                    </p:set>
                                    <p:animEffect transition="in" filter="dissolve">
                                      <p:cBhvr>
                                        <p:cTn id="34" dur="500"/>
                                        <p:tgtEl>
                                          <p:spTgt spid="37891">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37891">
                                            <p:txEl>
                                              <p:pRg st="10" end="10"/>
                                            </p:txEl>
                                          </p:spTgt>
                                        </p:tgtEl>
                                        <p:attrNameLst>
                                          <p:attrName>style.visibility</p:attrName>
                                        </p:attrNameLst>
                                      </p:cBhvr>
                                      <p:to>
                                        <p:strVal val="visible"/>
                                      </p:to>
                                    </p:set>
                                    <p:animEffect transition="in" filter="dissolve">
                                      <p:cBhvr>
                                        <p:cTn id="39" dur="500"/>
                                        <p:tgtEl>
                                          <p:spTgt spid="37891">
                                            <p:txEl>
                                              <p:pRg st="10" end="10"/>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37891">
                                            <p:txEl>
                                              <p:pRg st="11" end="11"/>
                                            </p:txEl>
                                          </p:spTgt>
                                        </p:tgtEl>
                                        <p:attrNameLst>
                                          <p:attrName>style.visibility</p:attrName>
                                        </p:attrNameLst>
                                      </p:cBhvr>
                                      <p:to>
                                        <p:strVal val="visible"/>
                                      </p:to>
                                    </p:set>
                                    <p:animEffect transition="in" filter="dissolve">
                                      <p:cBhvr>
                                        <p:cTn id="42" dur="500"/>
                                        <p:tgtEl>
                                          <p:spTgt spid="37891">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7891">
                                            <p:txEl>
                                              <p:pRg st="12" end="12"/>
                                            </p:txEl>
                                          </p:spTgt>
                                        </p:tgtEl>
                                        <p:attrNameLst>
                                          <p:attrName>style.visibility</p:attrName>
                                        </p:attrNameLst>
                                      </p:cBhvr>
                                      <p:to>
                                        <p:strVal val="visible"/>
                                      </p:to>
                                    </p:set>
                                    <p:animEffect transition="in" filter="dissolve">
                                      <p:cBhvr>
                                        <p:cTn id="47" dur="500"/>
                                        <p:tgtEl>
                                          <p:spTgt spid="37891">
                                            <p:txEl>
                                              <p:pRg st="12" end="12"/>
                                            </p:txEl>
                                          </p:spTgt>
                                        </p:tgtEl>
                                      </p:cBhvr>
                                    </p:animEffect>
                                  </p:childTnLst>
                                </p:cTn>
                              </p:par>
                            </p:childTnLst>
                          </p:cTn>
                        </p:par>
                        <p:par>
                          <p:cTn id="48" fill="hold" nodeType="afterGroup">
                            <p:stCondLst>
                              <p:cond delay="500"/>
                            </p:stCondLst>
                            <p:childTnLst>
                              <p:par>
                                <p:cTn id="49" presetID="9" presetClass="entr" presetSubtype="0" fill="hold" grpId="0" nodeType="afterEffect">
                                  <p:stCondLst>
                                    <p:cond delay="500"/>
                                  </p:stCondLst>
                                  <p:childTnLst>
                                    <p:set>
                                      <p:cBhvr>
                                        <p:cTn id="50" dur="1" fill="hold">
                                          <p:stCondLst>
                                            <p:cond delay="0"/>
                                          </p:stCondLst>
                                        </p:cTn>
                                        <p:tgtEl>
                                          <p:spTgt spid="37896">
                                            <p:txEl>
                                              <p:pRg st="0" end="0"/>
                                            </p:txEl>
                                          </p:spTgt>
                                        </p:tgtEl>
                                        <p:attrNameLst>
                                          <p:attrName>style.visibility</p:attrName>
                                        </p:attrNameLst>
                                      </p:cBhvr>
                                      <p:to>
                                        <p:strVal val="visible"/>
                                      </p:to>
                                    </p:set>
                                    <p:animEffect transition="in" filter="dissolve">
                                      <p:cBhvr>
                                        <p:cTn id="51" dur="500"/>
                                        <p:tgtEl>
                                          <p:spTgt spid="37896">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37891">
                                            <p:txEl>
                                              <p:pRg st="13" end="13"/>
                                            </p:txEl>
                                          </p:spTgt>
                                        </p:tgtEl>
                                        <p:attrNameLst>
                                          <p:attrName>style.visibility</p:attrName>
                                        </p:attrNameLst>
                                      </p:cBhvr>
                                      <p:to>
                                        <p:strVal val="visible"/>
                                      </p:to>
                                    </p:set>
                                    <p:animEffect transition="in" filter="dissolve">
                                      <p:cBhvr>
                                        <p:cTn id="56" dur="500"/>
                                        <p:tgtEl>
                                          <p:spTgt spid="37891">
                                            <p:txEl>
                                              <p:pRg st="13" end="13"/>
                                            </p:txEl>
                                          </p:spTgt>
                                        </p:tgtEl>
                                      </p:cBhvr>
                                    </p:animEffect>
                                  </p:childTnLst>
                                </p:cTn>
                              </p:par>
                            </p:childTnLst>
                          </p:cTn>
                        </p:par>
                        <p:par>
                          <p:cTn id="57" fill="hold" nodeType="afterGroup">
                            <p:stCondLst>
                              <p:cond delay="500"/>
                            </p:stCondLst>
                            <p:childTnLst>
                              <p:par>
                                <p:cTn id="58" presetID="9" presetClass="entr" presetSubtype="0" fill="hold" grpId="0" nodeType="afterEffect">
                                  <p:stCondLst>
                                    <p:cond delay="500"/>
                                  </p:stCondLst>
                                  <p:childTnLst>
                                    <p:set>
                                      <p:cBhvr>
                                        <p:cTn id="59" dur="1" fill="hold">
                                          <p:stCondLst>
                                            <p:cond delay="0"/>
                                          </p:stCondLst>
                                        </p:cTn>
                                        <p:tgtEl>
                                          <p:spTgt spid="37896">
                                            <p:txEl>
                                              <p:pRg st="1" end="1"/>
                                            </p:txEl>
                                          </p:spTgt>
                                        </p:tgtEl>
                                        <p:attrNameLst>
                                          <p:attrName>style.visibility</p:attrName>
                                        </p:attrNameLst>
                                      </p:cBhvr>
                                      <p:to>
                                        <p:strVal val="visible"/>
                                      </p:to>
                                    </p:set>
                                    <p:animEffect transition="in" filter="dissolve">
                                      <p:cBhvr>
                                        <p:cTn id="60" dur="500"/>
                                        <p:tgtEl>
                                          <p:spTgt spid="37896">
                                            <p:txEl>
                                              <p:pRg st="1" end="1"/>
                                            </p:txEl>
                                          </p:spTgt>
                                        </p:tgtEl>
                                      </p:cBhvr>
                                    </p:animEffect>
                                  </p:childTnLst>
                                </p:cTn>
                              </p:par>
                            </p:childTnLst>
                          </p:cTn>
                        </p:par>
                        <p:par>
                          <p:cTn id="61" fill="hold" nodeType="afterGroup">
                            <p:stCondLst>
                              <p:cond delay="1500"/>
                            </p:stCondLst>
                            <p:childTnLst>
                              <p:par>
                                <p:cTn id="62" presetID="9" presetClass="entr" presetSubtype="0" fill="hold" nodeType="afterEffect">
                                  <p:stCondLst>
                                    <p:cond delay="500"/>
                                  </p:stCondLst>
                                  <p:childTnLst>
                                    <p:set>
                                      <p:cBhvr>
                                        <p:cTn id="63" dur="1" fill="hold">
                                          <p:stCondLst>
                                            <p:cond delay="0"/>
                                          </p:stCondLst>
                                        </p:cTn>
                                        <p:tgtEl>
                                          <p:spTgt spid="37891">
                                            <p:txEl>
                                              <p:pRg st="14" end="14"/>
                                            </p:txEl>
                                          </p:spTgt>
                                        </p:tgtEl>
                                        <p:attrNameLst>
                                          <p:attrName>style.visibility</p:attrName>
                                        </p:attrNameLst>
                                      </p:cBhvr>
                                      <p:to>
                                        <p:strVal val="visible"/>
                                      </p:to>
                                    </p:set>
                                    <p:animEffect transition="in" filter="dissolve">
                                      <p:cBhvr>
                                        <p:cTn id="64" dur="500"/>
                                        <p:tgtEl>
                                          <p:spTgt spid="37891">
                                            <p:txEl>
                                              <p:pRg st="14" end="14"/>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37891">
                                            <p:txEl>
                                              <p:pRg st="15" end="15"/>
                                            </p:txEl>
                                          </p:spTgt>
                                        </p:tgtEl>
                                        <p:attrNameLst>
                                          <p:attrName>style.visibility</p:attrName>
                                        </p:attrNameLst>
                                      </p:cBhvr>
                                      <p:to>
                                        <p:strVal val="visible"/>
                                      </p:to>
                                    </p:set>
                                    <p:animEffect transition="in" filter="dissolve">
                                      <p:cBhvr>
                                        <p:cTn id="69" dur="500"/>
                                        <p:tgtEl>
                                          <p:spTgt spid="3789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3C2A51BA-FED5-48C2-8E1D-7932443BD5DC}" type="slidenum">
              <a:rPr lang="en-GB" smtClean="0"/>
              <a:pPr/>
              <a:t>16</a:t>
            </a:fld>
            <a:endParaRPr lang="en-GB" smtClean="0"/>
          </a:p>
        </p:txBody>
      </p:sp>
      <p:sp>
        <p:nvSpPr>
          <p:cNvPr id="21507" name="Date Placeholder 4"/>
          <p:cNvSpPr>
            <a:spLocks noGrp="1"/>
          </p:cNvSpPr>
          <p:nvPr>
            <p:ph type="dt" sz="quarter" idx="11"/>
          </p:nvPr>
        </p:nvSpPr>
        <p:spPr>
          <a:noFill/>
        </p:spPr>
        <p:txBody>
          <a:bodyPr/>
          <a:lstStyle/>
          <a:p>
            <a:fld id="{375C6FC8-ECB5-4520-8D12-DA60DDB72021}" type="datetime1">
              <a:rPr lang="en-GB" smtClean="0"/>
              <a:pPr/>
              <a:t>01/02/2018</a:t>
            </a:fld>
            <a:endParaRPr lang="en-GB" smtClean="0"/>
          </a:p>
        </p:txBody>
      </p:sp>
      <p:sp>
        <p:nvSpPr>
          <p:cNvPr id="21508" name="Rectangle 2" descr="Granite"/>
          <p:cNvSpPr>
            <a:spLocks noGrp="1" noChangeArrowheads="1"/>
          </p:cNvSpPr>
          <p:nvPr>
            <p:ph type="title"/>
          </p:nvPr>
        </p:nvSpPr>
        <p:spPr>
          <a:xfrm>
            <a:off x="0" y="0"/>
            <a:ext cx="9144000" cy="501650"/>
          </a:xfrm>
          <a:blipFill dpi="0" rotWithShape="1">
            <a:blip r:embed="rId3" cstate="print"/>
            <a:srcRect/>
            <a:tile tx="0" ty="0" sx="100000" sy="100000" flip="none" algn="tl"/>
          </a:blipFill>
        </p:spPr>
        <p:txBody>
          <a:bodyPr/>
          <a:lstStyle/>
          <a:p>
            <a:pPr eaLnBrk="1" hangingPunct="1"/>
            <a:r>
              <a:rPr lang="en-GB" smtClean="0"/>
              <a:t>NATURE OF RADIOACTIVITY (3)</a:t>
            </a:r>
          </a:p>
        </p:txBody>
      </p:sp>
      <p:sp>
        <p:nvSpPr>
          <p:cNvPr id="64515" name="Rectangle 3"/>
          <p:cNvSpPr>
            <a:spLocks noGrp="1" noChangeArrowheads="1"/>
          </p:cNvSpPr>
          <p:nvPr>
            <p:ph type="body" idx="1"/>
          </p:nvPr>
        </p:nvSpPr>
        <p:spPr>
          <a:xfrm>
            <a:off x="71438" y="477838"/>
            <a:ext cx="8821737" cy="6237287"/>
          </a:xfrm>
        </p:spPr>
        <p:txBody>
          <a:bodyPr/>
          <a:lstStyle/>
          <a:p>
            <a:pPr eaLnBrk="1" hangingPunct="1">
              <a:lnSpc>
                <a:spcPct val="80000"/>
              </a:lnSpc>
              <a:buFontTx/>
              <a:buNone/>
            </a:pPr>
            <a:r>
              <a:rPr lang="en-GB" sz="3600" smtClean="0">
                <a:solidFill>
                  <a:srgbClr val="FF0000"/>
                </a:solidFill>
              </a:rPr>
              <a:t>Structure of Atoms.</a:t>
            </a:r>
          </a:p>
          <a:p>
            <a:pPr eaLnBrk="1" hangingPunct="1">
              <a:lnSpc>
                <a:spcPct val="80000"/>
              </a:lnSpc>
            </a:pPr>
            <a:endParaRPr lang="en-GB" sz="1600" smtClean="0">
              <a:solidFill>
                <a:srgbClr val="FF0000"/>
              </a:solidFill>
            </a:endParaRPr>
          </a:p>
          <a:p>
            <a:pPr eaLnBrk="1" hangingPunct="1">
              <a:spcBef>
                <a:spcPct val="50000"/>
              </a:spcBef>
            </a:pPr>
            <a:r>
              <a:rPr lang="en-GB" sz="2400" smtClean="0"/>
              <a:t>URANIUM has two main ISOTOPES </a:t>
            </a:r>
          </a:p>
          <a:p>
            <a:pPr eaLnBrk="1" hangingPunct="1">
              <a:spcBef>
                <a:spcPct val="50000"/>
              </a:spcBef>
            </a:pPr>
            <a:r>
              <a:rPr lang="en-GB" sz="2400" baseline="30000" smtClean="0">
                <a:solidFill>
                  <a:srgbClr val="0000FF"/>
                </a:solidFill>
              </a:rPr>
              <a:t>235</a:t>
            </a:r>
            <a:r>
              <a:rPr lang="en-GB" sz="2400" smtClean="0">
                <a:solidFill>
                  <a:srgbClr val="0000FF"/>
                </a:solidFill>
              </a:rPr>
              <a:t>U    which is present in concentrations of 0.7% in naturally occurring URANIUM</a:t>
            </a:r>
          </a:p>
          <a:p>
            <a:pPr eaLnBrk="1" hangingPunct="1">
              <a:spcBef>
                <a:spcPct val="50000"/>
              </a:spcBef>
            </a:pPr>
            <a:endParaRPr lang="en-GB" sz="2400" baseline="30000" smtClean="0">
              <a:solidFill>
                <a:srgbClr val="0000FF"/>
              </a:solidFill>
            </a:endParaRPr>
          </a:p>
          <a:p>
            <a:pPr eaLnBrk="1" hangingPunct="1">
              <a:spcBef>
                <a:spcPct val="50000"/>
              </a:spcBef>
            </a:pPr>
            <a:r>
              <a:rPr lang="en-GB" sz="2400" baseline="30000" smtClean="0">
                <a:solidFill>
                  <a:srgbClr val="FA431E"/>
                </a:solidFill>
              </a:rPr>
              <a:t>238</a:t>
            </a:r>
            <a:r>
              <a:rPr lang="en-GB" sz="2400" smtClean="0">
                <a:solidFill>
                  <a:srgbClr val="FA431E"/>
                </a:solidFill>
              </a:rPr>
              <a:t>U   which is 99.3% of naturally occurring URANIUM.</a:t>
            </a:r>
          </a:p>
          <a:p>
            <a:pPr eaLnBrk="1" hangingPunct="1">
              <a:spcBef>
                <a:spcPct val="50000"/>
              </a:spcBef>
            </a:pPr>
            <a:r>
              <a:rPr lang="en-GB" sz="2400" smtClean="0"/>
              <a:t>Some Nuclear Reactors use Uranium at the naturally occurring concentration of 0.7%</a:t>
            </a:r>
          </a:p>
          <a:p>
            <a:pPr eaLnBrk="1" hangingPunct="1">
              <a:spcBef>
                <a:spcPct val="50000"/>
              </a:spcBef>
            </a:pPr>
            <a:r>
              <a:rPr lang="en-GB" sz="2400" smtClean="0">
                <a:solidFill>
                  <a:srgbClr val="0000FF"/>
                </a:solidFill>
              </a:rPr>
              <a:t>Most require some enrichment to around 2.5% - 5%</a:t>
            </a:r>
          </a:p>
          <a:p>
            <a:pPr eaLnBrk="1" hangingPunct="1">
              <a:spcBef>
                <a:spcPct val="50000"/>
              </a:spcBef>
            </a:pPr>
            <a:r>
              <a:rPr lang="en-GB" sz="2400" smtClean="0">
                <a:solidFill>
                  <a:srgbClr val="FA431E"/>
                </a:solidFill>
              </a:rPr>
              <a:t>Enrichment is energy intensive if using gas diffusion technology, but relatively efficient with centrifuge technology. </a:t>
            </a:r>
          </a:p>
          <a:p>
            <a:pPr eaLnBrk="1" hangingPunct="1">
              <a:spcBef>
                <a:spcPct val="50000"/>
              </a:spcBef>
            </a:pPr>
            <a:r>
              <a:rPr lang="en-GB" sz="2400" smtClean="0"/>
              <a:t>Some demonstration reactors use enrichment at around 93%.</a:t>
            </a:r>
          </a:p>
          <a:p>
            <a:pPr eaLnBrk="1" hangingPunct="1">
              <a:spcBef>
                <a:spcPct val="50000"/>
              </a:spcBef>
            </a:pPr>
            <a:endParaRPr lang="en-GB" sz="2400" baseline="30000" smtClean="0"/>
          </a:p>
          <a:p>
            <a:pPr eaLnBrk="1" hangingPunct="1"/>
            <a:endParaRPr lang="en-GB" baseline="30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
                                  </p:stCondLst>
                                  <p:childTnLst>
                                    <p:set>
                                      <p:cBhvr>
                                        <p:cTn id="6" dur="1" fill="hold">
                                          <p:stCondLst>
                                            <p:cond delay="0"/>
                                          </p:stCondLst>
                                        </p:cTn>
                                        <p:tgtEl>
                                          <p:spTgt spid="64515">
                                            <p:txEl>
                                              <p:pRg st="2" end="2"/>
                                            </p:txEl>
                                          </p:spTgt>
                                        </p:tgtEl>
                                        <p:attrNameLst>
                                          <p:attrName>style.visibility</p:attrName>
                                        </p:attrNameLst>
                                      </p:cBhvr>
                                      <p:to>
                                        <p:strVal val="visible"/>
                                      </p:to>
                                    </p:set>
                                    <p:animEffect transition="in" filter="dissolve">
                                      <p:cBhvr>
                                        <p:cTn id="7" dur="500"/>
                                        <p:tgtEl>
                                          <p:spTgt spid="64515">
                                            <p:txEl>
                                              <p:pRg st="2" end="2"/>
                                            </p:txEl>
                                          </p:spTgt>
                                        </p:tgtEl>
                                      </p:cBhvr>
                                    </p:animEffect>
                                  </p:childTnLst>
                                </p:cTn>
                              </p:par>
                            </p:childTnLst>
                          </p:cTn>
                        </p:par>
                        <p:par>
                          <p:cTn id="8" fill="hold" nodeType="afterGroup">
                            <p:stCondLst>
                              <p:cond delay="1000"/>
                            </p:stCondLst>
                            <p:childTnLst>
                              <p:par>
                                <p:cTn id="9" presetID="9" presetClass="entr" presetSubtype="0" fill="hold" nodeType="afterEffect">
                                  <p:stCondLst>
                                    <p:cond delay="500"/>
                                  </p:stCondLst>
                                  <p:childTnLst>
                                    <p:set>
                                      <p:cBhvr>
                                        <p:cTn id="10" dur="1" fill="hold">
                                          <p:stCondLst>
                                            <p:cond delay="0"/>
                                          </p:stCondLst>
                                        </p:cTn>
                                        <p:tgtEl>
                                          <p:spTgt spid="64515">
                                            <p:txEl>
                                              <p:pRg st="3" end="3"/>
                                            </p:txEl>
                                          </p:spTgt>
                                        </p:tgtEl>
                                        <p:attrNameLst>
                                          <p:attrName>style.visibility</p:attrName>
                                        </p:attrNameLst>
                                      </p:cBhvr>
                                      <p:to>
                                        <p:strVal val="visible"/>
                                      </p:to>
                                    </p:set>
                                    <p:animEffect transition="in" filter="dissolve">
                                      <p:cBhvr>
                                        <p:cTn id="11" dur="500"/>
                                        <p:tgtEl>
                                          <p:spTgt spid="64515">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64515">
                                            <p:txEl>
                                              <p:pRg st="5" end="5"/>
                                            </p:txEl>
                                          </p:spTgt>
                                        </p:tgtEl>
                                        <p:attrNameLst>
                                          <p:attrName>style.visibility</p:attrName>
                                        </p:attrNameLst>
                                      </p:cBhvr>
                                      <p:to>
                                        <p:strVal val="visible"/>
                                      </p:to>
                                    </p:set>
                                    <p:animEffect transition="in" filter="dissolve">
                                      <p:cBhvr>
                                        <p:cTn id="16" dur="500"/>
                                        <p:tgtEl>
                                          <p:spTgt spid="64515">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64515">
                                            <p:txEl>
                                              <p:pRg st="6" end="6"/>
                                            </p:txEl>
                                          </p:spTgt>
                                        </p:tgtEl>
                                        <p:attrNameLst>
                                          <p:attrName>style.visibility</p:attrName>
                                        </p:attrNameLst>
                                      </p:cBhvr>
                                      <p:to>
                                        <p:strVal val="visible"/>
                                      </p:to>
                                    </p:set>
                                    <p:animEffect transition="in" filter="dissolve">
                                      <p:cBhvr>
                                        <p:cTn id="21" dur="500"/>
                                        <p:tgtEl>
                                          <p:spTgt spid="64515">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64515">
                                            <p:txEl>
                                              <p:pRg st="7" end="7"/>
                                            </p:txEl>
                                          </p:spTgt>
                                        </p:tgtEl>
                                        <p:attrNameLst>
                                          <p:attrName>style.visibility</p:attrName>
                                        </p:attrNameLst>
                                      </p:cBhvr>
                                      <p:to>
                                        <p:strVal val="visible"/>
                                      </p:to>
                                    </p:set>
                                    <p:animEffect transition="in" filter="dissolve">
                                      <p:cBhvr>
                                        <p:cTn id="26" dur="500"/>
                                        <p:tgtEl>
                                          <p:spTgt spid="64515">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64515">
                                            <p:txEl>
                                              <p:pRg st="8" end="8"/>
                                            </p:txEl>
                                          </p:spTgt>
                                        </p:tgtEl>
                                        <p:attrNameLst>
                                          <p:attrName>style.visibility</p:attrName>
                                        </p:attrNameLst>
                                      </p:cBhvr>
                                      <p:to>
                                        <p:strVal val="visible"/>
                                      </p:to>
                                    </p:set>
                                    <p:animEffect transition="in" filter="dissolve">
                                      <p:cBhvr>
                                        <p:cTn id="31" dur="500"/>
                                        <p:tgtEl>
                                          <p:spTgt spid="64515">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64515">
                                            <p:txEl>
                                              <p:pRg st="9" end="9"/>
                                            </p:txEl>
                                          </p:spTgt>
                                        </p:tgtEl>
                                        <p:attrNameLst>
                                          <p:attrName>style.visibility</p:attrName>
                                        </p:attrNameLst>
                                      </p:cBhvr>
                                      <p:to>
                                        <p:strVal val="visible"/>
                                      </p:to>
                                    </p:set>
                                    <p:animEffect transition="in" filter="dissolve">
                                      <p:cBhvr>
                                        <p:cTn id="36" dur="500"/>
                                        <p:tgtEl>
                                          <p:spTgt spid="645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5C5ADD48-2A57-4A96-B582-34311DF4D512}" type="slidenum">
              <a:rPr lang="en-GB" smtClean="0"/>
              <a:pPr/>
              <a:t>17</a:t>
            </a:fld>
            <a:endParaRPr lang="en-GB" smtClean="0"/>
          </a:p>
        </p:txBody>
      </p:sp>
      <p:sp>
        <p:nvSpPr>
          <p:cNvPr id="22531" name="Date Placeholder 4"/>
          <p:cNvSpPr>
            <a:spLocks noGrp="1"/>
          </p:cNvSpPr>
          <p:nvPr>
            <p:ph type="dt" sz="quarter" idx="11"/>
          </p:nvPr>
        </p:nvSpPr>
        <p:spPr>
          <a:noFill/>
        </p:spPr>
        <p:txBody>
          <a:bodyPr/>
          <a:lstStyle/>
          <a:p>
            <a:fld id="{C6ABD772-A1AD-457F-96BB-00AEB06CC2EE}" type="datetime1">
              <a:rPr lang="en-GB" smtClean="0"/>
              <a:pPr/>
              <a:t>01/02/2018</a:t>
            </a:fld>
            <a:endParaRPr lang="en-GB" smtClean="0"/>
          </a:p>
        </p:txBody>
      </p:sp>
      <p:sp>
        <p:nvSpPr>
          <p:cNvPr id="22532"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a:xfrm>
            <a:off x="323850" y="404813"/>
            <a:ext cx="8272463" cy="6453187"/>
          </a:xfrm>
        </p:spPr>
        <p:txBody>
          <a:bodyPr/>
          <a:lstStyle/>
          <a:p>
            <a:pPr eaLnBrk="1" hangingPunct="1">
              <a:buFontTx/>
              <a:buNone/>
            </a:pPr>
            <a:r>
              <a:rPr lang="en-GB" sz="2800" smtClean="0">
                <a:solidFill>
                  <a:srgbClr val="FF0000"/>
                </a:solidFill>
              </a:rPr>
              <a:t>Radioactive emissions.</a:t>
            </a:r>
          </a:p>
          <a:p>
            <a:pPr eaLnBrk="1" hangingPunct="1"/>
            <a:r>
              <a:rPr lang="en-GB" sz="2400" smtClean="0">
                <a:solidFill>
                  <a:srgbClr val="FF0000"/>
                </a:solidFill>
              </a:rPr>
              <a:t>FOUR </a:t>
            </a:r>
            <a:r>
              <a:rPr lang="en-GB" sz="2400" smtClean="0"/>
              <a:t>types of radiation:-</a:t>
            </a:r>
          </a:p>
          <a:p>
            <a:pPr eaLnBrk="1" hangingPunct="1"/>
            <a:r>
              <a:rPr lang="en-GB" sz="2400" smtClean="0"/>
              <a:t>1)  </a:t>
            </a:r>
            <a:r>
              <a:rPr lang="en-GB" sz="2400" smtClean="0">
                <a:solidFill>
                  <a:srgbClr val="FF0000"/>
                </a:solidFill>
              </a:rPr>
              <a:t>ALPHA</a:t>
            </a:r>
            <a:r>
              <a:rPr lang="en-GB" sz="2400" smtClean="0"/>
              <a:t> particles </a:t>
            </a:r>
            <a:r>
              <a:rPr lang="en-GB" smtClean="0">
                <a:solidFill>
                  <a:srgbClr val="FF0000"/>
                </a:solidFill>
              </a:rPr>
              <a:t>(</a:t>
            </a:r>
            <a:r>
              <a:rPr lang="en-GB" smtClean="0">
                <a:solidFill>
                  <a:srgbClr val="FF0000"/>
                </a:solidFill>
                <a:sym typeface="Symbol" pitchFamily="18" charset="2"/>
              </a:rPr>
              <a:t>)</a:t>
            </a:r>
            <a:endParaRPr lang="el-GR" smtClean="0">
              <a:solidFill>
                <a:srgbClr val="FF0000"/>
              </a:solidFill>
              <a:cs typeface="Times New Roman" pitchFamily="18" charset="0"/>
              <a:sym typeface="Symbol" pitchFamily="18" charset="2"/>
            </a:endParaRPr>
          </a:p>
          <a:p>
            <a:pPr lvl="1" eaLnBrk="1" hangingPunct="1">
              <a:buFontTx/>
              <a:buChar char="-"/>
            </a:pPr>
            <a:r>
              <a:rPr lang="en-GB" sz="2000" smtClean="0"/>
              <a:t>large particles consisting of 2 PROTONS and 2 NEUTRONS </a:t>
            </a:r>
          </a:p>
          <a:p>
            <a:pPr lvl="1" eaLnBrk="1" hangingPunct="1">
              <a:buFontTx/>
              <a:buNone/>
            </a:pPr>
            <a:r>
              <a:rPr lang="en-GB" sz="2000" smtClean="0"/>
              <a:t>    the nucleus of a HELIUM atom.</a:t>
            </a:r>
          </a:p>
          <a:p>
            <a:pPr eaLnBrk="1" hangingPunct="1"/>
            <a:r>
              <a:rPr lang="en-GB" sz="2400" smtClean="0"/>
              <a:t>2)  </a:t>
            </a:r>
            <a:r>
              <a:rPr lang="en-GB" sz="2400" smtClean="0">
                <a:solidFill>
                  <a:srgbClr val="FF0000"/>
                </a:solidFill>
              </a:rPr>
              <a:t>BETA</a:t>
            </a:r>
            <a:r>
              <a:rPr lang="en-GB" sz="2400" smtClean="0"/>
              <a:t> particles </a:t>
            </a:r>
            <a:r>
              <a:rPr lang="en-GB" smtClean="0">
                <a:solidFill>
                  <a:srgbClr val="FF0000"/>
                </a:solidFill>
              </a:rPr>
              <a:t>(</a:t>
            </a:r>
            <a:r>
              <a:rPr lang="el-GR" smtClean="0">
                <a:solidFill>
                  <a:srgbClr val="FF0000"/>
                </a:solidFill>
                <a:cs typeface="Times New Roman" pitchFamily="18" charset="0"/>
                <a:sym typeface="Symbol" pitchFamily="18" charset="2"/>
              </a:rPr>
              <a:t>β</a:t>
            </a:r>
            <a:r>
              <a:rPr lang="en-GB" smtClean="0">
                <a:solidFill>
                  <a:srgbClr val="FF0000"/>
                </a:solidFill>
                <a:cs typeface="Times New Roman" pitchFamily="18" charset="0"/>
                <a:sym typeface="Symbol" pitchFamily="18" charset="2"/>
              </a:rPr>
              <a:t>)</a:t>
            </a:r>
            <a:r>
              <a:rPr lang="en-GB" sz="2400" smtClean="0"/>
              <a:t> which are ELECTRONS</a:t>
            </a:r>
          </a:p>
          <a:p>
            <a:pPr eaLnBrk="1" hangingPunct="1"/>
            <a:r>
              <a:rPr lang="en-GB" sz="2400" smtClean="0"/>
              <a:t>3)  </a:t>
            </a:r>
            <a:r>
              <a:rPr lang="en-GB" sz="2400" smtClean="0">
                <a:solidFill>
                  <a:srgbClr val="FF0000"/>
                </a:solidFill>
              </a:rPr>
              <a:t>GAMMA</a:t>
            </a:r>
            <a:r>
              <a:rPr lang="en-GB" sz="2400" smtClean="0"/>
              <a:t> - RAYS. </a:t>
            </a:r>
            <a:r>
              <a:rPr lang="en-GB" smtClean="0">
                <a:solidFill>
                  <a:srgbClr val="FF0000"/>
                </a:solidFill>
              </a:rPr>
              <a:t>(</a:t>
            </a:r>
            <a:r>
              <a:rPr lang="en-GB" smtClean="0">
                <a:solidFill>
                  <a:srgbClr val="FF0000"/>
                </a:solidFill>
                <a:sym typeface="Symbol" pitchFamily="18" charset="2"/>
              </a:rPr>
              <a:t>)</a:t>
            </a:r>
            <a:endParaRPr lang="en-GB" smtClean="0">
              <a:solidFill>
                <a:srgbClr val="FF0000"/>
              </a:solidFill>
            </a:endParaRPr>
          </a:p>
          <a:p>
            <a:pPr lvl="1" eaLnBrk="1" hangingPunct="1"/>
            <a:r>
              <a:rPr lang="en-GB" sz="2000" smtClean="0"/>
              <a:t>Arise when the kinetic energy of Alpha and Beta particles is lost passing through the electron clouds of atoms.  Some energy is used to break chemical bonds while some is converted into GAMMA -RAYS.</a:t>
            </a:r>
          </a:p>
          <a:p>
            <a:pPr eaLnBrk="1" hangingPunct="1"/>
            <a:r>
              <a:rPr lang="en-GB" sz="2400" smtClean="0"/>
              <a:t>4)  </a:t>
            </a:r>
            <a:r>
              <a:rPr lang="en-GB" sz="2400" smtClean="0">
                <a:solidFill>
                  <a:srgbClr val="FF0000"/>
                </a:solidFill>
              </a:rPr>
              <a:t>X - RAYS</a:t>
            </a:r>
            <a:r>
              <a:rPr lang="en-GB" sz="2400" smtClean="0"/>
              <a:t>.  </a:t>
            </a:r>
          </a:p>
          <a:p>
            <a:pPr lvl="1" eaLnBrk="1" hangingPunct="1"/>
            <a:r>
              <a:rPr lang="en-GB" sz="2000" smtClean="0"/>
              <a:t>Alpha and Beta particles, and gamma-rays may temporarily dislodge ELECTRONS from their normal orbits.  As the electrons jump back they emit X-Rays which are characteristic of the element which has been excited.  </a:t>
            </a:r>
          </a:p>
        </p:txBody>
      </p:sp>
      <p:sp>
        <p:nvSpPr>
          <p:cNvPr id="22534"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(5)</a:t>
            </a:r>
          </a:p>
        </p:txBody>
      </p:sp>
      <p:grpSp>
        <p:nvGrpSpPr>
          <p:cNvPr id="2" name="Group 5"/>
          <p:cNvGrpSpPr>
            <a:grpSpLocks/>
          </p:cNvGrpSpPr>
          <p:nvPr/>
        </p:nvGrpSpPr>
        <p:grpSpPr bwMode="auto">
          <a:xfrm>
            <a:off x="8086725" y="1790700"/>
            <a:ext cx="706438" cy="700088"/>
            <a:chOff x="769" y="1402"/>
            <a:chExt cx="253" cy="222"/>
          </a:xfrm>
        </p:grpSpPr>
        <p:sp>
          <p:nvSpPr>
            <p:cNvPr id="22537" name="Oval 6"/>
            <p:cNvSpPr>
              <a:spLocks noChangeArrowheads="1"/>
            </p:cNvSpPr>
            <p:nvPr/>
          </p:nvSpPr>
          <p:spPr bwMode="auto">
            <a:xfrm>
              <a:off x="891" y="1402"/>
              <a:ext cx="119" cy="109"/>
            </a:xfrm>
            <a:prstGeom prst="ellipse">
              <a:avLst/>
            </a:prstGeom>
            <a:solidFill>
              <a:srgbClr val="FF0000"/>
            </a:solidFill>
            <a:ln w="9525">
              <a:solidFill>
                <a:schemeClr val="tx1"/>
              </a:solidFill>
              <a:round/>
              <a:headEnd/>
              <a:tailEnd/>
            </a:ln>
          </p:spPr>
          <p:txBody>
            <a:bodyPr wrap="none" anchor="ctr"/>
            <a:lstStyle/>
            <a:p>
              <a:endParaRPr lang="en-US"/>
            </a:p>
          </p:txBody>
        </p:sp>
        <p:sp>
          <p:nvSpPr>
            <p:cNvPr id="22538" name="Oval 7"/>
            <p:cNvSpPr>
              <a:spLocks noChangeArrowheads="1"/>
            </p:cNvSpPr>
            <p:nvPr/>
          </p:nvSpPr>
          <p:spPr bwMode="auto">
            <a:xfrm>
              <a:off x="903" y="1515"/>
              <a:ext cx="119" cy="109"/>
            </a:xfrm>
            <a:prstGeom prst="ellipse">
              <a:avLst/>
            </a:prstGeom>
            <a:solidFill>
              <a:srgbClr val="66FF33"/>
            </a:solidFill>
            <a:ln w="9525">
              <a:solidFill>
                <a:schemeClr val="tx1"/>
              </a:solidFill>
              <a:round/>
              <a:headEnd/>
              <a:tailEnd/>
            </a:ln>
          </p:spPr>
          <p:txBody>
            <a:bodyPr wrap="none" anchor="ctr"/>
            <a:lstStyle/>
            <a:p>
              <a:endParaRPr lang="en-US"/>
            </a:p>
          </p:txBody>
        </p:sp>
        <p:sp>
          <p:nvSpPr>
            <p:cNvPr id="22539" name="Oval 8"/>
            <p:cNvSpPr>
              <a:spLocks noChangeArrowheads="1"/>
            </p:cNvSpPr>
            <p:nvPr/>
          </p:nvSpPr>
          <p:spPr bwMode="auto">
            <a:xfrm>
              <a:off x="769" y="1409"/>
              <a:ext cx="119" cy="109"/>
            </a:xfrm>
            <a:prstGeom prst="ellipse">
              <a:avLst/>
            </a:prstGeom>
            <a:solidFill>
              <a:srgbClr val="66FF33"/>
            </a:solidFill>
            <a:ln w="9525">
              <a:solidFill>
                <a:schemeClr val="tx1"/>
              </a:solidFill>
              <a:round/>
              <a:headEnd/>
              <a:tailEnd/>
            </a:ln>
          </p:spPr>
          <p:txBody>
            <a:bodyPr wrap="none" anchor="ctr"/>
            <a:lstStyle/>
            <a:p>
              <a:endParaRPr lang="en-US"/>
            </a:p>
          </p:txBody>
        </p:sp>
        <p:sp>
          <p:nvSpPr>
            <p:cNvPr id="22540" name="Oval 9"/>
            <p:cNvSpPr>
              <a:spLocks noChangeArrowheads="1"/>
            </p:cNvSpPr>
            <p:nvPr/>
          </p:nvSpPr>
          <p:spPr bwMode="auto">
            <a:xfrm>
              <a:off x="784" y="1515"/>
              <a:ext cx="119" cy="109"/>
            </a:xfrm>
            <a:prstGeom prst="ellipse">
              <a:avLst/>
            </a:prstGeom>
            <a:solidFill>
              <a:srgbClr val="FF0000"/>
            </a:solidFill>
            <a:ln w="9525">
              <a:solidFill>
                <a:schemeClr val="tx1"/>
              </a:solidFill>
              <a:round/>
              <a:headEnd/>
              <a:tailEnd/>
            </a:ln>
          </p:spPr>
          <p:txBody>
            <a:bodyPr wrap="none" anchor="ctr"/>
            <a:lstStyle/>
            <a:p>
              <a:endParaRPr lang="en-US"/>
            </a:p>
          </p:txBody>
        </p:sp>
      </p:grpSp>
      <p:sp>
        <p:nvSpPr>
          <p:cNvPr id="13322" name="Oval 10"/>
          <p:cNvSpPr>
            <a:spLocks noChangeArrowheads="1"/>
          </p:cNvSpPr>
          <p:nvPr/>
        </p:nvSpPr>
        <p:spPr bwMode="auto">
          <a:xfrm>
            <a:off x="8288338" y="2873375"/>
            <a:ext cx="188912" cy="173038"/>
          </a:xfrm>
          <a:prstGeom prst="ellipse">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dissolve">
                                      <p:cBhvr>
                                        <p:cTn id="7" dur="500"/>
                                        <p:tgtEl>
                                          <p:spTgt spid="1331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315">
                                            <p:txEl>
                                              <p:pRg st="3" end="3"/>
                                            </p:txEl>
                                          </p:spTgt>
                                        </p:tgtEl>
                                        <p:attrNameLst>
                                          <p:attrName>style.visibility</p:attrName>
                                        </p:attrNameLst>
                                      </p:cBhvr>
                                      <p:to>
                                        <p:strVal val="visible"/>
                                      </p:to>
                                    </p:set>
                                    <p:animEffect transition="in" filter="dissolve">
                                      <p:cBhvr>
                                        <p:cTn id="10" dur="500"/>
                                        <p:tgtEl>
                                          <p:spTgt spid="13315">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315">
                                            <p:txEl>
                                              <p:pRg st="4" end="4"/>
                                            </p:txEl>
                                          </p:spTgt>
                                        </p:tgtEl>
                                        <p:attrNameLst>
                                          <p:attrName>style.visibility</p:attrName>
                                        </p:attrNameLst>
                                      </p:cBhvr>
                                      <p:to>
                                        <p:strVal val="visible"/>
                                      </p:to>
                                    </p:set>
                                    <p:animEffect transition="in" filter="dissolve">
                                      <p:cBhvr>
                                        <p:cTn id="13" dur="500"/>
                                        <p:tgtEl>
                                          <p:spTgt spid="13315">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animEffect transition="in" filter="dissolve">
                                      <p:cBhvr>
                                        <p:cTn id="21" dur="500"/>
                                        <p:tgtEl>
                                          <p:spTgt spid="13315">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322"/>
                                        </p:tgtEl>
                                        <p:attrNameLst>
                                          <p:attrName>style.visibility</p:attrName>
                                        </p:attrNameLst>
                                      </p:cBhvr>
                                      <p:to>
                                        <p:strVal val="visible"/>
                                      </p:to>
                                    </p:set>
                                    <p:animEffect transition="in" filter="dissolve">
                                      <p:cBhvr>
                                        <p:cTn id="24" dur="500"/>
                                        <p:tgtEl>
                                          <p:spTgt spid="1332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3315">
                                            <p:txEl>
                                              <p:pRg st="6" end="6"/>
                                            </p:txEl>
                                          </p:spTgt>
                                        </p:tgtEl>
                                        <p:attrNameLst>
                                          <p:attrName>style.visibility</p:attrName>
                                        </p:attrNameLst>
                                      </p:cBhvr>
                                      <p:to>
                                        <p:strVal val="visible"/>
                                      </p:to>
                                    </p:set>
                                    <p:animEffect transition="in" filter="dissolve">
                                      <p:cBhvr>
                                        <p:cTn id="29" dur="500"/>
                                        <p:tgtEl>
                                          <p:spTgt spid="13315">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3315">
                                            <p:txEl>
                                              <p:pRg st="7" end="7"/>
                                            </p:txEl>
                                          </p:spTgt>
                                        </p:tgtEl>
                                        <p:attrNameLst>
                                          <p:attrName>style.visibility</p:attrName>
                                        </p:attrNameLst>
                                      </p:cBhvr>
                                      <p:to>
                                        <p:strVal val="visible"/>
                                      </p:to>
                                    </p:set>
                                    <p:animEffect transition="in" filter="dissolve">
                                      <p:cBhvr>
                                        <p:cTn id="32" dur="500"/>
                                        <p:tgtEl>
                                          <p:spTgt spid="1331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3315">
                                            <p:txEl>
                                              <p:pRg st="8" end="8"/>
                                            </p:txEl>
                                          </p:spTgt>
                                        </p:tgtEl>
                                        <p:attrNameLst>
                                          <p:attrName>style.visibility</p:attrName>
                                        </p:attrNameLst>
                                      </p:cBhvr>
                                      <p:to>
                                        <p:strVal val="visible"/>
                                      </p:to>
                                    </p:set>
                                    <p:animEffect transition="in" filter="dissolve">
                                      <p:cBhvr>
                                        <p:cTn id="37" dur="500"/>
                                        <p:tgtEl>
                                          <p:spTgt spid="13315">
                                            <p:txEl>
                                              <p:pRg st="8" end="8"/>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13315">
                                            <p:txEl>
                                              <p:pRg st="9" end="9"/>
                                            </p:txEl>
                                          </p:spTgt>
                                        </p:tgtEl>
                                        <p:attrNameLst>
                                          <p:attrName>style.visibility</p:attrName>
                                        </p:attrNameLst>
                                      </p:cBhvr>
                                      <p:to>
                                        <p:strVal val="visible"/>
                                      </p:to>
                                    </p:set>
                                    <p:animEffect transition="in" filter="dissolve">
                                      <p:cBhvr>
                                        <p:cTn id="40" dur="5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D363F873-6004-414C-B542-8B59E98B9BB3}" type="slidenum">
              <a:rPr lang="en-GB" smtClean="0"/>
              <a:pPr/>
              <a:t>18</a:t>
            </a:fld>
            <a:endParaRPr lang="en-GB" smtClean="0"/>
          </a:p>
        </p:txBody>
      </p:sp>
      <p:sp>
        <p:nvSpPr>
          <p:cNvPr id="23555" name="Date Placeholder 4"/>
          <p:cNvSpPr>
            <a:spLocks noGrp="1"/>
          </p:cNvSpPr>
          <p:nvPr>
            <p:ph type="dt" sz="quarter" idx="11"/>
          </p:nvPr>
        </p:nvSpPr>
        <p:spPr>
          <a:noFill/>
        </p:spPr>
        <p:txBody>
          <a:bodyPr/>
          <a:lstStyle/>
          <a:p>
            <a:fld id="{B22FBBC7-6198-4DB7-9F11-4878DCA1DBA6}" type="datetime1">
              <a:rPr lang="en-GB" smtClean="0"/>
              <a:pPr/>
              <a:t>01/02/2018</a:t>
            </a:fld>
            <a:endParaRPr lang="en-GB" smtClean="0"/>
          </a:p>
        </p:txBody>
      </p:sp>
      <p:sp>
        <p:nvSpPr>
          <p:cNvPr id="23556" name="Rectangle 2"/>
          <p:cNvSpPr>
            <a:spLocks noGrp="1" noChangeArrowheads="1"/>
          </p:cNvSpPr>
          <p:nvPr>
            <p:ph type="title"/>
          </p:nvPr>
        </p:nvSpPr>
        <p:spPr/>
        <p:txBody>
          <a:bodyPr/>
          <a:lstStyle/>
          <a:p>
            <a:pPr eaLnBrk="1" hangingPunct="1"/>
            <a:endParaRPr lang="en-US" smtClean="0"/>
          </a:p>
        </p:txBody>
      </p:sp>
      <p:sp>
        <p:nvSpPr>
          <p:cNvPr id="23557"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(6)</a:t>
            </a:r>
          </a:p>
        </p:txBody>
      </p:sp>
      <p:sp>
        <p:nvSpPr>
          <p:cNvPr id="44055" name="Oval 23"/>
          <p:cNvSpPr>
            <a:spLocks noChangeArrowheads="1"/>
          </p:cNvSpPr>
          <p:nvPr/>
        </p:nvSpPr>
        <p:spPr bwMode="auto">
          <a:xfrm>
            <a:off x="1393825" y="2108200"/>
            <a:ext cx="188913" cy="173038"/>
          </a:xfrm>
          <a:prstGeom prst="ellipse">
            <a:avLst/>
          </a:prstGeom>
          <a:solidFill>
            <a:srgbClr val="0000FF"/>
          </a:solidFill>
          <a:ln w="9525">
            <a:solidFill>
              <a:schemeClr val="tx1"/>
            </a:solidFill>
            <a:round/>
            <a:headEnd/>
            <a:tailEnd/>
          </a:ln>
        </p:spPr>
        <p:txBody>
          <a:bodyPr wrap="none" anchor="ctr"/>
          <a:lstStyle/>
          <a:p>
            <a:endParaRPr lang="en-US"/>
          </a:p>
        </p:txBody>
      </p:sp>
      <p:grpSp>
        <p:nvGrpSpPr>
          <p:cNvPr id="2" name="Group 29"/>
          <p:cNvGrpSpPr>
            <a:grpSpLocks/>
          </p:cNvGrpSpPr>
          <p:nvPr/>
        </p:nvGrpSpPr>
        <p:grpSpPr bwMode="auto">
          <a:xfrm>
            <a:off x="1220788" y="1111250"/>
            <a:ext cx="401637" cy="352425"/>
            <a:chOff x="769" y="1402"/>
            <a:chExt cx="253" cy="222"/>
          </a:xfrm>
        </p:grpSpPr>
        <p:sp>
          <p:nvSpPr>
            <p:cNvPr id="23576" name="Oval 24"/>
            <p:cNvSpPr>
              <a:spLocks noChangeArrowheads="1"/>
            </p:cNvSpPr>
            <p:nvPr/>
          </p:nvSpPr>
          <p:spPr bwMode="auto">
            <a:xfrm>
              <a:off x="891" y="1402"/>
              <a:ext cx="119" cy="109"/>
            </a:xfrm>
            <a:prstGeom prst="ellipse">
              <a:avLst/>
            </a:prstGeom>
            <a:solidFill>
              <a:srgbClr val="FF0000"/>
            </a:solidFill>
            <a:ln w="9525">
              <a:solidFill>
                <a:schemeClr val="tx1"/>
              </a:solidFill>
              <a:round/>
              <a:headEnd/>
              <a:tailEnd/>
            </a:ln>
          </p:spPr>
          <p:txBody>
            <a:bodyPr wrap="none" anchor="ctr"/>
            <a:lstStyle/>
            <a:p>
              <a:endParaRPr lang="en-US"/>
            </a:p>
          </p:txBody>
        </p:sp>
        <p:sp>
          <p:nvSpPr>
            <p:cNvPr id="23577" name="Oval 25"/>
            <p:cNvSpPr>
              <a:spLocks noChangeArrowheads="1"/>
            </p:cNvSpPr>
            <p:nvPr/>
          </p:nvSpPr>
          <p:spPr bwMode="auto">
            <a:xfrm>
              <a:off x="903" y="1515"/>
              <a:ext cx="119" cy="109"/>
            </a:xfrm>
            <a:prstGeom prst="ellipse">
              <a:avLst/>
            </a:prstGeom>
            <a:solidFill>
              <a:srgbClr val="66FF33"/>
            </a:solidFill>
            <a:ln w="9525">
              <a:solidFill>
                <a:schemeClr val="tx1"/>
              </a:solidFill>
              <a:round/>
              <a:headEnd/>
              <a:tailEnd/>
            </a:ln>
          </p:spPr>
          <p:txBody>
            <a:bodyPr wrap="none" anchor="ctr"/>
            <a:lstStyle/>
            <a:p>
              <a:endParaRPr lang="en-US"/>
            </a:p>
          </p:txBody>
        </p:sp>
        <p:sp>
          <p:nvSpPr>
            <p:cNvPr id="23578" name="Oval 26"/>
            <p:cNvSpPr>
              <a:spLocks noChangeArrowheads="1"/>
            </p:cNvSpPr>
            <p:nvPr/>
          </p:nvSpPr>
          <p:spPr bwMode="auto">
            <a:xfrm>
              <a:off x="769" y="1409"/>
              <a:ext cx="119" cy="109"/>
            </a:xfrm>
            <a:prstGeom prst="ellipse">
              <a:avLst/>
            </a:prstGeom>
            <a:solidFill>
              <a:srgbClr val="66FF33"/>
            </a:solidFill>
            <a:ln w="9525">
              <a:solidFill>
                <a:schemeClr val="tx1"/>
              </a:solidFill>
              <a:round/>
              <a:headEnd/>
              <a:tailEnd/>
            </a:ln>
          </p:spPr>
          <p:txBody>
            <a:bodyPr wrap="none" anchor="ctr"/>
            <a:lstStyle/>
            <a:p>
              <a:endParaRPr lang="en-US"/>
            </a:p>
          </p:txBody>
        </p:sp>
        <p:sp>
          <p:nvSpPr>
            <p:cNvPr id="23579" name="Oval 28"/>
            <p:cNvSpPr>
              <a:spLocks noChangeArrowheads="1"/>
            </p:cNvSpPr>
            <p:nvPr/>
          </p:nvSpPr>
          <p:spPr bwMode="auto">
            <a:xfrm>
              <a:off x="784" y="1515"/>
              <a:ext cx="119" cy="109"/>
            </a:xfrm>
            <a:prstGeom prst="ellipse">
              <a:avLst/>
            </a:prstGeom>
            <a:solidFill>
              <a:srgbClr val="FF0000"/>
            </a:solidFill>
            <a:ln w="9525">
              <a:solidFill>
                <a:schemeClr val="tx1"/>
              </a:solidFill>
              <a:round/>
              <a:headEnd/>
              <a:tailEnd/>
            </a:ln>
          </p:spPr>
          <p:txBody>
            <a:bodyPr wrap="none" anchor="ctr"/>
            <a:lstStyle/>
            <a:p>
              <a:endParaRPr lang="en-US"/>
            </a:p>
          </p:txBody>
        </p:sp>
      </p:grpSp>
      <p:sp>
        <p:nvSpPr>
          <p:cNvPr id="44062" name="Text Box 30"/>
          <p:cNvSpPr txBox="1">
            <a:spLocks noChangeArrowheads="1"/>
          </p:cNvSpPr>
          <p:nvPr/>
        </p:nvSpPr>
        <p:spPr bwMode="auto">
          <a:xfrm>
            <a:off x="449263" y="4224338"/>
            <a:ext cx="8462962" cy="2465387"/>
          </a:xfrm>
          <a:prstGeom prst="rect">
            <a:avLst/>
          </a:prstGeom>
          <a:noFill/>
          <a:ln w="9525">
            <a:noFill/>
            <a:miter lim="800000"/>
            <a:headEnd/>
            <a:tailEnd/>
          </a:ln>
        </p:spPr>
        <p:txBody>
          <a:bodyPr>
            <a:spAutoFit/>
          </a:bodyPr>
          <a:lstStyle/>
          <a:p>
            <a:pPr algn="l">
              <a:spcBef>
                <a:spcPct val="50000"/>
              </a:spcBef>
            </a:pPr>
            <a:r>
              <a:rPr lang="en-GB" sz="2400" b="1">
                <a:latin typeface="Times New Roman" pitchFamily="18" charset="0"/>
                <a:sym typeface="Symbol" pitchFamily="18" charset="2"/>
              </a:rPr>
              <a:t> - particles are stopped by a thin sheet of paper</a:t>
            </a:r>
          </a:p>
          <a:p>
            <a:pPr algn="l">
              <a:spcBef>
                <a:spcPct val="50000"/>
              </a:spcBef>
            </a:pPr>
            <a:r>
              <a:rPr lang="el-GR" sz="2400" b="1">
                <a:latin typeface="Times New Roman" pitchFamily="18" charset="0"/>
                <a:cs typeface="Times New Roman" pitchFamily="18" charset="0"/>
                <a:sym typeface="Symbol" pitchFamily="18" charset="2"/>
              </a:rPr>
              <a:t>β</a:t>
            </a:r>
            <a:r>
              <a:rPr lang="en-GB" sz="2400" b="1">
                <a:latin typeface="Times New Roman" pitchFamily="18" charset="0"/>
                <a:cs typeface="Arial" charset="0"/>
                <a:sym typeface="Symbol" pitchFamily="18" charset="2"/>
              </a:rPr>
              <a:t> – particles are stopped by ~ 3mm aluminium</a:t>
            </a:r>
          </a:p>
          <a:p>
            <a:pPr algn="l">
              <a:spcBef>
                <a:spcPct val="50000"/>
              </a:spcBef>
            </a:pPr>
            <a:r>
              <a:rPr lang="en-GB" sz="2400" b="1">
                <a:latin typeface="Times New Roman" pitchFamily="18" charset="0"/>
                <a:cs typeface="Arial" charset="0"/>
                <a:sym typeface="Symbol" pitchFamily="18" charset="2"/>
              </a:rPr>
              <a:t> - rays CANNOT be stopped – they can be attenuated to safe limits using thick Lead and/or concrete</a:t>
            </a:r>
          </a:p>
          <a:p>
            <a:pPr algn="l">
              <a:spcBef>
                <a:spcPct val="50000"/>
              </a:spcBef>
            </a:pPr>
            <a:endParaRPr lang="el-GR" sz="2400" b="1">
              <a:latin typeface="Times New Roman" pitchFamily="18" charset="0"/>
              <a:cs typeface="Arial" charset="0"/>
              <a:sym typeface="Symbol" pitchFamily="18" charset="2"/>
            </a:endParaRPr>
          </a:p>
        </p:txBody>
      </p:sp>
      <p:sp>
        <p:nvSpPr>
          <p:cNvPr id="44063" name="Text Box 31"/>
          <p:cNvSpPr txBox="1">
            <a:spLocks noChangeArrowheads="1"/>
          </p:cNvSpPr>
          <p:nvPr/>
        </p:nvSpPr>
        <p:spPr bwMode="auto">
          <a:xfrm>
            <a:off x="623888" y="1016000"/>
            <a:ext cx="479425" cy="2227263"/>
          </a:xfrm>
          <a:prstGeom prst="rect">
            <a:avLst/>
          </a:prstGeom>
          <a:noFill/>
          <a:ln w="9525">
            <a:noFill/>
            <a:miter lim="800000"/>
            <a:headEnd/>
            <a:tailEnd/>
          </a:ln>
        </p:spPr>
        <p:txBody>
          <a:bodyPr>
            <a:spAutoFit/>
          </a:bodyPr>
          <a:lstStyle/>
          <a:p>
            <a:pPr algn="l">
              <a:spcBef>
                <a:spcPct val="50000"/>
              </a:spcBef>
            </a:pPr>
            <a:r>
              <a:rPr lang="en-GB" sz="2800" b="1">
                <a:latin typeface="Times New Roman" pitchFamily="18" charset="0"/>
                <a:sym typeface="Symbol" pitchFamily="18" charset="2"/>
              </a:rPr>
              <a:t></a:t>
            </a:r>
          </a:p>
          <a:p>
            <a:pPr algn="l">
              <a:spcBef>
                <a:spcPct val="100000"/>
              </a:spcBef>
            </a:pPr>
            <a:r>
              <a:rPr lang="el-GR" sz="2800" b="1">
                <a:latin typeface="Times New Roman" pitchFamily="18" charset="0"/>
                <a:cs typeface="Times New Roman" pitchFamily="18" charset="0"/>
                <a:sym typeface="Symbol" pitchFamily="18" charset="2"/>
              </a:rPr>
              <a:t>β</a:t>
            </a:r>
            <a:endParaRPr lang="en-GB" sz="2800" b="1">
              <a:latin typeface="Times New Roman" pitchFamily="18" charset="0"/>
              <a:cs typeface="Arial" charset="0"/>
              <a:sym typeface="Symbol" pitchFamily="18" charset="2"/>
            </a:endParaRPr>
          </a:p>
          <a:p>
            <a:pPr algn="l">
              <a:spcBef>
                <a:spcPct val="100000"/>
              </a:spcBef>
            </a:pPr>
            <a:r>
              <a:rPr lang="el-GR" sz="2800" b="1">
                <a:latin typeface="Times New Roman" pitchFamily="18" charset="0"/>
                <a:cs typeface="Arial" charset="0"/>
                <a:sym typeface="Symbol" pitchFamily="18" charset="2"/>
              </a:rPr>
              <a:t></a:t>
            </a:r>
          </a:p>
        </p:txBody>
      </p:sp>
      <p:sp>
        <p:nvSpPr>
          <p:cNvPr id="16417" name="Freeform 33"/>
          <p:cNvSpPr>
            <a:spLocks/>
          </p:cNvSpPr>
          <p:nvPr/>
        </p:nvSpPr>
        <p:spPr bwMode="auto">
          <a:xfrm>
            <a:off x="7197725" y="3036888"/>
            <a:ext cx="1768475" cy="66675"/>
          </a:xfrm>
          <a:custGeom>
            <a:avLst/>
            <a:gdLst>
              <a:gd name="T0" fmla="*/ 0 w 1114"/>
              <a:gd name="T1" fmla="*/ 2147483647 h 358"/>
              <a:gd name="T2" fmla="*/ 2147483647 w 1114"/>
              <a:gd name="T3" fmla="*/ 2147483647 h 358"/>
              <a:gd name="T4" fmla="*/ 2147483647 w 1114"/>
              <a:gd name="T5" fmla="*/ 2147483647 h 358"/>
              <a:gd name="T6" fmla="*/ 2147483647 w 1114"/>
              <a:gd name="T7" fmla="*/ 2147483647 h 358"/>
              <a:gd name="T8" fmla="*/ 2147483647 w 1114"/>
              <a:gd name="T9" fmla="*/ 2147483647 h 358"/>
              <a:gd name="T10" fmla="*/ 2147483647 w 1114"/>
              <a:gd name="T11" fmla="*/ 2147483647 h 358"/>
              <a:gd name="T12" fmla="*/ 2147483647 w 1114"/>
              <a:gd name="T13" fmla="*/ 2147483647 h 358"/>
              <a:gd name="T14" fmla="*/ 2147483647 w 1114"/>
              <a:gd name="T15" fmla="*/ 2147483647 h 358"/>
              <a:gd name="T16" fmla="*/ 2147483647 w 1114"/>
              <a:gd name="T17" fmla="*/ 2147483647 h 358"/>
              <a:gd name="T18" fmla="*/ 2147483647 w 1114"/>
              <a:gd name="T19" fmla="*/ 2147483647 h 358"/>
              <a:gd name="T20" fmla="*/ 2147483647 w 1114"/>
              <a:gd name="T21" fmla="*/ 2147483647 h 358"/>
              <a:gd name="T22" fmla="*/ 2147483647 w 1114"/>
              <a:gd name="T23" fmla="*/ 2147483647 h 358"/>
              <a:gd name="T24" fmla="*/ 2147483647 w 1114"/>
              <a:gd name="T25" fmla="*/ 2147483647 h 358"/>
              <a:gd name="T26" fmla="*/ 2147483647 w 1114"/>
              <a:gd name="T27" fmla="*/ 2147483647 h 358"/>
              <a:gd name="T28" fmla="*/ 2147483647 w 1114"/>
              <a:gd name="T29" fmla="*/ 2147483647 h 358"/>
              <a:gd name="T30" fmla="*/ 2147483647 w 1114"/>
              <a:gd name="T31" fmla="*/ 2147483647 h 358"/>
              <a:gd name="T32" fmla="*/ 2147483647 w 1114"/>
              <a:gd name="T33" fmla="*/ 2147483647 h 358"/>
              <a:gd name="T34" fmla="*/ 2147483647 w 1114"/>
              <a:gd name="T35" fmla="*/ 2147483647 h 3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4"/>
              <a:gd name="T55" fmla="*/ 0 h 358"/>
              <a:gd name="T56" fmla="*/ 1114 w 1114"/>
              <a:gd name="T57" fmla="*/ 358 h 3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4" h="358">
                <a:moveTo>
                  <a:pt x="0" y="177"/>
                </a:moveTo>
                <a:cubicBezTo>
                  <a:pt x="29" y="250"/>
                  <a:pt x="58" y="324"/>
                  <a:pt x="82" y="341"/>
                </a:cubicBezTo>
                <a:cubicBezTo>
                  <a:pt x="106" y="358"/>
                  <a:pt x="131" y="306"/>
                  <a:pt x="146" y="277"/>
                </a:cubicBezTo>
                <a:cubicBezTo>
                  <a:pt x="161" y="248"/>
                  <a:pt x="159" y="203"/>
                  <a:pt x="174" y="167"/>
                </a:cubicBezTo>
                <a:cubicBezTo>
                  <a:pt x="189" y="131"/>
                  <a:pt x="214" y="74"/>
                  <a:pt x="238" y="63"/>
                </a:cubicBezTo>
                <a:cubicBezTo>
                  <a:pt x="262" y="52"/>
                  <a:pt x="295" y="72"/>
                  <a:pt x="320" y="103"/>
                </a:cubicBezTo>
                <a:cubicBezTo>
                  <a:pt x="345" y="134"/>
                  <a:pt x="362" y="210"/>
                  <a:pt x="386" y="251"/>
                </a:cubicBezTo>
                <a:cubicBezTo>
                  <a:pt x="410" y="292"/>
                  <a:pt x="440" y="352"/>
                  <a:pt x="466" y="351"/>
                </a:cubicBezTo>
                <a:cubicBezTo>
                  <a:pt x="492" y="350"/>
                  <a:pt x="522" y="284"/>
                  <a:pt x="542" y="247"/>
                </a:cubicBezTo>
                <a:cubicBezTo>
                  <a:pt x="562" y="210"/>
                  <a:pt x="568" y="166"/>
                  <a:pt x="585" y="131"/>
                </a:cubicBezTo>
                <a:cubicBezTo>
                  <a:pt x="602" y="96"/>
                  <a:pt x="622" y="45"/>
                  <a:pt x="642" y="39"/>
                </a:cubicBezTo>
                <a:cubicBezTo>
                  <a:pt x="662" y="33"/>
                  <a:pt x="685" y="59"/>
                  <a:pt x="704" y="94"/>
                </a:cubicBezTo>
                <a:cubicBezTo>
                  <a:pt x="723" y="129"/>
                  <a:pt x="737" y="209"/>
                  <a:pt x="758" y="251"/>
                </a:cubicBezTo>
                <a:cubicBezTo>
                  <a:pt x="779" y="293"/>
                  <a:pt x="805" y="352"/>
                  <a:pt x="830" y="347"/>
                </a:cubicBezTo>
                <a:cubicBezTo>
                  <a:pt x="855" y="342"/>
                  <a:pt x="886" y="266"/>
                  <a:pt x="906" y="219"/>
                </a:cubicBezTo>
                <a:cubicBezTo>
                  <a:pt x="926" y="172"/>
                  <a:pt x="933" y="100"/>
                  <a:pt x="951" y="67"/>
                </a:cubicBezTo>
                <a:cubicBezTo>
                  <a:pt x="969" y="34"/>
                  <a:pt x="987" y="0"/>
                  <a:pt x="1014" y="23"/>
                </a:cubicBezTo>
                <a:cubicBezTo>
                  <a:pt x="1041" y="46"/>
                  <a:pt x="1093" y="165"/>
                  <a:pt x="1114" y="203"/>
                </a:cubicBezTo>
              </a:path>
            </a:pathLst>
          </a:custGeom>
          <a:noFill/>
          <a:ln w="9525">
            <a:solidFill>
              <a:srgbClr val="D60093"/>
            </a:solidFill>
            <a:round/>
            <a:headEnd/>
            <a:tailEnd/>
          </a:ln>
        </p:spPr>
        <p:txBody>
          <a:bodyPr/>
          <a:lstStyle/>
          <a:p>
            <a:endParaRPr lang="en-GB"/>
          </a:p>
        </p:txBody>
      </p:sp>
      <p:grpSp>
        <p:nvGrpSpPr>
          <p:cNvPr id="3" name="Group 15"/>
          <p:cNvGrpSpPr>
            <a:grpSpLocks/>
          </p:cNvGrpSpPr>
          <p:nvPr/>
        </p:nvGrpSpPr>
        <p:grpSpPr bwMode="auto">
          <a:xfrm>
            <a:off x="6186488" y="841375"/>
            <a:ext cx="1058862" cy="2943225"/>
            <a:chOff x="3869" y="1259"/>
            <a:chExt cx="667" cy="1854"/>
          </a:xfrm>
        </p:grpSpPr>
        <p:sp>
          <p:nvSpPr>
            <p:cNvPr id="23574" name="Freeform 13"/>
            <p:cNvSpPr>
              <a:spLocks/>
            </p:cNvSpPr>
            <p:nvPr/>
          </p:nvSpPr>
          <p:spPr bwMode="auto">
            <a:xfrm>
              <a:off x="3869" y="1259"/>
              <a:ext cx="264" cy="1854"/>
            </a:xfrm>
            <a:custGeom>
              <a:avLst/>
              <a:gdLst>
                <a:gd name="T0" fmla="*/ 0 w 186"/>
                <a:gd name="T1" fmla="*/ 114 h 1854"/>
                <a:gd name="T2" fmla="*/ 6800811 w 186"/>
                <a:gd name="T3" fmla="*/ 0 h 1854"/>
                <a:gd name="T4" fmla="*/ 6800811 w 186"/>
                <a:gd name="T5" fmla="*/ 1854 h 1854"/>
                <a:gd name="T6" fmla="*/ 0 w 186"/>
                <a:gd name="T7" fmla="*/ 1728 h 1854"/>
                <a:gd name="T8" fmla="*/ 0 w 186"/>
                <a:gd name="T9" fmla="*/ 114 h 1854"/>
                <a:gd name="T10" fmla="*/ 0 60000 65536"/>
                <a:gd name="T11" fmla="*/ 0 60000 65536"/>
                <a:gd name="T12" fmla="*/ 0 60000 65536"/>
                <a:gd name="T13" fmla="*/ 0 60000 65536"/>
                <a:gd name="T14" fmla="*/ 0 60000 65536"/>
                <a:gd name="T15" fmla="*/ 0 w 186"/>
                <a:gd name="T16" fmla="*/ 0 h 1854"/>
                <a:gd name="T17" fmla="*/ 186 w 186"/>
                <a:gd name="T18" fmla="*/ 1854 h 1854"/>
              </a:gdLst>
              <a:ahLst/>
              <a:cxnLst>
                <a:cxn ang="T10">
                  <a:pos x="T0" y="T1"/>
                </a:cxn>
                <a:cxn ang="T11">
                  <a:pos x="T2" y="T3"/>
                </a:cxn>
                <a:cxn ang="T12">
                  <a:pos x="T4" y="T5"/>
                </a:cxn>
                <a:cxn ang="T13">
                  <a:pos x="T6" y="T7"/>
                </a:cxn>
                <a:cxn ang="T14">
                  <a:pos x="T8" y="T9"/>
                </a:cxn>
              </a:cxnLst>
              <a:rect l="T15" t="T16" r="T17" b="T18"/>
              <a:pathLst>
                <a:path w="186" h="1854">
                  <a:moveTo>
                    <a:pt x="0" y="114"/>
                  </a:moveTo>
                  <a:lnTo>
                    <a:pt x="186" y="0"/>
                  </a:lnTo>
                  <a:lnTo>
                    <a:pt x="186" y="1854"/>
                  </a:lnTo>
                  <a:lnTo>
                    <a:pt x="0" y="1728"/>
                  </a:lnTo>
                  <a:lnTo>
                    <a:pt x="0" y="114"/>
                  </a:lnTo>
                  <a:close/>
                </a:path>
              </a:pathLst>
            </a:custGeom>
            <a:gradFill rotWithShape="1">
              <a:gsLst>
                <a:gs pos="0">
                  <a:srgbClr val="CC6600"/>
                </a:gs>
                <a:gs pos="100000">
                  <a:srgbClr val="808000"/>
                </a:gs>
              </a:gsLst>
              <a:lin ang="5400000" scaled="1"/>
            </a:gradFill>
            <a:ln w="19050">
              <a:solidFill>
                <a:schemeClr val="tx1"/>
              </a:solidFill>
              <a:round/>
              <a:headEnd/>
              <a:tailEnd/>
            </a:ln>
          </p:spPr>
          <p:txBody>
            <a:bodyPr/>
            <a:lstStyle/>
            <a:p>
              <a:endParaRPr lang="en-GB"/>
            </a:p>
          </p:txBody>
        </p:sp>
        <p:sp>
          <p:nvSpPr>
            <p:cNvPr id="23575" name="Rectangle 14"/>
            <p:cNvSpPr>
              <a:spLocks noChangeArrowheads="1"/>
            </p:cNvSpPr>
            <p:nvPr/>
          </p:nvSpPr>
          <p:spPr bwMode="auto">
            <a:xfrm>
              <a:off x="4128" y="1260"/>
              <a:ext cx="408" cy="1848"/>
            </a:xfrm>
            <a:prstGeom prst="rect">
              <a:avLst/>
            </a:prstGeom>
            <a:gradFill rotWithShape="1">
              <a:gsLst>
                <a:gs pos="0">
                  <a:srgbClr val="CC6600"/>
                </a:gs>
                <a:gs pos="100000">
                  <a:srgbClr val="808000"/>
                </a:gs>
              </a:gsLst>
              <a:lin ang="5400000" scaled="1"/>
            </a:gradFill>
            <a:ln w="19050">
              <a:solidFill>
                <a:schemeClr val="tx1"/>
              </a:solidFill>
              <a:miter lim="800000"/>
              <a:headEnd/>
              <a:tailEnd/>
            </a:ln>
          </p:spPr>
          <p:txBody>
            <a:bodyPr wrap="none" anchor="ctr"/>
            <a:lstStyle/>
            <a:p>
              <a:endParaRPr lang="en-US"/>
            </a:p>
          </p:txBody>
        </p:sp>
      </p:grpSp>
      <p:sp>
        <p:nvSpPr>
          <p:cNvPr id="16415" name="Freeform 31"/>
          <p:cNvSpPr>
            <a:spLocks/>
          </p:cNvSpPr>
          <p:nvPr/>
        </p:nvSpPr>
        <p:spPr bwMode="auto">
          <a:xfrm>
            <a:off x="4756150" y="2871788"/>
            <a:ext cx="1609725" cy="425450"/>
          </a:xfrm>
          <a:custGeom>
            <a:avLst/>
            <a:gdLst>
              <a:gd name="T0" fmla="*/ 0 w 1014"/>
              <a:gd name="T1" fmla="*/ 2147483647 h 268"/>
              <a:gd name="T2" fmla="*/ 2147483647 w 1014"/>
              <a:gd name="T3" fmla="*/ 2147483647 h 268"/>
              <a:gd name="T4" fmla="*/ 2147483647 w 1014"/>
              <a:gd name="T5" fmla="*/ 2147483647 h 268"/>
              <a:gd name="T6" fmla="*/ 2147483647 w 1014"/>
              <a:gd name="T7" fmla="*/ 2147483647 h 268"/>
              <a:gd name="T8" fmla="*/ 2147483647 w 1014"/>
              <a:gd name="T9" fmla="*/ 2147483647 h 268"/>
              <a:gd name="T10" fmla="*/ 2147483647 w 1014"/>
              <a:gd name="T11" fmla="*/ 2147483647 h 268"/>
              <a:gd name="T12" fmla="*/ 2147483647 w 1014"/>
              <a:gd name="T13" fmla="*/ 2147483647 h 268"/>
              <a:gd name="T14" fmla="*/ 2147483647 w 1014"/>
              <a:gd name="T15" fmla="*/ 2147483647 h 268"/>
              <a:gd name="T16" fmla="*/ 2147483647 w 1014"/>
              <a:gd name="T17" fmla="*/ 2147483647 h 268"/>
              <a:gd name="T18" fmla="*/ 2147483647 w 1014"/>
              <a:gd name="T19" fmla="*/ 2147483647 h 268"/>
              <a:gd name="T20" fmla="*/ 2147483647 w 1014"/>
              <a:gd name="T21" fmla="*/ 2147483647 h 268"/>
              <a:gd name="T22" fmla="*/ 2147483647 w 1014"/>
              <a:gd name="T23" fmla="*/ 2147483647 h 268"/>
              <a:gd name="T24" fmla="*/ 2147483647 w 1014"/>
              <a:gd name="T25" fmla="*/ 2147483647 h 268"/>
              <a:gd name="T26" fmla="*/ 2147483647 w 1014"/>
              <a:gd name="T27" fmla="*/ 2147483647 h 268"/>
              <a:gd name="T28" fmla="*/ 2147483647 w 1014"/>
              <a:gd name="T29" fmla="*/ 2147483647 h 268"/>
              <a:gd name="T30" fmla="*/ 2147483647 w 1014"/>
              <a:gd name="T31" fmla="*/ 2147483647 h 268"/>
              <a:gd name="T32" fmla="*/ 2147483647 w 101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4"/>
              <a:gd name="T52" fmla="*/ 0 h 268"/>
              <a:gd name="T53" fmla="*/ 1014 w 101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4" h="268">
                <a:moveTo>
                  <a:pt x="0" y="123"/>
                </a:moveTo>
                <a:cubicBezTo>
                  <a:pt x="29" y="182"/>
                  <a:pt x="58" y="241"/>
                  <a:pt x="82" y="254"/>
                </a:cubicBezTo>
                <a:cubicBezTo>
                  <a:pt x="106" y="268"/>
                  <a:pt x="131" y="226"/>
                  <a:pt x="146" y="203"/>
                </a:cubicBezTo>
                <a:cubicBezTo>
                  <a:pt x="161" y="180"/>
                  <a:pt x="159" y="144"/>
                  <a:pt x="174" y="115"/>
                </a:cubicBezTo>
                <a:cubicBezTo>
                  <a:pt x="189" y="87"/>
                  <a:pt x="214" y="41"/>
                  <a:pt x="238" y="32"/>
                </a:cubicBezTo>
                <a:cubicBezTo>
                  <a:pt x="262" y="24"/>
                  <a:pt x="295" y="40"/>
                  <a:pt x="320" y="64"/>
                </a:cubicBezTo>
                <a:cubicBezTo>
                  <a:pt x="345" y="89"/>
                  <a:pt x="362" y="150"/>
                  <a:pt x="386" y="183"/>
                </a:cubicBezTo>
                <a:cubicBezTo>
                  <a:pt x="410" y="215"/>
                  <a:pt x="440" y="263"/>
                  <a:pt x="466" y="262"/>
                </a:cubicBezTo>
                <a:cubicBezTo>
                  <a:pt x="492" y="262"/>
                  <a:pt x="522" y="209"/>
                  <a:pt x="542" y="179"/>
                </a:cubicBezTo>
                <a:cubicBezTo>
                  <a:pt x="562" y="150"/>
                  <a:pt x="568" y="115"/>
                  <a:pt x="585" y="87"/>
                </a:cubicBezTo>
                <a:cubicBezTo>
                  <a:pt x="602" y="59"/>
                  <a:pt x="622" y="18"/>
                  <a:pt x="642" y="13"/>
                </a:cubicBezTo>
                <a:cubicBezTo>
                  <a:pt x="662" y="8"/>
                  <a:pt x="685" y="29"/>
                  <a:pt x="704" y="57"/>
                </a:cubicBezTo>
                <a:cubicBezTo>
                  <a:pt x="723" y="85"/>
                  <a:pt x="737" y="149"/>
                  <a:pt x="758" y="183"/>
                </a:cubicBezTo>
                <a:cubicBezTo>
                  <a:pt x="779" y="216"/>
                  <a:pt x="805" y="263"/>
                  <a:pt x="830" y="259"/>
                </a:cubicBezTo>
                <a:cubicBezTo>
                  <a:pt x="855" y="255"/>
                  <a:pt x="886" y="195"/>
                  <a:pt x="906" y="157"/>
                </a:cubicBezTo>
                <a:cubicBezTo>
                  <a:pt x="926" y="119"/>
                  <a:pt x="933" y="62"/>
                  <a:pt x="951" y="36"/>
                </a:cubicBezTo>
                <a:cubicBezTo>
                  <a:pt x="969" y="9"/>
                  <a:pt x="1004" y="6"/>
                  <a:pt x="1014" y="0"/>
                </a:cubicBezTo>
              </a:path>
            </a:pathLst>
          </a:custGeom>
          <a:noFill/>
          <a:ln w="44450">
            <a:solidFill>
              <a:srgbClr val="D60093"/>
            </a:solidFill>
            <a:round/>
            <a:headEnd/>
            <a:tailEnd/>
          </a:ln>
        </p:spPr>
        <p:txBody>
          <a:bodyPr/>
          <a:lstStyle/>
          <a:p>
            <a:endParaRPr lang="en-GB"/>
          </a:p>
        </p:txBody>
      </p:sp>
      <p:grpSp>
        <p:nvGrpSpPr>
          <p:cNvPr id="4" name="Group 12"/>
          <p:cNvGrpSpPr>
            <a:grpSpLocks/>
          </p:cNvGrpSpPr>
          <p:nvPr/>
        </p:nvGrpSpPr>
        <p:grpSpPr bwMode="auto">
          <a:xfrm>
            <a:off x="4637088" y="903288"/>
            <a:ext cx="430212" cy="2943225"/>
            <a:chOff x="2921" y="1271"/>
            <a:chExt cx="271" cy="1854"/>
          </a:xfrm>
        </p:grpSpPr>
        <p:sp>
          <p:nvSpPr>
            <p:cNvPr id="44042" name="Freeform 10"/>
            <p:cNvSpPr>
              <a:spLocks/>
            </p:cNvSpPr>
            <p:nvPr/>
          </p:nvSpPr>
          <p:spPr bwMode="auto">
            <a:xfrm>
              <a:off x="2921" y="1271"/>
              <a:ext cx="186" cy="1854"/>
            </a:xfrm>
            <a:custGeom>
              <a:avLst/>
              <a:gdLst/>
              <a:ahLst/>
              <a:cxnLst>
                <a:cxn ang="0">
                  <a:pos x="0" y="114"/>
                </a:cxn>
                <a:cxn ang="0">
                  <a:pos x="186" y="0"/>
                </a:cxn>
                <a:cxn ang="0">
                  <a:pos x="186" y="1854"/>
                </a:cxn>
                <a:cxn ang="0">
                  <a:pos x="0" y="1728"/>
                </a:cxn>
                <a:cxn ang="0">
                  <a:pos x="0" y="114"/>
                </a:cxn>
              </a:cxnLst>
              <a:rect l="0" t="0" r="r" b="b"/>
              <a:pathLst>
                <a:path w="186" h="1854">
                  <a:moveTo>
                    <a:pt x="0" y="114"/>
                  </a:moveTo>
                  <a:lnTo>
                    <a:pt x="186" y="0"/>
                  </a:lnTo>
                  <a:lnTo>
                    <a:pt x="186" y="1854"/>
                  </a:lnTo>
                  <a:lnTo>
                    <a:pt x="0" y="1728"/>
                  </a:lnTo>
                  <a:lnTo>
                    <a:pt x="0" y="114"/>
                  </a:lnTo>
                  <a:close/>
                </a:path>
              </a:pathLst>
            </a:custGeom>
            <a:gradFill rotWithShape="1">
              <a:gsLst>
                <a:gs pos="0">
                  <a:schemeClr val="bg1"/>
                </a:gs>
                <a:gs pos="100000">
                  <a:schemeClr val="bg1">
                    <a:gamma/>
                    <a:shade val="46275"/>
                    <a:invGamma/>
                  </a:schemeClr>
                </a:gs>
              </a:gsLst>
              <a:lin ang="5400000" scaled="1"/>
            </a:gradFill>
            <a:ln w="19050">
              <a:solidFill>
                <a:schemeClr val="tx1"/>
              </a:solidFill>
              <a:round/>
              <a:headEnd/>
              <a:tailEnd/>
            </a:ln>
            <a:effectLst/>
          </p:spPr>
          <p:txBody>
            <a:bodyPr/>
            <a:lstStyle/>
            <a:p>
              <a:pPr>
                <a:defRPr/>
              </a:pPr>
              <a:endParaRPr lang="en-GB"/>
            </a:p>
          </p:txBody>
        </p:sp>
        <p:sp>
          <p:nvSpPr>
            <p:cNvPr id="44043" name="Rectangle 11"/>
            <p:cNvSpPr>
              <a:spLocks noChangeArrowheads="1"/>
            </p:cNvSpPr>
            <p:nvPr/>
          </p:nvSpPr>
          <p:spPr bwMode="auto">
            <a:xfrm>
              <a:off x="3114" y="1272"/>
              <a:ext cx="78" cy="1842"/>
            </a:xfrm>
            <a:prstGeom prst="rect">
              <a:avLst/>
            </a:prstGeom>
            <a:gradFill rotWithShape="1">
              <a:gsLst>
                <a:gs pos="0">
                  <a:schemeClr val="bg2">
                    <a:gamma/>
                    <a:tint val="34902"/>
                    <a:invGamma/>
                  </a:schemeClr>
                </a:gs>
                <a:gs pos="100000">
                  <a:schemeClr val="bg2"/>
                </a:gs>
              </a:gsLst>
              <a:lin ang="5400000" scaled="1"/>
            </a:gradFill>
            <a:ln w="9525">
              <a:solidFill>
                <a:schemeClr val="tx1"/>
              </a:solidFill>
              <a:miter lim="800000"/>
              <a:headEnd/>
              <a:tailEnd/>
            </a:ln>
            <a:effectLst/>
          </p:spPr>
          <p:txBody>
            <a:bodyPr wrap="none" anchor="ctr"/>
            <a:lstStyle/>
            <a:p>
              <a:pPr>
                <a:defRPr/>
              </a:pPr>
              <a:endParaRPr lang="en-US"/>
            </a:p>
          </p:txBody>
        </p:sp>
      </p:grpSp>
      <p:sp>
        <p:nvSpPr>
          <p:cNvPr id="16414" name="Freeform 30"/>
          <p:cNvSpPr>
            <a:spLocks/>
          </p:cNvSpPr>
          <p:nvPr/>
        </p:nvSpPr>
        <p:spPr bwMode="auto">
          <a:xfrm>
            <a:off x="3427413" y="2811463"/>
            <a:ext cx="1330325" cy="452437"/>
          </a:xfrm>
          <a:custGeom>
            <a:avLst/>
            <a:gdLst>
              <a:gd name="T0" fmla="*/ 0 w 758"/>
              <a:gd name="T1" fmla="*/ 2147483647 h 285"/>
              <a:gd name="T2" fmla="*/ 2147483647 w 758"/>
              <a:gd name="T3" fmla="*/ 2147483647 h 285"/>
              <a:gd name="T4" fmla="*/ 2147483647 w 758"/>
              <a:gd name="T5" fmla="*/ 2147483647 h 285"/>
              <a:gd name="T6" fmla="*/ 2147483647 w 758"/>
              <a:gd name="T7" fmla="*/ 2147483647 h 285"/>
              <a:gd name="T8" fmla="*/ 2147483647 w 758"/>
              <a:gd name="T9" fmla="*/ 2147483647 h 285"/>
              <a:gd name="T10" fmla="*/ 2147483647 w 758"/>
              <a:gd name="T11" fmla="*/ 2147483647 h 285"/>
              <a:gd name="T12" fmla="*/ 2147483647 w 758"/>
              <a:gd name="T13" fmla="*/ 2147483647 h 285"/>
              <a:gd name="T14" fmla="*/ 2147483647 w 758"/>
              <a:gd name="T15" fmla="*/ 2147483647 h 285"/>
              <a:gd name="T16" fmla="*/ 2147483647 w 758"/>
              <a:gd name="T17" fmla="*/ 2147483647 h 285"/>
              <a:gd name="T18" fmla="*/ 2147483647 w 758"/>
              <a:gd name="T19" fmla="*/ 2147483647 h 285"/>
              <a:gd name="T20" fmla="*/ 2147483647 w 758"/>
              <a:gd name="T21" fmla="*/ 2147483647 h 285"/>
              <a:gd name="T22" fmla="*/ 2147483647 w 758"/>
              <a:gd name="T23" fmla="*/ 2147483647 h 285"/>
              <a:gd name="T24" fmla="*/ 2147483647 w 758"/>
              <a:gd name="T25" fmla="*/ 2147483647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8"/>
              <a:gd name="T40" fmla="*/ 0 h 285"/>
              <a:gd name="T41" fmla="*/ 758 w 758"/>
              <a:gd name="T42" fmla="*/ 285 h 2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8" h="285">
                <a:moveTo>
                  <a:pt x="0" y="126"/>
                </a:moveTo>
                <a:cubicBezTo>
                  <a:pt x="29" y="190"/>
                  <a:pt x="58" y="255"/>
                  <a:pt x="82" y="270"/>
                </a:cubicBezTo>
                <a:cubicBezTo>
                  <a:pt x="106" y="285"/>
                  <a:pt x="131" y="239"/>
                  <a:pt x="146" y="214"/>
                </a:cubicBezTo>
                <a:cubicBezTo>
                  <a:pt x="161" y="189"/>
                  <a:pt x="159" y="149"/>
                  <a:pt x="174" y="117"/>
                </a:cubicBezTo>
                <a:cubicBezTo>
                  <a:pt x="189" y="86"/>
                  <a:pt x="214" y="36"/>
                  <a:pt x="238" y="26"/>
                </a:cubicBezTo>
                <a:cubicBezTo>
                  <a:pt x="262" y="17"/>
                  <a:pt x="295" y="34"/>
                  <a:pt x="320" y="61"/>
                </a:cubicBezTo>
                <a:cubicBezTo>
                  <a:pt x="345" y="89"/>
                  <a:pt x="362" y="155"/>
                  <a:pt x="386" y="191"/>
                </a:cubicBezTo>
                <a:cubicBezTo>
                  <a:pt x="410" y="227"/>
                  <a:pt x="440" y="280"/>
                  <a:pt x="466" y="279"/>
                </a:cubicBezTo>
                <a:cubicBezTo>
                  <a:pt x="492" y="278"/>
                  <a:pt x="522" y="220"/>
                  <a:pt x="542" y="188"/>
                </a:cubicBezTo>
                <a:cubicBezTo>
                  <a:pt x="562" y="155"/>
                  <a:pt x="568" y="117"/>
                  <a:pt x="585" y="86"/>
                </a:cubicBezTo>
                <a:cubicBezTo>
                  <a:pt x="602" y="55"/>
                  <a:pt x="622" y="10"/>
                  <a:pt x="642" y="5"/>
                </a:cubicBezTo>
                <a:cubicBezTo>
                  <a:pt x="662" y="0"/>
                  <a:pt x="685" y="23"/>
                  <a:pt x="704" y="53"/>
                </a:cubicBezTo>
                <a:cubicBezTo>
                  <a:pt x="723" y="84"/>
                  <a:pt x="749" y="168"/>
                  <a:pt x="758" y="191"/>
                </a:cubicBezTo>
              </a:path>
            </a:pathLst>
          </a:custGeom>
          <a:noFill/>
          <a:ln w="57150">
            <a:solidFill>
              <a:srgbClr val="D60093"/>
            </a:solidFill>
            <a:round/>
            <a:headEnd/>
            <a:tailEnd/>
          </a:ln>
        </p:spPr>
        <p:txBody>
          <a:bodyPr/>
          <a:lstStyle/>
          <a:p>
            <a:endParaRPr lang="en-GB"/>
          </a:p>
        </p:txBody>
      </p:sp>
      <p:sp>
        <p:nvSpPr>
          <p:cNvPr id="44051" name="Line 19"/>
          <p:cNvSpPr>
            <a:spLocks noChangeShapeType="1"/>
          </p:cNvSpPr>
          <p:nvPr/>
        </p:nvSpPr>
        <p:spPr bwMode="auto">
          <a:xfrm>
            <a:off x="3581400" y="2174875"/>
            <a:ext cx="1162050" cy="0"/>
          </a:xfrm>
          <a:prstGeom prst="line">
            <a:avLst/>
          </a:prstGeom>
          <a:noFill/>
          <a:ln w="76200">
            <a:solidFill>
              <a:srgbClr val="0000FF"/>
            </a:solidFill>
            <a:round/>
            <a:headEnd/>
            <a:tailEnd/>
          </a:ln>
        </p:spPr>
        <p:txBody>
          <a:bodyPr/>
          <a:lstStyle/>
          <a:p>
            <a:endParaRPr lang="en-GB"/>
          </a:p>
        </p:txBody>
      </p:sp>
      <p:sp>
        <p:nvSpPr>
          <p:cNvPr id="44041" name="Freeform 9"/>
          <p:cNvSpPr>
            <a:spLocks/>
          </p:cNvSpPr>
          <p:nvPr/>
        </p:nvSpPr>
        <p:spPr bwMode="auto">
          <a:xfrm>
            <a:off x="3267075" y="885825"/>
            <a:ext cx="295275" cy="2943225"/>
          </a:xfrm>
          <a:custGeom>
            <a:avLst/>
            <a:gdLst>
              <a:gd name="T0" fmla="*/ 0 w 186"/>
              <a:gd name="T1" fmla="*/ 2147483647 h 1854"/>
              <a:gd name="T2" fmla="*/ 2147483647 w 186"/>
              <a:gd name="T3" fmla="*/ 0 h 1854"/>
              <a:gd name="T4" fmla="*/ 2147483647 w 186"/>
              <a:gd name="T5" fmla="*/ 2147483647 h 1854"/>
              <a:gd name="T6" fmla="*/ 0 w 186"/>
              <a:gd name="T7" fmla="*/ 2147483647 h 1854"/>
              <a:gd name="T8" fmla="*/ 0 w 186"/>
              <a:gd name="T9" fmla="*/ 2147483647 h 1854"/>
              <a:gd name="T10" fmla="*/ 0 60000 65536"/>
              <a:gd name="T11" fmla="*/ 0 60000 65536"/>
              <a:gd name="T12" fmla="*/ 0 60000 65536"/>
              <a:gd name="T13" fmla="*/ 0 60000 65536"/>
              <a:gd name="T14" fmla="*/ 0 60000 65536"/>
              <a:gd name="T15" fmla="*/ 0 w 186"/>
              <a:gd name="T16" fmla="*/ 0 h 1854"/>
              <a:gd name="T17" fmla="*/ 186 w 186"/>
              <a:gd name="T18" fmla="*/ 1854 h 1854"/>
            </a:gdLst>
            <a:ahLst/>
            <a:cxnLst>
              <a:cxn ang="T10">
                <a:pos x="T0" y="T1"/>
              </a:cxn>
              <a:cxn ang="T11">
                <a:pos x="T2" y="T3"/>
              </a:cxn>
              <a:cxn ang="T12">
                <a:pos x="T4" y="T5"/>
              </a:cxn>
              <a:cxn ang="T13">
                <a:pos x="T6" y="T7"/>
              </a:cxn>
              <a:cxn ang="T14">
                <a:pos x="T8" y="T9"/>
              </a:cxn>
            </a:cxnLst>
            <a:rect l="T15" t="T16" r="T17" b="T18"/>
            <a:pathLst>
              <a:path w="186" h="1854">
                <a:moveTo>
                  <a:pt x="0" y="114"/>
                </a:moveTo>
                <a:lnTo>
                  <a:pt x="186" y="0"/>
                </a:lnTo>
                <a:lnTo>
                  <a:pt x="186" y="1854"/>
                </a:lnTo>
                <a:lnTo>
                  <a:pt x="0" y="1728"/>
                </a:lnTo>
                <a:lnTo>
                  <a:pt x="0" y="114"/>
                </a:lnTo>
                <a:close/>
              </a:path>
            </a:pathLst>
          </a:custGeom>
          <a:solidFill>
            <a:schemeClr val="bg1"/>
          </a:solidFill>
          <a:ln w="19050">
            <a:solidFill>
              <a:schemeClr val="tx1"/>
            </a:solidFill>
            <a:round/>
            <a:headEnd/>
            <a:tailEnd/>
          </a:ln>
        </p:spPr>
        <p:txBody>
          <a:bodyPr/>
          <a:lstStyle/>
          <a:p>
            <a:endParaRPr lang="en-GB"/>
          </a:p>
        </p:txBody>
      </p:sp>
      <p:sp>
        <p:nvSpPr>
          <p:cNvPr id="16413" name="Freeform 29"/>
          <p:cNvSpPr>
            <a:spLocks/>
          </p:cNvSpPr>
          <p:nvPr/>
        </p:nvSpPr>
        <p:spPr bwMode="auto">
          <a:xfrm>
            <a:off x="1679575" y="2738438"/>
            <a:ext cx="1768475" cy="568325"/>
          </a:xfrm>
          <a:custGeom>
            <a:avLst/>
            <a:gdLst>
              <a:gd name="T0" fmla="*/ 0 w 1114"/>
              <a:gd name="T1" fmla="*/ 2147483647 h 358"/>
              <a:gd name="T2" fmla="*/ 2147483647 w 1114"/>
              <a:gd name="T3" fmla="*/ 2147483647 h 358"/>
              <a:gd name="T4" fmla="*/ 2147483647 w 1114"/>
              <a:gd name="T5" fmla="*/ 2147483647 h 358"/>
              <a:gd name="T6" fmla="*/ 2147483647 w 1114"/>
              <a:gd name="T7" fmla="*/ 2147483647 h 358"/>
              <a:gd name="T8" fmla="*/ 2147483647 w 1114"/>
              <a:gd name="T9" fmla="*/ 2147483647 h 358"/>
              <a:gd name="T10" fmla="*/ 2147483647 w 1114"/>
              <a:gd name="T11" fmla="*/ 2147483647 h 358"/>
              <a:gd name="T12" fmla="*/ 2147483647 w 1114"/>
              <a:gd name="T13" fmla="*/ 2147483647 h 358"/>
              <a:gd name="T14" fmla="*/ 2147483647 w 1114"/>
              <a:gd name="T15" fmla="*/ 2147483647 h 358"/>
              <a:gd name="T16" fmla="*/ 2147483647 w 1114"/>
              <a:gd name="T17" fmla="*/ 2147483647 h 358"/>
              <a:gd name="T18" fmla="*/ 2147483647 w 1114"/>
              <a:gd name="T19" fmla="*/ 2147483647 h 358"/>
              <a:gd name="T20" fmla="*/ 2147483647 w 1114"/>
              <a:gd name="T21" fmla="*/ 2147483647 h 358"/>
              <a:gd name="T22" fmla="*/ 2147483647 w 1114"/>
              <a:gd name="T23" fmla="*/ 2147483647 h 358"/>
              <a:gd name="T24" fmla="*/ 2147483647 w 1114"/>
              <a:gd name="T25" fmla="*/ 2147483647 h 358"/>
              <a:gd name="T26" fmla="*/ 2147483647 w 1114"/>
              <a:gd name="T27" fmla="*/ 2147483647 h 358"/>
              <a:gd name="T28" fmla="*/ 2147483647 w 1114"/>
              <a:gd name="T29" fmla="*/ 2147483647 h 358"/>
              <a:gd name="T30" fmla="*/ 2147483647 w 1114"/>
              <a:gd name="T31" fmla="*/ 2147483647 h 358"/>
              <a:gd name="T32" fmla="*/ 2147483647 w 1114"/>
              <a:gd name="T33" fmla="*/ 2147483647 h 358"/>
              <a:gd name="T34" fmla="*/ 2147483647 w 1114"/>
              <a:gd name="T35" fmla="*/ 2147483647 h 3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4"/>
              <a:gd name="T55" fmla="*/ 0 h 358"/>
              <a:gd name="T56" fmla="*/ 1114 w 1114"/>
              <a:gd name="T57" fmla="*/ 358 h 3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4" h="358">
                <a:moveTo>
                  <a:pt x="0" y="177"/>
                </a:moveTo>
                <a:cubicBezTo>
                  <a:pt x="29" y="250"/>
                  <a:pt x="58" y="324"/>
                  <a:pt x="82" y="341"/>
                </a:cubicBezTo>
                <a:cubicBezTo>
                  <a:pt x="106" y="358"/>
                  <a:pt x="131" y="306"/>
                  <a:pt x="146" y="277"/>
                </a:cubicBezTo>
                <a:cubicBezTo>
                  <a:pt x="161" y="248"/>
                  <a:pt x="159" y="203"/>
                  <a:pt x="174" y="167"/>
                </a:cubicBezTo>
                <a:cubicBezTo>
                  <a:pt x="189" y="131"/>
                  <a:pt x="214" y="74"/>
                  <a:pt x="238" y="63"/>
                </a:cubicBezTo>
                <a:cubicBezTo>
                  <a:pt x="262" y="52"/>
                  <a:pt x="295" y="72"/>
                  <a:pt x="320" y="103"/>
                </a:cubicBezTo>
                <a:cubicBezTo>
                  <a:pt x="345" y="134"/>
                  <a:pt x="362" y="210"/>
                  <a:pt x="386" y="251"/>
                </a:cubicBezTo>
                <a:cubicBezTo>
                  <a:pt x="410" y="292"/>
                  <a:pt x="440" y="352"/>
                  <a:pt x="466" y="351"/>
                </a:cubicBezTo>
                <a:cubicBezTo>
                  <a:pt x="492" y="350"/>
                  <a:pt x="522" y="284"/>
                  <a:pt x="542" y="247"/>
                </a:cubicBezTo>
                <a:cubicBezTo>
                  <a:pt x="562" y="210"/>
                  <a:pt x="568" y="166"/>
                  <a:pt x="585" y="131"/>
                </a:cubicBezTo>
                <a:cubicBezTo>
                  <a:pt x="602" y="96"/>
                  <a:pt x="622" y="45"/>
                  <a:pt x="642" y="39"/>
                </a:cubicBezTo>
                <a:cubicBezTo>
                  <a:pt x="662" y="33"/>
                  <a:pt x="685" y="59"/>
                  <a:pt x="704" y="94"/>
                </a:cubicBezTo>
                <a:cubicBezTo>
                  <a:pt x="723" y="129"/>
                  <a:pt x="737" y="209"/>
                  <a:pt x="758" y="251"/>
                </a:cubicBezTo>
                <a:cubicBezTo>
                  <a:pt x="779" y="293"/>
                  <a:pt x="805" y="352"/>
                  <a:pt x="830" y="347"/>
                </a:cubicBezTo>
                <a:cubicBezTo>
                  <a:pt x="855" y="342"/>
                  <a:pt x="886" y="266"/>
                  <a:pt x="906" y="219"/>
                </a:cubicBezTo>
                <a:cubicBezTo>
                  <a:pt x="926" y="172"/>
                  <a:pt x="933" y="100"/>
                  <a:pt x="951" y="67"/>
                </a:cubicBezTo>
                <a:cubicBezTo>
                  <a:pt x="969" y="34"/>
                  <a:pt x="987" y="0"/>
                  <a:pt x="1014" y="23"/>
                </a:cubicBezTo>
                <a:cubicBezTo>
                  <a:pt x="1041" y="46"/>
                  <a:pt x="1093" y="165"/>
                  <a:pt x="1114" y="203"/>
                </a:cubicBezTo>
              </a:path>
            </a:pathLst>
          </a:custGeom>
          <a:noFill/>
          <a:ln w="63500">
            <a:solidFill>
              <a:srgbClr val="D60093"/>
            </a:solidFill>
            <a:round/>
            <a:headEnd/>
            <a:tailEnd/>
          </a:ln>
        </p:spPr>
        <p:txBody>
          <a:bodyPr/>
          <a:lstStyle/>
          <a:p>
            <a:endParaRPr lang="en-GB"/>
          </a:p>
        </p:txBody>
      </p:sp>
      <p:sp>
        <p:nvSpPr>
          <p:cNvPr id="44049" name="Line 17"/>
          <p:cNvSpPr>
            <a:spLocks noChangeShapeType="1"/>
          </p:cNvSpPr>
          <p:nvPr/>
        </p:nvSpPr>
        <p:spPr bwMode="auto">
          <a:xfrm>
            <a:off x="1717675" y="2184400"/>
            <a:ext cx="1684338" cy="0"/>
          </a:xfrm>
          <a:prstGeom prst="line">
            <a:avLst/>
          </a:prstGeom>
          <a:noFill/>
          <a:ln w="76200">
            <a:solidFill>
              <a:srgbClr val="0000FF"/>
            </a:solidFill>
            <a:round/>
            <a:headEnd/>
            <a:tailEnd/>
          </a:ln>
        </p:spPr>
        <p:txBody>
          <a:bodyPr/>
          <a:lstStyle/>
          <a:p>
            <a:endParaRPr lang="en-GB"/>
          </a:p>
        </p:txBody>
      </p:sp>
      <p:sp>
        <p:nvSpPr>
          <p:cNvPr id="44048" name="Line 16"/>
          <p:cNvSpPr>
            <a:spLocks noChangeShapeType="1"/>
          </p:cNvSpPr>
          <p:nvPr/>
        </p:nvSpPr>
        <p:spPr bwMode="auto">
          <a:xfrm>
            <a:off x="1727200" y="1265238"/>
            <a:ext cx="1684338" cy="0"/>
          </a:xfrm>
          <a:prstGeom prst="line">
            <a:avLst/>
          </a:prstGeom>
          <a:noFill/>
          <a:ln w="114300">
            <a:solidFill>
              <a:srgbClr val="FF0000"/>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4063">
                                            <p:txEl>
                                              <p:pRg st="0" end="0"/>
                                            </p:txEl>
                                          </p:spTgt>
                                        </p:tgtEl>
                                        <p:attrNameLst>
                                          <p:attrName>style.visibility</p:attrName>
                                        </p:attrNameLst>
                                      </p:cBhvr>
                                      <p:to>
                                        <p:strVal val="visible"/>
                                      </p:to>
                                    </p:set>
                                    <p:animEffect transition="in" filter="dissolve">
                                      <p:cBhvr>
                                        <p:cTn id="7" dur="500"/>
                                        <p:tgtEl>
                                          <p:spTgt spid="4406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par>
                          <p:cTn id="11" fill="hold" nodeType="afterGroup">
                            <p:stCondLst>
                              <p:cond delay="500"/>
                            </p:stCondLst>
                            <p:childTnLst>
                              <p:par>
                                <p:cTn id="12" presetID="9" presetClass="entr" presetSubtype="0" fill="hold" grpId="0" nodeType="afterEffect">
                                  <p:stCondLst>
                                    <p:cond delay="500"/>
                                  </p:stCondLst>
                                  <p:childTnLst>
                                    <p:set>
                                      <p:cBhvr>
                                        <p:cTn id="13" dur="1" fill="hold">
                                          <p:stCondLst>
                                            <p:cond delay="0"/>
                                          </p:stCondLst>
                                        </p:cTn>
                                        <p:tgtEl>
                                          <p:spTgt spid="44048"/>
                                        </p:tgtEl>
                                        <p:attrNameLst>
                                          <p:attrName>style.visibility</p:attrName>
                                        </p:attrNameLst>
                                      </p:cBhvr>
                                      <p:to>
                                        <p:strVal val="visible"/>
                                      </p:to>
                                    </p:set>
                                    <p:animEffect transition="in" filter="dissolve">
                                      <p:cBhvr>
                                        <p:cTn id="14" dur="500"/>
                                        <p:tgtEl>
                                          <p:spTgt spid="44048"/>
                                        </p:tgtEl>
                                      </p:cBhvr>
                                    </p:animEffect>
                                  </p:childTnLst>
                                </p:cTn>
                              </p:par>
                            </p:childTnLst>
                          </p:cTn>
                        </p:par>
                        <p:par>
                          <p:cTn id="15" fill="hold" nodeType="afterGroup">
                            <p:stCondLst>
                              <p:cond delay="1500"/>
                            </p:stCondLst>
                            <p:childTnLst>
                              <p:par>
                                <p:cTn id="16" presetID="9" presetClass="entr" presetSubtype="0" fill="hold" grpId="0" nodeType="afterEffect">
                                  <p:stCondLst>
                                    <p:cond delay="500"/>
                                  </p:stCondLst>
                                  <p:childTnLst>
                                    <p:set>
                                      <p:cBhvr>
                                        <p:cTn id="17" dur="1" fill="hold">
                                          <p:stCondLst>
                                            <p:cond delay="0"/>
                                          </p:stCondLst>
                                        </p:cTn>
                                        <p:tgtEl>
                                          <p:spTgt spid="44041"/>
                                        </p:tgtEl>
                                        <p:attrNameLst>
                                          <p:attrName>style.visibility</p:attrName>
                                        </p:attrNameLst>
                                      </p:cBhvr>
                                      <p:to>
                                        <p:strVal val="visible"/>
                                      </p:to>
                                    </p:set>
                                    <p:animEffect transition="in" filter="dissolve">
                                      <p:cBhvr>
                                        <p:cTn id="18" dur="500"/>
                                        <p:tgtEl>
                                          <p:spTgt spid="44041"/>
                                        </p:tgtEl>
                                      </p:cBhvr>
                                    </p:animEffect>
                                  </p:childTnLst>
                                </p:cTn>
                              </p:par>
                            </p:childTnLst>
                          </p:cTn>
                        </p:par>
                        <p:par>
                          <p:cTn id="19" fill="hold" nodeType="afterGroup">
                            <p:stCondLst>
                              <p:cond delay="2500"/>
                            </p:stCondLst>
                            <p:childTnLst>
                              <p:par>
                                <p:cTn id="20" presetID="9" presetClass="entr" presetSubtype="0" fill="hold" nodeType="afterEffect">
                                  <p:stCondLst>
                                    <p:cond delay="500"/>
                                  </p:stCondLst>
                                  <p:childTnLst>
                                    <p:set>
                                      <p:cBhvr>
                                        <p:cTn id="21" dur="1" fill="hold">
                                          <p:stCondLst>
                                            <p:cond delay="0"/>
                                          </p:stCondLst>
                                        </p:cTn>
                                        <p:tgtEl>
                                          <p:spTgt spid="44062">
                                            <p:txEl>
                                              <p:pRg st="0" end="0"/>
                                            </p:txEl>
                                          </p:spTgt>
                                        </p:tgtEl>
                                        <p:attrNameLst>
                                          <p:attrName>style.visibility</p:attrName>
                                        </p:attrNameLst>
                                      </p:cBhvr>
                                      <p:to>
                                        <p:strVal val="visible"/>
                                      </p:to>
                                    </p:set>
                                    <p:animEffect transition="in" filter="dissolve">
                                      <p:cBhvr>
                                        <p:cTn id="22" dur="500"/>
                                        <p:tgtEl>
                                          <p:spTgt spid="4406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4063">
                                            <p:txEl>
                                              <p:pRg st="1" end="1"/>
                                            </p:txEl>
                                          </p:spTgt>
                                        </p:tgtEl>
                                        <p:attrNameLst>
                                          <p:attrName>style.visibility</p:attrName>
                                        </p:attrNameLst>
                                      </p:cBhvr>
                                      <p:to>
                                        <p:strVal val="visible"/>
                                      </p:to>
                                    </p:set>
                                    <p:animEffect transition="in" filter="dissolve">
                                      <p:cBhvr>
                                        <p:cTn id="27" dur="500"/>
                                        <p:tgtEl>
                                          <p:spTgt spid="44063">
                                            <p:txEl>
                                              <p:pRg st="1" end="1"/>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4055"/>
                                        </p:tgtEl>
                                        <p:attrNameLst>
                                          <p:attrName>style.visibility</p:attrName>
                                        </p:attrNameLst>
                                      </p:cBhvr>
                                      <p:to>
                                        <p:strVal val="visible"/>
                                      </p:to>
                                    </p:set>
                                    <p:animEffect transition="in" filter="dissolve">
                                      <p:cBhvr>
                                        <p:cTn id="30" dur="500"/>
                                        <p:tgtEl>
                                          <p:spTgt spid="44055"/>
                                        </p:tgtEl>
                                      </p:cBhvr>
                                    </p:animEffect>
                                  </p:childTnLst>
                                </p:cTn>
                              </p:par>
                            </p:childTnLst>
                          </p:cTn>
                        </p:par>
                        <p:par>
                          <p:cTn id="31" fill="hold" nodeType="afterGroup">
                            <p:stCondLst>
                              <p:cond delay="500"/>
                            </p:stCondLst>
                            <p:childTnLst>
                              <p:par>
                                <p:cTn id="32" presetID="9" presetClass="entr" presetSubtype="0" fill="hold" grpId="0" nodeType="afterEffect">
                                  <p:stCondLst>
                                    <p:cond delay="500"/>
                                  </p:stCondLst>
                                  <p:childTnLst>
                                    <p:set>
                                      <p:cBhvr>
                                        <p:cTn id="33" dur="1" fill="hold">
                                          <p:stCondLst>
                                            <p:cond delay="0"/>
                                          </p:stCondLst>
                                        </p:cTn>
                                        <p:tgtEl>
                                          <p:spTgt spid="44049"/>
                                        </p:tgtEl>
                                        <p:attrNameLst>
                                          <p:attrName>style.visibility</p:attrName>
                                        </p:attrNameLst>
                                      </p:cBhvr>
                                      <p:to>
                                        <p:strVal val="visible"/>
                                      </p:to>
                                    </p:set>
                                    <p:animEffect transition="in" filter="dissolve">
                                      <p:cBhvr>
                                        <p:cTn id="34" dur="500"/>
                                        <p:tgtEl>
                                          <p:spTgt spid="44049"/>
                                        </p:tgtEl>
                                      </p:cBhvr>
                                    </p:animEffect>
                                  </p:childTnLst>
                                </p:cTn>
                              </p:par>
                            </p:childTnLst>
                          </p:cTn>
                        </p:par>
                        <p:par>
                          <p:cTn id="35" fill="hold" nodeType="afterGroup">
                            <p:stCondLst>
                              <p:cond delay="1500"/>
                            </p:stCondLst>
                            <p:childTnLst>
                              <p:par>
                                <p:cTn id="36" presetID="9" presetClass="entr" presetSubtype="0" fill="hold" grpId="0" nodeType="afterEffect">
                                  <p:stCondLst>
                                    <p:cond delay="500"/>
                                  </p:stCondLst>
                                  <p:childTnLst>
                                    <p:set>
                                      <p:cBhvr>
                                        <p:cTn id="37" dur="1" fill="hold">
                                          <p:stCondLst>
                                            <p:cond delay="0"/>
                                          </p:stCondLst>
                                        </p:cTn>
                                        <p:tgtEl>
                                          <p:spTgt spid="44051"/>
                                        </p:tgtEl>
                                        <p:attrNameLst>
                                          <p:attrName>style.visibility</p:attrName>
                                        </p:attrNameLst>
                                      </p:cBhvr>
                                      <p:to>
                                        <p:strVal val="visible"/>
                                      </p:to>
                                    </p:set>
                                    <p:animEffect transition="in" filter="dissolve">
                                      <p:cBhvr>
                                        <p:cTn id="38" dur="500"/>
                                        <p:tgtEl>
                                          <p:spTgt spid="44051"/>
                                        </p:tgtEl>
                                      </p:cBhvr>
                                    </p:animEffect>
                                  </p:childTnLst>
                                </p:cTn>
                              </p:par>
                            </p:childTnLst>
                          </p:cTn>
                        </p:par>
                        <p:par>
                          <p:cTn id="39" fill="hold" nodeType="afterGroup">
                            <p:stCondLst>
                              <p:cond delay="2500"/>
                            </p:stCondLst>
                            <p:childTnLst>
                              <p:par>
                                <p:cTn id="40" presetID="9" presetClass="entr" presetSubtype="0" fill="hold" nodeType="afterEffect">
                                  <p:stCondLst>
                                    <p:cond delay="500"/>
                                  </p:stCondLst>
                                  <p:childTnLst>
                                    <p:set>
                                      <p:cBhvr>
                                        <p:cTn id="41" dur="1" fill="hold">
                                          <p:stCondLst>
                                            <p:cond delay="0"/>
                                          </p:stCondLst>
                                        </p:cTn>
                                        <p:tgtEl>
                                          <p:spTgt spid="4"/>
                                        </p:tgtEl>
                                        <p:attrNameLst>
                                          <p:attrName>style.visibility</p:attrName>
                                        </p:attrNameLst>
                                      </p:cBhvr>
                                      <p:to>
                                        <p:strVal val="visible"/>
                                      </p:to>
                                    </p:set>
                                    <p:animEffect transition="in" filter="dissolve">
                                      <p:cBhvr>
                                        <p:cTn id="42" dur="500"/>
                                        <p:tgtEl>
                                          <p:spTgt spid="4"/>
                                        </p:tgtEl>
                                      </p:cBhvr>
                                    </p:animEffect>
                                  </p:childTnLst>
                                </p:cTn>
                              </p:par>
                            </p:childTnLst>
                          </p:cTn>
                        </p:par>
                        <p:par>
                          <p:cTn id="43" fill="hold" nodeType="afterGroup">
                            <p:stCondLst>
                              <p:cond delay="3500"/>
                            </p:stCondLst>
                            <p:childTnLst>
                              <p:par>
                                <p:cTn id="44" presetID="9" presetClass="entr" presetSubtype="0" fill="hold" nodeType="afterEffect">
                                  <p:stCondLst>
                                    <p:cond delay="500"/>
                                  </p:stCondLst>
                                  <p:childTnLst>
                                    <p:set>
                                      <p:cBhvr>
                                        <p:cTn id="45" dur="1" fill="hold">
                                          <p:stCondLst>
                                            <p:cond delay="0"/>
                                          </p:stCondLst>
                                        </p:cTn>
                                        <p:tgtEl>
                                          <p:spTgt spid="44062">
                                            <p:txEl>
                                              <p:pRg st="1" end="1"/>
                                            </p:txEl>
                                          </p:spTgt>
                                        </p:tgtEl>
                                        <p:attrNameLst>
                                          <p:attrName>style.visibility</p:attrName>
                                        </p:attrNameLst>
                                      </p:cBhvr>
                                      <p:to>
                                        <p:strVal val="visible"/>
                                      </p:to>
                                    </p:set>
                                    <p:animEffect transition="in" filter="dissolve">
                                      <p:cBhvr>
                                        <p:cTn id="46" dur="500"/>
                                        <p:tgtEl>
                                          <p:spTgt spid="44062">
                                            <p:txEl>
                                              <p:pRg st="1" end="1"/>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44063">
                                            <p:txEl>
                                              <p:pRg st="2" end="2"/>
                                            </p:txEl>
                                          </p:spTgt>
                                        </p:tgtEl>
                                        <p:attrNameLst>
                                          <p:attrName>style.visibility</p:attrName>
                                        </p:attrNameLst>
                                      </p:cBhvr>
                                      <p:to>
                                        <p:strVal val="visible"/>
                                      </p:to>
                                    </p:set>
                                    <p:animEffect transition="in" filter="dissolve">
                                      <p:cBhvr>
                                        <p:cTn id="51" dur="500"/>
                                        <p:tgtEl>
                                          <p:spTgt spid="44063">
                                            <p:txEl>
                                              <p:pRg st="2" end="2"/>
                                            </p:txEl>
                                          </p:spTgt>
                                        </p:tgtEl>
                                      </p:cBhvr>
                                    </p:animEffect>
                                  </p:childTnLst>
                                </p:cTn>
                              </p:par>
                            </p:childTnLst>
                          </p:cTn>
                        </p:par>
                        <p:par>
                          <p:cTn id="52" fill="hold" nodeType="afterGroup">
                            <p:stCondLst>
                              <p:cond delay="500"/>
                            </p:stCondLst>
                            <p:childTnLst>
                              <p:par>
                                <p:cTn id="53" presetID="9" presetClass="entr" presetSubtype="0" fill="hold" grpId="0" nodeType="afterEffect">
                                  <p:stCondLst>
                                    <p:cond delay="500"/>
                                  </p:stCondLst>
                                  <p:childTnLst>
                                    <p:set>
                                      <p:cBhvr>
                                        <p:cTn id="54" dur="1" fill="hold">
                                          <p:stCondLst>
                                            <p:cond delay="0"/>
                                          </p:stCondLst>
                                        </p:cTn>
                                        <p:tgtEl>
                                          <p:spTgt spid="16413"/>
                                        </p:tgtEl>
                                        <p:attrNameLst>
                                          <p:attrName>style.visibility</p:attrName>
                                        </p:attrNameLst>
                                      </p:cBhvr>
                                      <p:to>
                                        <p:strVal val="visible"/>
                                      </p:to>
                                    </p:set>
                                    <p:animEffect transition="in" filter="dissolve">
                                      <p:cBhvr>
                                        <p:cTn id="55" dur="500"/>
                                        <p:tgtEl>
                                          <p:spTgt spid="16413"/>
                                        </p:tgtEl>
                                      </p:cBhvr>
                                    </p:animEffect>
                                  </p:childTnLst>
                                </p:cTn>
                              </p:par>
                            </p:childTnLst>
                          </p:cTn>
                        </p:par>
                        <p:par>
                          <p:cTn id="56" fill="hold" nodeType="afterGroup">
                            <p:stCondLst>
                              <p:cond delay="1500"/>
                            </p:stCondLst>
                            <p:childTnLst>
                              <p:par>
                                <p:cTn id="57" presetID="9" presetClass="entr" presetSubtype="0" fill="hold" grpId="0" nodeType="afterEffect">
                                  <p:stCondLst>
                                    <p:cond delay="500"/>
                                  </p:stCondLst>
                                  <p:childTnLst>
                                    <p:set>
                                      <p:cBhvr>
                                        <p:cTn id="58" dur="1" fill="hold">
                                          <p:stCondLst>
                                            <p:cond delay="0"/>
                                          </p:stCondLst>
                                        </p:cTn>
                                        <p:tgtEl>
                                          <p:spTgt spid="16414"/>
                                        </p:tgtEl>
                                        <p:attrNameLst>
                                          <p:attrName>style.visibility</p:attrName>
                                        </p:attrNameLst>
                                      </p:cBhvr>
                                      <p:to>
                                        <p:strVal val="visible"/>
                                      </p:to>
                                    </p:set>
                                    <p:animEffect transition="in" filter="dissolve">
                                      <p:cBhvr>
                                        <p:cTn id="59" dur="500"/>
                                        <p:tgtEl>
                                          <p:spTgt spid="16414"/>
                                        </p:tgtEl>
                                      </p:cBhvr>
                                    </p:animEffect>
                                  </p:childTnLst>
                                </p:cTn>
                              </p:par>
                            </p:childTnLst>
                          </p:cTn>
                        </p:par>
                        <p:par>
                          <p:cTn id="60" fill="hold" nodeType="afterGroup">
                            <p:stCondLst>
                              <p:cond delay="2500"/>
                            </p:stCondLst>
                            <p:childTnLst>
                              <p:par>
                                <p:cTn id="61" presetID="9" presetClass="entr" presetSubtype="0" fill="hold" grpId="0" nodeType="afterEffect">
                                  <p:stCondLst>
                                    <p:cond delay="500"/>
                                  </p:stCondLst>
                                  <p:childTnLst>
                                    <p:set>
                                      <p:cBhvr>
                                        <p:cTn id="62" dur="1" fill="hold">
                                          <p:stCondLst>
                                            <p:cond delay="0"/>
                                          </p:stCondLst>
                                        </p:cTn>
                                        <p:tgtEl>
                                          <p:spTgt spid="16415"/>
                                        </p:tgtEl>
                                        <p:attrNameLst>
                                          <p:attrName>style.visibility</p:attrName>
                                        </p:attrNameLst>
                                      </p:cBhvr>
                                      <p:to>
                                        <p:strVal val="visible"/>
                                      </p:to>
                                    </p:set>
                                    <p:animEffect transition="in" filter="dissolve">
                                      <p:cBhvr>
                                        <p:cTn id="63" dur="500"/>
                                        <p:tgtEl>
                                          <p:spTgt spid="16415"/>
                                        </p:tgtEl>
                                      </p:cBhvr>
                                    </p:animEffect>
                                  </p:childTnLst>
                                </p:cTn>
                              </p:par>
                            </p:childTnLst>
                          </p:cTn>
                        </p:par>
                        <p:par>
                          <p:cTn id="64" fill="hold" nodeType="afterGroup">
                            <p:stCondLst>
                              <p:cond delay="3500"/>
                            </p:stCondLst>
                            <p:childTnLst>
                              <p:par>
                                <p:cTn id="65" presetID="9" presetClass="entr" presetSubtype="0" fill="hold" nodeType="afterEffect">
                                  <p:stCondLst>
                                    <p:cond delay="500"/>
                                  </p:stCondLst>
                                  <p:childTnLst>
                                    <p:set>
                                      <p:cBhvr>
                                        <p:cTn id="66" dur="1" fill="hold">
                                          <p:stCondLst>
                                            <p:cond delay="0"/>
                                          </p:stCondLst>
                                        </p:cTn>
                                        <p:tgtEl>
                                          <p:spTgt spid="3"/>
                                        </p:tgtEl>
                                        <p:attrNameLst>
                                          <p:attrName>style.visibility</p:attrName>
                                        </p:attrNameLst>
                                      </p:cBhvr>
                                      <p:to>
                                        <p:strVal val="visible"/>
                                      </p:to>
                                    </p:set>
                                    <p:animEffect transition="in" filter="dissolve">
                                      <p:cBhvr>
                                        <p:cTn id="67" dur="500"/>
                                        <p:tgtEl>
                                          <p:spTgt spid="3"/>
                                        </p:tgtEl>
                                      </p:cBhvr>
                                    </p:animEffect>
                                  </p:childTnLst>
                                </p:cTn>
                              </p:par>
                            </p:childTnLst>
                          </p:cTn>
                        </p:par>
                        <p:par>
                          <p:cTn id="68" fill="hold" nodeType="afterGroup">
                            <p:stCondLst>
                              <p:cond delay="4500"/>
                            </p:stCondLst>
                            <p:childTnLst>
                              <p:par>
                                <p:cTn id="69" presetID="9" presetClass="entr" presetSubtype="0" fill="hold" grpId="0" nodeType="afterEffect">
                                  <p:stCondLst>
                                    <p:cond delay="500"/>
                                  </p:stCondLst>
                                  <p:childTnLst>
                                    <p:set>
                                      <p:cBhvr>
                                        <p:cTn id="70" dur="1" fill="hold">
                                          <p:stCondLst>
                                            <p:cond delay="0"/>
                                          </p:stCondLst>
                                        </p:cTn>
                                        <p:tgtEl>
                                          <p:spTgt spid="16417"/>
                                        </p:tgtEl>
                                        <p:attrNameLst>
                                          <p:attrName>style.visibility</p:attrName>
                                        </p:attrNameLst>
                                      </p:cBhvr>
                                      <p:to>
                                        <p:strVal val="visible"/>
                                      </p:to>
                                    </p:set>
                                    <p:animEffect transition="in" filter="dissolve">
                                      <p:cBhvr>
                                        <p:cTn id="71" dur="500"/>
                                        <p:tgtEl>
                                          <p:spTgt spid="16417"/>
                                        </p:tgtEl>
                                      </p:cBhvr>
                                    </p:animEffect>
                                  </p:childTnLst>
                                </p:cTn>
                              </p:par>
                            </p:childTnLst>
                          </p:cTn>
                        </p:par>
                        <p:par>
                          <p:cTn id="72" fill="hold" nodeType="afterGroup">
                            <p:stCondLst>
                              <p:cond delay="5500"/>
                            </p:stCondLst>
                            <p:childTnLst>
                              <p:par>
                                <p:cTn id="73" presetID="9" presetClass="entr" presetSubtype="0" fill="hold" nodeType="afterEffect">
                                  <p:stCondLst>
                                    <p:cond delay="0"/>
                                  </p:stCondLst>
                                  <p:childTnLst>
                                    <p:set>
                                      <p:cBhvr>
                                        <p:cTn id="74" dur="1" fill="hold">
                                          <p:stCondLst>
                                            <p:cond delay="0"/>
                                          </p:stCondLst>
                                        </p:cTn>
                                        <p:tgtEl>
                                          <p:spTgt spid="44062">
                                            <p:txEl>
                                              <p:pRg st="2" end="2"/>
                                            </p:txEl>
                                          </p:spTgt>
                                        </p:tgtEl>
                                        <p:attrNameLst>
                                          <p:attrName>style.visibility</p:attrName>
                                        </p:attrNameLst>
                                      </p:cBhvr>
                                      <p:to>
                                        <p:strVal val="visible"/>
                                      </p:to>
                                    </p:set>
                                    <p:animEffect transition="in" filter="dissolve">
                                      <p:cBhvr>
                                        <p:cTn id="75" dur="500"/>
                                        <p:tgtEl>
                                          <p:spTgt spid="440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5" grpId="0" animBg="1"/>
      <p:bldP spid="16417" grpId="0" animBg="1"/>
      <p:bldP spid="16415" grpId="0" animBg="1"/>
      <p:bldP spid="16414" grpId="0" animBg="1"/>
      <p:bldP spid="44051" grpId="0" animBg="1"/>
      <p:bldP spid="44041" grpId="0" animBg="1"/>
      <p:bldP spid="16413" grpId="0" animBg="1"/>
      <p:bldP spid="44049" grpId="0" animBg="1"/>
      <p:bldP spid="440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Slide Number Placeholder 5"/>
          <p:cNvSpPr>
            <a:spLocks noGrp="1"/>
          </p:cNvSpPr>
          <p:nvPr>
            <p:ph type="sldNum" sz="quarter" idx="10"/>
          </p:nvPr>
        </p:nvSpPr>
        <p:spPr>
          <a:noFill/>
        </p:spPr>
        <p:txBody>
          <a:bodyPr/>
          <a:lstStyle/>
          <a:p>
            <a:fld id="{83259D23-EBFC-4899-B8D1-0856C478FC15}" type="slidenum">
              <a:rPr lang="en-GB" smtClean="0"/>
              <a:pPr/>
              <a:t>19</a:t>
            </a:fld>
            <a:endParaRPr lang="en-GB" smtClean="0"/>
          </a:p>
        </p:txBody>
      </p:sp>
      <p:sp>
        <p:nvSpPr>
          <p:cNvPr id="4104" name="Date Placeholder 6"/>
          <p:cNvSpPr>
            <a:spLocks noGrp="1"/>
          </p:cNvSpPr>
          <p:nvPr>
            <p:ph type="dt" sz="quarter" idx="11"/>
          </p:nvPr>
        </p:nvSpPr>
        <p:spPr>
          <a:noFill/>
        </p:spPr>
        <p:txBody>
          <a:bodyPr/>
          <a:lstStyle/>
          <a:p>
            <a:fld id="{BACA4760-D360-4F92-84C5-DDA28A70FC23}" type="datetime1">
              <a:rPr lang="en-GB" smtClean="0"/>
              <a:pPr/>
              <a:t>01/02/2018</a:t>
            </a:fld>
            <a:endParaRPr lang="en-GB" smtClean="0"/>
          </a:p>
        </p:txBody>
      </p:sp>
      <p:graphicFrame>
        <p:nvGraphicFramePr>
          <p:cNvPr id="4098" name="Object 154"/>
          <p:cNvGraphicFramePr>
            <a:graphicFrameLocks noChangeAspect="1"/>
          </p:cNvGraphicFramePr>
          <p:nvPr>
            <p:ph type="title"/>
          </p:nvPr>
        </p:nvGraphicFramePr>
        <p:xfrm>
          <a:off x="4375150" y="130175"/>
          <a:ext cx="317500" cy="241300"/>
        </p:xfrm>
        <a:graphic>
          <a:graphicData uri="http://schemas.openxmlformats.org/presentationml/2006/ole">
            <p:oleObj spid="_x0000_s4098" name="Equation" r:id="rId4" imgW="317225" imgH="241091" progId="">
              <p:embed/>
            </p:oleObj>
          </a:graphicData>
        </a:graphic>
      </p:graphicFrame>
      <p:sp>
        <p:nvSpPr>
          <p:cNvPr id="41987" name="Rectangle 3"/>
          <p:cNvSpPr>
            <a:spLocks noGrp="1" noChangeArrowheads="1"/>
          </p:cNvSpPr>
          <p:nvPr>
            <p:ph type="body" sz="half" idx="1"/>
          </p:nvPr>
        </p:nvSpPr>
        <p:spPr>
          <a:xfrm>
            <a:off x="238125" y="511175"/>
            <a:ext cx="8640763" cy="2000250"/>
          </a:xfrm>
        </p:spPr>
        <p:txBody>
          <a:bodyPr/>
          <a:lstStyle/>
          <a:p>
            <a:pPr eaLnBrk="1" hangingPunct="1">
              <a:lnSpc>
                <a:spcPct val="80000"/>
              </a:lnSpc>
              <a:buFontTx/>
              <a:buNone/>
            </a:pPr>
            <a:r>
              <a:rPr lang="en-GB" sz="2800" smtClean="0">
                <a:solidFill>
                  <a:srgbClr val="FF0000"/>
                </a:solidFill>
              </a:rPr>
              <a:t>Radioactive emissions.</a:t>
            </a:r>
          </a:p>
          <a:p>
            <a:pPr eaLnBrk="1" hangingPunct="1">
              <a:spcBef>
                <a:spcPct val="50000"/>
              </a:spcBef>
            </a:pPr>
            <a:r>
              <a:rPr lang="en-GB" sz="2400" smtClean="0"/>
              <a:t>UNSTABLE nuclei emit Alpha or Beta particles </a:t>
            </a:r>
          </a:p>
          <a:p>
            <a:pPr eaLnBrk="1" hangingPunct="1">
              <a:spcBef>
                <a:spcPct val="50000"/>
              </a:spcBef>
            </a:pPr>
            <a:r>
              <a:rPr lang="en-GB" sz="2400" smtClean="0"/>
              <a:t>If an ALPHA particle is emitted, the new element will have an ATOMIC NUMBER two less than the original.  </a:t>
            </a:r>
          </a:p>
        </p:txBody>
      </p:sp>
      <p:graphicFrame>
        <p:nvGraphicFramePr>
          <p:cNvPr id="42132" name="Object 148"/>
          <p:cNvGraphicFramePr>
            <a:graphicFrameLocks noChangeAspect="1"/>
          </p:cNvGraphicFramePr>
          <p:nvPr>
            <p:ph sz="quarter" idx="2"/>
          </p:nvPr>
        </p:nvGraphicFramePr>
        <p:xfrm>
          <a:off x="4867275" y="3975100"/>
          <a:ext cx="1014413" cy="769938"/>
        </p:xfrm>
        <a:graphic>
          <a:graphicData uri="http://schemas.openxmlformats.org/presentationml/2006/ole">
            <p:oleObj spid="_x0000_s4099" name="Equation" r:id="rId5" imgW="317225" imgH="241091" progId="">
              <p:embed/>
            </p:oleObj>
          </a:graphicData>
        </a:graphic>
      </p:graphicFrame>
      <p:sp>
        <p:nvSpPr>
          <p:cNvPr id="4106" name="Rectangle 4" descr="Granite"/>
          <p:cNvSpPr>
            <a:spLocks noChangeArrowheads="1"/>
          </p:cNvSpPr>
          <p:nvPr/>
        </p:nvSpPr>
        <p:spPr bwMode="auto">
          <a:xfrm>
            <a:off x="0" y="0"/>
            <a:ext cx="9144000" cy="501650"/>
          </a:xfrm>
          <a:prstGeom prst="rect">
            <a:avLst/>
          </a:prstGeom>
          <a:blipFill dpi="0" rotWithShape="1">
            <a:blip r:embed="rId6"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(7)</a:t>
            </a:r>
          </a:p>
        </p:txBody>
      </p:sp>
      <p:grpSp>
        <p:nvGrpSpPr>
          <p:cNvPr id="2" name="Group 146"/>
          <p:cNvGrpSpPr>
            <a:grpSpLocks/>
          </p:cNvGrpSpPr>
          <p:nvPr/>
        </p:nvGrpSpPr>
        <p:grpSpPr bwMode="auto">
          <a:xfrm>
            <a:off x="1514475" y="2052638"/>
            <a:ext cx="2592388" cy="3744912"/>
            <a:chOff x="1292" y="562"/>
            <a:chExt cx="1633" cy="2359"/>
          </a:xfrm>
        </p:grpSpPr>
        <p:grpSp>
          <p:nvGrpSpPr>
            <p:cNvPr id="4121" name="Group 5"/>
            <p:cNvGrpSpPr>
              <a:grpSpLocks/>
            </p:cNvGrpSpPr>
            <p:nvPr/>
          </p:nvGrpSpPr>
          <p:grpSpPr bwMode="auto">
            <a:xfrm rot="-2700000">
              <a:off x="1837" y="562"/>
              <a:ext cx="1088" cy="1698"/>
              <a:chOff x="1701" y="1480"/>
              <a:chExt cx="1088" cy="1698"/>
            </a:xfrm>
          </p:grpSpPr>
          <p:grpSp>
            <p:nvGrpSpPr>
              <p:cNvPr id="4196" name="Group 6"/>
              <p:cNvGrpSpPr>
                <a:grpSpLocks/>
              </p:cNvGrpSpPr>
              <p:nvPr/>
            </p:nvGrpSpPr>
            <p:grpSpPr bwMode="auto">
              <a:xfrm rot="3120000">
                <a:off x="1724" y="1865"/>
                <a:ext cx="952" cy="997"/>
                <a:chOff x="839" y="527"/>
                <a:chExt cx="952" cy="997"/>
              </a:xfrm>
            </p:grpSpPr>
            <p:pic>
              <p:nvPicPr>
                <p:cNvPr id="4221" name="Picture 7" descr="REACT3"/>
                <p:cNvPicPr>
                  <a:picLocks noChangeAspect="1" noChangeArrowheads="1"/>
                </p:cNvPicPr>
                <p:nvPr/>
              </p:nvPicPr>
              <p:blipFill>
                <a:blip r:embed="rId7" cstate="print"/>
                <a:srcRect/>
                <a:stretch>
                  <a:fillRect/>
                </a:stretch>
              </p:blipFill>
              <p:spPr bwMode="auto">
                <a:xfrm>
                  <a:off x="839" y="708"/>
                  <a:ext cx="305" cy="363"/>
                </a:xfrm>
                <a:prstGeom prst="rect">
                  <a:avLst/>
                </a:prstGeom>
                <a:noFill/>
                <a:ln w="9525">
                  <a:noFill/>
                  <a:miter lim="800000"/>
                  <a:headEnd/>
                  <a:tailEnd/>
                </a:ln>
              </p:spPr>
            </p:pic>
            <p:grpSp>
              <p:nvGrpSpPr>
                <p:cNvPr id="4222" name="Group 8"/>
                <p:cNvGrpSpPr>
                  <a:grpSpLocks/>
                </p:cNvGrpSpPr>
                <p:nvPr/>
              </p:nvGrpSpPr>
              <p:grpSpPr bwMode="auto">
                <a:xfrm>
                  <a:off x="1247" y="935"/>
                  <a:ext cx="525" cy="500"/>
                  <a:chOff x="657" y="2387"/>
                  <a:chExt cx="525" cy="500"/>
                </a:xfrm>
              </p:grpSpPr>
              <p:grpSp>
                <p:nvGrpSpPr>
                  <p:cNvPr id="4234" name="Group 9"/>
                  <p:cNvGrpSpPr>
                    <a:grpSpLocks/>
                  </p:cNvGrpSpPr>
                  <p:nvPr/>
                </p:nvGrpSpPr>
                <p:grpSpPr bwMode="auto">
                  <a:xfrm>
                    <a:off x="703" y="2387"/>
                    <a:ext cx="479" cy="409"/>
                    <a:chOff x="703" y="2387"/>
                    <a:chExt cx="479" cy="409"/>
                  </a:xfrm>
                </p:grpSpPr>
                <p:grpSp>
                  <p:nvGrpSpPr>
                    <p:cNvPr id="4244" name="Group 10"/>
                    <p:cNvGrpSpPr>
                      <a:grpSpLocks/>
                    </p:cNvGrpSpPr>
                    <p:nvPr/>
                  </p:nvGrpSpPr>
                  <p:grpSpPr bwMode="auto">
                    <a:xfrm>
                      <a:off x="748" y="2387"/>
                      <a:ext cx="434" cy="409"/>
                      <a:chOff x="748" y="2387"/>
                      <a:chExt cx="434" cy="409"/>
                    </a:xfrm>
                  </p:grpSpPr>
                  <p:pic>
                    <p:nvPicPr>
                      <p:cNvPr id="4249" name="Picture 11" descr="REACT3"/>
                      <p:cNvPicPr>
                        <a:picLocks noChangeAspect="1" noChangeArrowheads="1"/>
                      </p:cNvPicPr>
                      <p:nvPr/>
                    </p:nvPicPr>
                    <p:blipFill>
                      <a:blip r:embed="rId7" cstate="print"/>
                      <a:srcRect/>
                      <a:stretch>
                        <a:fillRect/>
                      </a:stretch>
                    </p:blipFill>
                    <p:spPr bwMode="auto">
                      <a:xfrm>
                        <a:off x="839" y="2387"/>
                        <a:ext cx="343" cy="409"/>
                      </a:xfrm>
                      <a:prstGeom prst="rect">
                        <a:avLst/>
                      </a:prstGeom>
                      <a:noFill/>
                      <a:ln w="9525">
                        <a:noFill/>
                        <a:miter lim="800000"/>
                        <a:headEnd/>
                        <a:tailEnd/>
                      </a:ln>
                    </p:spPr>
                  </p:pic>
                  <p:pic>
                    <p:nvPicPr>
                      <p:cNvPr id="4250" name="Picture 12" descr="REACT2"/>
                      <p:cNvPicPr>
                        <a:picLocks noChangeAspect="1" noChangeArrowheads="1"/>
                      </p:cNvPicPr>
                      <p:nvPr/>
                    </p:nvPicPr>
                    <p:blipFill>
                      <a:blip r:embed="rId8" cstate="print"/>
                      <a:srcRect/>
                      <a:stretch>
                        <a:fillRect/>
                      </a:stretch>
                    </p:blipFill>
                    <p:spPr bwMode="auto">
                      <a:xfrm>
                        <a:off x="748" y="2387"/>
                        <a:ext cx="326" cy="254"/>
                      </a:xfrm>
                      <a:prstGeom prst="rect">
                        <a:avLst/>
                      </a:prstGeom>
                      <a:noFill/>
                      <a:ln w="9525">
                        <a:noFill/>
                        <a:miter lim="800000"/>
                        <a:headEnd/>
                        <a:tailEnd/>
                      </a:ln>
                    </p:spPr>
                  </p:pic>
                  <p:pic>
                    <p:nvPicPr>
                      <p:cNvPr id="4251" name="Picture 13" descr="REACT2B"/>
                      <p:cNvPicPr>
                        <a:picLocks noChangeAspect="1" noChangeArrowheads="1"/>
                      </p:cNvPicPr>
                      <p:nvPr/>
                    </p:nvPicPr>
                    <p:blipFill>
                      <a:blip r:embed="rId9" cstate="print"/>
                      <a:srcRect/>
                      <a:stretch>
                        <a:fillRect/>
                      </a:stretch>
                    </p:blipFill>
                    <p:spPr bwMode="auto">
                      <a:xfrm>
                        <a:off x="748" y="2523"/>
                        <a:ext cx="318" cy="248"/>
                      </a:xfrm>
                      <a:prstGeom prst="rect">
                        <a:avLst/>
                      </a:prstGeom>
                      <a:noFill/>
                      <a:ln w="9525">
                        <a:noFill/>
                        <a:miter lim="800000"/>
                        <a:headEnd/>
                        <a:tailEnd/>
                      </a:ln>
                    </p:spPr>
                  </p:pic>
                </p:grpSp>
                <p:grpSp>
                  <p:nvGrpSpPr>
                    <p:cNvPr id="4245" name="Group 14"/>
                    <p:cNvGrpSpPr>
                      <a:grpSpLocks/>
                    </p:cNvGrpSpPr>
                    <p:nvPr/>
                  </p:nvGrpSpPr>
                  <p:grpSpPr bwMode="auto">
                    <a:xfrm>
                      <a:off x="703" y="2387"/>
                      <a:ext cx="434" cy="409"/>
                      <a:chOff x="748" y="2387"/>
                      <a:chExt cx="434" cy="409"/>
                    </a:xfrm>
                  </p:grpSpPr>
                  <p:pic>
                    <p:nvPicPr>
                      <p:cNvPr id="4246" name="Picture 15" descr="REACT3"/>
                      <p:cNvPicPr>
                        <a:picLocks noChangeAspect="1" noChangeArrowheads="1"/>
                      </p:cNvPicPr>
                      <p:nvPr/>
                    </p:nvPicPr>
                    <p:blipFill>
                      <a:blip r:embed="rId7" cstate="print"/>
                      <a:srcRect/>
                      <a:stretch>
                        <a:fillRect/>
                      </a:stretch>
                    </p:blipFill>
                    <p:spPr bwMode="auto">
                      <a:xfrm>
                        <a:off x="839" y="2387"/>
                        <a:ext cx="343" cy="409"/>
                      </a:xfrm>
                      <a:prstGeom prst="rect">
                        <a:avLst/>
                      </a:prstGeom>
                      <a:noFill/>
                      <a:ln w="9525">
                        <a:noFill/>
                        <a:miter lim="800000"/>
                        <a:headEnd/>
                        <a:tailEnd/>
                      </a:ln>
                    </p:spPr>
                  </p:pic>
                  <p:pic>
                    <p:nvPicPr>
                      <p:cNvPr id="4247" name="Picture 16" descr="REACT2"/>
                      <p:cNvPicPr>
                        <a:picLocks noChangeAspect="1" noChangeArrowheads="1"/>
                      </p:cNvPicPr>
                      <p:nvPr/>
                    </p:nvPicPr>
                    <p:blipFill>
                      <a:blip r:embed="rId8" cstate="print"/>
                      <a:srcRect/>
                      <a:stretch>
                        <a:fillRect/>
                      </a:stretch>
                    </p:blipFill>
                    <p:spPr bwMode="auto">
                      <a:xfrm>
                        <a:off x="748" y="2387"/>
                        <a:ext cx="326" cy="254"/>
                      </a:xfrm>
                      <a:prstGeom prst="rect">
                        <a:avLst/>
                      </a:prstGeom>
                      <a:noFill/>
                      <a:ln w="9525">
                        <a:noFill/>
                        <a:miter lim="800000"/>
                        <a:headEnd/>
                        <a:tailEnd/>
                      </a:ln>
                    </p:spPr>
                  </p:pic>
                  <p:pic>
                    <p:nvPicPr>
                      <p:cNvPr id="4248" name="Picture 17" descr="REACT2B"/>
                      <p:cNvPicPr>
                        <a:picLocks noChangeAspect="1" noChangeArrowheads="1"/>
                      </p:cNvPicPr>
                      <p:nvPr/>
                    </p:nvPicPr>
                    <p:blipFill>
                      <a:blip r:embed="rId9" cstate="print"/>
                      <a:srcRect/>
                      <a:stretch>
                        <a:fillRect/>
                      </a:stretch>
                    </p:blipFill>
                    <p:spPr bwMode="auto">
                      <a:xfrm>
                        <a:off x="748" y="2523"/>
                        <a:ext cx="318" cy="248"/>
                      </a:xfrm>
                      <a:prstGeom prst="rect">
                        <a:avLst/>
                      </a:prstGeom>
                      <a:noFill/>
                      <a:ln w="9525">
                        <a:noFill/>
                        <a:miter lim="800000"/>
                        <a:headEnd/>
                        <a:tailEnd/>
                      </a:ln>
                    </p:spPr>
                  </p:pic>
                </p:grpSp>
              </p:grpSp>
              <p:grpSp>
                <p:nvGrpSpPr>
                  <p:cNvPr id="4235" name="Group 18"/>
                  <p:cNvGrpSpPr>
                    <a:grpSpLocks/>
                  </p:cNvGrpSpPr>
                  <p:nvPr/>
                </p:nvGrpSpPr>
                <p:grpSpPr bwMode="auto">
                  <a:xfrm rot="10800000">
                    <a:off x="657" y="2478"/>
                    <a:ext cx="479" cy="409"/>
                    <a:chOff x="703" y="2387"/>
                    <a:chExt cx="479" cy="409"/>
                  </a:xfrm>
                </p:grpSpPr>
                <p:grpSp>
                  <p:nvGrpSpPr>
                    <p:cNvPr id="4236" name="Group 19"/>
                    <p:cNvGrpSpPr>
                      <a:grpSpLocks/>
                    </p:cNvGrpSpPr>
                    <p:nvPr/>
                  </p:nvGrpSpPr>
                  <p:grpSpPr bwMode="auto">
                    <a:xfrm>
                      <a:off x="748" y="2387"/>
                      <a:ext cx="434" cy="409"/>
                      <a:chOff x="748" y="2387"/>
                      <a:chExt cx="434" cy="409"/>
                    </a:xfrm>
                  </p:grpSpPr>
                  <p:pic>
                    <p:nvPicPr>
                      <p:cNvPr id="4241" name="Picture 20" descr="REACT3"/>
                      <p:cNvPicPr>
                        <a:picLocks noChangeAspect="1" noChangeArrowheads="1"/>
                      </p:cNvPicPr>
                      <p:nvPr/>
                    </p:nvPicPr>
                    <p:blipFill>
                      <a:blip r:embed="rId7" cstate="print"/>
                      <a:srcRect/>
                      <a:stretch>
                        <a:fillRect/>
                      </a:stretch>
                    </p:blipFill>
                    <p:spPr bwMode="auto">
                      <a:xfrm>
                        <a:off x="839" y="2387"/>
                        <a:ext cx="343" cy="409"/>
                      </a:xfrm>
                      <a:prstGeom prst="rect">
                        <a:avLst/>
                      </a:prstGeom>
                      <a:noFill/>
                      <a:ln w="9525">
                        <a:noFill/>
                        <a:miter lim="800000"/>
                        <a:headEnd/>
                        <a:tailEnd/>
                      </a:ln>
                    </p:spPr>
                  </p:pic>
                  <p:pic>
                    <p:nvPicPr>
                      <p:cNvPr id="4242" name="Picture 21" descr="REACT2"/>
                      <p:cNvPicPr>
                        <a:picLocks noChangeAspect="1" noChangeArrowheads="1"/>
                      </p:cNvPicPr>
                      <p:nvPr/>
                    </p:nvPicPr>
                    <p:blipFill>
                      <a:blip r:embed="rId8" cstate="print"/>
                      <a:srcRect/>
                      <a:stretch>
                        <a:fillRect/>
                      </a:stretch>
                    </p:blipFill>
                    <p:spPr bwMode="auto">
                      <a:xfrm>
                        <a:off x="748" y="2387"/>
                        <a:ext cx="326" cy="254"/>
                      </a:xfrm>
                      <a:prstGeom prst="rect">
                        <a:avLst/>
                      </a:prstGeom>
                      <a:noFill/>
                      <a:ln w="9525">
                        <a:noFill/>
                        <a:miter lim="800000"/>
                        <a:headEnd/>
                        <a:tailEnd/>
                      </a:ln>
                    </p:spPr>
                  </p:pic>
                  <p:pic>
                    <p:nvPicPr>
                      <p:cNvPr id="4243" name="Picture 22" descr="REACT2B"/>
                      <p:cNvPicPr>
                        <a:picLocks noChangeAspect="1" noChangeArrowheads="1"/>
                      </p:cNvPicPr>
                      <p:nvPr/>
                    </p:nvPicPr>
                    <p:blipFill>
                      <a:blip r:embed="rId9" cstate="print"/>
                      <a:srcRect/>
                      <a:stretch>
                        <a:fillRect/>
                      </a:stretch>
                    </p:blipFill>
                    <p:spPr bwMode="auto">
                      <a:xfrm>
                        <a:off x="748" y="2523"/>
                        <a:ext cx="318" cy="248"/>
                      </a:xfrm>
                      <a:prstGeom prst="rect">
                        <a:avLst/>
                      </a:prstGeom>
                      <a:noFill/>
                      <a:ln w="9525">
                        <a:noFill/>
                        <a:miter lim="800000"/>
                        <a:headEnd/>
                        <a:tailEnd/>
                      </a:ln>
                    </p:spPr>
                  </p:pic>
                </p:grpSp>
                <p:grpSp>
                  <p:nvGrpSpPr>
                    <p:cNvPr id="4237" name="Group 23"/>
                    <p:cNvGrpSpPr>
                      <a:grpSpLocks/>
                    </p:cNvGrpSpPr>
                    <p:nvPr/>
                  </p:nvGrpSpPr>
                  <p:grpSpPr bwMode="auto">
                    <a:xfrm>
                      <a:off x="703" y="2387"/>
                      <a:ext cx="434" cy="409"/>
                      <a:chOff x="748" y="2387"/>
                      <a:chExt cx="434" cy="409"/>
                    </a:xfrm>
                  </p:grpSpPr>
                  <p:pic>
                    <p:nvPicPr>
                      <p:cNvPr id="4238" name="Picture 24" descr="REACT3"/>
                      <p:cNvPicPr>
                        <a:picLocks noChangeAspect="1" noChangeArrowheads="1"/>
                      </p:cNvPicPr>
                      <p:nvPr/>
                    </p:nvPicPr>
                    <p:blipFill>
                      <a:blip r:embed="rId7" cstate="print"/>
                      <a:srcRect/>
                      <a:stretch>
                        <a:fillRect/>
                      </a:stretch>
                    </p:blipFill>
                    <p:spPr bwMode="auto">
                      <a:xfrm>
                        <a:off x="839" y="2387"/>
                        <a:ext cx="343" cy="409"/>
                      </a:xfrm>
                      <a:prstGeom prst="rect">
                        <a:avLst/>
                      </a:prstGeom>
                      <a:noFill/>
                      <a:ln w="9525">
                        <a:noFill/>
                        <a:miter lim="800000"/>
                        <a:headEnd/>
                        <a:tailEnd/>
                      </a:ln>
                    </p:spPr>
                  </p:pic>
                  <p:pic>
                    <p:nvPicPr>
                      <p:cNvPr id="4239" name="Picture 25" descr="REACT2"/>
                      <p:cNvPicPr>
                        <a:picLocks noChangeAspect="1" noChangeArrowheads="1"/>
                      </p:cNvPicPr>
                      <p:nvPr/>
                    </p:nvPicPr>
                    <p:blipFill>
                      <a:blip r:embed="rId8" cstate="print"/>
                      <a:srcRect/>
                      <a:stretch>
                        <a:fillRect/>
                      </a:stretch>
                    </p:blipFill>
                    <p:spPr bwMode="auto">
                      <a:xfrm>
                        <a:off x="748" y="2387"/>
                        <a:ext cx="326" cy="254"/>
                      </a:xfrm>
                      <a:prstGeom prst="rect">
                        <a:avLst/>
                      </a:prstGeom>
                      <a:noFill/>
                      <a:ln w="9525">
                        <a:noFill/>
                        <a:miter lim="800000"/>
                        <a:headEnd/>
                        <a:tailEnd/>
                      </a:ln>
                    </p:spPr>
                  </p:pic>
                  <p:pic>
                    <p:nvPicPr>
                      <p:cNvPr id="4240" name="Picture 26" descr="REACT2B"/>
                      <p:cNvPicPr>
                        <a:picLocks noChangeAspect="1" noChangeArrowheads="1"/>
                      </p:cNvPicPr>
                      <p:nvPr/>
                    </p:nvPicPr>
                    <p:blipFill>
                      <a:blip r:embed="rId9" cstate="print"/>
                      <a:srcRect/>
                      <a:stretch>
                        <a:fillRect/>
                      </a:stretch>
                    </p:blipFill>
                    <p:spPr bwMode="auto">
                      <a:xfrm>
                        <a:off x="748" y="2523"/>
                        <a:ext cx="318" cy="248"/>
                      </a:xfrm>
                      <a:prstGeom prst="rect">
                        <a:avLst/>
                      </a:prstGeom>
                      <a:noFill/>
                      <a:ln w="9525">
                        <a:noFill/>
                        <a:miter lim="800000"/>
                        <a:headEnd/>
                        <a:tailEnd/>
                      </a:ln>
                    </p:spPr>
                  </p:pic>
                </p:grpSp>
              </p:grpSp>
            </p:grpSp>
            <p:pic>
              <p:nvPicPr>
                <p:cNvPr id="4223" name="Picture 27" descr="REACT3"/>
                <p:cNvPicPr>
                  <a:picLocks noChangeAspect="1" noChangeArrowheads="1"/>
                </p:cNvPicPr>
                <p:nvPr/>
              </p:nvPicPr>
              <p:blipFill>
                <a:blip r:embed="rId7" cstate="print"/>
                <a:srcRect/>
                <a:stretch>
                  <a:fillRect/>
                </a:stretch>
              </p:blipFill>
              <p:spPr bwMode="auto">
                <a:xfrm>
                  <a:off x="1202" y="1116"/>
                  <a:ext cx="343" cy="408"/>
                </a:xfrm>
                <a:prstGeom prst="rect">
                  <a:avLst/>
                </a:prstGeom>
                <a:noFill/>
                <a:ln w="9525">
                  <a:noFill/>
                  <a:miter lim="800000"/>
                  <a:headEnd/>
                  <a:tailEnd/>
                </a:ln>
              </p:spPr>
            </p:pic>
            <p:pic>
              <p:nvPicPr>
                <p:cNvPr id="4224" name="Picture 28" descr="REACT3"/>
                <p:cNvPicPr>
                  <a:picLocks noChangeAspect="1" noChangeArrowheads="1"/>
                </p:cNvPicPr>
                <p:nvPr/>
              </p:nvPicPr>
              <p:blipFill>
                <a:blip r:embed="rId7" cstate="print"/>
                <a:srcRect/>
                <a:stretch>
                  <a:fillRect/>
                </a:stretch>
              </p:blipFill>
              <p:spPr bwMode="auto">
                <a:xfrm>
                  <a:off x="1429" y="708"/>
                  <a:ext cx="343" cy="408"/>
                </a:xfrm>
                <a:prstGeom prst="rect">
                  <a:avLst/>
                </a:prstGeom>
                <a:noFill/>
                <a:ln w="9525">
                  <a:noFill/>
                  <a:miter lim="800000"/>
                  <a:headEnd/>
                  <a:tailEnd/>
                </a:ln>
              </p:spPr>
            </p:pic>
            <p:pic>
              <p:nvPicPr>
                <p:cNvPr id="4225" name="Picture 29" descr="REACT3"/>
                <p:cNvPicPr>
                  <a:picLocks noChangeAspect="1" noChangeArrowheads="1"/>
                </p:cNvPicPr>
                <p:nvPr/>
              </p:nvPicPr>
              <p:blipFill>
                <a:blip r:embed="rId7" cstate="print"/>
                <a:srcRect/>
                <a:stretch>
                  <a:fillRect/>
                </a:stretch>
              </p:blipFill>
              <p:spPr bwMode="auto">
                <a:xfrm rot="10800000">
                  <a:off x="1157" y="980"/>
                  <a:ext cx="343" cy="408"/>
                </a:xfrm>
                <a:prstGeom prst="rect">
                  <a:avLst/>
                </a:prstGeom>
                <a:noFill/>
                <a:ln w="9525">
                  <a:noFill/>
                  <a:miter lim="800000"/>
                  <a:headEnd/>
                  <a:tailEnd/>
                </a:ln>
              </p:spPr>
            </p:pic>
            <p:pic>
              <p:nvPicPr>
                <p:cNvPr id="4226" name="Picture 30" descr="REACT3"/>
                <p:cNvPicPr>
                  <a:picLocks noChangeAspect="1" noChangeArrowheads="1"/>
                </p:cNvPicPr>
                <p:nvPr/>
              </p:nvPicPr>
              <p:blipFill>
                <a:blip r:embed="rId7" cstate="print"/>
                <a:srcRect/>
                <a:stretch>
                  <a:fillRect/>
                </a:stretch>
              </p:blipFill>
              <p:spPr bwMode="auto">
                <a:xfrm rot="10800000">
                  <a:off x="1247" y="753"/>
                  <a:ext cx="343" cy="408"/>
                </a:xfrm>
                <a:prstGeom prst="rect">
                  <a:avLst/>
                </a:prstGeom>
                <a:noFill/>
                <a:ln w="9525">
                  <a:noFill/>
                  <a:miter lim="800000"/>
                  <a:headEnd/>
                  <a:tailEnd/>
                </a:ln>
              </p:spPr>
            </p:pic>
            <p:pic>
              <p:nvPicPr>
                <p:cNvPr id="4227" name="Picture 31" descr="REACT3"/>
                <p:cNvPicPr>
                  <a:picLocks noChangeAspect="1" noChangeArrowheads="1"/>
                </p:cNvPicPr>
                <p:nvPr/>
              </p:nvPicPr>
              <p:blipFill>
                <a:blip r:embed="rId7" cstate="print"/>
                <a:srcRect/>
                <a:stretch>
                  <a:fillRect/>
                </a:stretch>
              </p:blipFill>
              <p:spPr bwMode="auto">
                <a:xfrm rot="5400000">
                  <a:off x="1098" y="767"/>
                  <a:ext cx="343" cy="408"/>
                </a:xfrm>
                <a:prstGeom prst="rect">
                  <a:avLst/>
                </a:prstGeom>
                <a:noFill/>
                <a:ln w="9525">
                  <a:noFill/>
                  <a:miter lim="800000"/>
                  <a:headEnd/>
                  <a:tailEnd/>
                </a:ln>
              </p:spPr>
            </p:pic>
            <p:pic>
              <p:nvPicPr>
                <p:cNvPr id="4228" name="Picture 32" descr="REACT3"/>
                <p:cNvPicPr>
                  <a:picLocks noChangeAspect="1" noChangeArrowheads="1"/>
                </p:cNvPicPr>
                <p:nvPr/>
              </p:nvPicPr>
              <p:blipFill>
                <a:blip r:embed="rId7" cstate="print"/>
                <a:srcRect/>
                <a:stretch>
                  <a:fillRect/>
                </a:stretch>
              </p:blipFill>
              <p:spPr bwMode="auto">
                <a:xfrm rot="10800000">
                  <a:off x="975" y="663"/>
                  <a:ext cx="343" cy="408"/>
                </a:xfrm>
                <a:prstGeom prst="rect">
                  <a:avLst/>
                </a:prstGeom>
                <a:noFill/>
                <a:ln w="9525">
                  <a:noFill/>
                  <a:miter lim="800000"/>
                  <a:headEnd/>
                  <a:tailEnd/>
                </a:ln>
              </p:spPr>
            </p:pic>
            <p:pic>
              <p:nvPicPr>
                <p:cNvPr id="4229" name="Picture 33" descr="REACT3"/>
                <p:cNvPicPr>
                  <a:picLocks noChangeAspect="1" noChangeArrowheads="1"/>
                </p:cNvPicPr>
                <p:nvPr/>
              </p:nvPicPr>
              <p:blipFill>
                <a:blip r:embed="rId7" cstate="print"/>
                <a:srcRect/>
                <a:stretch>
                  <a:fillRect/>
                </a:stretch>
              </p:blipFill>
              <p:spPr bwMode="auto">
                <a:xfrm rot="5400000">
                  <a:off x="1279" y="585"/>
                  <a:ext cx="343" cy="408"/>
                </a:xfrm>
                <a:prstGeom prst="rect">
                  <a:avLst/>
                </a:prstGeom>
                <a:noFill/>
                <a:ln w="9525">
                  <a:noFill/>
                  <a:miter lim="800000"/>
                  <a:headEnd/>
                  <a:tailEnd/>
                </a:ln>
              </p:spPr>
            </p:pic>
            <p:pic>
              <p:nvPicPr>
                <p:cNvPr id="4230" name="Picture 34" descr="REACT3"/>
                <p:cNvPicPr>
                  <a:picLocks noChangeAspect="1" noChangeArrowheads="1"/>
                </p:cNvPicPr>
                <p:nvPr/>
              </p:nvPicPr>
              <p:blipFill>
                <a:blip r:embed="rId7" cstate="print"/>
                <a:srcRect/>
                <a:stretch>
                  <a:fillRect/>
                </a:stretch>
              </p:blipFill>
              <p:spPr bwMode="auto">
                <a:xfrm rot="-5400000">
                  <a:off x="1415" y="540"/>
                  <a:ext cx="343" cy="408"/>
                </a:xfrm>
                <a:prstGeom prst="rect">
                  <a:avLst/>
                </a:prstGeom>
                <a:noFill/>
                <a:ln w="9525">
                  <a:noFill/>
                  <a:miter lim="800000"/>
                  <a:headEnd/>
                  <a:tailEnd/>
                </a:ln>
              </p:spPr>
            </p:pic>
            <p:pic>
              <p:nvPicPr>
                <p:cNvPr id="4231" name="Picture 35" descr="REACT3"/>
                <p:cNvPicPr>
                  <a:picLocks noChangeAspect="1" noChangeArrowheads="1"/>
                </p:cNvPicPr>
                <p:nvPr/>
              </p:nvPicPr>
              <p:blipFill>
                <a:blip r:embed="rId7" cstate="print"/>
                <a:srcRect/>
                <a:stretch>
                  <a:fillRect/>
                </a:stretch>
              </p:blipFill>
              <p:spPr bwMode="auto">
                <a:xfrm>
                  <a:off x="975" y="980"/>
                  <a:ext cx="343" cy="408"/>
                </a:xfrm>
                <a:prstGeom prst="rect">
                  <a:avLst/>
                </a:prstGeom>
                <a:noFill/>
                <a:ln w="9525">
                  <a:noFill/>
                  <a:miter lim="800000"/>
                  <a:headEnd/>
                  <a:tailEnd/>
                </a:ln>
              </p:spPr>
            </p:pic>
            <p:pic>
              <p:nvPicPr>
                <p:cNvPr id="4232" name="Picture 36" descr="REACT3"/>
                <p:cNvPicPr>
                  <a:picLocks noChangeAspect="1" noChangeArrowheads="1"/>
                </p:cNvPicPr>
                <p:nvPr/>
              </p:nvPicPr>
              <p:blipFill>
                <a:blip r:embed="rId7" cstate="print"/>
                <a:srcRect/>
                <a:stretch>
                  <a:fillRect/>
                </a:stretch>
              </p:blipFill>
              <p:spPr bwMode="auto">
                <a:xfrm rot="10800000">
                  <a:off x="1111" y="527"/>
                  <a:ext cx="343" cy="408"/>
                </a:xfrm>
                <a:prstGeom prst="rect">
                  <a:avLst/>
                </a:prstGeom>
                <a:noFill/>
                <a:ln w="9525">
                  <a:noFill/>
                  <a:miter lim="800000"/>
                  <a:headEnd/>
                  <a:tailEnd/>
                </a:ln>
              </p:spPr>
            </p:pic>
            <p:pic>
              <p:nvPicPr>
                <p:cNvPr id="4233" name="Picture 37" descr="REACT3"/>
                <p:cNvPicPr>
                  <a:picLocks noChangeAspect="1" noChangeArrowheads="1"/>
                </p:cNvPicPr>
                <p:nvPr/>
              </p:nvPicPr>
              <p:blipFill>
                <a:blip r:embed="rId7" cstate="print"/>
                <a:srcRect/>
                <a:stretch>
                  <a:fillRect/>
                </a:stretch>
              </p:blipFill>
              <p:spPr bwMode="auto">
                <a:xfrm rot="5400000">
                  <a:off x="871" y="857"/>
                  <a:ext cx="343" cy="408"/>
                </a:xfrm>
                <a:prstGeom prst="rect">
                  <a:avLst/>
                </a:prstGeom>
                <a:noFill/>
                <a:ln w="9525">
                  <a:noFill/>
                  <a:miter lim="800000"/>
                  <a:headEnd/>
                  <a:tailEnd/>
                </a:ln>
              </p:spPr>
            </p:pic>
          </p:grpSp>
          <p:pic>
            <p:nvPicPr>
              <p:cNvPr id="4197" name="Picture 38" descr="REACT3"/>
              <p:cNvPicPr>
                <a:picLocks noChangeAspect="1" noChangeArrowheads="1"/>
              </p:cNvPicPr>
              <p:nvPr/>
            </p:nvPicPr>
            <p:blipFill>
              <a:blip r:embed="rId7" cstate="print"/>
              <a:srcRect/>
              <a:stretch>
                <a:fillRect/>
              </a:stretch>
            </p:blipFill>
            <p:spPr bwMode="auto">
              <a:xfrm>
                <a:off x="2018" y="2704"/>
                <a:ext cx="343" cy="408"/>
              </a:xfrm>
              <a:prstGeom prst="rect">
                <a:avLst/>
              </a:prstGeom>
              <a:noFill/>
              <a:ln w="9525">
                <a:noFill/>
                <a:miter lim="800000"/>
                <a:headEnd/>
                <a:tailEnd/>
              </a:ln>
            </p:spPr>
          </p:pic>
          <p:grpSp>
            <p:nvGrpSpPr>
              <p:cNvPr id="4198" name="Group 39"/>
              <p:cNvGrpSpPr>
                <a:grpSpLocks/>
              </p:cNvGrpSpPr>
              <p:nvPr/>
            </p:nvGrpSpPr>
            <p:grpSpPr bwMode="auto">
              <a:xfrm>
                <a:off x="1746" y="1480"/>
                <a:ext cx="1043" cy="1698"/>
                <a:chOff x="975" y="1480"/>
                <a:chExt cx="1043" cy="1698"/>
              </a:xfrm>
            </p:grpSpPr>
            <p:pic>
              <p:nvPicPr>
                <p:cNvPr id="4199" name="Picture 40" descr="REACT3"/>
                <p:cNvPicPr>
                  <a:picLocks noChangeAspect="1" noChangeArrowheads="1"/>
                </p:cNvPicPr>
                <p:nvPr/>
              </p:nvPicPr>
              <p:blipFill>
                <a:blip r:embed="rId7" cstate="print"/>
                <a:srcRect/>
                <a:stretch>
                  <a:fillRect/>
                </a:stretch>
              </p:blipFill>
              <p:spPr bwMode="auto">
                <a:xfrm rot="-5400000">
                  <a:off x="1007" y="1493"/>
                  <a:ext cx="343" cy="408"/>
                </a:xfrm>
                <a:prstGeom prst="rect">
                  <a:avLst/>
                </a:prstGeom>
                <a:noFill/>
                <a:ln w="9525">
                  <a:noFill/>
                  <a:miter lim="800000"/>
                  <a:headEnd/>
                  <a:tailEnd/>
                </a:ln>
              </p:spPr>
            </p:pic>
            <p:grpSp>
              <p:nvGrpSpPr>
                <p:cNvPr id="4200" name="Group 41"/>
                <p:cNvGrpSpPr>
                  <a:grpSpLocks/>
                </p:cNvGrpSpPr>
                <p:nvPr/>
              </p:nvGrpSpPr>
              <p:grpSpPr bwMode="auto">
                <a:xfrm>
                  <a:off x="975" y="1480"/>
                  <a:ext cx="1043" cy="1698"/>
                  <a:chOff x="975" y="1480"/>
                  <a:chExt cx="1043" cy="1698"/>
                </a:xfrm>
              </p:grpSpPr>
              <p:pic>
                <p:nvPicPr>
                  <p:cNvPr id="4201" name="Picture 42" descr="REACT3"/>
                  <p:cNvPicPr>
                    <a:picLocks noChangeAspect="1" noChangeArrowheads="1"/>
                  </p:cNvPicPr>
                  <p:nvPr/>
                </p:nvPicPr>
                <p:blipFill>
                  <a:blip r:embed="rId7" cstate="print"/>
                  <a:srcRect/>
                  <a:stretch>
                    <a:fillRect/>
                  </a:stretch>
                </p:blipFill>
                <p:spPr bwMode="auto">
                  <a:xfrm rot="-5400000">
                    <a:off x="1007" y="2375"/>
                    <a:ext cx="343" cy="408"/>
                  </a:xfrm>
                  <a:prstGeom prst="rect">
                    <a:avLst/>
                  </a:prstGeom>
                  <a:noFill/>
                  <a:ln w="9525">
                    <a:noFill/>
                    <a:miter lim="800000"/>
                    <a:headEnd/>
                    <a:tailEnd/>
                  </a:ln>
                </p:spPr>
              </p:pic>
              <p:grpSp>
                <p:nvGrpSpPr>
                  <p:cNvPr id="4202" name="Group 43"/>
                  <p:cNvGrpSpPr>
                    <a:grpSpLocks/>
                  </p:cNvGrpSpPr>
                  <p:nvPr/>
                </p:nvGrpSpPr>
                <p:grpSpPr bwMode="auto">
                  <a:xfrm>
                    <a:off x="975" y="1480"/>
                    <a:ext cx="1043" cy="1698"/>
                    <a:chOff x="975" y="1480"/>
                    <a:chExt cx="1043" cy="1698"/>
                  </a:xfrm>
                </p:grpSpPr>
                <p:pic>
                  <p:nvPicPr>
                    <p:cNvPr id="4203" name="Picture 44" descr="REACT3"/>
                    <p:cNvPicPr>
                      <a:picLocks noChangeAspect="1" noChangeArrowheads="1"/>
                    </p:cNvPicPr>
                    <p:nvPr/>
                  </p:nvPicPr>
                  <p:blipFill>
                    <a:blip r:embed="rId7" cstate="print"/>
                    <a:srcRect/>
                    <a:stretch>
                      <a:fillRect/>
                    </a:stretch>
                  </p:blipFill>
                  <p:spPr bwMode="auto">
                    <a:xfrm rot="-5400000">
                      <a:off x="1415" y="2536"/>
                      <a:ext cx="343" cy="408"/>
                    </a:xfrm>
                    <a:prstGeom prst="rect">
                      <a:avLst/>
                    </a:prstGeom>
                    <a:noFill/>
                    <a:ln w="9525">
                      <a:noFill/>
                      <a:miter lim="800000"/>
                      <a:headEnd/>
                      <a:tailEnd/>
                    </a:ln>
                  </p:spPr>
                </p:pic>
                <p:pic>
                  <p:nvPicPr>
                    <p:cNvPr id="4204" name="Picture 45" descr="REACT3"/>
                    <p:cNvPicPr>
                      <a:picLocks noChangeAspect="1" noChangeArrowheads="1"/>
                    </p:cNvPicPr>
                    <p:nvPr/>
                  </p:nvPicPr>
                  <p:blipFill>
                    <a:blip r:embed="rId7" cstate="print"/>
                    <a:srcRect/>
                    <a:stretch>
                      <a:fillRect/>
                    </a:stretch>
                  </p:blipFill>
                  <p:spPr bwMode="auto">
                    <a:xfrm>
                      <a:off x="1066" y="1480"/>
                      <a:ext cx="343" cy="408"/>
                    </a:xfrm>
                    <a:prstGeom prst="rect">
                      <a:avLst/>
                    </a:prstGeom>
                    <a:noFill/>
                    <a:ln w="9525">
                      <a:noFill/>
                      <a:miter lim="800000"/>
                      <a:headEnd/>
                      <a:tailEnd/>
                    </a:ln>
                  </p:spPr>
                </p:pic>
                <p:pic>
                  <p:nvPicPr>
                    <p:cNvPr id="4205" name="Picture 46" descr="REACT3"/>
                    <p:cNvPicPr>
                      <a:picLocks noChangeAspect="1" noChangeArrowheads="1"/>
                    </p:cNvPicPr>
                    <p:nvPr/>
                  </p:nvPicPr>
                  <p:blipFill>
                    <a:blip r:embed="rId7" cstate="print"/>
                    <a:srcRect/>
                    <a:stretch>
                      <a:fillRect/>
                    </a:stretch>
                  </p:blipFill>
                  <p:spPr bwMode="auto">
                    <a:xfrm rot="-5400000">
                      <a:off x="1007" y="1629"/>
                      <a:ext cx="343" cy="408"/>
                    </a:xfrm>
                    <a:prstGeom prst="rect">
                      <a:avLst/>
                    </a:prstGeom>
                    <a:noFill/>
                    <a:ln w="9525">
                      <a:noFill/>
                      <a:miter lim="800000"/>
                      <a:headEnd/>
                      <a:tailEnd/>
                    </a:ln>
                  </p:spPr>
                </p:pic>
                <p:pic>
                  <p:nvPicPr>
                    <p:cNvPr id="4206" name="Picture 47" descr="REACT3"/>
                    <p:cNvPicPr>
                      <a:picLocks noChangeAspect="1" noChangeArrowheads="1"/>
                    </p:cNvPicPr>
                    <p:nvPr/>
                  </p:nvPicPr>
                  <p:blipFill>
                    <a:blip r:embed="rId7" cstate="print"/>
                    <a:srcRect/>
                    <a:stretch>
                      <a:fillRect/>
                    </a:stretch>
                  </p:blipFill>
                  <p:spPr bwMode="auto">
                    <a:xfrm>
                      <a:off x="1519" y="2523"/>
                      <a:ext cx="343" cy="408"/>
                    </a:xfrm>
                    <a:prstGeom prst="rect">
                      <a:avLst/>
                    </a:prstGeom>
                    <a:noFill/>
                    <a:ln w="9525">
                      <a:noFill/>
                      <a:miter lim="800000"/>
                      <a:headEnd/>
                      <a:tailEnd/>
                    </a:ln>
                  </p:spPr>
                </p:pic>
                <p:pic>
                  <p:nvPicPr>
                    <p:cNvPr id="4207" name="Picture 48" descr="REACT3"/>
                    <p:cNvPicPr>
                      <a:picLocks noChangeAspect="1" noChangeArrowheads="1"/>
                    </p:cNvPicPr>
                    <p:nvPr/>
                  </p:nvPicPr>
                  <p:blipFill>
                    <a:blip r:embed="rId7" cstate="print"/>
                    <a:srcRect/>
                    <a:stretch>
                      <a:fillRect/>
                    </a:stretch>
                  </p:blipFill>
                  <p:spPr bwMode="auto">
                    <a:xfrm rot="10800000">
                      <a:off x="1020" y="1797"/>
                      <a:ext cx="343" cy="408"/>
                    </a:xfrm>
                    <a:prstGeom prst="rect">
                      <a:avLst/>
                    </a:prstGeom>
                    <a:noFill/>
                    <a:ln w="9525">
                      <a:noFill/>
                      <a:miter lim="800000"/>
                      <a:headEnd/>
                      <a:tailEnd/>
                    </a:ln>
                  </p:spPr>
                </p:pic>
                <p:pic>
                  <p:nvPicPr>
                    <p:cNvPr id="4208" name="Picture 49" descr="REACT3"/>
                    <p:cNvPicPr>
                      <a:picLocks noChangeAspect="1" noChangeArrowheads="1"/>
                    </p:cNvPicPr>
                    <p:nvPr/>
                  </p:nvPicPr>
                  <p:blipFill>
                    <a:blip r:embed="rId7" cstate="print"/>
                    <a:srcRect/>
                    <a:stretch>
                      <a:fillRect/>
                    </a:stretch>
                  </p:blipFill>
                  <p:spPr bwMode="auto">
                    <a:xfrm rot="5400000">
                      <a:off x="1370" y="2672"/>
                      <a:ext cx="343" cy="408"/>
                    </a:xfrm>
                    <a:prstGeom prst="rect">
                      <a:avLst/>
                    </a:prstGeom>
                    <a:noFill/>
                    <a:ln w="9525">
                      <a:noFill/>
                      <a:miter lim="800000"/>
                      <a:headEnd/>
                      <a:tailEnd/>
                    </a:ln>
                  </p:spPr>
                </p:pic>
                <p:pic>
                  <p:nvPicPr>
                    <p:cNvPr id="4209" name="Picture 50" descr="REACT3"/>
                    <p:cNvPicPr>
                      <a:picLocks noChangeAspect="1" noChangeArrowheads="1"/>
                    </p:cNvPicPr>
                    <p:nvPr/>
                  </p:nvPicPr>
                  <p:blipFill>
                    <a:blip r:embed="rId7" cstate="print"/>
                    <a:srcRect/>
                    <a:stretch>
                      <a:fillRect/>
                    </a:stretch>
                  </p:blipFill>
                  <p:spPr bwMode="auto">
                    <a:xfrm rot="-8400000">
                      <a:off x="1202" y="1706"/>
                      <a:ext cx="343" cy="408"/>
                    </a:xfrm>
                    <a:prstGeom prst="rect">
                      <a:avLst/>
                    </a:prstGeom>
                    <a:noFill/>
                    <a:ln w="9525">
                      <a:noFill/>
                      <a:miter lim="800000"/>
                      <a:headEnd/>
                      <a:tailEnd/>
                    </a:ln>
                  </p:spPr>
                </p:pic>
                <p:pic>
                  <p:nvPicPr>
                    <p:cNvPr id="4210" name="Picture 51" descr="REACT3"/>
                    <p:cNvPicPr>
                      <a:picLocks noChangeAspect="1" noChangeArrowheads="1"/>
                    </p:cNvPicPr>
                    <p:nvPr/>
                  </p:nvPicPr>
                  <p:blipFill>
                    <a:blip r:embed="rId7" cstate="print"/>
                    <a:srcRect/>
                    <a:stretch>
                      <a:fillRect/>
                    </a:stretch>
                  </p:blipFill>
                  <p:spPr bwMode="auto">
                    <a:xfrm rot="-6000000">
                      <a:off x="1007" y="2763"/>
                      <a:ext cx="343" cy="408"/>
                    </a:xfrm>
                    <a:prstGeom prst="rect">
                      <a:avLst/>
                    </a:prstGeom>
                    <a:noFill/>
                    <a:ln w="9525">
                      <a:noFill/>
                      <a:miter lim="800000"/>
                      <a:headEnd/>
                      <a:tailEnd/>
                    </a:ln>
                  </p:spPr>
                </p:pic>
                <p:pic>
                  <p:nvPicPr>
                    <p:cNvPr id="4211" name="Picture 52" descr="REACT3"/>
                    <p:cNvPicPr>
                      <a:picLocks noChangeAspect="1" noChangeArrowheads="1"/>
                    </p:cNvPicPr>
                    <p:nvPr/>
                  </p:nvPicPr>
                  <p:blipFill>
                    <a:blip r:embed="rId7" cstate="print"/>
                    <a:srcRect/>
                    <a:stretch>
                      <a:fillRect/>
                    </a:stretch>
                  </p:blipFill>
                  <p:spPr bwMode="auto">
                    <a:xfrm rot="-5400000">
                      <a:off x="1007" y="2582"/>
                      <a:ext cx="343" cy="408"/>
                    </a:xfrm>
                    <a:prstGeom prst="rect">
                      <a:avLst/>
                    </a:prstGeom>
                    <a:noFill/>
                    <a:ln w="9525">
                      <a:noFill/>
                      <a:miter lim="800000"/>
                      <a:headEnd/>
                      <a:tailEnd/>
                    </a:ln>
                  </p:spPr>
                </p:pic>
                <p:pic>
                  <p:nvPicPr>
                    <p:cNvPr id="4212" name="Picture 53" descr="REACT2"/>
                    <p:cNvPicPr>
                      <a:picLocks noChangeAspect="1" noChangeArrowheads="1"/>
                    </p:cNvPicPr>
                    <p:nvPr/>
                  </p:nvPicPr>
                  <p:blipFill>
                    <a:blip r:embed="rId8" cstate="print"/>
                    <a:srcRect/>
                    <a:stretch>
                      <a:fillRect/>
                    </a:stretch>
                  </p:blipFill>
                  <p:spPr bwMode="auto">
                    <a:xfrm>
                      <a:off x="1066" y="2931"/>
                      <a:ext cx="317" cy="247"/>
                    </a:xfrm>
                    <a:prstGeom prst="rect">
                      <a:avLst/>
                    </a:prstGeom>
                    <a:noFill/>
                    <a:ln w="9525">
                      <a:noFill/>
                      <a:miter lim="800000"/>
                      <a:headEnd/>
                      <a:tailEnd/>
                    </a:ln>
                  </p:spPr>
                </p:pic>
                <p:pic>
                  <p:nvPicPr>
                    <p:cNvPr id="4213" name="Picture 54" descr="REACT3"/>
                    <p:cNvPicPr>
                      <a:picLocks noChangeAspect="1" noChangeArrowheads="1"/>
                    </p:cNvPicPr>
                    <p:nvPr/>
                  </p:nvPicPr>
                  <p:blipFill>
                    <a:blip r:embed="rId7" cstate="print"/>
                    <a:srcRect/>
                    <a:stretch>
                      <a:fillRect/>
                    </a:stretch>
                  </p:blipFill>
                  <p:spPr bwMode="auto">
                    <a:xfrm rot="-5400000">
                      <a:off x="1189" y="2718"/>
                      <a:ext cx="343" cy="408"/>
                    </a:xfrm>
                    <a:prstGeom prst="rect">
                      <a:avLst/>
                    </a:prstGeom>
                    <a:noFill/>
                    <a:ln w="9525">
                      <a:noFill/>
                      <a:miter lim="800000"/>
                      <a:headEnd/>
                      <a:tailEnd/>
                    </a:ln>
                  </p:spPr>
                </p:pic>
                <p:pic>
                  <p:nvPicPr>
                    <p:cNvPr id="4214" name="Picture 55" descr="REACT3"/>
                    <p:cNvPicPr>
                      <a:picLocks noChangeAspect="1" noChangeArrowheads="1"/>
                    </p:cNvPicPr>
                    <p:nvPr/>
                  </p:nvPicPr>
                  <p:blipFill>
                    <a:blip r:embed="rId7" cstate="print"/>
                    <a:srcRect/>
                    <a:stretch>
                      <a:fillRect/>
                    </a:stretch>
                  </p:blipFill>
                  <p:spPr bwMode="auto">
                    <a:xfrm rot="-5400000">
                      <a:off x="1279" y="1584"/>
                      <a:ext cx="343" cy="408"/>
                    </a:xfrm>
                    <a:prstGeom prst="rect">
                      <a:avLst/>
                    </a:prstGeom>
                    <a:noFill/>
                    <a:ln w="9525">
                      <a:noFill/>
                      <a:miter lim="800000"/>
                      <a:headEnd/>
                      <a:tailEnd/>
                    </a:ln>
                  </p:spPr>
                </p:pic>
                <p:pic>
                  <p:nvPicPr>
                    <p:cNvPr id="4215" name="Picture 56" descr="REACT3"/>
                    <p:cNvPicPr>
                      <a:picLocks noChangeAspect="1" noChangeArrowheads="1"/>
                    </p:cNvPicPr>
                    <p:nvPr/>
                  </p:nvPicPr>
                  <p:blipFill>
                    <a:blip r:embed="rId7" cstate="print"/>
                    <a:srcRect/>
                    <a:stretch>
                      <a:fillRect/>
                    </a:stretch>
                  </p:blipFill>
                  <p:spPr bwMode="auto">
                    <a:xfrm rot="-5400000">
                      <a:off x="1506" y="1765"/>
                      <a:ext cx="343" cy="408"/>
                    </a:xfrm>
                    <a:prstGeom prst="rect">
                      <a:avLst/>
                    </a:prstGeom>
                    <a:noFill/>
                    <a:ln w="9525">
                      <a:noFill/>
                      <a:miter lim="800000"/>
                      <a:headEnd/>
                      <a:tailEnd/>
                    </a:ln>
                  </p:spPr>
                </p:pic>
                <p:pic>
                  <p:nvPicPr>
                    <p:cNvPr id="4216" name="Picture 57" descr="REACT3"/>
                    <p:cNvPicPr>
                      <a:picLocks noChangeAspect="1" noChangeArrowheads="1"/>
                    </p:cNvPicPr>
                    <p:nvPr/>
                  </p:nvPicPr>
                  <p:blipFill>
                    <a:blip r:embed="rId7" cstate="print"/>
                    <a:srcRect/>
                    <a:stretch>
                      <a:fillRect/>
                    </a:stretch>
                  </p:blipFill>
                  <p:spPr bwMode="auto">
                    <a:xfrm rot="-5400000">
                      <a:off x="1597" y="1992"/>
                      <a:ext cx="343" cy="408"/>
                    </a:xfrm>
                    <a:prstGeom prst="rect">
                      <a:avLst/>
                    </a:prstGeom>
                    <a:noFill/>
                    <a:ln w="9525">
                      <a:noFill/>
                      <a:miter lim="800000"/>
                      <a:headEnd/>
                      <a:tailEnd/>
                    </a:ln>
                  </p:spPr>
                </p:pic>
                <p:pic>
                  <p:nvPicPr>
                    <p:cNvPr id="4217" name="Picture 58" descr="REACT2"/>
                    <p:cNvPicPr>
                      <a:picLocks noChangeAspect="1" noChangeArrowheads="1"/>
                    </p:cNvPicPr>
                    <p:nvPr/>
                  </p:nvPicPr>
                  <p:blipFill>
                    <a:blip r:embed="rId8" cstate="print"/>
                    <a:srcRect/>
                    <a:stretch>
                      <a:fillRect/>
                    </a:stretch>
                  </p:blipFill>
                  <p:spPr bwMode="auto">
                    <a:xfrm>
                      <a:off x="1610" y="2478"/>
                      <a:ext cx="317" cy="247"/>
                    </a:xfrm>
                    <a:prstGeom prst="rect">
                      <a:avLst/>
                    </a:prstGeom>
                    <a:noFill/>
                    <a:ln w="9525">
                      <a:noFill/>
                      <a:miter lim="800000"/>
                      <a:headEnd/>
                      <a:tailEnd/>
                    </a:ln>
                  </p:spPr>
                </p:pic>
                <p:pic>
                  <p:nvPicPr>
                    <p:cNvPr id="4218" name="Picture 59" descr="REACT3"/>
                    <p:cNvPicPr>
                      <a:picLocks noChangeAspect="1" noChangeArrowheads="1"/>
                    </p:cNvPicPr>
                    <p:nvPr/>
                  </p:nvPicPr>
                  <p:blipFill>
                    <a:blip r:embed="rId7" cstate="print"/>
                    <a:srcRect/>
                    <a:stretch>
                      <a:fillRect/>
                    </a:stretch>
                  </p:blipFill>
                  <p:spPr bwMode="auto">
                    <a:xfrm>
                      <a:off x="1383" y="1706"/>
                      <a:ext cx="343" cy="408"/>
                    </a:xfrm>
                    <a:prstGeom prst="rect">
                      <a:avLst/>
                    </a:prstGeom>
                    <a:noFill/>
                    <a:ln w="9525">
                      <a:noFill/>
                      <a:miter lim="800000"/>
                      <a:headEnd/>
                      <a:tailEnd/>
                    </a:ln>
                  </p:spPr>
                </p:pic>
                <p:pic>
                  <p:nvPicPr>
                    <p:cNvPr id="4219" name="Picture 60" descr="REACT2"/>
                    <p:cNvPicPr>
                      <a:picLocks noChangeAspect="1" noChangeArrowheads="1"/>
                    </p:cNvPicPr>
                    <p:nvPr/>
                  </p:nvPicPr>
                  <p:blipFill>
                    <a:blip r:embed="rId8" cstate="print"/>
                    <a:srcRect/>
                    <a:stretch>
                      <a:fillRect/>
                    </a:stretch>
                  </p:blipFill>
                  <p:spPr bwMode="auto">
                    <a:xfrm rot="3600000">
                      <a:off x="1580" y="1963"/>
                      <a:ext cx="272" cy="212"/>
                    </a:xfrm>
                    <a:prstGeom prst="rect">
                      <a:avLst/>
                    </a:prstGeom>
                    <a:noFill/>
                    <a:ln w="9525">
                      <a:noFill/>
                      <a:miter lim="800000"/>
                      <a:headEnd/>
                      <a:tailEnd/>
                    </a:ln>
                  </p:spPr>
                </p:pic>
                <p:pic>
                  <p:nvPicPr>
                    <p:cNvPr id="4220" name="Picture 61" descr="REACT3"/>
                    <p:cNvPicPr>
                      <a:picLocks noChangeAspect="1" noChangeArrowheads="1"/>
                    </p:cNvPicPr>
                    <p:nvPr/>
                  </p:nvPicPr>
                  <p:blipFill>
                    <a:blip r:embed="rId7" cstate="print"/>
                    <a:srcRect/>
                    <a:stretch>
                      <a:fillRect/>
                    </a:stretch>
                  </p:blipFill>
                  <p:spPr bwMode="auto">
                    <a:xfrm rot="-5400000">
                      <a:off x="1642" y="2083"/>
                      <a:ext cx="343" cy="408"/>
                    </a:xfrm>
                    <a:prstGeom prst="rect">
                      <a:avLst/>
                    </a:prstGeom>
                    <a:noFill/>
                    <a:ln w="9525">
                      <a:noFill/>
                      <a:miter lim="800000"/>
                      <a:headEnd/>
                      <a:tailEnd/>
                    </a:ln>
                  </p:spPr>
                </p:pic>
              </p:grpSp>
            </p:grpSp>
          </p:grpSp>
        </p:grpSp>
        <p:grpSp>
          <p:nvGrpSpPr>
            <p:cNvPr id="4122" name="Group 62"/>
            <p:cNvGrpSpPr>
              <a:grpSpLocks/>
            </p:cNvGrpSpPr>
            <p:nvPr/>
          </p:nvGrpSpPr>
          <p:grpSpPr bwMode="auto">
            <a:xfrm rot="-2700000">
              <a:off x="1292" y="1197"/>
              <a:ext cx="1088" cy="1724"/>
              <a:chOff x="68" y="1525"/>
              <a:chExt cx="1088" cy="1724"/>
            </a:xfrm>
          </p:grpSpPr>
          <p:pic>
            <p:nvPicPr>
              <p:cNvPr id="4123" name="Picture 63" descr="REACT3"/>
              <p:cNvPicPr>
                <a:picLocks noChangeAspect="1" noChangeArrowheads="1"/>
              </p:cNvPicPr>
              <p:nvPr/>
            </p:nvPicPr>
            <p:blipFill>
              <a:blip r:embed="rId7" cstate="print"/>
              <a:srcRect/>
              <a:stretch>
                <a:fillRect/>
              </a:stretch>
            </p:blipFill>
            <p:spPr bwMode="auto">
              <a:xfrm rot="10800000">
                <a:off x="360" y="1661"/>
                <a:ext cx="343" cy="408"/>
              </a:xfrm>
              <a:prstGeom prst="rect">
                <a:avLst/>
              </a:prstGeom>
              <a:noFill/>
              <a:ln w="9525">
                <a:noFill/>
                <a:miter lim="800000"/>
                <a:headEnd/>
                <a:tailEnd/>
              </a:ln>
            </p:spPr>
          </p:pic>
          <p:grpSp>
            <p:nvGrpSpPr>
              <p:cNvPr id="4124" name="Group 64"/>
              <p:cNvGrpSpPr>
                <a:grpSpLocks/>
              </p:cNvGrpSpPr>
              <p:nvPr/>
            </p:nvGrpSpPr>
            <p:grpSpPr bwMode="auto">
              <a:xfrm>
                <a:off x="68" y="1525"/>
                <a:ext cx="1088" cy="1724"/>
                <a:chOff x="68" y="1525"/>
                <a:chExt cx="1088" cy="1724"/>
              </a:xfrm>
            </p:grpSpPr>
            <p:grpSp>
              <p:nvGrpSpPr>
                <p:cNvPr id="4125" name="Group 65"/>
                <p:cNvGrpSpPr>
                  <a:grpSpLocks/>
                </p:cNvGrpSpPr>
                <p:nvPr/>
              </p:nvGrpSpPr>
              <p:grpSpPr bwMode="auto">
                <a:xfrm>
                  <a:off x="68" y="1525"/>
                  <a:ext cx="1088" cy="1724"/>
                  <a:chOff x="68" y="1525"/>
                  <a:chExt cx="1088" cy="1724"/>
                </a:xfrm>
              </p:grpSpPr>
              <p:pic>
                <p:nvPicPr>
                  <p:cNvPr id="4127" name="Picture 66" descr="REACT3"/>
                  <p:cNvPicPr>
                    <a:picLocks noChangeAspect="1" noChangeArrowheads="1"/>
                  </p:cNvPicPr>
                  <p:nvPr/>
                </p:nvPicPr>
                <p:blipFill>
                  <a:blip r:embed="rId7" cstate="print"/>
                  <a:srcRect/>
                  <a:stretch>
                    <a:fillRect/>
                  </a:stretch>
                </p:blipFill>
                <p:spPr bwMode="auto">
                  <a:xfrm rot="-6000000">
                    <a:off x="644" y="1493"/>
                    <a:ext cx="343" cy="408"/>
                  </a:xfrm>
                  <a:prstGeom prst="rect">
                    <a:avLst/>
                  </a:prstGeom>
                  <a:noFill/>
                  <a:ln w="9525">
                    <a:noFill/>
                    <a:miter lim="800000"/>
                    <a:headEnd/>
                    <a:tailEnd/>
                  </a:ln>
                </p:spPr>
              </p:pic>
              <p:pic>
                <p:nvPicPr>
                  <p:cNvPr id="4128" name="Picture 67" descr="REACT3"/>
                  <p:cNvPicPr>
                    <a:picLocks noChangeAspect="1" noChangeArrowheads="1"/>
                  </p:cNvPicPr>
                  <p:nvPr/>
                </p:nvPicPr>
                <p:blipFill>
                  <a:blip r:embed="rId7" cstate="print"/>
                  <a:srcRect/>
                  <a:stretch>
                    <a:fillRect/>
                  </a:stretch>
                </p:blipFill>
                <p:spPr bwMode="auto">
                  <a:xfrm rot="10200000">
                    <a:off x="703" y="1797"/>
                    <a:ext cx="343" cy="408"/>
                  </a:xfrm>
                  <a:prstGeom prst="rect">
                    <a:avLst/>
                  </a:prstGeom>
                  <a:noFill/>
                  <a:ln w="9525">
                    <a:noFill/>
                    <a:miter lim="800000"/>
                    <a:headEnd/>
                    <a:tailEnd/>
                  </a:ln>
                </p:spPr>
              </p:pic>
              <p:pic>
                <p:nvPicPr>
                  <p:cNvPr id="4129" name="Picture 68" descr="REACT3"/>
                  <p:cNvPicPr>
                    <a:picLocks noChangeAspect="1" noChangeArrowheads="1"/>
                  </p:cNvPicPr>
                  <p:nvPr/>
                </p:nvPicPr>
                <p:blipFill>
                  <a:blip r:embed="rId7" cstate="print"/>
                  <a:srcRect/>
                  <a:stretch>
                    <a:fillRect/>
                  </a:stretch>
                </p:blipFill>
                <p:spPr bwMode="auto">
                  <a:xfrm rot="10200000">
                    <a:off x="496" y="1616"/>
                    <a:ext cx="343" cy="408"/>
                  </a:xfrm>
                  <a:prstGeom prst="rect">
                    <a:avLst/>
                  </a:prstGeom>
                  <a:noFill/>
                  <a:ln w="9525">
                    <a:noFill/>
                    <a:miter lim="800000"/>
                    <a:headEnd/>
                    <a:tailEnd/>
                  </a:ln>
                </p:spPr>
              </p:pic>
              <p:pic>
                <p:nvPicPr>
                  <p:cNvPr id="4130" name="Picture 69" descr="REACT3"/>
                  <p:cNvPicPr>
                    <a:picLocks noChangeAspect="1" noChangeArrowheads="1"/>
                  </p:cNvPicPr>
                  <p:nvPr/>
                </p:nvPicPr>
                <p:blipFill>
                  <a:blip r:embed="rId7" cstate="print"/>
                  <a:srcRect/>
                  <a:stretch>
                    <a:fillRect/>
                  </a:stretch>
                </p:blipFill>
                <p:spPr bwMode="auto">
                  <a:xfrm rot="-7200000">
                    <a:off x="735" y="2874"/>
                    <a:ext cx="343" cy="408"/>
                  </a:xfrm>
                  <a:prstGeom prst="rect">
                    <a:avLst/>
                  </a:prstGeom>
                  <a:noFill/>
                  <a:ln w="9525">
                    <a:noFill/>
                    <a:miter lim="800000"/>
                    <a:headEnd/>
                    <a:tailEnd/>
                  </a:ln>
                </p:spPr>
              </p:pic>
              <p:pic>
                <p:nvPicPr>
                  <p:cNvPr id="4131" name="Picture 70" descr="REACT2"/>
                  <p:cNvPicPr>
                    <a:picLocks noChangeAspect="1" noChangeArrowheads="1"/>
                  </p:cNvPicPr>
                  <p:nvPr/>
                </p:nvPicPr>
                <p:blipFill>
                  <a:blip r:embed="rId8" cstate="print"/>
                  <a:srcRect/>
                  <a:stretch>
                    <a:fillRect/>
                  </a:stretch>
                </p:blipFill>
                <p:spPr bwMode="auto">
                  <a:xfrm rot="-4200000">
                    <a:off x="900" y="1555"/>
                    <a:ext cx="272" cy="212"/>
                  </a:xfrm>
                  <a:prstGeom prst="rect">
                    <a:avLst/>
                  </a:prstGeom>
                  <a:noFill/>
                  <a:ln w="9525">
                    <a:noFill/>
                    <a:miter lim="800000"/>
                    <a:headEnd/>
                    <a:tailEnd/>
                  </a:ln>
                </p:spPr>
              </p:pic>
              <p:pic>
                <p:nvPicPr>
                  <p:cNvPr id="4132" name="Picture 71" descr="REACT2"/>
                  <p:cNvPicPr>
                    <a:picLocks noChangeAspect="1" noChangeArrowheads="1"/>
                  </p:cNvPicPr>
                  <p:nvPr/>
                </p:nvPicPr>
                <p:blipFill>
                  <a:blip r:embed="rId8" cstate="print"/>
                  <a:srcRect/>
                  <a:stretch>
                    <a:fillRect/>
                  </a:stretch>
                </p:blipFill>
                <p:spPr bwMode="auto">
                  <a:xfrm rot="6000000">
                    <a:off x="870" y="2055"/>
                    <a:ext cx="271" cy="211"/>
                  </a:xfrm>
                  <a:prstGeom prst="rect">
                    <a:avLst/>
                  </a:prstGeom>
                  <a:noFill/>
                  <a:ln w="9525">
                    <a:noFill/>
                    <a:miter lim="800000"/>
                    <a:headEnd/>
                    <a:tailEnd/>
                  </a:ln>
                </p:spPr>
              </p:pic>
              <p:pic>
                <p:nvPicPr>
                  <p:cNvPr id="4133" name="Picture 72" descr="REACT3"/>
                  <p:cNvPicPr>
                    <a:picLocks noChangeAspect="1" noChangeArrowheads="1"/>
                  </p:cNvPicPr>
                  <p:nvPr/>
                </p:nvPicPr>
                <p:blipFill>
                  <a:blip r:embed="rId7" cstate="print"/>
                  <a:srcRect/>
                  <a:stretch>
                    <a:fillRect/>
                  </a:stretch>
                </p:blipFill>
                <p:spPr bwMode="auto">
                  <a:xfrm>
                    <a:off x="793" y="1661"/>
                    <a:ext cx="343" cy="408"/>
                  </a:xfrm>
                  <a:prstGeom prst="rect">
                    <a:avLst/>
                  </a:prstGeom>
                  <a:noFill/>
                  <a:ln w="9525">
                    <a:noFill/>
                    <a:miter lim="800000"/>
                    <a:headEnd/>
                    <a:tailEnd/>
                  </a:ln>
                </p:spPr>
              </p:pic>
              <p:grpSp>
                <p:nvGrpSpPr>
                  <p:cNvPr id="4134" name="Group 73"/>
                  <p:cNvGrpSpPr>
                    <a:grpSpLocks/>
                  </p:cNvGrpSpPr>
                  <p:nvPr/>
                </p:nvGrpSpPr>
                <p:grpSpPr bwMode="auto">
                  <a:xfrm>
                    <a:off x="68" y="1797"/>
                    <a:ext cx="1088" cy="1361"/>
                    <a:chOff x="68" y="1797"/>
                    <a:chExt cx="1088" cy="1361"/>
                  </a:xfrm>
                </p:grpSpPr>
                <p:pic>
                  <p:nvPicPr>
                    <p:cNvPr id="4136" name="Picture 74" descr="REACT3"/>
                    <p:cNvPicPr>
                      <a:picLocks noChangeAspect="1" noChangeArrowheads="1"/>
                    </p:cNvPicPr>
                    <p:nvPr/>
                  </p:nvPicPr>
                  <p:blipFill>
                    <a:blip r:embed="rId7" cstate="print"/>
                    <a:srcRect/>
                    <a:stretch>
                      <a:fillRect/>
                    </a:stretch>
                  </p:blipFill>
                  <p:spPr bwMode="auto">
                    <a:xfrm rot="-6000000">
                      <a:off x="190" y="1992"/>
                      <a:ext cx="343" cy="408"/>
                    </a:xfrm>
                    <a:prstGeom prst="rect">
                      <a:avLst/>
                    </a:prstGeom>
                    <a:noFill/>
                    <a:ln w="9525">
                      <a:noFill/>
                      <a:miter lim="800000"/>
                      <a:headEnd/>
                      <a:tailEnd/>
                    </a:ln>
                  </p:spPr>
                </p:pic>
                <p:pic>
                  <p:nvPicPr>
                    <p:cNvPr id="4137" name="Picture 75" descr="REACT3"/>
                    <p:cNvPicPr>
                      <a:picLocks noChangeAspect="1" noChangeArrowheads="1"/>
                    </p:cNvPicPr>
                    <p:nvPr/>
                  </p:nvPicPr>
                  <p:blipFill>
                    <a:blip r:embed="rId7" cstate="print"/>
                    <a:srcRect/>
                    <a:stretch>
                      <a:fillRect/>
                    </a:stretch>
                  </p:blipFill>
                  <p:spPr bwMode="auto">
                    <a:xfrm rot="4800000">
                      <a:off x="145" y="2219"/>
                      <a:ext cx="343" cy="408"/>
                    </a:xfrm>
                    <a:prstGeom prst="rect">
                      <a:avLst/>
                    </a:prstGeom>
                    <a:noFill/>
                    <a:ln w="9525">
                      <a:noFill/>
                      <a:miter lim="800000"/>
                      <a:headEnd/>
                      <a:tailEnd/>
                    </a:ln>
                  </p:spPr>
                </p:pic>
                <p:pic>
                  <p:nvPicPr>
                    <p:cNvPr id="4138" name="Picture 76" descr="REACT3"/>
                    <p:cNvPicPr>
                      <a:picLocks noChangeAspect="1" noChangeArrowheads="1"/>
                    </p:cNvPicPr>
                    <p:nvPr/>
                  </p:nvPicPr>
                  <p:blipFill>
                    <a:blip r:embed="rId7" cstate="print"/>
                    <a:srcRect/>
                    <a:stretch>
                      <a:fillRect/>
                    </a:stretch>
                  </p:blipFill>
                  <p:spPr bwMode="auto">
                    <a:xfrm rot="4800000">
                      <a:off x="100" y="2057"/>
                      <a:ext cx="343" cy="408"/>
                    </a:xfrm>
                    <a:prstGeom prst="rect">
                      <a:avLst/>
                    </a:prstGeom>
                    <a:noFill/>
                    <a:ln w="9525">
                      <a:noFill/>
                      <a:miter lim="800000"/>
                      <a:headEnd/>
                      <a:tailEnd/>
                    </a:ln>
                  </p:spPr>
                </p:pic>
                <p:pic>
                  <p:nvPicPr>
                    <p:cNvPr id="4139" name="Picture 77" descr="REACT2"/>
                    <p:cNvPicPr>
                      <a:picLocks noChangeAspect="1" noChangeArrowheads="1"/>
                    </p:cNvPicPr>
                    <p:nvPr/>
                  </p:nvPicPr>
                  <p:blipFill>
                    <a:blip r:embed="rId8" cstate="print"/>
                    <a:srcRect/>
                    <a:stretch>
                      <a:fillRect/>
                    </a:stretch>
                  </p:blipFill>
                  <p:spPr bwMode="auto">
                    <a:xfrm rot="-900000">
                      <a:off x="250" y="1797"/>
                      <a:ext cx="317" cy="247"/>
                    </a:xfrm>
                    <a:prstGeom prst="rect">
                      <a:avLst/>
                    </a:prstGeom>
                    <a:noFill/>
                    <a:ln w="9525">
                      <a:noFill/>
                      <a:miter lim="800000"/>
                      <a:headEnd/>
                      <a:tailEnd/>
                    </a:ln>
                  </p:spPr>
                </p:pic>
                <p:pic>
                  <p:nvPicPr>
                    <p:cNvPr id="4140" name="Picture 78" descr="REACT2"/>
                    <p:cNvPicPr>
                      <a:picLocks noChangeAspect="1" noChangeArrowheads="1"/>
                    </p:cNvPicPr>
                    <p:nvPr/>
                  </p:nvPicPr>
                  <p:blipFill>
                    <a:blip r:embed="rId8" cstate="print"/>
                    <a:srcRect/>
                    <a:stretch>
                      <a:fillRect/>
                    </a:stretch>
                  </p:blipFill>
                  <p:spPr bwMode="auto">
                    <a:xfrm rot="-1800000">
                      <a:off x="113" y="1979"/>
                      <a:ext cx="317" cy="247"/>
                    </a:xfrm>
                    <a:prstGeom prst="rect">
                      <a:avLst/>
                    </a:prstGeom>
                    <a:noFill/>
                    <a:ln w="9525">
                      <a:noFill/>
                      <a:miter lim="800000"/>
                      <a:headEnd/>
                      <a:tailEnd/>
                    </a:ln>
                  </p:spPr>
                </p:pic>
                <p:grpSp>
                  <p:nvGrpSpPr>
                    <p:cNvPr id="4141" name="Group 79"/>
                    <p:cNvGrpSpPr>
                      <a:grpSpLocks/>
                    </p:cNvGrpSpPr>
                    <p:nvPr/>
                  </p:nvGrpSpPr>
                  <p:grpSpPr bwMode="auto">
                    <a:xfrm>
                      <a:off x="204" y="1797"/>
                      <a:ext cx="952" cy="1361"/>
                      <a:chOff x="204" y="1797"/>
                      <a:chExt cx="952" cy="1361"/>
                    </a:xfrm>
                  </p:grpSpPr>
                  <p:pic>
                    <p:nvPicPr>
                      <p:cNvPr id="4143" name="Picture 80" descr="REACT3"/>
                      <p:cNvPicPr>
                        <a:picLocks noChangeAspect="1" noChangeArrowheads="1"/>
                      </p:cNvPicPr>
                      <p:nvPr/>
                    </p:nvPicPr>
                    <p:blipFill>
                      <a:blip r:embed="rId7" cstate="print"/>
                      <a:srcRect/>
                      <a:stretch>
                        <a:fillRect/>
                      </a:stretch>
                    </p:blipFill>
                    <p:spPr bwMode="auto">
                      <a:xfrm>
                        <a:off x="204" y="2341"/>
                        <a:ext cx="305" cy="363"/>
                      </a:xfrm>
                      <a:prstGeom prst="rect">
                        <a:avLst/>
                      </a:prstGeom>
                      <a:noFill/>
                      <a:ln w="9525">
                        <a:noFill/>
                        <a:miter lim="800000"/>
                        <a:headEnd/>
                        <a:tailEnd/>
                      </a:ln>
                    </p:spPr>
                  </p:pic>
                  <p:pic>
                    <p:nvPicPr>
                      <p:cNvPr id="4144" name="Picture 81" descr="REACT3"/>
                      <p:cNvPicPr>
                        <a:picLocks noChangeAspect="1" noChangeArrowheads="1"/>
                      </p:cNvPicPr>
                      <p:nvPr/>
                    </p:nvPicPr>
                    <p:blipFill>
                      <a:blip r:embed="rId7" cstate="print"/>
                      <a:srcRect/>
                      <a:stretch>
                        <a:fillRect/>
                      </a:stretch>
                    </p:blipFill>
                    <p:spPr bwMode="auto">
                      <a:xfrm>
                        <a:off x="521" y="2750"/>
                        <a:ext cx="343" cy="408"/>
                      </a:xfrm>
                      <a:prstGeom prst="rect">
                        <a:avLst/>
                      </a:prstGeom>
                      <a:noFill/>
                      <a:ln w="9525">
                        <a:noFill/>
                        <a:miter lim="800000"/>
                        <a:headEnd/>
                        <a:tailEnd/>
                      </a:ln>
                    </p:spPr>
                  </p:pic>
                  <p:pic>
                    <p:nvPicPr>
                      <p:cNvPr id="4145" name="Picture 82" descr="REACT3"/>
                      <p:cNvPicPr>
                        <a:picLocks noChangeAspect="1" noChangeArrowheads="1"/>
                      </p:cNvPicPr>
                      <p:nvPr/>
                    </p:nvPicPr>
                    <p:blipFill>
                      <a:blip r:embed="rId7" cstate="print"/>
                      <a:srcRect/>
                      <a:stretch>
                        <a:fillRect/>
                      </a:stretch>
                    </p:blipFill>
                    <p:spPr bwMode="auto">
                      <a:xfrm rot="5400000">
                        <a:off x="463" y="2400"/>
                        <a:ext cx="343" cy="408"/>
                      </a:xfrm>
                      <a:prstGeom prst="rect">
                        <a:avLst/>
                      </a:prstGeom>
                      <a:noFill/>
                      <a:ln w="9525">
                        <a:noFill/>
                        <a:miter lim="800000"/>
                        <a:headEnd/>
                        <a:tailEnd/>
                      </a:ln>
                    </p:spPr>
                  </p:pic>
                  <p:pic>
                    <p:nvPicPr>
                      <p:cNvPr id="4146" name="Picture 83" descr="REACT3"/>
                      <p:cNvPicPr>
                        <a:picLocks noChangeAspect="1" noChangeArrowheads="1"/>
                      </p:cNvPicPr>
                      <p:nvPr/>
                    </p:nvPicPr>
                    <p:blipFill>
                      <a:blip r:embed="rId7" cstate="print"/>
                      <a:srcRect/>
                      <a:stretch>
                        <a:fillRect/>
                      </a:stretch>
                    </p:blipFill>
                    <p:spPr bwMode="auto">
                      <a:xfrm rot="10800000">
                        <a:off x="340" y="2296"/>
                        <a:ext cx="343" cy="408"/>
                      </a:xfrm>
                      <a:prstGeom prst="rect">
                        <a:avLst/>
                      </a:prstGeom>
                      <a:noFill/>
                      <a:ln w="9525">
                        <a:noFill/>
                        <a:miter lim="800000"/>
                        <a:headEnd/>
                        <a:tailEnd/>
                      </a:ln>
                    </p:spPr>
                  </p:pic>
                  <p:pic>
                    <p:nvPicPr>
                      <p:cNvPr id="4147" name="Picture 84" descr="REACT3"/>
                      <p:cNvPicPr>
                        <a:picLocks noChangeAspect="1" noChangeArrowheads="1"/>
                      </p:cNvPicPr>
                      <p:nvPr/>
                    </p:nvPicPr>
                    <p:blipFill>
                      <a:blip r:embed="rId7" cstate="print"/>
                      <a:srcRect/>
                      <a:stretch>
                        <a:fillRect/>
                      </a:stretch>
                    </p:blipFill>
                    <p:spPr bwMode="auto">
                      <a:xfrm rot="-5400000">
                        <a:off x="735" y="2173"/>
                        <a:ext cx="343" cy="408"/>
                      </a:xfrm>
                      <a:prstGeom prst="rect">
                        <a:avLst/>
                      </a:prstGeom>
                      <a:noFill/>
                      <a:ln w="9525">
                        <a:noFill/>
                        <a:miter lim="800000"/>
                        <a:headEnd/>
                        <a:tailEnd/>
                      </a:ln>
                    </p:spPr>
                  </p:pic>
                  <p:pic>
                    <p:nvPicPr>
                      <p:cNvPr id="4148" name="Picture 85" descr="REACT3"/>
                      <p:cNvPicPr>
                        <a:picLocks noChangeAspect="1" noChangeArrowheads="1"/>
                      </p:cNvPicPr>
                      <p:nvPr/>
                    </p:nvPicPr>
                    <p:blipFill>
                      <a:blip r:embed="rId7" cstate="print"/>
                      <a:srcRect/>
                      <a:stretch>
                        <a:fillRect/>
                      </a:stretch>
                    </p:blipFill>
                    <p:spPr bwMode="auto">
                      <a:xfrm rot="10800000">
                        <a:off x="476" y="2160"/>
                        <a:ext cx="343" cy="408"/>
                      </a:xfrm>
                      <a:prstGeom prst="rect">
                        <a:avLst/>
                      </a:prstGeom>
                      <a:noFill/>
                      <a:ln w="9525">
                        <a:noFill/>
                        <a:miter lim="800000"/>
                        <a:headEnd/>
                        <a:tailEnd/>
                      </a:ln>
                    </p:spPr>
                  </p:pic>
                  <p:pic>
                    <p:nvPicPr>
                      <p:cNvPr id="4149" name="Picture 86" descr="REACT3"/>
                      <p:cNvPicPr>
                        <a:picLocks noChangeAspect="1" noChangeArrowheads="1"/>
                      </p:cNvPicPr>
                      <p:nvPr/>
                    </p:nvPicPr>
                    <p:blipFill>
                      <a:blip r:embed="rId7" cstate="print"/>
                      <a:srcRect/>
                      <a:stretch>
                        <a:fillRect/>
                      </a:stretch>
                    </p:blipFill>
                    <p:spPr bwMode="auto">
                      <a:xfrm rot="4800000">
                        <a:off x="644" y="1992"/>
                        <a:ext cx="343" cy="408"/>
                      </a:xfrm>
                      <a:prstGeom prst="rect">
                        <a:avLst/>
                      </a:prstGeom>
                      <a:noFill/>
                      <a:ln w="9525">
                        <a:noFill/>
                        <a:miter lim="800000"/>
                        <a:headEnd/>
                        <a:tailEnd/>
                      </a:ln>
                    </p:spPr>
                  </p:pic>
                  <p:grpSp>
                    <p:nvGrpSpPr>
                      <p:cNvPr id="4150" name="Group 87"/>
                      <p:cNvGrpSpPr>
                        <a:grpSpLocks/>
                      </p:cNvGrpSpPr>
                      <p:nvPr/>
                    </p:nvGrpSpPr>
                    <p:grpSpPr bwMode="auto">
                      <a:xfrm>
                        <a:off x="204" y="1797"/>
                        <a:ext cx="952" cy="1271"/>
                        <a:chOff x="204" y="1797"/>
                        <a:chExt cx="952" cy="1271"/>
                      </a:xfrm>
                    </p:grpSpPr>
                    <p:grpSp>
                      <p:nvGrpSpPr>
                        <p:cNvPr id="4151" name="Group 88"/>
                        <p:cNvGrpSpPr>
                          <a:grpSpLocks/>
                        </p:cNvGrpSpPr>
                        <p:nvPr/>
                      </p:nvGrpSpPr>
                      <p:grpSpPr bwMode="auto">
                        <a:xfrm>
                          <a:off x="612" y="2568"/>
                          <a:ext cx="525" cy="500"/>
                          <a:chOff x="657" y="2387"/>
                          <a:chExt cx="525" cy="500"/>
                        </a:xfrm>
                      </p:grpSpPr>
                      <p:grpSp>
                        <p:nvGrpSpPr>
                          <p:cNvPr id="4178" name="Group 89"/>
                          <p:cNvGrpSpPr>
                            <a:grpSpLocks/>
                          </p:cNvGrpSpPr>
                          <p:nvPr/>
                        </p:nvGrpSpPr>
                        <p:grpSpPr bwMode="auto">
                          <a:xfrm>
                            <a:off x="703" y="2387"/>
                            <a:ext cx="479" cy="409"/>
                            <a:chOff x="703" y="2387"/>
                            <a:chExt cx="479" cy="409"/>
                          </a:xfrm>
                        </p:grpSpPr>
                        <p:grpSp>
                          <p:nvGrpSpPr>
                            <p:cNvPr id="4188" name="Group 90"/>
                            <p:cNvGrpSpPr>
                              <a:grpSpLocks/>
                            </p:cNvGrpSpPr>
                            <p:nvPr/>
                          </p:nvGrpSpPr>
                          <p:grpSpPr bwMode="auto">
                            <a:xfrm>
                              <a:off x="748" y="2387"/>
                              <a:ext cx="434" cy="409"/>
                              <a:chOff x="748" y="2387"/>
                              <a:chExt cx="434" cy="409"/>
                            </a:xfrm>
                          </p:grpSpPr>
                          <p:pic>
                            <p:nvPicPr>
                              <p:cNvPr id="4193" name="Picture 91" descr="REACT3"/>
                              <p:cNvPicPr>
                                <a:picLocks noChangeAspect="1" noChangeArrowheads="1"/>
                              </p:cNvPicPr>
                              <p:nvPr/>
                            </p:nvPicPr>
                            <p:blipFill>
                              <a:blip r:embed="rId7" cstate="print"/>
                              <a:srcRect/>
                              <a:stretch>
                                <a:fillRect/>
                              </a:stretch>
                            </p:blipFill>
                            <p:spPr bwMode="auto">
                              <a:xfrm>
                                <a:off x="839" y="2387"/>
                                <a:ext cx="343" cy="409"/>
                              </a:xfrm>
                              <a:prstGeom prst="rect">
                                <a:avLst/>
                              </a:prstGeom>
                              <a:noFill/>
                              <a:ln w="9525">
                                <a:noFill/>
                                <a:miter lim="800000"/>
                                <a:headEnd/>
                                <a:tailEnd/>
                              </a:ln>
                            </p:spPr>
                          </p:pic>
                          <p:pic>
                            <p:nvPicPr>
                              <p:cNvPr id="4194" name="Picture 92" descr="REACT2"/>
                              <p:cNvPicPr>
                                <a:picLocks noChangeAspect="1" noChangeArrowheads="1"/>
                              </p:cNvPicPr>
                              <p:nvPr/>
                            </p:nvPicPr>
                            <p:blipFill>
                              <a:blip r:embed="rId8" cstate="print"/>
                              <a:srcRect/>
                              <a:stretch>
                                <a:fillRect/>
                              </a:stretch>
                            </p:blipFill>
                            <p:spPr bwMode="auto">
                              <a:xfrm>
                                <a:off x="748" y="2387"/>
                                <a:ext cx="326" cy="254"/>
                              </a:xfrm>
                              <a:prstGeom prst="rect">
                                <a:avLst/>
                              </a:prstGeom>
                              <a:noFill/>
                              <a:ln w="9525">
                                <a:noFill/>
                                <a:miter lim="800000"/>
                                <a:headEnd/>
                                <a:tailEnd/>
                              </a:ln>
                            </p:spPr>
                          </p:pic>
                          <p:pic>
                            <p:nvPicPr>
                              <p:cNvPr id="4195" name="Picture 93" descr="REACT2B"/>
                              <p:cNvPicPr>
                                <a:picLocks noChangeAspect="1" noChangeArrowheads="1"/>
                              </p:cNvPicPr>
                              <p:nvPr/>
                            </p:nvPicPr>
                            <p:blipFill>
                              <a:blip r:embed="rId9" cstate="print"/>
                              <a:srcRect/>
                              <a:stretch>
                                <a:fillRect/>
                              </a:stretch>
                            </p:blipFill>
                            <p:spPr bwMode="auto">
                              <a:xfrm>
                                <a:off x="748" y="2523"/>
                                <a:ext cx="318" cy="248"/>
                              </a:xfrm>
                              <a:prstGeom prst="rect">
                                <a:avLst/>
                              </a:prstGeom>
                              <a:noFill/>
                              <a:ln w="9525">
                                <a:noFill/>
                                <a:miter lim="800000"/>
                                <a:headEnd/>
                                <a:tailEnd/>
                              </a:ln>
                            </p:spPr>
                          </p:pic>
                        </p:grpSp>
                        <p:grpSp>
                          <p:nvGrpSpPr>
                            <p:cNvPr id="4189" name="Group 94"/>
                            <p:cNvGrpSpPr>
                              <a:grpSpLocks/>
                            </p:cNvGrpSpPr>
                            <p:nvPr/>
                          </p:nvGrpSpPr>
                          <p:grpSpPr bwMode="auto">
                            <a:xfrm>
                              <a:off x="703" y="2387"/>
                              <a:ext cx="434" cy="409"/>
                              <a:chOff x="748" y="2387"/>
                              <a:chExt cx="434" cy="409"/>
                            </a:xfrm>
                          </p:grpSpPr>
                          <p:pic>
                            <p:nvPicPr>
                              <p:cNvPr id="4190" name="Picture 95" descr="REACT3"/>
                              <p:cNvPicPr>
                                <a:picLocks noChangeAspect="1" noChangeArrowheads="1"/>
                              </p:cNvPicPr>
                              <p:nvPr/>
                            </p:nvPicPr>
                            <p:blipFill>
                              <a:blip r:embed="rId7" cstate="print"/>
                              <a:srcRect/>
                              <a:stretch>
                                <a:fillRect/>
                              </a:stretch>
                            </p:blipFill>
                            <p:spPr bwMode="auto">
                              <a:xfrm>
                                <a:off x="839" y="2387"/>
                                <a:ext cx="343" cy="409"/>
                              </a:xfrm>
                              <a:prstGeom prst="rect">
                                <a:avLst/>
                              </a:prstGeom>
                              <a:noFill/>
                              <a:ln w="9525">
                                <a:noFill/>
                                <a:miter lim="800000"/>
                                <a:headEnd/>
                                <a:tailEnd/>
                              </a:ln>
                            </p:spPr>
                          </p:pic>
                          <p:pic>
                            <p:nvPicPr>
                              <p:cNvPr id="4191" name="Picture 96" descr="REACT2"/>
                              <p:cNvPicPr>
                                <a:picLocks noChangeAspect="1" noChangeArrowheads="1"/>
                              </p:cNvPicPr>
                              <p:nvPr/>
                            </p:nvPicPr>
                            <p:blipFill>
                              <a:blip r:embed="rId8" cstate="print"/>
                              <a:srcRect/>
                              <a:stretch>
                                <a:fillRect/>
                              </a:stretch>
                            </p:blipFill>
                            <p:spPr bwMode="auto">
                              <a:xfrm>
                                <a:off x="748" y="2387"/>
                                <a:ext cx="326" cy="254"/>
                              </a:xfrm>
                              <a:prstGeom prst="rect">
                                <a:avLst/>
                              </a:prstGeom>
                              <a:noFill/>
                              <a:ln w="9525">
                                <a:noFill/>
                                <a:miter lim="800000"/>
                                <a:headEnd/>
                                <a:tailEnd/>
                              </a:ln>
                            </p:spPr>
                          </p:pic>
                          <p:pic>
                            <p:nvPicPr>
                              <p:cNvPr id="4192" name="Picture 97" descr="REACT2B"/>
                              <p:cNvPicPr>
                                <a:picLocks noChangeAspect="1" noChangeArrowheads="1"/>
                              </p:cNvPicPr>
                              <p:nvPr/>
                            </p:nvPicPr>
                            <p:blipFill>
                              <a:blip r:embed="rId9" cstate="print"/>
                              <a:srcRect/>
                              <a:stretch>
                                <a:fillRect/>
                              </a:stretch>
                            </p:blipFill>
                            <p:spPr bwMode="auto">
                              <a:xfrm>
                                <a:off x="748" y="2523"/>
                                <a:ext cx="318" cy="248"/>
                              </a:xfrm>
                              <a:prstGeom prst="rect">
                                <a:avLst/>
                              </a:prstGeom>
                              <a:noFill/>
                              <a:ln w="9525">
                                <a:noFill/>
                                <a:miter lim="800000"/>
                                <a:headEnd/>
                                <a:tailEnd/>
                              </a:ln>
                            </p:spPr>
                          </p:pic>
                        </p:grpSp>
                      </p:grpSp>
                      <p:grpSp>
                        <p:nvGrpSpPr>
                          <p:cNvPr id="4179" name="Group 98"/>
                          <p:cNvGrpSpPr>
                            <a:grpSpLocks/>
                          </p:cNvGrpSpPr>
                          <p:nvPr/>
                        </p:nvGrpSpPr>
                        <p:grpSpPr bwMode="auto">
                          <a:xfrm rot="10800000">
                            <a:off x="657" y="2478"/>
                            <a:ext cx="479" cy="409"/>
                            <a:chOff x="703" y="2387"/>
                            <a:chExt cx="479" cy="409"/>
                          </a:xfrm>
                        </p:grpSpPr>
                        <p:grpSp>
                          <p:nvGrpSpPr>
                            <p:cNvPr id="4180" name="Group 99"/>
                            <p:cNvGrpSpPr>
                              <a:grpSpLocks/>
                            </p:cNvGrpSpPr>
                            <p:nvPr/>
                          </p:nvGrpSpPr>
                          <p:grpSpPr bwMode="auto">
                            <a:xfrm>
                              <a:off x="748" y="2387"/>
                              <a:ext cx="434" cy="409"/>
                              <a:chOff x="748" y="2387"/>
                              <a:chExt cx="434" cy="409"/>
                            </a:xfrm>
                          </p:grpSpPr>
                          <p:pic>
                            <p:nvPicPr>
                              <p:cNvPr id="4185" name="Picture 100" descr="REACT3"/>
                              <p:cNvPicPr>
                                <a:picLocks noChangeAspect="1" noChangeArrowheads="1"/>
                              </p:cNvPicPr>
                              <p:nvPr/>
                            </p:nvPicPr>
                            <p:blipFill>
                              <a:blip r:embed="rId7" cstate="print"/>
                              <a:srcRect/>
                              <a:stretch>
                                <a:fillRect/>
                              </a:stretch>
                            </p:blipFill>
                            <p:spPr bwMode="auto">
                              <a:xfrm>
                                <a:off x="839" y="2387"/>
                                <a:ext cx="343" cy="409"/>
                              </a:xfrm>
                              <a:prstGeom prst="rect">
                                <a:avLst/>
                              </a:prstGeom>
                              <a:noFill/>
                              <a:ln w="9525">
                                <a:noFill/>
                                <a:miter lim="800000"/>
                                <a:headEnd/>
                                <a:tailEnd/>
                              </a:ln>
                            </p:spPr>
                          </p:pic>
                          <p:pic>
                            <p:nvPicPr>
                              <p:cNvPr id="4186" name="Picture 101" descr="REACT2"/>
                              <p:cNvPicPr>
                                <a:picLocks noChangeAspect="1" noChangeArrowheads="1"/>
                              </p:cNvPicPr>
                              <p:nvPr/>
                            </p:nvPicPr>
                            <p:blipFill>
                              <a:blip r:embed="rId8" cstate="print"/>
                              <a:srcRect/>
                              <a:stretch>
                                <a:fillRect/>
                              </a:stretch>
                            </p:blipFill>
                            <p:spPr bwMode="auto">
                              <a:xfrm>
                                <a:off x="748" y="2387"/>
                                <a:ext cx="326" cy="254"/>
                              </a:xfrm>
                              <a:prstGeom prst="rect">
                                <a:avLst/>
                              </a:prstGeom>
                              <a:noFill/>
                              <a:ln w="9525">
                                <a:noFill/>
                                <a:miter lim="800000"/>
                                <a:headEnd/>
                                <a:tailEnd/>
                              </a:ln>
                            </p:spPr>
                          </p:pic>
                          <p:pic>
                            <p:nvPicPr>
                              <p:cNvPr id="4187" name="Picture 102" descr="REACT2B"/>
                              <p:cNvPicPr>
                                <a:picLocks noChangeAspect="1" noChangeArrowheads="1"/>
                              </p:cNvPicPr>
                              <p:nvPr/>
                            </p:nvPicPr>
                            <p:blipFill>
                              <a:blip r:embed="rId9" cstate="print"/>
                              <a:srcRect/>
                              <a:stretch>
                                <a:fillRect/>
                              </a:stretch>
                            </p:blipFill>
                            <p:spPr bwMode="auto">
                              <a:xfrm>
                                <a:off x="748" y="2523"/>
                                <a:ext cx="318" cy="248"/>
                              </a:xfrm>
                              <a:prstGeom prst="rect">
                                <a:avLst/>
                              </a:prstGeom>
                              <a:noFill/>
                              <a:ln w="9525">
                                <a:noFill/>
                                <a:miter lim="800000"/>
                                <a:headEnd/>
                                <a:tailEnd/>
                              </a:ln>
                            </p:spPr>
                          </p:pic>
                        </p:grpSp>
                        <p:grpSp>
                          <p:nvGrpSpPr>
                            <p:cNvPr id="4181" name="Group 103"/>
                            <p:cNvGrpSpPr>
                              <a:grpSpLocks/>
                            </p:cNvGrpSpPr>
                            <p:nvPr/>
                          </p:nvGrpSpPr>
                          <p:grpSpPr bwMode="auto">
                            <a:xfrm>
                              <a:off x="703" y="2387"/>
                              <a:ext cx="434" cy="409"/>
                              <a:chOff x="748" y="2387"/>
                              <a:chExt cx="434" cy="409"/>
                            </a:xfrm>
                          </p:grpSpPr>
                          <p:pic>
                            <p:nvPicPr>
                              <p:cNvPr id="4182" name="Picture 104" descr="REACT3"/>
                              <p:cNvPicPr>
                                <a:picLocks noChangeAspect="1" noChangeArrowheads="1"/>
                              </p:cNvPicPr>
                              <p:nvPr/>
                            </p:nvPicPr>
                            <p:blipFill>
                              <a:blip r:embed="rId7" cstate="print"/>
                              <a:srcRect/>
                              <a:stretch>
                                <a:fillRect/>
                              </a:stretch>
                            </p:blipFill>
                            <p:spPr bwMode="auto">
                              <a:xfrm>
                                <a:off x="839" y="2387"/>
                                <a:ext cx="343" cy="409"/>
                              </a:xfrm>
                              <a:prstGeom prst="rect">
                                <a:avLst/>
                              </a:prstGeom>
                              <a:noFill/>
                              <a:ln w="9525">
                                <a:noFill/>
                                <a:miter lim="800000"/>
                                <a:headEnd/>
                                <a:tailEnd/>
                              </a:ln>
                            </p:spPr>
                          </p:pic>
                          <p:pic>
                            <p:nvPicPr>
                              <p:cNvPr id="4183" name="Picture 105" descr="REACT2"/>
                              <p:cNvPicPr>
                                <a:picLocks noChangeAspect="1" noChangeArrowheads="1"/>
                              </p:cNvPicPr>
                              <p:nvPr/>
                            </p:nvPicPr>
                            <p:blipFill>
                              <a:blip r:embed="rId8" cstate="print"/>
                              <a:srcRect/>
                              <a:stretch>
                                <a:fillRect/>
                              </a:stretch>
                            </p:blipFill>
                            <p:spPr bwMode="auto">
                              <a:xfrm>
                                <a:off x="748" y="2387"/>
                                <a:ext cx="326" cy="254"/>
                              </a:xfrm>
                              <a:prstGeom prst="rect">
                                <a:avLst/>
                              </a:prstGeom>
                              <a:noFill/>
                              <a:ln w="9525">
                                <a:noFill/>
                                <a:miter lim="800000"/>
                                <a:headEnd/>
                                <a:tailEnd/>
                              </a:ln>
                            </p:spPr>
                          </p:pic>
                          <p:pic>
                            <p:nvPicPr>
                              <p:cNvPr id="4184" name="Picture 106" descr="REACT2B"/>
                              <p:cNvPicPr>
                                <a:picLocks noChangeAspect="1" noChangeArrowheads="1"/>
                              </p:cNvPicPr>
                              <p:nvPr/>
                            </p:nvPicPr>
                            <p:blipFill>
                              <a:blip r:embed="rId9" cstate="print"/>
                              <a:srcRect/>
                              <a:stretch>
                                <a:fillRect/>
                              </a:stretch>
                            </p:blipFill>
                            <p:spPr bwMode="auto">
                              <a:xfrm>
                                <a:off x="748" y="2523"/>
                                <a:ext cx="318" cy="248"/>
                              </a:xfrm>
                              <a:prstGeom prst="rect">
                                <a:avLst/>
                              </a:prstGeom>
                              <a:noFill/>
                              <a:ln w="9525">
                                <a:noFill/>
                                <a:miter lim="800000"/>
                                <a:headEnd/>
                                <a:tailEnd/>
                              </a:ln>
                            </p:spPr>
                          </p:pic>
                        </p:grpSp>
                      </p:grpSp>
                    </p:grpSp>
                    <p:pic>
                      <p:nvPicPr>
                        <p:cNvPr id="4152" name="Picture 107" descr="REACT3"/>
                        <p:cNvPicPr>
                          <a:picLocks noChangeAspect="1" noChangeArrowheads="1"/>
                        </p:cNvPicPr>
                        <p:nvPr/>
                      </p:nvPicPr>
                      <p:blipFill>
                        <a:blip r:embed="rId7" cstate="print"/>
                        <a:srcRect/>
                        <a:stretch>
                          <a:fillRect/>
                        </a:stretch>
                      </p:blipFill>
                      <p:spPr bwMode="auto">
                        <a:xfrm rot="10800000">
                          <a:off x="522" y="2613"/>
                          <a:ext cx="343" cy="408"/>
                        </a:xfrm>
                        <a:prstGeom prst="rect">
                          <a:avLst/>
                        </a:prstGeom>
                        <a:noFill/>
                        <a:ln w="9525">
                          <a:noFill/>
                          <a:miter lim="800000"/>
                          <a:headEnd/>
                          <a:tailEnd/>
                        </a:ln>
                      </p:spPr>
                    </p:pic>
                    <p:pic>
                      <p:nvPicPr>
                        <p:cNvPr id="4153" name="Picture 108" descr="REACT3"/>
                        <p:cNvPicPr>
                          <a:picLocks noChangeAspect="1" noChangeArrowheads="1"/>
                        </p:cNvPicPr>
                        <p:nvPr/>
                      </p:nvPicPr>
                      <p:blipFill>
                        <a:blip r:embed="rId7" cstate="print"/>
                        <a:srcRect/>
                        <a:stretch>
                          <a:fillRect/>
                        </a:stretch>
                      </p:blipFill>
                      <p:spPr bwMode="auto">
                        <a:xfrm>
                          <a:off x="295" y="2659"/>
                          <a:ext cx="343" cy="408"/>
                        </a:xfrm>
                        <a:prstGeom prst="rect">
                          <a:avLst/>
                        </a:prstGeom>
                        <a:noFill/>
                        <a:ln w="9525">
                          <a:noFill/>
                          <a:miter lim="800000"/>
                          <a:headEnd/>
                          <a:tailEnd/>
                        </a:ln>
                      </p:spPr>
                    </p:pic>
                    <p:pic>
                      <p:nvPicPr>
                        <p:cNvPr id="4154" name="Picture 109" descr="REACT3"/>
                        <p:cNvPicPr>
                          <a:picLocks noChangeAspect="1" noChangeArrowheads="1"/>
                        </p:cNvPicPr>
                        <p:nvPr/>
                      </p:nvPicPr>
                      <p:blipFill>
                        <a:blip r:embed="rId7" cstate="print"/>
                        <a:srcRect/>
                        <a:stretch>
                          <a:fillRect/>
                        </a:stretch>
                      </p:blipFill>
                      <p:spPr bwMode="auto">
                        <a:xfrm rot="5400000">
                          <a:off x="236" y="2490"/>
                          <a:ext cx="343" cy="408"/>
                        </a:xfrm>
                        <a:prstGeom prst="rect">
                          <a:avLst/>
                        </a:prstGeom>
                        <a:noFill/>
                        <a:ln w="9525">
                          <a:noFill/>
                          <a:miter lim="800000"/>
                          <a:headEnd/>
                          <a:tailEnd/>
                        </a:ln>
                      </p:spPr>
                    </p:pic>
                    <p:pic>
                      <p:nvPicPr>
                        <p:cNvPr id="4155" name="Picture 110" descr="REACT3"/>
                        <p:cNvPicPr>
                          <a:picLocks noChangeAspect="1" noChangeArrowheads="1"/>
                        </p:cNvPicPr>
                        <p:nvPr/>
                      </p:nvPicPr>
                      <p:blipFill>
                        <a:blip r:embed="rId7" cstate="print"/>
                        <a:srcRect/>
                        <a:stretch>
                          <a:fillRect/>
                        </a:stretch>
                      </p:blipFill>
                      <p:spPr bwMode="auto">
                        <a:xfrm rot="4800000">
                          <a:off x="324" y="2085"/>
                          <a:ext cx="305" cy="363"/>
                        </a:xfrm>
                        <a:prstGeom prst="rect">
                          <a:avLst/>
                        </a:prstGeom>
                        <a:noFill/>
                        <a:ln w="9525">
                          <a:noFill/>
                          <a:miter lim="800000"/>
                          <a:headEnd/>
                          <a:tailEnd/>
                        </a:ln>
                      </p:spPr>
                    </p:pic>
                    <p:grpSp>
                      <p:nvGrpSpPr>
                        <p:cNvPr id="4156" name="Group 111"/>
                        <p:cNvGrpSpPr>
                          <a:grpSpLocks/>
                        </p:cNvGrpSpPr>
                        <p:nvPr/>
                      </p:nvGrpSpPr>
                      <p:grpSpPr bwMode="auto">
                        <a:xfrm rot="4800000">
                          <a:off x="327" y="1810"/>
                          <a:ext cx="525" cy="500"/>
                          <a:chOff x="657" y="2387"/>
                          <a:chExt cx="525" cy="500"/>
                        </a:xfrm>
                      </p:grpSpPr>
                      <p:grpSp>
                        <p:nvGrpSpPr>
                          <p:cNvPr id="4160" name="Group 112"/>
                          <p:cNvGrpSpPr>
                            <a:grpSpLocks/>
                          </p:cNvGrpSpPr>
                          <p:nvPr/>
                        </p:nvGrpSpPr>
                        <p:grpSpPr bwMode="auto">
                          <a:xfrm>
                            <a:off x="703" y="2387"/>
                            <a:ext cx="479" cy="409"/>
                            <a:chOff x="703" y="2387"/>
                            <a:chExt cx="479" cy="409"/>
                          </a:xfrm>
                        </p:grpSpPr>
                        <p:grpSp>
                          <p:nvGrpSpPr>
                            <p:cNvPr id="4170" name="Group 113"/>
                            <p:cNvGrpSpPr>
                              <a:grpSpLocks/>
                            </p:cNvGrpSpPr>
                            <p:nvPr/>
                          </p:nvGrpSpPr>
                          <p:grpSpPr bwMode="auto">
                            <a:xfrm>
                              <a:off x="748" y="2387"/>
                              <a:ext cx="434" cy="409"/>
                              <a:chOff x="748" y="2387"/>
                              <a:chExt cx="434" cy="409"/>
                            </a:xfrm>
                          </p:grpSpPr>
                          <p:pic>
                            <p:nvPicPr>
                              <p:cNvPr id="4175" name="Picture 114" descr="REACT3"/>
                              <p:cNvPicPr>
                                <a:picLocks noChangeAspect="1" noChangeArrowheads="1"/>
                              </p:cNvPicPr>
                              <p:nvPr/>
                            </p:nvPicPr>
                            <p:blipFill>
                              <a:blip r:embed="rId7" cstate="print"/>
                              <a:srcRect/>
                              <a:stretch>
                                <a:fillRect/>
                              </a:stretch>
                            </p:blipFill>
                            <p:spPr bwMode="auto">
                              <a:xfrm>
                                <a:off x="839" y="2387"/>
                                <a:ext cx="343" cy="409"/>
                              </a:xfrm>
                              <a:prstGeom prst="rect">
                                <a:avLst/>
                              </a:prstGeom>
                              <a:noFill/>
                              <a:ln w="9525">
                                <a:noFill/>
                                <a:miter lim="800000"/>
                                <a:headEnd/>
                                <a:tailEnd/>
                              </a:ln>
                            </p:spPr>
                          </p:pic>
                          <p:pic>
                            <p:nvPicPr>
                              <p:cNvPr id="4176" name="Picture 115" descr="REACT2"/>
                              <p:cNvPicPr>
                                <a:picLocks noChangeAspect="1" noChangeArrowheads="1"/>
                              </p:cNvPicPr>
                              <p:nvPr/>
                            </p:nvPicPr>
                            <p:blipFill>
                              <a:blip r:embed="rId8" cstate="print"/>
                              <a:srcRect/>
                              <a:stretch>
                                <a:fillRect/>
                              </a:stretch>
                            </p:blipFill>
                            <p:spPr bwMode="auto">
                              <a:xfrm>
                                <a:off x="748" y="2387"/>
                                <a:ext cx="326" cy="254"/>
                              </a:xfrm>
                              <a:prstGeom prst="rect">
                                <a:avLst/>
                              </a:prstGeom>
                              <a:noFill/>
                              <a:ln w="9525">
                                <a:noFill/>
                                <a:miter lim="800000"/>
                                <a:headEnd/>
                                <a:tailEnd/>
                              </a:ln>
                            </p:spPr>
                          </p:pic>
                          <p:pic>
                            <p:nvPicPr>
                              <p:cNvPr id="4177" name="Picture 116" descr="REACT2B"/>
                              <p:cNvPicPr>
                                <a:picLocks noChangeAspect="1" noChangeArrowheads="1"/>
                              </p:cNvPicPr>
                              <p:nvPr/>
                            </p:nvPicPr>
                            <p:blipFill>
                              <a:blip r:embed="rId9" cstate="print"/>
                              <a:srcRect/>
                              <a:stretch>
                                <a:fillRect/>
                              </a:stretch>
                            </p:blipFill>
                            <p:spPr bwMode="auto">
                              <a:xfrm>
                                <a:off x="748" y="2523"/>
                                <a:ext cx="318" cy="248"/>
                              </a:xfrm>
                              <a:prstGeom prst="rect">
                                <a:avLst/>
                              </a:prstGeom>
                              <a:noFill/>
                              <a:ln w="9525">
                                <a:noFill/>
                                <a:miter lim="800000"/>
                                <a:headEnd/>
                                <a:tailEnd/>
                              </a:ln>
                            </p:spPr>
                          </p:pic>
                        </p:grpSp>
                        <p:grpSp>
                          <p:nvGrpSpPr>
                            <p:cNvPr id="4171" name="Group 117"/>
                            <p:cNvGrpSpPr>
                              <a:grpSpLocks/>
                            </p:cNvGrpSpPr>
                            <p:nvPr/>
                          </p:nvGrpSpPr>
                          <p:grpSpPr bwMode="auto">
                            <a:xfrm>
                              <a:off x="703" y="2387"/>
                              <a:ext cx="434" cy="409"/>
                              <a:chOff x="748" y="2387"/>
                              <a:chExt cx="434" cy="409"/>
                            </a:xfrm>
                          </p:grpSpPr>
                          <p:pic>
                            <p:nvPicPr>
                              <p:cNvPr id="4172" name="Picture 118" descr="REACT3"/>
                              <p:cNvPicPr>
                                <a:picLocks noChangeAspect="1" noChangeArrowheads="1"/>
                              </p:cNvPicPr>
                              <p:nvPr/>
                            </p:nvPicPr>
                            <p:blipFill>
                              <a:blip r:embed="rId7" cstate="print"/>
                              <a:srcRect/>
                              <a:stretch>
                                <a:fillRect/>
                              </a:stretch>
                            </p:blipFill>
                            <p:spPr bwMode="auto">
                              <a:xfrm>
                                <a:off x="839" y="2387"/>
                                <a:ext cx="343" cy="409"/>
                              </a:xfrm>
                              <a:prstGeom prst="rect">
                                <a:avLst/>
                              </a:prstGeom>
                              <a:noFill/>
                              <a:ln w="9525">
                                <a:noFill/>
                                <a:miter lim="800000"/>
                                <a:headEnd/>
                                <a:tailEnd/>
                              </a:ln>
                            </p:spPr>
                          </p:pic>
                          <p:pic>
                            <p:nvPicPr>
                              <p:cNvPr id="4173" name="Picture 119" descr="REACT2"/>
                              <p:cNvPicPr>
                                <a:picLocks noChangeAspect="1" noChangeArrowheads="1"/>
                              </p:cNvPicPr>
                              <p:nvPr/>
                            </p:nvPicPr>
                            <p:blipFill>
                              <a:blip r:embed="rId8" cstate="print"/>
                              <a:srcRect/>
                              <a:stretch>
                                <a:fillRect/>
                              </a:stretch>
                            </p:blipFill>
                            <p:spPr bwMode="auto">
                              <a:xfrm>
                                <a:off x="748" y="2387"/>
                                <a:ext cx="326" cy="254"/>
                              </a:xfrm>
                              <a:prstGeom prst="rect">
                                <a:avLst/>
                              </a:prstGeom>
                              <a:noFill/>
                              <a:ln w="9525">
                                <a:noFill/>
                                <a:miter lim="800000"/>
                                <a:headEnd/>
                                <a:tailEnd/>
                              </a:ln>
                            </p:spPr>
                          </p:pic>
                          <p:pic>
                            <p:nvPicPr>
                              <p:cNvPr id="4174" name="Picture 120" descr="REACT2B"/>
                              <p:cNvPicPr>
                                <a:picLocks noChangeAspect="1" noChangeArrowheads="1"/>
                              </p:cNvPicPr>
                              <p:nvPr/>
                            </p:nvPicPr>
                            <p:blipFill>
                              <a:blip r:embed="rId9" cstate="print"/>
                              <a:srcRect/>
                              <a:stretch>
                                <a:fillRect/>
                              </a:stretch>
                            </p:blipFill>
                            <p:spPr bwMode="auto">
                              <a:xfrm>
                                <a:off x="748" y="2523"/>
                                <a:ext cx="318" cy="248"/>
                              </a:xfrm>
                              <a:prstGeom prst="rect">
                                <a:avLst/>
                              </a:prstGeom>
                              <a:noFill/>
                              <a:ln w="9525">
                                <a:noFill/>
                                <a:miter lim="800000"/>
                                <a:headEnd/>
                                <a:tailEnd/>
                              </a:ln>
                            </p:spPr>
                          </p:pic>
                        </p:grpSp>
                      </p:grpSp>
                      <p:grpSp>
                        <p:nvGrpSpPr>
                          <p:cNvPr id="4161" name="Group 121"/>
                          <p:cNvGrpSpPr>
                            <a:grpSpLocks/>
                          </p:cNvGrpSpPr>
                          <p:nvPr/>
                        </p:nvGrpSpPr>
                        <p:grpSpPr bwMode="auto">
                          <a:xfrm rot="10800000">
                            <a:off x="657" y="2478"/>
                            <a:ext cx="479" cy="409"/>
                            <a:chOff x="703" y="2387"/>
                            <a:chExt cx="479" cy="409"/>
                          </a:xfrm>
                        </p:grpSpPr>
                        <p:grpSp>
                          <p:nvGrpSpPr>
                            <p:cNvPr id="4162" name="Group 122"/>
                            <p:cNvGrpSpPr>
                              <a:grpSpLocks/>
                            </p:cNvGrpSpPr>
                            <p:nvPr/>
                          </p:nvGrpSpPr>
                          <p:grpSpPr bwMode="auto">
                            <a:xfrm>
                              <a:off x="748" y="2387"/>
                              <a:ext cx="434" cy="409"/>
                              <a:chOff x="748" y="2387"/>
                              <a:chExt cx="434" cy="409"/>
                            </a:xfrm>
                          </p:grpSpPr>
                          <p:pic>
                            <p:nvPicPr>
                              <p:cNvPr id="4167" name="Picture 123" descr="REACT3"/>
                              <p:cNvPicPr>
                                <a:picLocks noChangeAspect="1" noChangeArrowheads="1"/>
                              </p:cNvPicPr>
                              <p:nvPr/>
                            </p:nvPicPr>
                            <p:blipFill>
                              <a:blip r:embed="rId7" cstate="print"/>
                              <a:srcRect/>
                              <a:stretch>
                                <a:fillRect/>
                              </a:stretch>
                            </p:blipFill>
                            <p:spPr bwMode="auto">
                              <a:xfrm>
                                <a:off x="839" y="2387"/>
                                <a:ext cx="343" cy="409"/>
                              </a:xfrm>
                              <a:prstGeom prst="rect">
                                <a:avLst/>
                              </a:prstGeom>
                              <a:noFill/>
                              <a:ln w="9525">
                                <a:noFill/>
                                <a:miter lim="800000"/>
                                <a:headEnd/>
                                <a:tailEnd/>
                              </a:ln>
                            </p:spPr>
                          </p:pic>
                          <p:pic>
                            <p:nvPicPr>
                              <p:cNvPr id="4168" name="Picture 124" descr="REACT2"/>
                              <p:cNvPicPr>
                                <a:picLocks noChangeAspect="1" noChangeArrowheads="1"/>
                              </p:cNvPicPr>
                              <p:nvPr/>
                            </p:nvPicPr>
                            <p:blipFill>
                              <a:blip r:embed="rId8" cstate="print"/>
                              <a:srcRect/>
                              <a:stretch>
                                <a:fillRect/>
                              </a:stretch>
                            </p:blipFill>
                            <p:spPr bwMode="auto">
                              <a:xfrm>
                                <a:off x="748" y="2387"/>
                                <a:ext cx="326" cy="254"/>
                              </a:xfrm>
                              <a:prstGeom prst="rect">
                                <a:avLst/>
                              </a:prstGeom>
                              <a:noFill/>
                              <a:ln w="9525">
                                <a:noFill/>
                                <a:miter lim="800000"/>
                                <a:headEnd/>
                                <a:tailEnd/>
                              </a:ln>
                            </p:spPr>
                          </p:pic>
                          <p:pic>
                            <p:nvPicPr>
                              <p:cNvPr id="4169" name="Picture 125" descr="REACT2B"/>
                              <p:cNvPicPr>
                                <a:picLocks noChangeAspect="1" noChangeArrowheads="1"/>
                              </p:cNvPicPr>
                              <p:nvPr/>
                            </p:nvPicPr>
                            <p:blipFill>
                              <a:blip r:embed="rId9" cstate="print"/>
                              <a:srcRect/>
                              <a:stretch>
                                <a:fillRect/>
                              </a:stretch>
                            </p:blipFill>
                            <p:spPr bwMode="auto">
                              <a:xfrm>
                                <a:off x="748" y="2523"/>
                                <a:ext cx="318" cy="248"/>
                              </a:xfrm>
                              <a:prstGeom prst="rect">
                                <a:avLst/>
                              </a:prstGeom>
                              <a:noFill/>
                              <a:ln w="9525">
                                <a:noFill/>
                                <a:miter lim="800000"/>
                                <a:headEnd/>
                                <a:tailEnd/>
                              </a:ln>
                            </p:spPr>
                          </p:pic>
                        </p:grpSp>
                        <p:grpSp>
                          <p:nvGrpSpPr>
                            <p:cNvPr id="4163" name="Group 126"/>
                            <p:cNvGrpSpPr>
                              <a:grpSpLocks/>
                            </p:cNvGrpSpPr>
                            <p:nvPr/>
                          </p:nvGrpSpPr>
                          <p:grpSpPr bwMode="auto">
                            <a:xfrm>
                              <a:off x="703" y="2387"/>
                              <a:ext cx="434" cy="409"/>
                              <a:chOff x="748" y="2387"/>
                              <a:chExt cx="434" cy="409"/>
                            </a:xfrm>
                          </p:grpSpPr>
                          <p:pic>
                            <p:nvPicPr>
                              <p:cNvPr id="4164" name="Picture 127" descr="REACT3"/>
                              <p:cNvPicPr>
                                <a:picLocks noChangeAspect="1" noChangeArrowheads="1"/>
                              </p:cNvPicPr>
                              <p:nvPr/>
                            </p:nvPicPr>
                            <p:blipFill>
                              <a:blip r:embed="rId7" cstate="print"/>
                              <a:srcRect/>
                              <a:stretch>
                                <a:fillRect/>
                              </a:stretch>
                            </p:blipFill>
                            <p:spPr bwMode="auto">
                              <a:xfrm>
                                <a:off x="839" y="2387"/>
                                <a:ext cx="343" cy="409"/>
                              </a:xfrm>
                              <a:prstGeom prst="rect">
                                <a:avLst/>
                              </a:prstGeom>
                              <a:noFill/>
                              <a:ln w="9525">
                                <a:noFill/>
                                <a:miter lim="800000"/>
                                <a:headEnd/>
                                <a:tailEnd/>
                              </a:ln>
                            </p:spPr>
                          </p:pic>
                          <p:pic>
                            <p:nvPicPr>
                              <p:cNvPr id="4165" name="Picture 128" descr="REACT2"/>
                              <p:cNvPicPr>
                                <a:picLocks noChangeAspect="1" noChangeArrowheads="1"/>
                              </p:cNvPicPr>
                              <p:nvPr/>
                            </p:nvPicPr>
                            <p:blipFill>
                              <a:blip r:embed="rId8" cstate="print"/>
                              <a:srcRect/>
                              <a:stretch>
                                <a:fillRect/>
                              </a:stretch>
                            </p:blipFill>
                            <p:spPr bwMode="auto">
                              <a:xfrm>
                                <a:off x="748" y="2387"/>
                                <a:ext cx="326" cy="254"/>
                              </a:xfrm>
                              <a:prstGeom prst="rect">
                                <a:avLst/>
                              </a:prstGeom>
                              <a:noFill/>
                              <a:ln w="9525">
                                <a:noFill/>
                                <a:miter lim="800000"/>
                                <a:headEnd/>
                                <a:tailEnd/>
                              </a:ln>
                            </p:spPr>
                          </p:pic>
                          <p:pic>
                            <p:nvPicPr>
                              <p:cNvPr id="4166" name="Picture 129" descr="REACT2B"/>
                              <p:cNvPicPr>
                                <a:picLocks noChangeAspect="1" noChangeArrowheads="1"/>
                              </p:cNvPicPr>
                              <p:nvPr/>
                            </p:nvPicPr>
                            <p:blipFill>
                              <a:blip r:embed="rId9" cstate="print"/>
                              <a:srcRect/>
                              <a:stretch>
                                <a:fillRect/>
                              </a:stretch>
                            </p:blipFill>
                            <p:spPr bwMode="auto">
                              <a:xfrm>
                                <a:off x="748" y="2523"/>
                                <a:ext cx="318" cy="248"/>
                              </a:xfrm>
                              <a:prstGeom prst="rect">
                                <a:avLst/>
                              </a:prstGeom>
                              <a:noFill/>
                              <a:ln w="9525">
                                <a:noFill/>
                                <a:miter lim="800000"/>
                                <a:headEnd/>
                                <a:tailEnd/>
                              </a:ln>
                            </p:spPr>
                          </p:pic>
                        </p:grpSp>
                      </p:grpSp>
                    </p:grpSp>
                    <p:pic>
                      <p:nvPicPr>
                        <p:cNvPr id="4157" name="Picture 130" descr="REACT3"/>
                        <p:cNvPicPr>
                          <a:picLocks noChangeAspect="1" noChangeArrowheads="1"/>
                        </p:cNvPicPr>
                        <p:nvPr/>
                      </p:nvPicPr>
                      <p:blipFill>
                        <a:blip r:embed="rId7" cstate="print"/>
                        <a:srcRect/>
                        <a:stretch>
                          <a:fillRect/>
                        </a:stretch>
                      </p:blipFill>
                      <p:spPr bwMode="auto">
                        <a:xfrm rot="-6000000">
                          <a:off x="599" y="2309"/>
                          <a:ext cx="343" cy="408"/>
                        </a:xfrm>
                        <a:prstGeom prst="rect">
                          <a:avLst/>
                        </a:prstGeom>
                        <a:noFill/>
                        <a:ln w="9525">
                          <a:noFill/>
                          <a:miter lim="800000"/>
                          <a:headEnd/>
                          <a:tailEnd/>
                        </a:ln>
                      </p:spPr>
                    </p:pic>
                    <p:pic>
                      <p:nvPicPr>
                        <p:cNvPr id="4158" name="Picture 131" descr="REACT3"/>
                        <p:cNvPicPr>
                          <a:picLocks noChangeAspect="1" noChangeArrowheads="1"/>
                        </p:cNvPicPr>
                        <p:nvPr/>
                      </p:nvPicPr>
                      <p:blipFill>
                        <a:blip r:embed="rId7" cstate="print"/>
                        <a:srcRect/>
                        <a:stretch>
                          <a:fillRect/>
                        </a:stretch>
                      </p:blipFill>
                      <p:spPr bwMode="auto">
                        <a:xfrm>
                          <a:off x="813" y="2296"/>
                          <a:ext cx="343" cy="408"/>
                        </a:xfrm>
                        <a:prstGeom prst="rect">
                          <a:avLst/>
                        </a:prstGeom>
                        <a:noFill/>
                        <a:ln w="9525">
                          <a:noFill/>
                          <a:miter lim="800000"/>
                          <a:headEnd/>
                          <a:tailEnd/>
                        </a:ln>
                      </p:spPr>
                    </p:pic>
                    <p:pic>
                      <p:nvPicPr>
                        <p:cNvPr id="4159" name="Picture 132" descr="REACT2"/>
                        <p:cNvPicPr>
                          <a:picLocks noChangeAspect="1" noChangeArrowheads="1"/>
                        </p:cNvPicPr>
                        <p:nvPr/>
                      </p:nvPicPr>
                      <p:blipFill>
                        <a:blip r:embed="rId8" cstate="print"/>
                        <a:srcRect/>
                        <a:stretch>
                          <a:fillRect/>
                        </a:stretch>
                      </p:blipFill>
                      <p:spPr bwMode="auto">
                        <a:xfrm rot="5400000">
                          <a:off x="809" y="2055"/>
                          <a:ext cx="271" cy="211"/>
                        </a:xfrm>
                        <a:prstGeom prst="rect">
                          <a:avLst/>
                        </a:prstGeom>
                        <a:noFill/>
                        <a:ln w="9525">
                          <a:noFill/>
                          <a:miter lim="800000"/>
                          <a:headEnd/>
                          <a:tailEnd/>
                        </a:ln>
                      </p:spPr>
                    </p:pic>
                  </p:grpSp>
                </p:grpSp>
                <p:pic>
                  <p:nvPicPr>
                    <p:cNvPr id="4142" name="Picture 133" descr="REACT2"/>
                    <p:cNvPicPr>
                      <a:picLocks noChangeAspect="1" noChangeArrowheads="1"/>
                    </p:cNvPicPr>
                    <p:nvPr/>
                  </p:nvPicPr>
                  <p:blipFill>
                    <a:blip r:embed="rId8" cstate="print"/>
                    <a:srcRect/>
                    <a:stretch>
                      <a:fillRect/>
                    </a:stretch>
                  </p:blipFill>
                  <p:spPr bwMode="auto">
                    <a:xfrm rot="3600000">
                      <a:off x="128" y="2508"/>
                      <a:ext cx="272" cy="212"/>
                    </a:xfrm>
                    <a:prstGeom prst="rect">
                      <a:avLst/>
                    </a:prstGeom>
                    <a:noFill/>
                    <a:ln w="9525">
                      <a:noFill/>
                      <a:miter lim="800000"/>
                      <a:headEnd/>
                      <a:tailEnd/>
                    </a:ln>
                  </p:spPr>
                </p:pic>
              </p:grpSp>
              <p:pic>
                <p:nvPicPr>
                  <p:cNvPr id="4135" name="Picture 134" descr="REACT2"/>
                  <p:cNvPicPr>
                    <a:picLocks noChangeAspect="1" noChangeArrowheads="1"/>
                  </p:cNvPicPr>
                  <p:nvPr/>
                </p:nvPicPr>
                <p:blipFill>
                  <a:blip r:embed="rId8" cstate="print"/>
                  <a:srcRect/>
                  <a:stretch>
                    <a:fillRect/>
                  </a:stretch>
                </p:blipFill>
                <p:spPr bwMode="auto">
                  <a:xfrm rot="6000000">
                    <a:off x="870" y="2962"/>
                    <a:ext cx="271" cy="211"/>
                  </a:xfrm>
                  <a:prstGeom prst="rect">
                    <a:avLst/>
                  </a:prstGeom>
                  <a:noFill/>
                  <a:ln w="9525">
                    <a:noFill/>
                    <a:miter lim="800000"/>
                    <a:headEnd/>
                    <a:tailEnd/>
                  </a:ln>
                </p:spPr>
              </p:pic>
            </p:grpSp>
            <p:pic>
              <p:nvPicPr>
                <p:cNvPr id="4126" name="Picture 135" descr="REACT2"/>
                <p:cNvPicPr>
                  <a:picLocks noChangeAspect="1" noChangeArrowheads="1"/>
                </p:cNvPicPr>
                <p:nvPr/>
              </p:nvPicPr>
              <p:blipFill>
                <a:blip r:embed="rId8" cstate="print"/>
                <a:srcRect/>
                <a:stretch>
                  <a:fillRect/>
                </a:stretch>
              </p:blipFill>
              <p:spPr bwMode="auto">
                <a:xfrm rot="3600000">
                  <a:off x="582" y="1691"/>
                  <a:ext cx="272" cy="212"/>
                </a:xfrm>
                <a:prstGeom prst="rect">
                  <a:avLst/>
                </a:prstGeom>
                <a:noFill/>
                <a:ln w="9525">
                  <a:noFill/>
                  <a:miter lim="800000"/>
                  <a:headEnd/>
                  <a:tailEnd/>
                </a:ln>
              </p:spPr>
            </p:pic>
          </p:grpSp>
        </p:grpSp>
      </p:grpSp>
      <p:grpSp>
        <p:nvGrpSpPr>
          <p:cNvPr id="42115" name="Group 137"/>
          <p:cNvGrpSpPr>
            <a:grpSpLocks/>
          </p:cNvGrpSpPr>
          <p:nvPr/>
        </p:nvGrpSpPr>
        <p:grpSpPr bwMode="auto">
          <a:xfrm>
            <a:off x="3827463" y="3086100"/>
            <a:ext cx="377825" cy="523875"/>
            <a:chOff x="1066" y="2274"/>
            <a:chExt cx="302" cy="339"/>
          </a:xfrm>
        </p:grpSpPr>
        <p:pic>
          <p:nvPicPr>
            <p:cNvPr id="4119" name="Picture 138" descr="REACT2"/>
            <p:cNvPicPr>
              <a:picLocks noChangeAspect="1" noChangeArrowheads="1"/>
            </p:cNvPicPr>
            <p:nvPr/>
          </p:nvPicPr>
          <p:blipFill>
            <a:blip r:embed="rId8" cstate="print"/>
            <a:srcRect/>
            <a:stretch>
              <a:fillRect/>
            </a:stretch>
          </p:blipFill>
          <p:spPr bwMode="auto">
            <a:xfrm rot="3600000">
              <a:off x="1036" y="2371"/>
              <a:ext cx="272" cy="212"/>
            </a:xfrm>
            <a:prstGeom prst="rect">
              <a:avLst/>
            </a:prstGeom>
            <a:noFill/>
            <a:ln w="9525">
              <a:noFill/>
              <a:miter lim="800000"/>
              <a:headEnd/>
              <a:tailEnd/>
            </a:ln>
          </p:spPr>
        </p:pic>
        <p:pic>
          <p:nvPicPr>
            <p:cNvPr id="4120" name="Picture 139" descr="REACT2"/>
            <p:cNvPicPr>
              <a:picLocks noChangeAspect="1" noChangeArrowheads="1"/>
            </p:cNvPicPr>
            <p:nvPr/>
          </p:nvPicPr>
          <p:blipFill>
            <a:blip r:embed="rId8" cstate="print"/>
            <a:srcRect/>
            <a:stretch>
              <a:fillRect/>
            </a:stretch>
          </p:blipFill>
          <p:spPr bwMode="auto">
            <a:xfrm rot="-7200000">
              <a:off x="1126" y="2304"/>
              <a:ext cx="272" cy="212"/>
            </a:xfrm>
            <a:prstGeom prst="rect">
              <a:avLst/>
            </a:prstGeom>
            <a:noFill/>
            <a:ln w="9525">
              <a:noFill/>
              <a:miter lim="800000"/>
              <a:headEnd/>
              <a:tailEnd/>
            </a:ln>
          </p:spPr>
        </p:pic>
      </p:grpSp>
      <p:sp>
        <p:nvSpPr>
          <p:cNvPr id="4109" name="Text Box 147"/>
          <p:cNvSpPr txBox="1">
            <a:spLocks noChangeArrowheads="1"/>
          </p:cNvSpPr>
          <p:nvPr/>
        </p:nvSpPr>
        <p:spPr bwMode="auto">
          <a:xfrm>
            <a:off x="5500688" y="3584575"/>
            <a:ext cx="1060450" cy="274638"/>
          </a:xfrm>
          <a:prstGeom prst="rect">
            <a:avLst/>
          </a:prstGeom>
          <a:noFill/>
          <a:ln w="9525">
            <a:noFill/>
            <a:miter lim="800000"/>
            <a:headEnd/>
            <a:tailEnd/>
          </a:ln>
        </p:spPr>
        <p:txBody>
          <a:bodyPr lIns="0" tIns="0" rIns="0" bIns="0">
            <a:spAutoFit/>
          </a:bodyPr>
          <a:lstStyle/>
          <a:p>
            <a:pPr algn="l">
              <a:spcBef>
                <a:spcPct val="50000"/>
              </a:spcBef>
            </a:pPr>
            <a:endParaRPr lang="en-US"/>
          </a:p>
        </p:txBody>
      </p:sp>
      <p:sp>
        <p:nvSpPr>
          <p:cNvPr id="42139" name="Rectangle 155"/>
          <p:cNvSpPr>
            <a:spLocks noChangeArrowheads="1"/>
          </p:cNvSpPr>
          <p:nvPr/>
        </p:nvSpPr>
        <p:spPr bwMode="auto">
          <a:xfrm>
            <a:off x="338138" y="5376863"/>
            <a:ext cx="9144000" cy="1481137"/>
          </a:xfrm>
          <a:prstGeom prst="rect">
            <a:avLst/>
          </a:prstGeom>
          <a:noFill/>
          <a:ln w="9525">
            <a:noFill/>
            <a:miter lim="800000"/>
            <a:headEnd/>
            <a:tailEnd/>
          </a:ln>
        </p:spPr>
        <p:txBody>
          <a:bodyPr/>
          <a:lstStyle/>
          <a:p>
            <a:pPr marL="342900" indent="-342900" algn="l">
              <a:spcBef>
                <a:spcPct val="50000"/>
              </a:spcBef>
              <a:buFontTx/>
              <a:buChar char="•"/>
            </a:pPr>
            <a:r>
              <a:rPr lang="en-GB" sz="2400" b="1">
                <a:latin typeface="Times New Roman" pitchFamily="18" charset="0"/>
              </a:rPr>
              <a:t>If an ELECTRON is emitted as a result of a NEUTRON transmuting into a PROTON, an isotope of the element ONE HIGHER in the PERIODIC TABLE will result.</a:t>
            </a:r>
            <a:r>
              <a:rPr lang="en-GB" sz="1400" b="1">
                <a:latin typeface="Times New Roman" pitchFamily="18" charset="0"/>
              </a:rPr>
              <a:t>  </a:t>
            </a:r>
          </a:p>
          <a:p>
            <a:pPr marL="342900" indent="-342900" algn="l">
              <a:spcBef>
                <a:spcPct val="50000"/>
              </a:spcBef>
              <a:buFontTx/>
              <a:buChar char="•"/>
            </a:pPr>
            <a:endParaRPr lang="en-GB" sz="1400" b="1">
              <a:latin typeface="Times New Roman" pitchFamily="18" charset="0"/>
            </a:endParaRPr>
          </a:p>
        </p:txBody>
      </p:sp>
      <p:graphicFrame>
        <p:nvGraphicFramePr>
          <p:cNvPr id="42140" name="Object 156"/>
          <p:cNvGraphicFramePr>
            <a:graphicFrameLocks noChangeAspect="1"/>
          </p:cNvGraphicFramePr>
          <p:nvPr>
            <p:ph sz="quarter" idx="3"/>
          </p:nvPr>
        </p:nvGraphicFramePr>
        <p:xfrm>
          <a:off x="4889500" y="3986213"/>
          <a:ext cx="1154113" cy="731837"/>
        </p:xfrm>
        <a:graphic>
          <a:graphicData uri="http://schemas.openxmlformats.org/presentationml/2006/ole">
            <p:oleObj spid="_x0000_s4100" name="Equation" r:id="rId10" imgW="380835" imgH="241195" progId="">
              <p:embed/>
            </p:oleObj>
          </a:graphicData>
        </a:graphic>
      </p:graphicFrame>
      <p:graphicFrame>
        <p:nvGraphicFramePr>
          <p:cNvPr id="42142" name="Object 158"/>
          <p:cNvGraphicFramePr>
            <a:graphicFrameLocks noChangeAspect="1"/>
          </p:cNvGraphicFramePr>
          <p:nvPr/>
        </p:nvGraphicFramePr>
        <p:xfrm>
          <a:off x="7021513" y="3567113"/>
          <a:ext cx="922337" cy="692150"/>
        </p:xfrm>
        <a:graphic>
          <a:graphicData uri="http://schemas.openxmlformats.org/presentationml/2006/ole">
            <p:oleObj spid="_x0000_s4101" name="Equation" r:id="rId11" imgW="304668" imgH="228501" progId="">
              <p:embed/>
            </p:oleObj>
          </a:graphicData>
        </a:graphic>
      </p:graphicFrame>
      <p:grpSp>
        <p:nvGrpSpPr>
          <p:cNvPr id="42116" name="Group 159"/>
          <p:cNvGrpSpPr>
            <a:grpSpLocks/>
          </p:cNvGrpSpPr>
          <p:nvPr/>
        </p:nvGrpSpPr>
        <p:grpSpPr bwMode="auto">
          <a:xfrm>
            <a:off x="3817938" y="3105150"/>
            <a:ext cx="377825" cy="523875"/>
            <a:chOff x="1066" y="2274"/>
            <a:chExt cx="302" cy="339"/>
          </a:xfrm>
        </p:grpSpPr>
        <p:pic>
          <p:nvPicPr>
            <p:cNvPr id="4117" name="Picture 160" descr="REACT2"/>
            <p:cNvPicPr>
              <a:picLocks noChangeAspect="1" noChangeArrowheads="1"/>
            </p:cNvPicPr>
            <p:nvPr/>
          </p:nvPicPr>
          <p:blipFill>
            <a:blip r:embed="rId8" cstate="print"/>
            <a:srcRect/>
            <a:stretch>
              <a:fillRect/>
            </a:stretch>
          </p:blipFill>
          <p:spPr bwMode="auto">
            <a:xfrm rot="3600000">
              <a:off x="1036" y="2371"/>
              <a:ext cx="272" cy="212"/>
            </a:xfrm>
            <a:prstGeom prst="rect">
              <a:avLst/>
            </a:prstGeom>
            <a:noFill/>
            <a:ln w="9525">
              <a:noFill/>
              <a:miter lim="800000"/>
              <a:headEnd/>
              <a:tailEnd/>
            </a:ln>
          </p:spPr>
        </p:pic>
        <p:pic>
          <p:nvPicPr>
            <p:cNvPr id="4118" name="Picture 161" descr="REACT2"/>
            <p:cNvPicPr>
              <a:picLocks noChangeAspect="1" noChangeArrowheads="1"/>
            </p:cNvPicPr>
            <p:nvPr/>
          </p:nvPicPr>
          <p:blipFill>
            <a:blip r:embed="rId8" cstate="print"/>
            <a:srcRect/>
            <a:stretch>
              <a:fillRect/>
            </a:stretch>
          </p:blipFill>
          <p:spPr bwMode="auto">
            <a:xfrm rot="-7200000">
              <a:off x="1126" y="2304"/>
              <a:ext cx="272" cy="212"/>
            </a:xfrm>
            <a:prstGeom prst="rect">
              <a:avLst/>
            </a:prstGeom>
            <a:noFill/>
            <a:ln w="9525">
              <a:noFill/>
              <a:miter lim="800000"/>
              <a:headEnd/>
              <a:tailEnd/>
            </a:ln>
          </p:spPr>
        </p:pic>
      </p:grpSp>
      <p:graphicFrame>
        <p:nvGraphicFramePr>
          <p:cNvPr id="42146" name="Object 162"/>
          <p:cNvGraphicFramePr>
            <a:graphicFrameLocks noChangeAspect="1"/>
          </p:cNvGraphicFramePr>
          <p:nvPr/>
        </p:nvGraphicFramePr>
        <p:xfrm>
          <a:off x="4891088" y="4019550"/>
          <a:ext cx="1192212" cy="731838"/>
        </p:xfrm>
        <a:graphic>
          <a:graphicData uri="http://schemas.openxmlformats.org/presentationml/2006/ole">
            <p:oleObj spid="_x0000_s4102" name="Equation" r:id="rId12" imgW="393529" imgH="241195" progId="">
              <p:embed/>
            </p:oleObj>
          </a:graphicData>
        </a:graphic>
      </p:graphicFrame>
      <p:grpSp>
        <p:nvGrpSpPr>
          <p:cNvPr id="42117" name="Group 172"/>
          <p:cNvGrpSpPr>
            <a:grpSpLocks/>
          </p:cNvGrpSpPr>
          <p:nvPr/>
        </p:nvGrpSpPr>
        <p:grpSpPr bwMode="auto">
          <a:xfrm>
            <a:off x="3975100" y="3346450"/>
            <a:ext cx="350838" cy="506413"/>
            <a:chOff x="2954" y="1442"/>
            <a:chExt cx="221" cy="319"/>
          </a:xfrm>
        </p:grpSpPr>
        <p:sp>
          <p:nvSpPr>
            <p:cNvPr id="4115" name="Text Box 165"/>
            <p:cNvSpPr txBox="1">
              <a:spLocks noChangeArrowheads="1"/>
            </p:cNvSpPr>
            <p:nvPr/>
          </p:nvSpPr>
          <p:spPr bwMode="auto">
            <a:xfrm>
              <a:off x="2993" y="1569"/>
              <a:ext cx="182" cy="192"/>
            </a:xfrm>
            <a:prstGeom prst="rect">
              <a:avLst/>
            </a:prstGeom>
            <a:noFill/>
            <a:ln w="9525">
              <a:noFill/>
              <a:miter lim="800000"/>
              <a:headEnd/>
              <a:tailEnd/>
            </a:ln>
          </p:spPr>
          <p:txBody>
            <a:bodyPr lIns="0" tIns="0" rIns="0" bIns="0">
              <a:spAutoFit/>
            </a:bodyPr>
            <a:lstStyle/>
            <a:p>
              <a:pPr>
                <a:spcBef>
                  <a:spcPct val="50000"/>
                </a:spcBef>
              </a:pPr>
              <a:r>
                <a:rPr lang="en-GB" sz="2000" b="1"/>
                <a:t>e</a:t>
              </a:r>
            </a:p>
          </p:txBody>
        </p:sp>
        <p:pic>
          <p:nvPicPr>
            <p:cNvPr id="4116" name="Picture 170" descr="ELECTRON"/>
            <p:cNvPicPr>
              <a:picLocks noChangeAspect="1" noChangeArrowheads="1"/>
            </p:cNvPicPr>
            <p:nvPr/>
          </p:nvPicPr>
          <p:blipFill>
            <a:blip r:embed="rId13" cstate="print"/>
            <a:srcRect/>
            <a:stretch>
              <a:fillRect/>
            </a:stretch>
          </p:blipFill>
          <p:spPr bwMode="auto">
            <a:xfrm>
              <a:off x="2954" y="1442"/>
              <a:ext cx="202" cy="157"/>
            </a:xfrm>
            <a:prstGeom prst="rect">
              <a:avLst/>
            </a:prstGeom>
            <a:noFill/>
            <a:ln w="9525">
              <a:noFill/>
              <a:miter lim="800000"/>
              <a:headEnd/>
              <a:tailEnd/>
            </a:ln>
          </p:spPr>
        </p:pic>
      </p:grpSp>
      <p:pic>
        <p:nvPicPr>
          <p:cNvPr id="42155" name="Picture 171" descr="PROTON"/>
          <p:cNvPicPr>
            <a:picLocks noChangeAspect="1" noChangeArrowheads="1"/>
          </p:cNvPicPr>
          <p:nvPr/>
        </p:nvPicPr>
        <p:blipFill>
          <a:blip r:embed="rId14" cstate="print"/>
          <a:srcRect/>
          <a:stretch>
            <a:fillRect/>
          </a:stretch>
        </p:blipFill>
        <p:spPr bwMode="auto">
          <a:xfrm>
            <a:off x="3935413" y="3360738"/>
            <a:ext cx="395287" cy="307975"/>
          </a:xfrm>
          <a:prstGeom prst="rect">
            <a:avLst/>
          </a:prstGeom>
          <a:noFill/>
          <a:ln w="9525">
            <a:noFill/>
            <a:miter lim="800000"/>
            <a:headEnd/>
            <a:tailEnd/>
          </a:ln>
        </p:spPr>
      </p:pic>
      <p:pic>
        <p:nvPicPr>
          <p:cNvPr id="42148" name="Picture 164" descr="REACT2A"/>
          <p:cNvPicPr>
            <a:picLocks noChangeAspect="1" noChangeArrowheads="1"/>
          </p:cNvPicPr>
          <p:nvPr/>
        </p:nvPicPr>
        <p:blipFill>
          <a:blip r:embed="rId15" cstate="print"/>
          <a:srcRect/>
          <a:stretch>
            <a:fillRect/>
          </a:stretch>
        </p:blipFill>
        <p:spPr bwMode="auto">
          <a:xfrm>
            <a:off x="3937000" y="3359150"/>
            <a:ext cx="373063" cy="290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dissolve">
                                      <p:cBhvr>
                                        <p:cTn id="7" dur="500"/>
                                        <p:tgtEl>
                                          <p:spTgt spid="41987">
                                            <p:txEl>
                                              <p:pRg st="2" end="2"/>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9" presetClass="entr" presetSubtype="0" fill="hold" nodeType="withEffect">
                                  <p:stCondLst>
                                    <p:cond delay="0"/>
                                  </p:stCondLst>
                                  <p:childTnLst>
                                    <p:set>
                                      <p:cBhvr>
                                        <p:cTn id="13" dur="1" fill="hold">
                                          <p:stCondLst>
                                            <p:cond delay="0"/>
                                          </p:stCondLst>
                                        </p:cTn>
                                        <p:tgtEl>
                                          <p:spTgt spid="42132"/>
                                        </p:tgtEl>
                                        <p:attrNameLst>
                                          <p:attrName>style.visibility</p:attrName>
                                        </p:attrNameLst>
                                      </p:cBhvr>
                                      <p:to>
                                        <p:strVal val="visible"/>
                                      </p:to>
                                    </p:set>
                                    <p:animEffect transition="in" filter="dissolve">
                                      <p:cBhvr>
                                        <p:cTn id="14" dur="500"/>
                                        <p:tgtEl>
                                          <p:spTgt spid="42132"/>
                                        </p:tgtEl>
                                      </p:cBhvr>
                                    </p:animEffect>
                                  </p:childTnLst>
                                </p:cTn>
                              </p:par>
                              <p:par>
                                <p:cTn id="15" presetID="9" presetClass="entr" presetSubtype="0" fill="hold" nodeType="withEffect">
                                  <p:stCondLst>
                                    <p:cond delay="0"/>
                                  </p:stCondLst>
                                  <p:childTnLst>
                                    <p:set>
                                      <p:cBhvr>
                                        <p:cTn id="16" dur="1" fill="hold">
                                          <p:stCondLst>
                                            <p:cond delay="0"/>
                                          </p:stCondLst>
                                        </p:cTn>
                                        <p:tgtEl>
                                          <p:spTgt spid="42115"/>
                                        </p:tgtEl>
                                        <p:attrNameLst>
                                          <p:attrName>style.visibility</p:attrName>
                                        </p:attrNameLst>
                                      </p:cBhvr>
                                      <p:to>
                                        <p:strVal val="visible"/>
                                      </p:to>
                                    </p:set>
                                    <p:animEffect transition="in" filter="dissolve">
                                      <p:cBhvr>
                                        <p:cTn id="17" dur="500"/>
                                        <p:tgtEl>
                                          <p:spTgt spid="421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3" presetClass="path" presetSubtype="0" accel="50000" decel="50000" fill="hold" nodeType="clickEffect">
                                  <p:stCondLst>
                                    <p:cond delay="0"/>
                                  </p:stCondLst>
                                  <p:childTnLst>
                                    <p:animMotion origin="layout" path="M 3.88889E-6 3.93064E-6 L 0.40711 -0.00208 " pathEditMode="relative" rAng="0" ptsTypes="AA">
                                      <p:cBhvr>
                                        <p:cTn id="21" dur="2000" fill="hold"/>
                                        <p:tgtEl>
                                          <p:spTgt spid="42115"/>
                                        </p:tgtEl>
                                        <p:attrNameLst>
                                          <p:attrName>ppt_x</p:attrName>
                                          <p:attrName>ppt_y</p:attrName>
                                        </p:attrNameLst>
                                      </p:cBhvr>
                                      <p:rCtr x="203" y="-1"/>
                                    </p:animMotion>
                                  </p:childTnLst>
                                </p:cTn>
                              </p:par>
                            </p:childTnLst>
                          </p:cTn>
                        </p:par>
                        <p:par>
                          <p:cTn id="22" fill="hold" nodeType="afterGroup">
                            <p:stCondLst>
                              <p:cond delay="2000"/>
                            </p:stCondLst>
                            <p:childTnLst>
                              <p:par>
                                <p:cTn id="23" presetID="9" presetClass="entr" presetSubtype="0" fill="hold" nodeType="afterEffect">
                                  <p:stCondLst>
                                    <p:cond delay="0"/>
                                  </p:stCondLst>
                                  <p:childTnLst>
                                    <p:set>
                                      <p:cBhvr>
                                        <p:cTn id="24" dur="1" fill="hold">
                                          <p:stCondLst>
                                            <p:cond delay="0"/>
                                          </p:stCondLst>
                                        </p:cTn>
                                        <p:tgtEl>
                                          <p:spTgt spid="42142"/>
                                        </p:tgtEl>
                                        <p:attrNameLst>
                                          <p:attrName>style.visibility</p:attrName>
                                        </p:attrNameLst>
                                      </p:cBhvr>
                                      <p:to>
                                        <p:strVal val="visible"/>
                                      </p:to>
                                    </p:set>
                                    <p:animEffect transition="in" filter="dissolve">
                                      <p:cBhvr>
                                        <p:cTn id="25" dur="500"/>
                                        <p:tgtEl>
                                          <p:spTgt spid="42142"/>
                                        </p:tgtEl>
                                      </p:cBhvr>
                                    </p:animEffect>
                                  </p:childTnLst>
                                </p:cTn>
                              </p:par>
                            </p:childTnLst>
                          </p:cTn>
                        </p:par>
                        <p:par>
                          <p:cTn id="26" fill="hold" nodeType="afterGroup">
                            <p:stCondLst>
                              <p:cond delay="2500"/>
                            </p:stCondLst>
                            <p:childTnLst>
                              <p:par>
                                <p:cTn id="27" presetID="9" presetClass="entr" presetSubtype="0" fill="hold" nodeType="afterEffect">
                                  <p:stCondLst>
                                    <p:cond delay="500"/>
                                  </p:stCondLst>
                                  <p:childTnLst>
                                    <p:set>
                                      <p:cBhvr>
                                        <p:cTn id="28" dur="1" fill="hold">
                                          <p:stCondLst>
                                            <p:cond delay="0"/>
                                          </p:stCondLst>
                                        </p:cTn>
                                        <p:tgtEl>
                                          <p:spTgt spid="42140"/>
                                        </p:tgtEl>
                                        <p:attrNameLst>
                                          <p:attrName>style.visibility</p:attrName>
                                        </p:attrNameLst>
                                      </p:cBhvr>
                                      <p:to>
                                        <p:strVal val="visible"/>
                                      </p:to>
                                    </p:set>
                                    <p:animEffect transition="in" filter="dissolve">
                                      <p:cBhvr>
                                        <p:cTn id="29" dur="500"/>
                                        <p:tgtEl>
                                          <p:spTgt spid="42140"/>
                                        </p:tgtEl>
                                      </p:cBhvr>
                                    </p:animEffect>
                                  </p:childTnLst>
                                </p:cTn>
                              </p:par>
                              <p:par>
                                <p:cTn id="30" presetID="9" presetClass="exit" presetSubtype="0" fill="hold" nodeType="withEffect">
                                  <p:stCondLst>
                                    <p:cond delay="0"/>
                                  </p:stCondLst>
                                  <p:childTnLst>
                                    <p:animEffect transition="out" filter="dissolve">
                                      <p:cBhvr>
                                        <p:cTn id="31" dur="500"/>
                                        <p:tgtEl>
                                          <p:spTgt spid="42132"/>
                                        </p:tgtEl>
                                      </p:cBhvr>
                                    </p:animEffect>
                                    <p:set>
                                      <p:cBhvr>
                                        <p:cTn id="32" dur="1" fill="hold">
                                          <p:stCondLst>
                                            <p:cond delay="499"/>
                                          </p:stCondLst>
                                        </p:cTn>
                                        <p:tgtEl>
                                          <p:spTgt spid="4213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42115"/>
                                        </p:tgtEl>
                                      </p:cBhvr>
                                    </p:animEffect>
                                    <p:set>
                                      <p:cBhvr>
                                        <p:cTn id="37" dur="1" fill="hold">
                                          <p:stCondLst>
                                            <p:cond delay="499"/>
                                          </p:stCondLst>
                                        </p:cTn>
                                        <p:tgtEl>
                                          <p:spTgt spid="42115"/>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42142"/>
                                        </p:tgtEl>
                                      </p:cBhvr>
                                    </p:animEffect>
                                    <p:set>
                                      <p:cBhvr>
                                        <p:cTn id="40" dur="1" fill="hold">
                                          <p:stCondLst>
                                            <p:cond delay="499"/>
                                          </p:stCondLst>
                                        </p:cTn>
                                        <p:tgtEl>
                                          <p:spTgt spid="42142"/>
                                        </p:tgtEl>
                                        <p:attrNameLst>
                                          <p:attrName>style.visibility</p:attrName>
                                        </p:attrNameLst>
                                      </p:cBhvr>
                                      <p:to>
                                        <p:strVal val="hidden"/>
                                      </p:to>
                                    </p:set>
                                  </p:childTnLst>
                                </p:cTn>
                              </p:par>
                              <p:par>
                                <p:cTn id="41" presetID="9" presetClass="entr" presetSubtype="0" fill="hold" nodeType="withEffect">
                                  <p:stCondLst>
                                    <p:cond delay="0"/>
                                  </p:stCondLst>
                                  <p:childTnLst>
                                    <p:set>
                                      <p:cBhvr>
                                        <p:cTn id="42" dur="1" fill="hold">
                                          <p:stCondLst>
                                            <p:cond delay="0"/>
                                          </p:stCondLst>
                                        </p:cTn>
                                        <p:tgtEl>
                                          <p:spTgt spid="42132"/>
                                        </p:tgtEl>
                                        <p:attrNameLst>
                                          <p:attrName>style.visibility</p:attrName>
                                        </p:attrNameLst>
                                      </p:cBhvr>
                                      <p:to>
                                        <p:strVal val="visible"/>
                                      </p:to>
                                    </p:set>
                                    <p:animEffect transition="in" filter="dissolve">
                                      <p:cBhvr>
                                        <p:cTn id="43" dur="500"/>
                                        <p:tgtEl>
                                          <p:spTgt spid="42132"/>
                                        </p:tgtEl>
                                      </p:cBhvr>
                                    </p:animEffect>
                                  </p:childTnLst>
                                </p:cTn>
                              </p:par>
                              <p:par>
                                <p:cTn id="44" presetID="9" presetClass="exit" presetSubtype="0" fill="hold" nodeType="withEffect">
                                  <p:stCondLst>
                                    <p:cond delay="0"/>
                                  </p:stCondLst>
                                  <p:childTnLst>
                                    <p:animEffect transition="out" filter="dissolve">
                                      <p:cBhvr>
                                        <p:cTn id="45" dur="500"/>
                                        <p:tgtEl>
                                          <p:spTgt spid="42140"/>
                                        </p:tgtEl>
                                      </p:cBhvr>
                                    </p:animEffect>
                                    <p:set>
                                      <p:cBhvr>
                                        <p:cTn id="46" dur="1" fill="hold">
                                          <p:stCondLst>
                                            <p:cond delay="499"/>
                                          </p:stCondLst>
                                        </p:cTn>
                                        <p:tgtEl>
                                          <p:spTgt spid="42140"/>
                                        </p:tgtEl>
                                        <p:attrNameLst>
                                          <p:attrName>style.visibility</p:attrName>
                                        </p:attrNameLst>
                                      </p:cBhvr>
                                      <p:to>
                                        <p:strVal val="hidden"/>
                                      </p:to>
                                    </p:set>
                                  </p:childTnLst>
                                </p:cTn>
                              </p:par>
                              <p:par>
                                <p:cTn id="47" presetID="9" presetClass="entr" presetSubtype="0" fill="hold" nodeType="withEffect">
                                  <p:stCondLst>
                                    <p:cond delay="0"/>
                                  </p:stCondLst>
                                  <p:childTnLst>
                                    <p:set>
                                      <p:cBhvr>
                                        <p:cTn id="48" dur="1" fill="hold">
                                          <p:stCondLst>
                                            <p:cond delay="0"/>
                                          </p:stCondLst>
                                        </p:cTn>
                                        <p:tgtEl>
                                          <p:spTgt spid="42116"/>
                                        </p:tgtEl>
                                        <p:attrNameLst>
                                          <p:attrName>style.visibility</p:attrName>
                                        </p:attrNameLst>
                                      </p:cBhvr>
                                      <p:to>
                                        <p:strVal val="visible"/>
                                      </p:to>
                                    </p:set>
                                    <p:animEffect transition="in" filter="dissolve">
                                      <p:cBhvr>
                                        <p:cTn id="49" dur="500"/>
                                        <p:tgtEl>
                                          <p:spTgt spid="4211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42139">
                                            <p:txEl>
                                              <p:pRg st="0" end="0"/>
                                            </p:txEl>
                                          </p:spTgt>
                                        </p:tgtEl>
                                        <p:attrNameLst>
                                          <p:attrName>style.visibility</p:attrName>
                                        </p:attrNameLst>
                                      </p:cBhvr>
                                      <p:to>
                                        <p:strVal val="visible"/>
                                      </p:to>
                                    </p:set>
                                    <p:animEffect transition="in" filter="dissolve">
                                      <p:cBhvr>
                                        <p:cTn id="54" dur="500"/>
                                        <p:tgtEl>
                                          <p:spTgt spid="42139">
                                            <p:txEl>
                                              <p:pRg st="0" end="0"/>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42148"/>
                                        </p:tgtEl>
                                        <p:attrNameLst>
                                          <p:attrName>style.visibility</p:attrName>
                                        </p:attrNameLst>
                                      </p:cBhvr>
                                      <p:to>
                                        <p:strVal val="visible"/>
                                      </p:to>
                                    </p:set>
                                    <p:animEffect transition="in" filter="dissolve">
                                      <p:cBhvr>
                                        <p:cTn id="57" dur="500"/>
                                        <p:tgtEl>
                                          <p:spTgt spid="4214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42117"/>
                                        </p:tgtEl>
                                        <p:attrNameLst>
                                          <p:attrName>style.visibility</p:attrName>
                                        </p:attrNameLst>
                                      </p:cBhvr>
                                      <p:to>
                                        <p:strVal val="visible"/>
                                      </p:to>
                                    </p:set>
                                    <p:animEffect transition="in" filter="dissolve">
                                      <p:cBhvr>
                                        <p:cTn id="62" dur="500"/>
                                        <p:tgtEl>
                                          <p:spTgt spid="42117"/>
                                        </p:tgtEl>
                                      </p:cBhvr>
                                    </p:animEffect>
                                  </p:childTnLst>
                                </p:cTn>
                              </p:par>
                            </p:childTnLst>
                          </p:cTn>
                        </p:par>
                        <p:par>
                          <p:cTn id="63" fill="hold" nodeType="afterGroup">
                            <p:stCondLst>
                              <p:cond delay="500"/>
                            </p:stCondLst>
                            <p:childTnLst>
                              <p:par>
                                <p:cTn id="64" presetID="9" presetClass="exit" presetSubtype="0" fill="hold" nodeType="afterEffect">
                                  <p:stCondLst>
                                    <p:cond delay="0"/>
                                  </p:stCondLst>
                                  <p:childTnLst>
                                    <p:animEffect transition="out" filter="dissolve">
                                      <p:cBhvr>
                                        <p:cTn id="65" dur="500"/>
                                        <p:tgtEl>
                                          <p:spTgt spid="42148"/>
                                        </p:tgtEl>
                                      </p:cBhvr>
                                    </p:animEffect>
                                    <p:set>
                                      <p:cBhvr>
                                        <p:cTn id="66" dur="1" fill="hold">
                                          <p:stCondLst>
                                            <p:cond delay="499"/>
                                          </p:stCondLst>
                                        </p:cTn>
                                        <p:tgtEl>
                                          <p:spTgt spid="42148"/>
                                        </p:tgtEl>
                                        <p:attrNameLst>
                                          <p:attrName>style.visibility</p:attrName>
                                        </p:attrNameLst>
                                      </p:cBhvr>
                                      <p:to>
                                        <p:strVal val="hidden"/>
                                      </p:to>
                                    </p:set>
                                  </p:childTnLst>
                                </p:cTn>
                              </p:par>
                              <p:par>
                                <p:cTn id="67" presetID="63" presetClass="path" presetSubtype="0" accel="50000" decel="50000" fill="hold" nodeType="withEffect">
                                  <p:stCondLst>
                                    <p:cond delay="0"/>
                                  </p:stCondLst>
                                  <p:childTnLst>
                                    <p:animMotion origin="layout" path="M 0 0  L 0.25 0  E" pathEditMode="relative" ptsTypes="">
                                      <p:cBhvr>
                                        <p:cTn id="68" dur="2000" fill="hold"/>
                                        <p:tgtEl>
                                          <p:spTgt spid="42117"/>
                                        </p:tgtEl>
                                        <p:attrNameLst>
                                          <p:attrName>ppt_x</p:attrName>
                                          <p:attrName>ppt_y</p:attrName>
                                        </p:attrNameLst>
                                      </p:cBhvr>
                                    </p:animMotion>
                                  </p:childTnLst>
                                </p:cTn>
                              </p:par>
                              <p:par>
                                <p:cTn id="69" presetID="9" presetClass="entr" presetSubtype="0" fill="hold" nodeType="withEffect">
                                  <p:stCondLst>
                                    <p:cond delay="0"/>
                                  </p:stCondLst>
                                  <p:childTnLst>
                                    <p:set>
                                      <p:cBhvr>
                                        <p:cTn id="70" dur="1" fill="hold">
                                          <p:stCondLst>
                                            <p:cond delay="0"/>
                                          </p:stCondLst>
                                        </p:cTn>
                                        <p:tgtEl>
                                          <p:spTgt spid="42155"/>
                                        </p:tgtEl>
                                        <p:attrNameLst>
                                          <p:attrName>style.visibility</p:attrName>
                                        </p:attrNameLst>
                                      </p:cBhvr>
                                      <p:to>
                                        <p:strVal val="visible"/>
                                      </p:to>
                                    </p:set>
                                    <p:animEffect transition="in" filter="dissolve">
                                      <p:cBhvr>
                                        <p:cTn id="71" dur="500"/>
                                        <p:tgtEl>
                                          <p:spTgt spid="42155"/>
                                        </p:tgtEl>
                                      </p:cBhvr>
                                    </p:animEffect>
                                  </p:childTnLst>
                                </p:cTn>
                              </p:par>
                              <p:par>
                                <p:cTn id="72" presetID="9" presetClass="entr" presetSubtype="0" fill="hold" nodeType="withEffect">
                                  <p:stCondLst>
                                    <p:cond delay="0"/>
                                  </p:stCondLst>
                                  <p:childTnLst>
                                    <p:set>
                                      <p:cBhvr>
                                        <p:cTn id="73" dur="1" fill="hold">
                                          <p:stCondLst>
                                            <p:cond delay="0"/>
                                          </p:stCondLst>
                                        </p:cTn>
                                        <p:tgtEl>
                                          <p:spTgt spid="42146"/>
                                        </p:tgtEl>
                                        <p:attrNameLst>
                                          <p:attrName>style.visibility</p:attrName>
                                        </p:attrNameLst>
                                      </p:cBhvr>
                                      <p:to>
                                        <p:strVal val="visible"/>
                                      </p:to>
                                    </p:set>
                                    <p:animEffect transition="in" filter="dissolve">
                                      <p:cBhvr>
                                        <p:cTn id="74" dur="500"/>
                                        <p:tgtEl>
                                          <p:spTgt spid="42146"/>
                                        </p:tgtEl>
                                      </p:cBhvr>
                                    </p:animEffect>
                                  </p:childTnLst>
                                </p:cTn>
                              </p:par>
                              <p:par>
                                <p:cTn id="75" presetID="9" presetClass="exit" presetSubtype="0" fill="hold" nodeType="withEffect">
                                  <p:stCondLst>
                                    <p:cond delay="0"/>
                                  </p:stCondLst>
                                  <p:childTnLst>
                                    <p:animEffect transition="out" filter="dissolve">
                                      <p:cBhvr>
                                        <p:cTn id="76" dur="500"/>
                                        <p:tgtEl>
                                          <p:spTgt spid="42132"/>
                                        </p:tgtEl>
                                      </p:cBhvr>
                                    </p:animEffect>
                                    <p:set>
                                      <p:cBhvr>
                                        <p:cTn id="77" dur="1" fill="hold">
                                          <p:stCondLst>
                                            <p:cond delay="499"/>
                                          </p:stCondLst>
                                        </p:cTn>
                                        <p:tgtEl>
                                          <p:spTgt spid="42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E970966E-BFB5-4FD9-8F2A-E49C96A3D44D}" type="slidenum">
              <a:rPr lang="en-GB" smtClean="0"/>
              <a:pPr/>
              <a:t>2</a:t>
            </a:fld>
            <a:endParaRPr lang="en-GB" smtClean="0"/>
          </a:p>
        </p:txBody>
      </p:sp>
      <p:sp>
        <p:nvSpPr>
          <p:cNvPr id="8195" name="Date Placeholder 4"/>
          <p:cNvSpPr>
            <a:spLocks noGrp="1"/>
          </p:cNvSpPr>
          <p:nvPr>
            <p:ph type="dt" sz="quarter" idx="11"/>
          </p:nvPr>
        </p:nvSpPr>
        <p:spPr>
          <a:noFill/>
        </p:spPr>
        <p:txBody>
          <a:bodyPr/>
          <a:lstStyle/>
          <a:p>
            <a:fld id="{A08BBBF8-5E84-4483-A202-5E8114EB52BA}" type="datetime1">
              <a:rPr lang="en-GB" smtClean="0"/>
              <a:pPr/>
              <a:t>01/02/2018</a:t>
            </a:fld>
            <a:endParaRPr lang="en-GB" smtClean="0"/>
          </a:p>
        </p:txBody>
      </p:sp>
      <p:sp>
        <p:nvSpPr>
          <p:cNvPr id="8196" name="Rectangle 2"/>
          <p:cNvSpPr>
            <a:spLocks noGrp="1" noChangeArrowheads="1"/>
          </p:cNvSpPr>
          <p:nvPr>
            <p:ph type="ctrTitle"/>
          </p:nvPr>
        </p:nvSpPr>
        <p:spPr>
          <a:xfrm>
            <a:off x="503238" y="0"/>
            <a:ext cx="7772400" cy="561975"/>
          </a:xfrm>
          <a:solidFill>
            <a:srgbClr val="FF0000"/>
          </a:solidFill>
        </p:spPr>
        <p:txBody>
          <a:bodyPr/>
          <a:lstStyle/>
          <a:p>
            <a:pPr marL="533400" indent="-533400" eaLnBrk="1" hangingPunct="1"/>
            <a:r>
              <a:rPr lang="en-GB" sz="3200" smtClean="0">
                <a:solidFill>
                  <a:schemeClr val="bg1"/>
                </a:solidFill>
              </a:rPr>
              <a:t>NUCLEAR POWER</a:t>
            </a:r>
          </a:p>
        </p:txBody>
      </p:sp>
      <p:sp>
        <p:nvSpPr>
          <p:cNvPr id="11267" name="Rectangle 3"/>
          <p:cNvSpPr>
            <a:spLocks noGrp="1" noChangeArrowheads="1"/>
          </p:cNvSpPr>
          <p:nvPr>
            <p:ph type="subTitle" idx="1"/>
          </p:nvPr>
        </p:nvSpPr>
        <p:spPr>
          <a:xfrm>
            <a:off x="233363" y="520700"/>
            <a:ext cx="8605837" cy="5875338"/>
          </a:xfrm>
        </p:spPr>
        <p:txBody>
          <a:bodyPr/>
          <a:lstStyle/>
          <a:p>
            <a:pPr marL="609600" indent="-609600" algn="l" eaLnBrk="1" hangingPunct="1">
              <a:lnSpc>
                <a:spcPct val="90000"/>
              </a:lnSpc>
              <a:buFontTx/>
              <a:buChar char="•"/>
              <a:defRPr/>
            </a:pPr>
            <a:r>
              <a:rPr lang="en-GB" sz="2800" dirty="0" smtClean="0"/>
              <a:t>Background Introduction</a:t>
            </a:r>
          </a:p>
          <a:p>
            <a:pPr marL="609600" indent="-609600" algn="l" eaLnBrk="1" hangingPunct="1">
              <a:lnSpc>
                <a:spcPct val="90000"/>
              </a:lnSpc>
              <a:buFontTx/>
              <a:buChar char="•"/>
              <a:defRPr/>
            </a:pPr>
            <a:r>
              <a:rPr lang="en-GB" sz="2800" dirty="0" smtClean="0"/>
              <a:t>Nuclear Power – The Basics</a:t>
            </a:r>
          </a:p>
          <a:p>
            <a:pPr marL="609600" indent="-609600" algn="l" eaLnBrk="1" hangingPunct="1">
              <a:lnSpc>
                <a:spcPct val="90000"/>
              </a:lnSpc>
              <a:buFontTx/>
              <a:buChar char="•"/>
              <a:defRPr/>
            </a:pPr>
            <a:r>
              <a:rPr lang="en-GB" sz="2800" dirty="0" smtClean="0"/>
              <a:t>Requirements for Nuclear Reactors</a:t>
            </a:r>
          </a:p>
          <a:p>
            <a:pPr marL="609600" indent="-609600" algn="l" eaLnBrk="1" hangingPunct="1">
              <a:lnSpc>
                <a:spcPct val="90000"/>
              </a:lnSpc>
              <a:buFontTx/>
              <a:buChar char="•"/>
              <a:defRPr/>
            </a:pPr>
            <a:r>
              <a:rPr lang="en-GB" sz="2800" dirty="0" smtClean="0"/>
              <a:t>Reactor Types (general overview and introduction</a:t>
            </a:r>
          </a:p>
          <a:p>
            <a:pPr marL="609600" indent="-609600" algn="l" eaLnBrk="1" hangingPunct="1">
              <a:lnSpc>
                <a:spcPct val="90000"/>
              </a:lnSpc>
              <a:buFontTx/>
              <a:buChar char="•"/>
              <a:defRPr/>
            </a:pPr>
            <a:r>
              <a:rPr lang="en-GB" sz="2800" dirty="0" smtClean="0"/>
              <a:t>Reactor Types </a:t>
            </a:r>
          </a:p>
          <a:p>
            <a:pPr marL="609600" lvl="1" indent="-609600" algn="l" eaLnBrk="1" hangingPunct="1">
              <a:lnSpc>
                <a:spcPct val="90000"/>
              </a:lnSpc>
              <a:buFontTx/>
              <a:buChar char="•"/>
              <a:defRPr/>
            </a:pPr>
            <a:r>
              <a:rPr lang="en-GB" dirty="0" smtClean="0">
                <a:solidFill>
                  <a:srgbClr val="3333FF"/>
                </a:solidFill>
              </a:rPr>
              <a:t>Nuclear Fusion Reactors</a:t>
            </a:r>
          </a:p>
          <a:p>
            <a:pPr marL="609600" indent="-609600" algn="l" eaLnBrk="1" hangingPunct="1">
              <a:lnSpc>
                <a:spcPct val="90000"/>
              </a:lnSpc>
              <a:buFontTx/>
              <a:buChar char="•"/>
              <a:defRPr/>
            </a:pPr>
            <a:r>
              <a:rPr lang="en-GB" sz="2800" dirty="0" smtClean="0">
                <a:solidFill>
                  <a:srgbClr val="FF0000"/>
                </a:solidFill>
              </a:rPr>
              <a:t>Covered in 2016-17 but not covered this year but included in accompanying handout</a:t>
            </a:r>
          </a:p>
          <a:p>
            <a:pPr marL="536575" lvl="1" indent="-536575" algn="l">
              <a:buFontTx/>
              <a:buChar char="•"/>
              <a:defRPr/>
            </a:pPr>
            <a:r>
              <a:rPr lang="en-GB" dirty="0" smtClean="0"/>
              <a:t>Nuclear Fuel Cycle</a:t>
            </a:r>
          </a:p>
          <a:p>
            <a:pPr marL="1066800" lvl="1" indent="-609600" algn="l">
              <a:buFontTx/>
              <a:buChar char="•"/>
              <a:defRPr/>
            </a:pPr>
            <a:endParaRPr lang="en-GB" sz="2400" dirty="0" smtClean="0">
              <a:solidFill>
                <a:srgbClr val="3333FF"/>
              </a:solidFill>
            </a:endParaRPr>
          </a:p>
          <a:p>
            <a:pPr marL="635000" lvl="1" indent="-609600" algn="l">
              <a:buFontTx/>
              <a:buChar char="•"/>
              <a:defRPr/>
            </a:pPr>
            <a:r>
              <a:rPr lang="en-GB" dirty="0" smtClean="0">
                <a:solidFill>
                  <a:srgbClr val="FF0000"/>
                </a:solidFill>
              </a:rPr>
              <a:t>Supplementary Handout </a:t>
            </a:r>
          </a:p>
          <a:p>
            <a:pPr marL="1066800" lvl="1" indent="-609600" algn="l">
              <a:buFontTx/>
              <a:buChar char="•"/>
              <a:defRPr/>
            </a:pPr>
            <a:r>
              <a:rPr lang="en-GB" sz="2400" dirty="0" smtClean="0">
                <a:solidFill>
                  <a:srgbClr val="3333FF"/>
                </a:solidFill>
              </a:rPr>
              <a:t>Notes written relating to Fukushima Incident in March 2011 </a:t>
            </a:r>
          </a:p>
          <a:p>
            <a:pPr marL="1066800" lvl="1" indent="-609600" algn="l" eaLnBrk="1" hangingPunct="1">
              <a:lnSpc>
                <a:spcPct val="90000"/>
              </a:lnSpc>
              <a:buFontTx/>
              <a:buAutoNum type="alphaLcPeriod"/>
              <a:defRPr/>
            </a:pPr>
            <a:endParaRPr lang="en-GB" sz="2400" dirty="0" smtClean="0"/>
          </a:p>
        </p:txBody>
      </p:sp>
      <p:sp>
        <p:nvSpPr>
          <p:cNvPr id="8198" name="AutoShape 5">
            <a:hlinkClick r:id="rId3" action="ppaction://hlinksldjump" highlightClick="1"/>
          </p:cNvPr>
          <p:cNvSpPr>
            <a:spLocks noChangeArrowheads="1"/>
          </p:cNvSpPr>
          <p:nvPr/>
        </p:nvSpPr>
        <p:spPr bwMode="auto">
          <a:xfrm>
            <a:off x="7539038" y="6459538"/>
            <a:ext cx="392112" cy="398462"/>
          </a:xfrm>
          <a:prstGeom prst="actionButtonBlank">
            <a:avLst/>
          </a:prstGeom>
          <a:solidFill>
            <a:schemeClr val="accent1"/>
          </a:solidFill>
          <a:ln w="9525">
            <a:noFill/>
            <a:miter lim="800000"/>
            <a:headEnd/>
            <a:tailEnd/>
          </a:ln>
        </p:spPr>
        <p:txBody>
          <a:bodyPr wrap="none" anchor="ctr"/>
          <a:lstStyle/>
          <a:p>
            <a:endParaRPr lang="en-US"/>
          </a:p>
        </p:txBody>
      </p:sp>
      <p:grpSp>
        <p:nvGrpSpPr>
          <p:cNvPr id="8201" name="Group 19"/>
          <p:cNvGrpSpPr>
            <a:grpSpLocks/>
          </p:cNvGrpSpPr>
          <p:nvPr/>
        </p:nvGrpSpPr>
        <p:grpSpPr bwMode="auto">
          <a:xfrm>
            <a:off x="0" y="6400800"/>
            <a:ext cx="2147888" cy="457200"/>
            <a:chOff x="0" y="4032"/>
            <a:chExt cx="1353" cy="288"/>
          </a:xfrm>
          <a:solidFill>
            <a:schemeClr val="accent1"/>
          </a:solidFill>
        </p:grpSpPr>
        <p:sp>
          <p:nvSpPr>
            <p:cNvPr id="8208" name="AutoShape 13">
              <a:hlinkClick r:id="rId4" action="ppaction://hlinksldjump" highlightClick="1"/>
            </p:cNvPr>
            <p:cNvSpPr>
              <a:spLocks noChangeArrowheads="1"/>
            </p:cNvSpPr>
            <p:nvPr/>
          </p:nvSpPr>
          <p:spPr bwMode="auto">
            <a:xfrm>
              <a:off x="0" y="4032"/>
              <a:ext cx="1353" cy="288"/>
            </a:xfrm>
            <a:prstGeom prst="actionButtonBlank">
              <a:avLst/>
            </a:prstGeom>
            <a:grpFill/>
            <a:ln w="25400">
              <a:solidFill>
                <a:schemeClr val="tx1"/>
              </a:solidFill>
              <a:miter lim="800000"/>
              <a:headEnd/>
              <a:tailEnd/>
            </a:ln>
          </p:spPr>
          <p:txBody>
            <a:bodyPr wrap="none" anchor="ctr"/>
            <a:lstStyle/>
            <a:p>
              <a:endParaRPr lang="en-US"/>
            </a:p>
          </p:txBody>
        </p:sp>
        <p:sp>
          <p:nvSpPr>
            <p:cNvPr id="8209" name="Text Box 16"/>
            <p:cNvSpPr txBox="1">
              <a:spLocks noChangeArrowheads="1"/>
            </p:cNvSpPr>
            <p:nvPr/>
          </p:nvSpPr>
          <p:spPr bwMode="auto">
            <a:xfrm>
              <a:off x="63" y="4102"/>
              <a:ext cx="1080" cy="194"/>
            </a:xfrm>
            <a:prstGeom prst="rect">
              <a:avLst/>
            </a:prstGeom>
            <a:grpFill/>
            <a:ln w="25400" algn="ctr">
              <a:noFill/>
              <a:miter lim="800000"/>
              <a:headEnd/>
              <a:tailEnd/>
            </a:ln>
          </p:spPr>
          <p:txBody>
            <a:bodyPr lIns="0" tIns="0" rIns="0" bIns="0">
              <a:spAutoFit/>
            </a:bodyPr>
            <a:lstStyle/>
            <a:p>
              <a:pPr>
                <a:spcBef>
                  <a:spcPct val="50000"/>
                </a:spcBef>
              </a:pPr>
              <a:r>
                <a:rPr lang="en-GB" sz="2000" b="1"/>
                <a:t>Session  1</a:t>
              </a:r>
            </a:p>
          </p:txBody>
        </p:sp>
      </p:grpSp>
      <p:sp>
        <p:nvSpPr>
          <p:cNvPr id="18" name="Action Button: Custom 17">
            <a:hlinkClick r:id="rId3" action="ppaction://hlinksldjump" highlightClick="1"/>
          </p:cNvPr>
          <p:cNvSpPr/>
          <p:nvPr/>
        </p:nvSpPr>
        <p:spPr bwMode="auto">
          <a:xfrm>
            <a:off x="3018971" y="6364515"/>
            <a:ext cx="1886857" cy="493485"/>
          </a:xfrm>
          <a:prstGeom prst="actionButtonBlank">
            <a:avLst/>
          </a:prstGeom>
          <a:solidFill>
            <a:schemeClr val="accent1"/>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Session 2</a:t>
            </a:r>
          </a:p>
        </p:txBody>
      </p:sp>
      <p:sp>
        <p:nvSpPr>
          <p:cNvPr id="19" name="Action Button: Custom 18">
            <a:hlinkClick r:id="rId5" action="ppaction://program" highlightClick="1"/>
          </p:cNvPr>
          <p:cNvSpPr/>
          <p:nvPr/>
        </p:nvSpPr>
        <p:spPr bwMode="auto">
          <a:xfrm>
            <a:off x="6146800" y="6364515"/>
            <a:ext cx="1886857" cy="493485"/>
          </a:xfrm>
          <a:prstGeom prst="actionButtonBlank">
            <a:avLst/>
          </a:prstGeom>
          <a:solidFill>
            <a:schemeClr val="accent1"/>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Session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childTnLst>
                          </p:cTn>
                        </p:par>
                        <p:par>
                          <p:cTn id="18" fill="hold" nodeType="with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Effect transition="in" filter="dissolve">
                                      <p:cBhvr>
                                        <p:cTn id="21" dur="500"/>
                                        <p:tgtEl>
                                          <p:spTgt spid="11267">
                                            <p:txEl>
                                              <p:pRg st="3" end="3"/>
                                            </p:txEl>
                                          </p:spTgt>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Effect transition="in" filter="dissolve">
                                      <p:cBhvr>
                                        <p:cTn id="25" dur="500"/>
                                        <p:tgtEl>
                                          <p:spTgt spid="11267">
                                            <p:txEl>
                                              <p:pRg st="4" end="4"/>
                                            </p:txEl>
                                          </p:spTgt>
                                        </p:tgtEl>
                                      </p:cBhvr>
                                    </p:animEffect>
                                  </p:childTnLst>
                                </p:cTn>
                              </p:par>
                            </p:childTnLst>
                          </p:cTn>
                        </p:par>
                        <p:par>
                          <p:cTn id="26" fill="hold">
                            <p:stCondLst>
                              <p:cond delay="1500"/>
                            </p:stCondLst>
                            <p:childTnLst>
                              <p:par>
                                <p:cTn id="27" presetID="9" presetClass="entr" presetSubtype="0" fill="hold" nodeType="afterEffect">
                                  <p:stCondLst>
                                    <p:cond delay="0"/>
                                  </p:stCondLst>
                                  <p:childTnLst>
                                    <p:set>
                                      <p:cBhvr>
                                        <p:cTn id="28" dur="1" fill="hold">
                                          <p:stCondLst>
                                            <p:cond delay="0"/>
                                          </p:stCondLst>
                                        </p:cTn>
                                        <p:tgtEl>
                                          <p:spTgt spid="11267">
                                            <p:txEl>
                                              <p:pRg st="5" end="5"/>
                                            </p:txEl>
                                          </p:spTgt>
                                        </p:tgtEl>
                                        <p:attrNameLst>
                                          <p:attrName>style.visibility</p:attrName>
                                        </p:attrNameLst>
                                      </p:cBhvr>
                                      <p:to>
                                        <p:strVal val="visible"/>
                                      </p:to>
                                    </p:set>
                                    <p:animEffect transition="in" filter="dissolve">
                                      <p:cBhvr>
                                        <p:cTn id="29" dur="500"/>
                                        <p:tgtEl>
                                          <p:spTgt spid="11267">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1267">
                                            <p:txEl>
                                              <p:pRg st="6" end="6"/>
                                            </p:txEl>
                                          </p:spTgt>
                                        </p:tgtEl>
                                        <p:attrNameLst>
                                          <p:attrName>style.visibility</p:attrName>
                                        </p:attrNameLst>
                                      </p:cBhvr>
                                      <p:to>
                                        <p:strVal val="visible"/>
                                      </p:to>
                                    </p:set>
                                    <p:animEffect transition="in" filter="dissolve">
                                      <p:cBhvr>
                                        <p:cTn id="34" dur="500"/>
                                        <p:tgtEl>
                                          <p:spTgt spid="11267">
                                            <p:txEl>
                                              <p:pRg st="6" end="6"/>
                                            </p:txEl>
                                          </p:spTgt>
                                        </p:tgtEl>
                                      </p:cBhvr>
                                    </p:animEffect>
                                  </p:childTnLst>
                                </p:cTn>
                              </p:par>
                            </p:childTnLst>
                          </p:cTn>
                        </p:par>
                        <p:par>
                          <p:cTn id="35" fill="hold">
                            <p:stCondLst>
                              <p:cond delay="500"/>
                            </p:stCondLst>
                            <p:childTnLst>
                              <p:par>
                                <p:cTn id="36" presetID="9" presetClass="entr" presetSubtype="0" fill="hold" nodeType="afterEffect">
                                  <p:stCondLst>
                                    <p:cond delay="500"/>
                                  </p:stCondLst>
                                  <p:childTnLst>
                                    <p:set>
                                      <p:cBhvr>
                                        <p:cTn id="37" dur="1" fill="hold">
                                          <p:stCondLst>
                                            <p:cond delay="0"/>
                                          </p:stCondLst>
                                        </p:cTn>
                                        <p:tgtEl>
                                          <p:spTgt spid="11267">
                                            <p:txEl>
                                              <p:pRg st="7" end="7"/>
                                            </p:txEl>
                                          </p:spTgt>
                                        </p:tgtEl>
                                        <p:attrNameLst>
                                          <p:attrName>style.visibility</p:attrName>
                                        </p:attrNameLst>
                                      </p:cBhvr>
                                      <p:to>
                                        <p:strVal val="visible"/>
                                      </p:to>
                                    </p:set>
                                    <p:animEffect transition="in" filter="dissolve">
                                      <p:cBhvr>
                                        <p:cTn id="38" dur="500"/>
                                        <p:tgtEl>
                                          <p:spTgt spid="11267">
                                            <p:txEl>
                                              <p:pRg st="7" end="7"/>
                                            </p:txEl>
                                          </p:spTgt>
                                        </p:tgtEl>
                                      </p:cBhvr>
                                    </p:animEffect>
                                  </p:childTnLst>
                                </p:cTn>
                              </p:par>
                            </p:childTnLst>
                          </p:cTn>
                        </p:par>
                        <p:par>
                          <p:cTn id="39" fill="hold">
                            <p:stCondLst>
                              <p:cond delay="1500"/>
                            </p:stCondLst>
                            <p:childTnLst>
                              <p:par>
                                <p:cTn id="40" presetID="9" presetClass="entr" presetSubtype="0" fill="hold" nodeType="afterEffect">
                                  <p:stCondLst>
                                    <p:cond delay="500"/>
                                  </p:stCondLst>
                                  <p:childTnLst>
                                    <p:set>
                                      <p:cBhvr>
                                        <p:cTn id="41" dur="1" fill="hold">
                                          <p:stCondLst>
                                            <p:cond delay="0"/>
                                          </p:stCondLst>
                                        </p:cTn>
                                        <p:tgtEl>
                                          <p:spTgt spid="11267">
                                            <p:txEl>
                                              <p:pRg st="9" end="9"/>
                                            </p:txEl>
                                          </p:spTgt>
                                        </p:tgtEl>
                                        <p:attrNameLst>
                                          <p:attrName>style.visibility</p:attrName>
                                        </p:attrNameLst>
                                      </p:cBhvr>
                                      <p:to>
                                        <p:strVal val="visible"/>
                                      </p:to>
                                    </p:set>
                                    <p:animEffect transition="in" filter="dissolve">
                                      <p:cBhvr>
                                        <p:cTn id="42" dur="500"/>
                                        <p:tgtEl>
                                          <p:spTgt spid="11267">
                                            <p:txEl>
                                              <p:pRg st="9" end="9"/>
                                            </p:txEl>
                                          </p:spTgt>
                                        </p:tgtEl>
                                      </p:cBhvr>
                                    </p:animEffect>
                                  </p:childTnLst>
                                </p:cTn>
                              </p:par>
                            </p:childTnLst>
                          </p:cTn>
                        </p:par>
                        <p:par>
                          <p:cTn id="43" fill="hold" nodeType="afterGroup">
                            <p:stCondLst>
                              <p:cond delay="2500"/>
                            </p:stCondLst>
                            <p:childTnLst>
                              <p:par>
                                <p:cTn id="44" presetID="9" presetClass="entr" presetSubtype="0" fill="hold" nodeType="afterEffect">
                                  <p:stCondLst>
                                    <p:cond delay="500"/>
                                  </p:stCondLst>
                                  <p:childTnLst>
                                    <p:set>
                                      <p:cBhvr>
                                        <p:cTn id="45" dur="1" fill="hold">
                                          <p:stCondLst>
                                            <p:cond delay="0"/>
                                          </p:stCondLst>
                                        </p:cTn>
                                        <p:tgtEl>
                                          <p:spTgt spid="11267">
                                            <p:txEl>
                                              <p:pRg st="10" end="10"/>
                                            </p:txEl>
                                          </p:spTgt>
                                        </p:tgtEl>
                                        <p:attrNameLst>
                                          <p:attrName>style.visibility</p:attrName>
                                        </p:attrNameLst>
                                      </p:cBhvr>
                                      <p:to>
                                        <p:strVal val="visible"/>
                                      </p:to>
                                    </p:set>
                                    <p:animEffect transition="in" filter="dissolve">
                                      <p:cBhvr>
                                        <p:cTn id="46" dur="500"/>
                                        <p:tgtEl>
                                          <p:spTgt spid="11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5230BDF9-AD06-4641-8A8B-B0E7D052E1DB}" type="slidenum">
              <a:rPr lang="en-GB" smtClean="0"/>
              <a:pPr/>
              <a:t>20</a:t>
            </a:fld>
            <a:endParaRPr lang="en-GB" smtClean="0"/>
          </a:p>
        </p:txBody>
      </p:sp>
      <p:sp>
        <p:nvSpPr>
          <p:cNvPr id="24579" name="Date Placeholder 4"/>
          <p:cNvSpPr>
            <a:spLocks noGrp="1"/>
          </p:cNvSpPr>
          <p:nvPr>
            <p:ph type="dt" sz="quarter" idx="11"/>
          </p:nvPr>
        </p:nvSpPr>
        <p:spPr>
          <a:noFill/>
        </p:spPr>
        <p:txBody>
          <a:bodyPr/>
          <a:lstStyle/>
          <a:p>
            <a:fld id="{DA0CBB6F-1815-4FB7-B7C2-CCE870C86CF9}" type="datetime1">
              <a:rPr lang="en-GB" smtClean="0"/>
              <a:pPr/>
              <a:t>01/02/2018</a:t>
            </a:fld>
            <a:endParaRPr lang="en-GB" smtClean="0"/>
          </a:p>
        </p:txBody>
      </p:sp>
      <p:sp>
        <p:nvSpPr>
          <p:cNvPr id="24580" name="Rectangle 2"/>
          <p:cNvSpPr>
            <a:spLocks noGrp="1" noChangeArrowheads="1"/>
          </p:cNvSpPr>
          <p:nvPr>
            <p:ph type="title"/>
          </p:nvPr>
        </p:nvSpPr>
        <p:spPr/>
        <p:txBody>
          <a:bodyPr/>
          <a:lstStyle/>
          <a:p>
            <a:pPr eaLnBrk="1" hangingPunct="1"/>
            <a:endParaRPr lang="en-US" smtClean="0"/>
          </a:p>
        </p:txBody>
      </p:sp>
      <p:sp>
        <p:nvSpPr>
          <p:cNvPr id="45059" name="Rectangle 3"/>
          <p:cNvSpPr>
            <a:spLocks noGrp="1" noChangeArrowheads="1"/>
          </p:cNvSpPr>
          <p:nvPr>
            <p:ph type="body" idx="1"/>
          </p:nvPr>
        </p:nvSpPr>
        <p:spPr>
          <a:xfrm>
            <a:off x="377825" y="584200"/>
            <a:ext cx="8556625" cy="2363788"/>
          </a:xfrm>
        </p:spPr>
        <p:txBody>
          <a:bodyPr/>
          <a:lstStyle/>
          <a:p>
            <a:pPr eaLnBrk="1" hangingPunct="1">
              <a:buFontTx/>
              <a:buNone/>
            </a:pPr>
            <a:r>
              <a:rPr lang="en-GB" smtClean="0">
                <a:solidFill>
                  <a:srgbClr val="FF0000"/>
                </a:solidFill>
              </a:rPr>
              <a:t>Radioactive emissions.</a:t>
            </a:r>
          </a:p>
          <a:p>
            <a:pPr eaLnBrk="1" hangingPunct="1"/>
            <a:r>
              <a:rPr lang="en-GB" sz="2400" baseline="30000" smtClean="0"/>
              <a:t>235</a:t>
            </a:r>
            <a:r>
              <a:rPr lang="en-GB" sz="2400" smtClean="0"/>
              <a:t>U consisting of 92 PROTONS and 143 NEUTRONS is one of SIX isotopes of URANIUM </a:t>
            </a:r>
          </a:p>
          <a:p>
            <a:pPr eaLnBrk="1" hangingPunct="1"/>
            <a:r>
              <a:rPr lang="en-GB" sz="2400" smtClean="0"/>
              <a:t>decays as follows:- </a:t>
            </a:r>
          </a:p>
          <a:p>
            <a:pPr eaLnBrk="1" hangingPunct="1">
              <a:buFontTx/>
              <a:buNone/>
            </a:pPr>
            <a:r>
              <a:rPr lang="en-GB" sz="2400" smtClean="0"/>
              <a:t>                  </a:t>
            </a:r>
          </a:p>
          <a:p>
            <a:pPr eaLnBrk="1" hangingPunct="1">
              <a:buFontTx/>
              <a:buNone/>
            </a:pPr>
            <a:endParaRPr lang="en-GB" sz="2400" smtClean="0"/>
          </a:p>
          <a:p>
            <a:pPr eaLnBrk="1" hangingPunct="1">
              <a:buFontTx/>
              <a:buNone/>
            </a:pPr>
            <a:endParaRPr lang="en-GB" sz="2400" smtClean="0"/>
          </a:p>
          <a:p>
            <a:pPr eaLnBrk="1" hangingPunct="1">
              <a:buFontTx/>
              <a:buNone/>
            </a:pPr>
            <a:endParaRPr lang="en-GB" sz="2400" smtClean="0"/>
          </a:p>
          <a:p>
            <a:pPr eaLnBrk="1" hangingPunct="1">
              <a:buFontTx/>
              <a:buNone/>
            </a:pPr>
            <a:endParaRPr lang="en-GB" sz="2400" smtClean="0"/>
          </a:p>
        </p:txBody>
      </p:sp>
      <p:sp>
        <p:nvSpPr>
          <p:cNvPr id="24582"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(8)</a:t>
            </a:r>
          </a:p>
        </p:txBody>
      </p:sp>
      <p:grpSp>
        <p:nvGrpSpPr>
          <p:cNvPr id="2" name="Group 26"/>
          <p:cNvGrpSpPr>
            <a:grpSpLocks/>
          </p:cNvGrpSpPr>
          <p:nvPr/>
        </p:nvGrpSpPr>
        <p:grpSpPr bwMode="auto">
          <a:xfrm>
            <a:off x="355600" y="2716213"/>
            <a:ext cx="1443038" cy="963612"/>
            <a:chOff x="224" y="1711"/>
            <a:chExt cx="909" cy="607"/>
          </a:xfrm>
        </p:grpSpPr>
        <p:sp>
          <p:nvSpPr>
            <p:cNvPr id="24603" name="Rectangle 5"/>
            <p:cNvSpPr>
              <a:spLocks noChangeArrowheads="1"/>
            </p:cNvSpPr>
            <p:nvPr/>
          </p:nvSpPr>
          <p:spPr bwMode="auto">
            <a:xfrm>
              <a:off x="224" y="2068"/>
              <a:ext cx="909" cy="250"/>
            </a:xfrm>
            <a:prstGeom prst="rect">
              <a:avLst/>
            </a:prstGeom>
            <a:noFill/>
            <a:ln w="9525">
              <a:noFill/>
              <a:miter lim="800000"/>
              <a:headEnd/>
              <a:tailEnd/>
            </a:ln>
          </p:spPr>
          <p:txBody>
            <a:bodyPr wrap="none">
              <a:spAutoFit/>
            </a:bodyPr>
            <a:lstStyle/>
            <a:p>
              <a:pPr algn="l"/>
              <a:r>
                <a:rPr lang="en-GB" sz="2000" b="1">
                  <a:solidFill>
                    <a:srgbClr val="FF0000"/>
                  </a:solidFill>
                  <a:latin typeface="Times New Roman" pitchFamily="18" charset="0"/>
                </a:rPr>
                <a:t>URANIUM</a:t>
              </a:r>
            </a:p>
          </p:txBody>
        </p:sp>
        <p:sp>
          <p:nvSpPr>
            <p:cNvPr id="24604" name="Rectangle 13"/>
            <p:cNvSpPr>
              <a:spLocks noChangeArrowheads="1"/>
            </p:cNvSpPr>
            <p:nvPr/>
          </p:nvSpPr>
          <p:spPr bwMode="auto">
            <a:xfrm>
              <a:off x="343" y="1711"/>
              <a:ext cx="496" cy="346"/>
            </a:xfrm>
            <a:prstGeom prst="rect">
              <a:avLst/>
            </a:prstGeom>
            <a:noFill/>
            <a:ln w="9525">
              <a:noFill/>
              <a:miter lim="800000"/>
              <a:headEnd/>
              <a:tailEnd/>
            </a:ln>
          </p:spPr>
          <p:txBody>
            <a:bodyPr wrap="none" lIns="0" tIns="0" rIns="0" bIns="0">
              <a:spAutoFit/>
            </a:bodyPr>
            <a:lstStyle/>
            <a:p>
              <a:pPr algn="l"/>
              <a:r>
                <a:rPr lang="en-GB" sz="3600" b="1" baseline="30000">
                  <a:solidFill>
                    <a:srgbClr val="FF0000"/>
                  </a:solidFill>
                  <a:latin typeface="Times New Roman" pitchFamily="18" charset="0"/>
                </a:rPr>
                <a:t>235</a:t>
              </a:r>
              <a:r>
                <a:rPr lang="en-GB" sz="3600" b="1">
                  <a:solidFill>
                    <a:srgbClr val="FF0000"/>
                  </a:solidFill>
                  <a:latin typeface="Times New Roman" pitchFamily="18" charset="0"/>
                </a:rPr>
                <a:t>U</a:t>
              </a:r>
              <a:endParaRPr lang="en-GB" sz="3600" b="1" baseline="30000">
                <a:solidFill>
                  <a:srgbClr val="FF0000"/>
                </a:solidFill>
                <a:latin typeface="Times New Roman" pitchFamily="18" charset="0"/>
              </a:endParaRPr>
            </a:p>
          </p:txBody>
        </p:sp>
      </p:grpSp>
      <p:grpSp>
        <p:nvGrpSpPr>
          <p:cNvPr id="3" name="Group 30"/>
          <p:cNvGrpSpPr>
            <a:grpSpLocks/>
          </p:cNvGrpSpPr>
          <p:nvPr/>
        </p:nvGrpSpPr>
        <p:grpSpPr bwMode="auto">
          <a:xfrm>
            <a:off x="1514475" y="2503488"/>
            <a:ext cx="912813" cy="471487"/>
            <a:chOff x="954" y="1577"/>
            <a:chExt cx="575" cy="297"/>
          </a:xfrm>
        </p:grpSpPr>
        <p:sp>
          <p:nvSpPr>
            <p:cNvPr id="24601" name="Rectangle 10"/>
            <p:cNvSpPr>
              <a:spLocks noChangeArrowheads="1"/>
            </p:cNvSpPr>
            <p:nvPr/>
          </p:nvSpPr>
          <p:spPr bwMode="auto">
            <a:xfrm>
              <a:off x="954" y="1577"/>
              <a:ext cx="575" cy="288"/>
            </a:xfrm>
            <a:prstGeom prst="rect">
              <a:avLst/>
            </a:prstGeom>
            <a:noFill/>
            <a:ln w="9525">
              <a:noFill/>
              <a:miter lim="800000"/>
              <a:headEnd/>
              <a:tailEnd/>
            </a:ln>
          </p:spPr>
          <p:txBody>
            <a:bodyPr wrap="none">
              <a:spAutoFit/>
            </a:bodyPr>
            <a:lstStyle/>
            <a:p>
              <a:pPr algn="l"/>
              <a:r>
                <a:rPr lang="en-GB" sz="2400" b="1">
                  <a:latin typeface="Times New Roman" pitchFamily="18" charset="0"/>
                </a:rPr>
                <a:t>alpha</a:t>
              </a:r>
            </a:p>
          </p:txBody>
        </p:sp>
        <p:sp>
          <p:nvSpPr>
            <p:cNvPr id="24602" name="Line 17"/>
            <p:cNvSpPr>
              <a:spLocks noChangeShapeType="1"/>
            </p:cNvSpPr>
            <p:nvPr/>
          </p:nvSpPr>
          <p:spPr bwMode="auto">
            <a:xfrm>
              <a:off x="996" y="1874"/>
              <a:ext cx="485" cy="0"/>
            </a:xfrm>
            <a:prstGeom prst="line">
              <a:avLst/>
            </a:prstGeom>
            <a:noFill/>
            <a:ln w="38100">
              <a:solidFill>
                <a:schemeClr val="tx1"/>
              </a:solidFill>
              <a:round/>
              <a:headEnd/>
              <a:tailEnd type="triangle" w="med" len="med"/>
            </a:ln>
          </p:spPr>
          <p:txBody>
            <a:bodyPr/>
            <a:lstStyle/>
            <a:p>
              <a:endParaRPr lang="en-GB"/>
            </a:p>
          </p:txBody>
        </p:sp>
      </p:grpSp>
      <p:grpSp>
        <p:nvGrpSpPr>
          <p:cNvPr id="4" name="Group 27"/>
          <p:cNvGrpSpPr>
            <a:grpSpLocks/>
          </p:cNvGrpSpPr>
          <p:nvPr/>
        </p:nvGrpSpPr>
        <p:grpSpPr bwMode="auto">
          <a:xfrm>
            <a:off x="2176463" y="2709863"/>
            <a:ext cx="1454150" cy="912812"/>
            <a:chOff x="1371" y="1707"/>
            <a:chExt cx="916" cy="575"/>
          </a:xfrm>
        </p:grpSpPr>
        <p:sp>
          <p:nvSpPr>
            <p:cNvPr id="24599" name="Rectangle 6"/>
            <p:cNvSpPr>
              <a:spLocks noChangeArrowheads="1"/>
            </p:cNvSpPr>
            <p:nvPr/>
          </p:nvSpPr>
          <p:spPr bwMode="auto">
            <a:xfrm>
              <a:off x="1371" y="2032"/>
              <a:ext cx="916" cy="250"/>
            </a:xfrm>
            <a:prstGeom prst="rect">
              <a:avLst/>
            </a:prstGeom>
            <a:noFill/>
            <a:ln w="9525">
              <a:noFill/>
              <a:miter lim="800000"/>
              <a:headEnd/>
              <a:tailEnd/>
            </a:ln>
          </p:spPr>
          <p:txBody>
            <a:bodyPr wrap="none">
              <a:spAutoFit/>
            </a:bodyPr>
            <a:lstStyle/>
            <a:p>
              <a:pPr algn="l"/>
              <a:r>
                <a:rPr lang="en-GB" sz="2000" b="1">
                  <a:solidFill>
                    <a:srgbClr val="0000FF"/>
                  </a:solidFill>
                  <a:latin typeface="Times New Roman" pitchFamily="18" charset="0"/>
                </a:rPr>
                <a:t>THORIUM</a:t>
              </a:r>
            </a:p>
          </p:txBody>
        </p:sp>
        <p:sp>
          <p:nvSpPr>
            <p:cNvPr id="24600" name="Rectangle 19"/>
            <p:cNvSpPr>
              <a:spLocks noChangeArrowheads="1"/>
            </p:cNvSpPr>
            <p:nvPr/>
          </p:nvSpPr>
          <p:spPr bwMode="auto">
            <a:xfrm>
              <a:off x="1533" y="1707"/>
              <a:ext cx="640" cy="346"/>
            </a:xfrm>
            <a:prstGeom prst="rect">
              <a:avLst/>
            </a:prstGeom>
            <a:noFill/>
            <a:ln w="9525">
              <a:noFill/>
              <a:miter lim="800000"/>
              <a:headEnd/>
              <a:tailEnd/>
            </a:ln>
          </p:spPr>
          <p:txBody>
            <a:bodyPr wrap="none" lIns="0" tIns="0" rIns="0" bIns="0">
              <a:spAutoFit/>
            </a:bodyPr>
            <a:lstStyle/>
            <a:p>
              <a:pPr algn="l"/>
              <a:r>
                <a:rPr lang="en-GB" sz="3600" b="1" baseline="30000">
                  <a:solidFill>
                    <a:srgbClr val="0000FF"/>
                  </a:solidFill>
                  <a:latin typeface="Times New Roman" pitchFamily="18" charset="0"/>
                </a:rPr>
                <a:t>231</a:t>
              </a:r>
              <a:r>
                <a:rPr lang="en-GB" sz="3600" b="1">
                  <a:solidFill>
                    <a:srgbClr val="0000FF"/>
                  </a:solidFill>
                  <a:latin typeface="Times New Roman" pitchFamily="18" charset="0"/>
                </a:rPr>
                <a:t>Th</a:t>
              </a:r>
              <a:endParaRPr lang="en-GB" sz="3600" b="1" baseline="30000">
                <a:solidFill>
                  <a:srgbClr val="0000FF"/>
                </a:solidFill>
                <a:latin typeface="Times New Roman" pitchFamily="18" charset="0"/>
              </a:endParaRPr>
            </a:p>
          </p:txBody>
        </p:sp>
      </p:grpSp>
      <p:grpSp>
        <p:nvGrpSpPr>
          <p:cNvPr id="5" name="Group 28"/>
          <p:cNvGrpSpPr>
            <a:grpSpLocks/>
          </p:cNvGrpSpPr>
          <p:nvPr/>
        </p:nvGrpSpPr>
        <p:grpSpPr bwMode="auto">
          <a:xfrm>
            <a:off x="4203700" y="2695575"/>
            <a:ext cx="2233613" cy="912813"/>
            <a:chOff x="2648" y="1698"/>
            <a:chExt cx="1407" cy="575"/>
          </a:xfrm>
        </p:grpSpPr>
        <p:sp>
          <p:nvSpPr>
            <p:cNvPr id="24597" name="Rectangle 7"/>
            <p:cNvSpPr>
              <a:spLocks noChangeArrowheads="1"/>
            </p:cNvSpPr>
            <p:nvPr/>
          </p:nvSpPr>
          <p:spPr bwMode="auto">
            <a:xfrm>
              <a:off x="2648" y="2023"/>
              <a:ext cx="1407" cy="250"/>
            </a:xfrm>
            <a:prstGeom prst="rect">
              <a:avLst/>
            </a:prstGeom>
            <a:noFill/>
            <a:ln w="9525">
              <a:noFill/>
              <a:miter lim="800000"/>
              <a:headEnd/>
              <a:tailEnd/>
            </a:ln>
          </p:spPr>
          <p:txBody>
            <a:bodyPr wrap="none">
              <a:spAutoFit/>
            </a:bodyPr>
            <a:lstStyle/>
            <a:p>
              <a:pPr algn="l"/>
              <a:r>
                <a:rPr lang="en-GB" sz="2000" b="1">
                  <a:latin typeface="Times New Roman" pitchFamily="18" charset="0"/>
                </a:rPr>
                <a:t>PROTACTINIUM</a:t>
              </a:r>
            </a:p>
          </p:txBody>
        </p:sp>
        <p:sp>
          <p:nvSpPr>
            <p:cNvPr id="24598" name="Rectangle 20"/>
            <p:cNvSpPr>
              <a:spLocks noChangeArrowheads="1"/>
            </p:cNvSpPr>
            <p:nvPr/>
          </p:nvSpPr>
          <p:spPr bwMode="auto">
            <a:xfrm>
              <a:off x="3041" y="1698"/>
              <a:ext cx="608" cy="346"/>
            </a:xfrm>
            <a:prstGeom prst="rect">
              <a:avLst/>
            </a:prstGeom>
            <a:noFill/>
            <a:ln w="9525">
              <a:noFill/>
              <a:miter lim="800000"/>
              <a:headEnd/>
              <a:tailEnd/>
            </a:ln>
          </p:spPr>
          <p:txBody>
            <a:bodyPr wrap="none" lIns="0" tIns="0" rIns="0" bIns="0">
              <a:spAutoFit/>
            </a:bodyPr>
            <a:lstStyle/>
            <a:p>
              <a:pPr algn="l"/>
              <a:r>
                <a:rPr lang="en-GB" sz="3600" b="1" baseline="30000">
                  <a:latin typeface="Times New Roman" pitchFamily="18" charset="0"/>
                </a:rPr>
                <a:t>231</a:t>
              </a:r>
              <a:r>
                <a:rPr lang="en-GB" sz="3600" b="1">
                  <a:latin typeface="Times New Roman" pitchFamily="18" charset="0"/>
                </a:rPr>
                <a:t>Pa</a:t>
              </a:r>
              <a:endParaRPr lang="en-GB" sz="3600" b="1" baseline="30000">
                <a:latin typeface="Times New Roman" pitchFamily="18" charset="0"/>
              </a:endParaRPr>
            </a:p>
          </p:txBody>
        </p:sp>
      </p:grpSp>
      <p:grpSp>
        <p:nvGrpSpPr>
          <p:cNvPr id="6" name="Group 29"/>
          <p:cNvGrpSpPr>
            <a:grpSpLocks/>
          </p:cNvGrpSpPr>
          <p:nvPr/>
        </p:nvGrpSpPr>
        <p:grpSpPr bwMode="auto">
          <a:xfrm>
            <a:off x="7158038" y="2655888"/>
            <a:ext cx="1527175" cy="922337"/>
            <a:chOff x="4509" y="1673"/>
            <a:chExt cx="962" cy="581"/>
          </a:xfrm>
        </p:grpSpPr>
        <p:sp>
          <p:nvSpPr>
            <p:cNvPr id="24595" name="Rectangle 8"/>
            <p:cNvSpPr>
              <a:spLocks noChangeArrowheads="1"/>
            </p:cNvSpPr>
            <p:nvPr/>
          </p:nvSpPr>
          <p:spPr bwMode="auto">
            <a:xfrm>
              <a:off x="4509" y="2004"/>
              <a:ext cx="962" cy="250"/>
            </a:xfrm>
            <a:prstGeom prst="rect">
              <a:avLst/>
            </a:prstGeom>
            <a:noFill/>
            <a:ln w="9525">
              <a:noFill/>
              <a:miter lim="800000"/>
              <a:headEnd/>
              <a:tailEnd/>
            </a:ln>
          </p:spPr>
          <p:txBody>
            <a:bodyPr wrap="none">
              <a:spAutoFit/>
            </a:bodyPr>
            <a:lstStyle/>
            <a:p>
              <a:pPr algn="l"/>
              <a:r>
                <a:rPr lang="en-GB" sz="2000" b="1">
                  <a:solidFill>
                    <a:srgbClr val="CC3300"/>
                  </a:solidFill>
                  <a:latin typeface="Times New Roman" pitchFamily="18" charset="0"/>
                </a:rPr>
                <a:t>ACTINIUM</a:t>
              </a:r>
            </a:p>
          </p:txBody>
        </p:sp>
        <p:sp>
          <p:nvSpPr>
            <p:cNvPr id="24596" name="Rectangle 21"/>
            <p:cNvSpPr>
              <a:spLocks noChangeArrowheads="1"/>
            </p:cNvSpPr>
            <p:nvPr/>
          </p:nvSpPr>
          <p:spPr bwMode="auto">
            <a:xfrm>
              <a:off x="4695" y="1673"/>
              <a:ext cx="624" cy="346"/>
            </a:xfrm>
            <a:prstGeom prst="rect">
              <a:avLst/>
            </a:prstGeom>
            <a:noFill/>
            <a:ln w="9525">
              <a:noFill/>
              <a:miter lim="800000"/>
              <a:headEnd/>
              <a:tailEnd/>
            </a:ln>
          </p:spPr>
          <p:txBody>
            <a:bodyPr wrap="none" lIns="0" tIns="0" rIns="0" bIns="0">
              <a:spAutoFit/>
            </a:bodyPr>
            <a:lstStyle/>
            <a:p>
              <a:pPr algn="l"/>
              <a:r>
                <a:rPr lang="en-GB" sz="3600" b="1" baseline="30000">
                  <a:solidFill>
                    <a:srgbClr val="CC3300"/>
                  </a:solidFill>
                  <a:latin typeface="Times New Roman" pitchFamily="18" charset="0"/>
                </a:rPr>
                <a:t>227</a:t>
              </a:r>
              <a:r>
                <a:rPr lang="en-GB" sz="3600" b="1">
                  <a:solidFill>
                    <a:srgbClr val="CC3300"/>
                  </a:solidFill>
                  <a:latin typeface="Times New Roman" pitchFamily="18" charset="0"/>
                </a:rPr>
                <a:t>Ac</a:t>
              </a:r>
              <a:endParaRPr lang="en-GB" sz="3600" b="1" baseline="30000">
                <a:solidFill>
                  <a:srgbClr val="CC3300"/>
                </a:solidFill>
                <a:latin typeface="Times New Roman" pitchFamily="18" charset="0"/>
              </a:endParaRPr>
            </a:p>
          </p:txBody>
        </p:sp>
      </p:grpSp>
      <p:sp>
        <p:nvSpPr>
          <p:cNvPr id="45078" name="Rectangle 22"/>
          <p:cNvSpPr>
            <a:spLocks noChangeArrowheads="1"/>
          </p:cNvSpPr>
          <p:nvPr/>
        </p:nvSpPr>
        <p:spPr bwMode="auto">
          <a:xfrm>
            <a:off x="396875" y="3881438"/>
            <a:ext cx="8556625" cy="6965950"/>
          </a:xfrm>
          <a:prstGeom prst="rect">
            <a:avLst/>
          </a:prstGeom>
          <a:noFill/>
          <a:ln w="9525">
            <a:noFill/>
            <a:miter lim="800000"/>
            <a:headEnd/>
            <a:tailEnd/>
          </a:ln>
        </p:spPr>
        <p:txBody>
          <a:bodyPr/>
          <a:lstStyle/>
          <a:p>
            <a:pPr marL="342900" indent="-342900" algn="l">
              <a:spcBef>
                <a:spcPct val="50000"/>
              </a:spcBef>
              <a:buFontTx/>
              <a:buChar char="•"/>
            </a:pPr>
            <a:r>
              <a:rPr lang="en-GB" sz="2400" b="1">
                <a:latin typeface="Times New Roman" pitchFamily="18" charset="0"/>
              </a:rPr>
              <a:t>Thereafter the ACTINIUM - 227 decays by further alpha and beta particle emissions to LEAD - 207 (</a:t>
            </a:r>
            <a:r>
              <a:rPr lang="en-GB" sz="2400" b="1" baseline="30000">
                <a:latin typeface="Times New Roman" pitchFamily="18" charset="0"/>
              </a:rPr>
              <a:t>207</a:t>
            </a:r>
            <a:r>
              <a:rPr lang="en-GB" sz="2400" b="1">
                <a:latin typeface="Times New Roman" pitchFamily="18" charset="0"/>
              </a:rPr>
              <a:t>Pb) which is stable.</a:t>
            </a:r>
          </a:p>
          <a:p>
            <a:pPr marL="342900" indent="-342900" algn="l">
              <a:spcBef>
                <a:spcPct val="50000"/>
              </a:spcBef>
              <a:buFontTx/>
              <a:buChar char="•"/>
            </a:pPr>
            <a:r>
              <a:rPr lang="en-GB" sz="2400" b="1">
                <a:latin typeface="Times New Roman" pitchFamily="18" charset="0"/>
              </a:rPr>
              <a:t>Two other naturally occurring radioactive decay series exist.  One beginning with </a:t>
            </a:r>
            <a:r>
              <a:rPr lang="en-GB" sz="2400" b="1" baseline="30000">
                <a:latin typeface="Times New Roman" pitchFamily="18" charset="0"/>
              </a:rPr>
              <a:t>238</a:t>
            </a:r>
            <a:r>
              <a:rPr lang="en-GB" sz="2400" b="1">
                <a:latin typeface="Times New Roman" pitchFamily="18" charset="0"/>
              </a:rPr>
              <a:t>U, and the other with </a:t>
            </a:r>
            <a:r>
              <a:rPr lang="en-GB" sz="2400" b="1" baseline="30000">
                <a:latin typeface="Times New Roman" pitchFamily="18" charset="0"/>
              </a:rPr>
              <a:t>232</a:t>
            </a:r>
            <a:r>
              <a:rPr lang="en-GB" sz="2400" b="1">
                <a:latin typeface="Times New Roman" pitchFamily="18" charset="0"/>
              </a:rPr>
              <a:t>Th. </a:t>
            </a:r>
          </a:p>
          <a:p>
            <a:pPr marL="342900" indent="-342900" algn="l">
              <a:spcBef>
                <a:spcPct val="50000"/>
              </a:spcBef>
              <a:buFontTx/>
              <a:buChar char="•"/>
            </a:pPr>
            <a:r>
              <a:rPr lang="en-GB" sz="2400" b="1">
                <a:latin typeface="Times New Roman" pitchFamily="18" charset="0"/>
              </a:rPr>
              <a:t>Both also decay to stable (but different) isotopes of LEAD.</a:t>
            </a:r>
          </a:p>
        </p:txBody>
      </p:sp>
      <p:grpSp>
        <p:nvGrpSpPr>
          <p:cNvPr id="7" name="Group 31"/>
          <p:cNvGrpSpPr>
            <a:grpSpLocks/>
          </p:cNvGrpSpPr>
          <p:nvPr/>
        </p:nvGrpSpPr>
        <p:grpSpPr bwMode="auto">
          <a:xfrm>
            <a:off x="3767138" y="2538413"/>
            <a:ext cx="809625" cy="457200"/>
            <a:chOff x="2373" y="1599"/>
            <a:chExt cx="510" cy="288"/>
          </a:xfrm>
        </p:grpSpPr>
        <p:sp>
          <p:nvSpPr>
            <p:cNvPr id="24593" name="Rectangle 11"/>
            <p:cNvSpPr>
              <a:spLocks noChangeArrowheads="1"/>
            </p:cNvSpPr>
            <p:nvPr/>
          </p:nvSpPr>
          <p:spPr bwMode="auto">
            <a:xfrm>
              <a:off x="2373" y="1599"/>
              <a:ext cx="468" cy="288"/>
            </a:xfrm>
            <a:prstGeom prst="rect">
              <a:avLst/>
            </a:prstGeom>
            <a:noFill/>
            <a:ln w="9525">
              <a:noFill/>
              <a:miter lim="800000"/>
              <a:headEnd/>
              <a:tailEnd/>
            </a:ln>
          </p:spPr>
          <p:txBody>
            <a:bodyPr wrap="none">
              <a:spAutoFit/>
            </a:bodyPr>
            <a:lstStyle/>
            <a:p>
              <a:pPr algn="l"/>
              <a:r>
                <a:rPr lang="en-GB" sz="2400" b="1">
                  <a:latin typeface="Times New Roman" pitchFamily="18" charset="0"/>
                </a:rPr>
                <a:t>beta</a:t>
              </a:r>
            </a:p>
          </p:txBody>
        </p:sp>
        <p:sp>
          <p:nvSpPr>
            <p:cNvPr id="24594" name="Line 23"/>
            <p:cNvSpPr>
              <a:spLocks noChangeShapeType="1"/>
            </p:cNvSpPr>
            <p:nvPr/>
          </p:nvSpPr>
          <p:spPr bwMode="auto">
            <a:xfrm>
              <a:off x="2398" y="1859"/>
              <a:ext cx="485" cy="0"/>
            </a:xfrm>
            <a:prstGeom prst="line">
              <a:avLst/>
            </a:prstGeom>
            <a:noFill/>
            <a:ln w="38100">
              <a:solidFill>
                <a:schemeClr val="tx1"/>
              </a:solidFill>
              <a:round/>
              <a:headEnd/>
              <a:tailEnd type="triangle" w="med" len="med"/>
            </a:ln>
          </p:spPr>
          <p:txBody>
            <a:bodyPr/>
            <a:lstStyle/>
            <a:p>
              <a:endParaRPr lang="en-GB"/>
            </a:p>
          </p:txBody>
        </p:sp>
      </p:grpSp>
      <p:grpSp>
        <p:nvGrpSpPr>
          <p:cNvPr id="8" name="Group 32"/>
          <p:cNvGrpSpPr>
            <a:grpSpLocks/>
          </p:cNvGrpSpPr>
          <p:nvPr/>
        </p:nvGrpSpPr>
        <p:grpSpPr bwMode="auto">
          <a:xfrm>
            <a:off x="6292850" y="2484438"/>
            <a:ext cx="912813" cy="457200"/>
            <a:chOff x="3964" y="1565"/>
            <a:chExt cx="575" cy="288"/>
          </a:xfrm>
        </p:grpSpPr>
        <p:sp>
          <p:nvSpPr>
            <p:cNvPr id="24591" name="Rectangle 9"/>
            <p:cNvSpPr>
              <a:spLocks noChangeArrowheads="1"/>
            </p:cNvSpPr>
            <p:nvPr/>
          </p:nvSpPr>
          <p:spPr bwMode="auto">
            <a:xfrm>
              <a:off x="3964" y="1565"/>
              <a:ext cx="575" cy="288"/>
            </a:xfrm>
            <a:prstGeom prst="rect">
              <a:avLst/>
            </a:prstGeom>
            <a:noFill/>
            <a:ln w="9525">
              <a:noFill/>
              <a:miter lim="800000"/>
              <a:headEnd/>
              <a:tailEnd/>
            </a:ln>
          </p:spPr>
          <p:txBody>
            <a:bodyPr wrap="none">
              <a:spAutoFit/>
            </a:bodyPr>
            <a:lstStyle/>
            <a:p>
              <a:pPr algn="l"/>
              <a:r>
                <a:rPr lang="en-GB" sz="2400" b="1">
                  <a:latin typeface="Times New Roman" pitchFamily="18" charset="0"/>
                </a:rPr>
                <a:t>alpha</a:t>
              </a:r>
            </a:p>
          </p:txBody>
        </p:sp>
        <p:sp>
          <p:nvSpPr>
            <p:cNvPr id="24592" name="Line 25"/>
            <p:cNvSpPr>
              <a:spLocks noChangeShapeType="1"/>
            </p:cNvSpPr>
            <p:nvPr/>
          </p:nvSpPr>
          <p:spPr bwMode="auto">
            <a:xfrm>
              <a:off x="4011" y="1847"/>
              <a:ext cx="485" cy="0"/>
            </a:xfrm>
            <a:prstGeom prst="line">
              <a:avLst/>
            </a:prstGeom>
            <a:noFill/>
            <a:ln w="38100">
              <a:solidFill>
                <a:schemeClr val="tx1"/>
              </a:solidFill>
              <a:round/>
              <a:headEnd/>
              <a:tailEnd type="triangle" w="med" len="med"/>
            </a:ln>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dissolve">
                                      <p:cBhvr>
                                        <p:cTn id="7" dur="500"/>
                                        <p:tgtEl>
                                          <p:spTgt spid="450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dissolve">
                                      <p:cBhvr>
                                        <p:cTn id="12" dur="500"/>
                                        <p:tgtEl>
                                          <p:spTgt spid="45059">
                                            <p:txEl>
                                              <p:pRg st="2" end="2"/>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par>
                          <p:cTn id="17" fill="hold" nodeType="afterGroup">
                            <p:stCondLst>
                              <p:cond delay="1500"/>
                            </p:stCondLst>
                            <p:childTnLst>
                              <p:par>
                                <p:cTn id="18" presetID="9" presetClass="entr" presetSubtype="0" fill="hold" nodeType="afterEffect">
                                  <p:stCondLst>
                                    <p:cond delay="50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par>
                          <p:cTn id="21" fill="hold" nodeType="afterGroup">
                            <p:stCondLst>
                              <p:cond delay="2500"/>
                            </p:stCondLst>
                            <p:childTnLst>
                              <p:par>
                                <p:cTn id="22" presetID="9" presetClass="entr" presetSubtype="0" fill="hold" nodeType="afterEffect">
                                  <p:stCondLst>
                                    <p:cond delay="50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par>
                          <p:cTn id="25" fill="hold" nodeType="afterGroup">
                            <p:stCondLst>
                              <p:cond delay="3500"/>
                            </p:stCondLst>
                            <p:childTnLst>
                              <p:par>
                                <p:cTn id="26" presetID="9" presetClass="entr" presetSubtype="0" fill="hold" nodeType="after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par>
                          <p:cTn id="29" fill="hold" nodeType="afterGroup">
                            <p:stCondLst>
                              <p:cond delay="4500"/>
                            </p:stCondLst>
                            <p:childTnLst>
                              <p:par>
                                <p:cTn id="30" presetID="9" presetClass="entr" presetSubtype="0" fill="hold" nodeType="afterEffect">
                                  <p:stCondLst>
                                    <p:cond delay="50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par>
                          <p:cTn id="33" fill="hold" nodeType="afterGroup">
                            <p:stCondLst>
                              <p:cond delay="5500"/>
                            </p:stCondLst>
                            <p:childTnLst>
                              <p:par>
                                <p:cTn id="34" presetID="9" presetClass="entr" presetSubtype="0" fill="hold" nodeType="after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par>
                          <p:cTn id="37" fill="hold" nodeType="afterGroup">
                            <p:stCondLst>
                              <p:cond delay="6500"/>
                            </p:stCondLst>
                            <p:childTnLst>
                              <p:par>
                                <p:cTn id="38" presetID="9" presetClass="entr" presetSubtype="0" fill="hold" nodeType="afterEffect">
                                  <p:stCondLst>
                                    <p:cond delay="500"/>
                                  </p:stCondLst>
                                  <p:childTnLst>
                                    <p:set>
                                      <p:cBhvr>
                                        <p:cTn id="39" dur="1" fill="hold">
                                          <p:stCondLst>
                                            <p:cond delay="0"/>
                                          </p:stCondLst>
                                        </p:cTn>
                                        <p:tgtEl>
                                          <p:spTgt spid="6"/>
                                        </p:tgtEl>
                                        <p:attrNameLst>
                                          <p:attrName>style.visibility</p:attrName>
                                        </p:attrNameLst>
                                      </p:cBhvr>
                                      <p:to>
                                        <p:strVal val="visible"/>
                                      </p:to>
                                    </p:set>
                                    <p:animEffect transition="in" filter="dissolve">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5078">
                                            <p:txEl>
                                              <p:pRg st="0" end="0"/>
                                            </p:txEl>
                                          </p:spTgt>
                                        </p:tgtEl>
                                        <p:attrNameLst>
                                          <p:attrName>style.visibility</p:attrName>
                                        </p:attrNameLst>
                                      </p:cBhvr>
                                      <p:to>
                                        <p:strVal val="visible"/>
                                      </p:to>
                                    </p:set>
                                    <p:animEffect transition="in" filter="dissolve">
                                      <p:cBhvr>
                                        <p:cTn id="45" dur="500"/>
                                        <p:tgtEl>
                                          <p:spTgt spid="45078">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5078">
                                            <p:txEl>
                                              <p:pRg st="1" end="1"/>
                                            </p:txEl>
                                          </p:spTgt>
                                        </p:tgtEl>
                                        <p:attrNameLst>
                                          <p:attrName>style.visibility</p:attrName>
                                        </p:attrNameLst>
                                      </p:cBhvr>
                                      <p:to>
                                        <p:strVal val="visible"/>
                                      </p:to>
                                    </p:set>
                                    <p:animEffect transition="in" filter="dissolve">
                                      <p:cBhvr>
                                        <p:cTn id="50" dur="500"/>
                                        <p:tgtEl>
                                          <p:spTgt spid="45078">
                                            <p:txEl>
                                              <p:pRg st="1" end="1"/>
                                            </p:txEl>
                                          </p:spTgt>
                                        </p:tgtEl>
                                      </p:cBhvr>
                                    </p:animEffect>
                                  </p:childTnLst>
                                </p:cTn>
                              </p:par>
                            </p:childTnLst>
                          </p:cTn>
                        </p:par>
                        <p:par>
                          <p:cTn id="51" fill="hold" nodeType="afterGroup">
                            <p:stCondLst>
                              <p:cond delay="500"/>
                            </p:stCondLst>
                            <p:childTnLst>
                              <p:par>
                                <p:cTn id="52" presetID="9" presetClass="entr" presetSubtype="0" fill="hold" grpId="0" nodeType="afterEffect">
                                  <p:stCondLst>
                                    <p:cond delay="0"/>
                                  </p:stCondLst>
                                  <p:childTnLst>
                                    <p:set>
                                      <p:cBhvr>
                                        <p:cTn id="53" dur="1" fill="hold">
                                          <p:stCondLst>
                                            <p:cond delay="0"/>
                                          </p:stCondLst>
                                        </p:cTn>
                                        <p:tgtEl>
                                          <p:spTgt spid="45078">
                                            <p:txEl>
                                              <p:pRg st="2" end="2"/>
                                            </p:txEl>
                                          </p:spTgt>
                                        </p:tgtEl>
                                        <p:attrNameLst>
                                          <p:attrName>style.visibility</p:attrName>
                                        </p:attrNameLst>
                                      </p:cBhvr>
                                      <p:to>
                                        <p:strVal val="visible"/>
                                      </p:to>
                                    </p:set>
                                    <p:animEffect transition="in" filter="dissolve">
                                      <p:cBhvr>
                                        <p:cTn id="54" dur="500"/>
                                        <p:tgtEl>
                                          <p:spTgt spid="450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392C2D45-48EB-4E78-9165-3D8C0BB88ADD}" type="slidenum">
              <a:rPr lang="en-GB" smtClean="0"/>
              <a:pPr/>
              <a:t>21</a:t>
            </a:fld>
            <a:endParaRPr lang="en-GB" smtClean="0"/>
          </a:p>
        </p:txBody>
      </p:sp>
      <p:sp>
        <p:nvSpPr>
          <p:cNvPr id="25603" name="Date Placeholder 4"/>
          <p:cNvSpPr>
            <a:spLocks noGrp="1"/>
          </p:cNvSpPr>
          <p:nvPr>
            <p:ph type="dt" sz="quarter" idx="11"/>
          </p:nvPr>
        </p:nvSpPr>
        <p:spPr>
          <a:noFill/>
        </p:spPr>
        <p:txBody>
          <a:bodyPr/>
          <a:lstStyle/>
          <a:p>
            <a:fld id="{67681333-5B5E-4449-94E0-50DC88BD5617}" type="datetime1">
              <a:rPr lang="en-GB" smtClean="0"/>
              <a:pPr/>
              <a:t>01/02/2018</a:t>
            </a:fld>
            <a:endParaRPr lang="en-GB" smtClean="0"/>
          </a:p>
        </p:txBody>
      </p:sp>
      <p:sp>
        <p:nvSpPr>
          <p:cNvPr id="25604"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a:xfrm>
            <a:off x="209550" y="509588"/>
            <a:ext cx="8477250" cy="6767512"/>
          </a:xfrm>
        </p:spPr>
        <p:txBody>
          <a:bodyPr/>
          <a:lstStyle/>
          <a:p>
            <a:pPr eaLnBrk="1" hangingPunct="1">
              <a:lnSpc>
                <a:spcPct val="90000"/>
              </a:lnSpc>
              <a:buFontTx/>
              <a:buNone/>
            </a:pPr>
            <a:r>
              <a:rPr lang="en-GB" sz="2400" smtClean="0">
                <a:solidFill>
                  <a:srgbClr val="FF0000"/>
                </a:solidFill>
              </a:rPr>
              <a:t>HALF LIFE.</a:t>
            </a:r>
          </a:p>
          <a:p>
            <a:pPr eaLnBrk="1" hangingPunct="1">
              <a:spcBef>
                <a:spcPct val="50000"/>
              </a:spcBef>
            </a:pPr>
            <a:r>
              <a:rPr lang="en-GB" sz="2400" smtClean="0"/>
              <a:t>Time taken for half the remaining atoms of an element to undergo their first decay e.g:-</a:t>
            </a:r>
          </a:p>
          <a:p>
            <a:pPr eaLnBrk="1" hangingPunct="1">
              <a:spcBef>
                <a:spcPct val="50000"/>
              </a:spcBef>
            </a:pPr>
            <a:r>
              <a:rPr lang="en-GB" sz="2400" smtClean="0"/>
              <a:t>    </a:t>
            </a:r>
            <a:r>
              <a:rPr lang="en-GB" sz="2400" baseline="30000" smtClean="0">
                <a:solidFill>
                  <a:srgbClr val="0000FF"/>
                </a:solidFill>
              </a:rPr>
              <a:t>238</a:t>
            </a:r>
            <a:r>
              <a:rPr lang="en-GB" sz="2400" smtClean="0">
                <a:solidFill>
                  <a:srgbClr val="0000FF"/>
                </a:solidFill>
              </a:rPr>
              <a:t>U     4.5 billion years </a:t>
            </a:r>
          </a:p>
          <a:p>
            <a:pPr eaLnBrk="1" hangingPunct="1">
              <a:spcBef>
                <a:spcPct val="10000"/>
              </a:spcBef>
            </a:pPr>
            <a:r>
              <a:rPr lang="en-GB" sz="2400" smtClean="0">
                <a:solidFill>
                  <a:srgbClr val="0000FF"/>
                </a:solidFill>
              </a:rPr>
              <a:t>    </a:t>
            </a:r>
            <a:r>
              <a:rPr lang="en-GB" sz="2400" baseline="30000" smtClean="0">
                <a:solidFill>
                  <a:srgbClr val="0000FF"/>
                </a:solidFill>
              </a:rPr>
              <a:t>235</a:t>
            </a:r>
            <a:r>
              <a:rPr lang="en-GB" sz="2400" smtClean="0">
                <a:solidFill>
                  <a:srgbClr val="0000FF"/>
                </a:solidFill>
              </a:rPr>
              <a:t>U     0.7 billion years </a:t>
            </a:r>
          </a:p>
          <a:p>
            <a:pPr eaLnBrk="1" hangingPunct="1">
              <a:spcBef>
                <a:spcPct val="10000"/>
              </a:spcBef>
            </a:pPr>
            <a:r>
              <a:rPr lang="en-GB" sz="2400" smtClean="0">
                <a:solidFill>
                  <a:srgbClr val="0000FF"/>
                </a:solidFill>
              </a:rPr>
              <a:t>   </a:t>
            </a:r>
            <a:r>
              <a:rPr lang="en-GB" sz="2400" baseline="30000" smtClean="0">
                <a:solidFill>
                  <a:srgbClr val="0000FF"/>
                </a:solidFill>
              </a:rPr>
              <a:t> 232</a:t>
            </a:r>
            <a:r>
              <a:rPr lang="en-GB" sz="2400" smtClean="0">
                <a:solidFill>
                  <a:srgbClr val="0000FF"/>
                </a:solidFill>
              </a:rPr>
              <a:t>Th    14   billion years</a:t>
            </a:r>
            <a:r>
              <a:rPr lang="en-GB" sz="2400" smtClean="0"/>
              <a:t> </a:t>
            </a:r>
          </a:p>
          <a:p>
            <a:pPr eaLnBrk="1" hangingPunct="1">
              <a:spcBef>
                <a:spcPct val="50000"/>
              </a:spcBef>
            </a:pPr>
            <a:r>
              <a:rPr lang="en-GB" sz="2400" smtClean="0">
                <a:solidFill>
                  <a:srgbClr val="FF0000"/>
                </a:solidFill>
              </a:rPr>
              <a:t>All of the daughter products in the respective decay series have much shorter half - lives some as short as 10</a:t>
            </a:r>
            <a:r>
              <a:rPr lang="en-GB" sz="2400" baseline="30000" smtClean="0">
                <a:solidFill>
                  <a:srgbClr val="FF0000"/>
                </a:solidFill>
              </a:rPr>
              <a:t>-7</a:t>
            </a:r>
            <a:r>
              <a:rPr lang="en-GB" sz="2400" smtClean="0">
                <a:solidFill>
                  <a:srgbClr val="FF0000"/>
                </a:solidFill>
              </a:rPr>
              <a:t> seconds.</a:t>
            </a:r>
          </a:p>
          <a:p>
            <a:pPr eaLnBrk="1" hangingPunct="1">
              <a:spcBef>
                <a:spcPct val="50000"/>
              </a:spcBef>
            </a:pPr>
            <a:r>
              <a:rPr lang="en-GB" sz="2400" smtClean="0"/>
              <a:t>When 10 half-lives have expired, </a:t>
            </a:r>
          </a:p>
          <a:p>
            <a:pPr lvl="1" eaLnBrk="1" hangingPunct="1">
              <a:spcBef>
                <a:spcPct val="10000"/>
              </a:spcBef>
            </a:pPr>
            <a:r>
              <a:rPr lang="en-GB" sz="2400" smtClean="0"/>
              <a:t>the remaining number of atoms is less than 0.1% of the original.  </a:t>
            </a:r>
          </a:p>
          <a:p>
            <a:pPr eaLnBrk="1" hangingPunct="1">
              <a:spcBef>
                <a:spcPct val="50000"/>
              </a:spcBef>
            </a:pPr>
            <a:r>
              <a:rPr lang="en-GB" sz="2400" smtClean="0">
                <a:solidFill>
                  <a:srgbClr val="0000FF"/>
                </a:solidFill>
              </a:rPr>
              <a:t>20 half lives </a:t>
            </a:r>
          </a:p>
          <a:p>
            <a:pPr lvl="1" eaLnBrk="1" hangingPunct="1">
              <a:spcBef>
                <a:spcPct val="10000"/>
              </a:spcBef>
            </a:pPr>
            <a:r>
              <a:rPr lang="en-GB" sz="2400" smtClean="0">
                <a:solidFill>
                  <a:srgbClr val="0000FF"/>
                </a:solidFill>
              </a:rPr>
              <a:t>the remaining number of atoms is less than one millionth of the original</a:t>
            </a:r>
          </a:p>
        </p:txBody>
      </p:sp>
      <p:sp>
        <p:nvSpPr>
          <p:cNvPr id="25606"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dissolve">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dissolve">
                                      <p:cBhvr>
                                        <p:cTn id="12" dur="500"/>
                                        <p:tgtEl>
                                          <p:spTgt spid="14339">
                                            <p:txEl>
                                              <p:pRg st="2" end="2"/>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500"/>
                                  </p:stCondLst>
                                  <p:childTnLst>
                                    <p:set>
                                      <p:cBhvr>
                                        <p:cTn id="15" dur="1" fill="hold">
                                          <p:stCondLst>
                                            <p:cond delay="0"/>
                                          </p:stCondLst>
                                        </p:cTn>
                                        <p:tgtEl>
                                          <p:spTgt spid="14339">
                                            <p:txEl>
                                              <p:pRg st="3" end="3"/>
                                            </p:txEl>
                                          </p:spTgt>
                                        </p:tgtEl>
                                        <p:attrNameLst>
                                          <p:attrName>style.visibility</p:attrName>
                                        </p:attrNameLst>
                                      </p:cBhvr>
                                      <p:to>
                                        <p:strVal val="visible"/>
                                      </p:to>
                                    </p:set>
                                    <p:animEffect transition="in" filter="dissolve">
                                      <p:cBhvr>
                                        <p:cTn id="16" dur="500"/>
                                        <p:tgtEl>
                                          <p:spTgt spid="14339">
                                            <p:txEl>
                                              <p:pRg st="3" end="3"/>
                                            </p:txEl>
                                          </p:spTgt>
                                        </p:tgtEl>
                                      </p:cBhvr>
                                    </p:animEffect>
                                  </p:childTnLst>
                                </p:cTn>
                              </p:par>
                            </p:childTnLst>
                          </p:cTn>
                        </p:par>
                        <p:par>
                          <p:cTn id="17" fill="hold" nodeType="afterGroup">
                            <p:stCondLst>
                              <p:cond delay="1500"/>
                            </p:stCondLst>
                            <p:childTnLst>
                              <p:par>
                                <p:cTn id="18" presetID="9" presetClass="entr" presetSubtype="0" fill="hold" nodeType="afterEffect">
                                  <p:stCondLst>
                                    <p:cond delay="500"/>
                                  </p:stCondLst>
                                  <p:childTnLst>
                                    <p:set>
                                      <p:cBhvr>
                                        <p:cTn id="19" dur="1" fill="hold">
                                          <p:stCondLst>
                                            <p:cond delay="0"/>
                                          </p:stCondLst>
                                        </p:cTn>
                                        <p:tgtEl>
                                          <p:spTgt spid="14339">
                                            <p:txEl>
                                              <p:pRg st="4" end="4"/>
                                            </p:txEl>
                                          </p:spTgt>
                                        </p:tgtEl>
                                        <p:attrNameLst>
                                          <p:attrName>style.visibility</p:attrName>
                                        </p:attrNameLst>
                                      </p:cBhvr>
                                      <p:to>
                                        <p:strVal val="visible"/>
                                      </p:to>
                                    </p:set>
                                    <p:animEffect transition="in" filter="dissolve">
                                      <p:cBhvr>
                                        <p:cTn id="20" dur="500"/>
                                        <p:tgtEl>
                                          <p:spTgt spid="1433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animEffect transition="in" filter="dissolve">
                                      <p:cBhvr>
                                        <p:cTn id="25" dur="500"/>
                                        <p:tgtEl>
                                          <p:spTgt spid="14339">
                                            <p:txEl>
                                              <p:pRg st="5" end="5"/>
                                            </p:txEl>
                                          </p:spTgt>
                                        </p:tgtEl>
                                      </p:cBhvr>
                                    </p:animEffect>
                                  </p:childTnLst>
                                  <p:subTnLst>
                                    <p:animClr clrSpc="rgb" dir="cw">
                                      <p:cBhvr override="childStyle">
                                        <p:cTn dur="1" fill="hold" display="0" masterRel="nextClick" afterEffect="1"/>
                                        <p:tgtEl>
                                          <p:spTgt spid="14339">
                                            <p:txEl>
                                              <p:pRg st="5" end="5"/>
                                            </p:txEl>
                                          </p:spTgt>
                                        </p:tgtEl>
                                        <p:attrNameLst>
                                          <p:attrName>ppt_c</p:attrName>
                                        </p:attrNameLst>
                                      </p:cBhvr>
                                      <p:to>
                                        <a:schemeClr val="bg2"/>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4339">
                                            <p:txEl>
                                              <p:pRg st="6" end="6"/>
                                            </p:txEl>
                                          </p:spTgt>
                                        </p:tgtEl>
                                        <p:attrNameLst>
                                          <p:attrName>style.visibility</p:attrName>
                                        </p:attrNameLst>
                                      </p:cBhvr>
                                      <p:to>
                                        <p:strVal val="visible"/>
                                      </p:to>
                                    </p:set>
                                    <p:animEffect transition="in" filter="dissolve">
                                      <p:cBhvr>
                                        <p:cTn id="30" dur="500"/>
                                        <p:tgtEl>
                                          <p:spTgt spid="14339">
                                            <p:txEl>
                                              <p:pRg st="6" end="6"/>
                                            </p:txEl>
                                          </p:spTgt>
                                        </p:tgtEl>
                                      </p:cBhvr>
                                    </p:animEffect>
                                  </p:childTnLst>
                                </p:cTn>
                              </p:par>
                            </p:childTnLst>
                          </p:cTn>
                        </p:par>
                        <p:par>
                          <p:cTn id="31" fill="hold" nodeType="afterGroup">
                            <p:stCondLst>
                              <p:cond delay="500"/>
                            </p:stCondLst>
                            <p:childTnLst>
                              <p:par>
                                <p:cTn id="32" presetID="9" presetClass="entr" presetSubtype="0" fill="hold" nodeType="afterEffect">
                                  <p:stCondLst>
                                    <p:cond delay="500"/>
                                  </p:stCondLst>
                                  <p:childTnLst>
                                    <p:set>
                                      <p:cBhvr>
                                        <p:cTn id="33" dur="1" fill="hold">
                                          <p:stCondLst>
                                            <p:cond delay="0"/>
                                          </p:stCondLst>
                                        </p:cTn>
                                        <p:tgtEl>
                                          <p:spTgt spid="14339">
                                            <p:txEl>
                                              <p:pRg st="7" end="7"/>
                                            </p:txEl>
                                          </p:spTgt>
                                        </p:tgtEl>
                                        <p:attrNameLst>
                                          <p:attrName>style.visibility</p:attrName>
                                        </p:attrNameLst>
                                      </p:cBhvr>
                                      <p:to>
                                        <p:strVal val="visible"/>
                                      </p:to>
                                    </p:set>
                                    <p:animEffect transition="in" filter="dissolve">
                                      <p:cBhvr>
                                        <p:cTn id="34" dur="500"/>
                                        <p:tgtEl>
                                          <p:spTgt spid="14339">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4339">
                                            <p:txEl>
                                              <p:pRg st="8" end="8"/>
                                            </p:txEl>
                                          </p:spTgt>
                                        </p:tgtEl>
                                        <p:attrNameLst>
                                          <p:attrName>style.visibility</p:attrName>
                                        </p:attrNameLst>
                                      </p:cBhvr>
                                      <p:to>
                                        <p:strVal val="visible"/>
                                      </p:to>
                                    </p:set>
                                    <p:animEffect transition="in" filter="dissolve">
                                      <p:cBhvr>
                                        <p:cTn id="39" dur="500"/>
                                        <p:tgtEl>
                                          <p:spTgt spid="14339">
                                            <p:txEl>
                                              <p:pRg st="8" end="8"/>
                                            </p:txEl>
                                          </p:spTgt>
                                        </p:tgtEl>
                                      </p:cBhvr>
                                    </p:animEffect>
                                  </p:childTnLst>
                                </p:cTn>
                              </p:par>
                            </p:childTnLst>
                          </p:cTn>
                        </p:par>
                        <p:par>
                          <p:cTn id="40" fill="hold" nodeType="afterGroup">
                            <p:stCondLst>
                              <p:cond delay="500"/>
                            </p:stCondLst>
                            <p:childTnLst>
                              <p:par>
                                <p:cTn id="41" presetID="9" presetClass="entr" presetSubtype="0" fill="hold" nodeType="afterEffect">
                                  <p:stCondLst>
                                    <p:cond delay="500"/>
                                  </p:stCondLst>
                                  <p:childTnLst>
                                    <p:set>
                                      <p:cBhvr>
                                        <p:cTn id="42" dur="1" fill="hold">
                                          <p:stCondLst>
                                            <p:cond delay="0"/>
                                          </p:stCondLst>
                                        </p:cTn>
                                        <p:tgtEl>
                                          <p:spTgt spid="14339">
                                            <p:txEl>
                                              <p:pRg st="9" end="9"/>
                                            </p:txEl>
                                          </p:spTgt>
                                        </p:tgtEl>
                                        <p:attrNameLst>
                                          <p:attrName>style.visibility</p:attrName>
                                        </p:attrNameLst>
                                      </p:cBhvr>
                                      <p:to>
                                        <p:strVal val="visible"/>
                                      </p:to>
                                    </p:set>
                                    <p:animEffect transition="in" filter="dissolve">
                                      <p:cBhvr>
                                        <p:cTn id="43" dur="500"/>
                                        <p:tgtEl>
                                          <p:spTgt spid="14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E4B1B346-FADD-4490-B878-BF4782AA5D01}" type="slidenum">
              <a:rPr lang="en-GB" smtClean="0"/>
              <a:pPr/>
              <a:t>22</a:t>
            </a:fld>
            <a:endParaRPr lang="en-GB" smtClean="0"/>
          </a:p>
        </p:txBody>
      </p:sp>
      <p:sp>
        <p:nvSpPr>
          <p:cNvPr id="26627" name="Date Placeholder 4"/>
          <p:cNvSpPr>
            <a:spLocks noGrp="1"/>
          </p:cNvSpPr>
          <p:nvPr>
            <p:ph type="dt" sz="quarter" idx="11"/>
          </p:nvPr>
        </p:nvSpPr>
        <p:spPr>
          <a:noFill/>
        </p:spPr>
        <p:txBody>
          <a:bodyPr/>
          <a:lstStyle/>
          <a:p>
            <a:fld id="{4B05DB8D-84F1-452E-A300-3AA87043EACB}" type="datetime1">
              <a:rPr lang="en-GB" smtClean="0"/>
              <a:pPr/>
              <a:t>01/02/2018</a:t>
            </a:fld>
            <a:endParaRPr lang="en-GB" smtClean="0"/>
          </a:p>
        </p:txBody>
      </p:sp>
      <p:sp>
        <p:nvSpPr>
          <p:cNvPr id="26628" name="Rectangle 2"/>
          <p:cNvSpPr>
            <a:spLocks noGrp="1" noChangeArrowheads="1"/>
          </p:cNvSpPr>
          <p:nvPr>
            <p:ph type="title"/>
          </p:nvPr>
        </p:nvSpPr>
        <p:spPr/>
        <p:txBody>
          <a:bodyPr/>
          <a:lstStyle/>
          <a:p>
            <a:pPr eaLnBrk="1" hangingPunct="1"/>
            <a:endParaRPr lang="en-US" smtClean="0"/>
          </a:p>
        </p:txBody>
      </p:sp>
      <p:sp>
        <p:nvSpPr>
          <p:cNvPr id="50179" name="Rectangle 3"/>
          <p:cNvSpPr>
            <a:spLocks noGrp="1" noChangeArrowheads="1"/>
          </p:cNvSpPr>
          <p:nvPr>
            <p:ph type="body" idx="1"/>
          </p:nvPr>
        </p:nvSpPr>
        <p:spPr>
          <a:xfrm>
            <a:off x="261938" y="509588"/>
            <a:ext cx="8605837" cy="6680200"/>
          </a:xfrm>
        </p:spPr>
        <p:txBody>
          <a:bodyPr/>
          <a:lstStyle/>
          <a:p>
            <a:pPr eaLnBrk="1" hangingPunct="1">
              <a:lnSpc>
                <a:spcPct val="80000"/>
              </a:lnSpc>
              <a:buFontTx/>
              <a:buNone/>
              <a:defRPr/>
            </a:pPr>
            <a:r>
              <a:rPr lang="en-GB" sz="2400" dirty="0" smtClean="0">
                <a:solidFill>
                  <a:srgbClr val="FF0000"/>
                </a:solidFill>
              </a:rPr>
              <a:t>HALF LIFE.</a:t>
            </a:r>
          </a:p>
          <a:p>
            <a:pPr eaLnBrk="1" hangingPunct="1">
              <a:spcBef>
                <a:spcPct val="30000"/>
              </a:spcBef>
              <a:buFontTx/>
              <a:buNone/>
              <a:defRPr/>
            </a:pPr>
            <a:r>
              <a:rPr lang="en-GB" sz="2400" dirty="0" smtClean="0">
                <a:solidFill>
                  <a:srgbClr val="0000FF"/>
                </a:solidFill>
              </a:rPr>
              <a:t>From a radiological hazard point of view</a:t>
            </a:r>
          </a:p>
          <a:p>
            <a:pPr eaLnBrk="1" hangingPunct="1">
              <a:spcBef>
                <a:spcPct val="30000"/>
              </a:spcBef>
              <a:defRPr/>
            </a:pPr>
            <a:r>
              <a:rPr lang="en-GB" sz="2400" dirty="0" smtClean="0"/>
              <a:t>short half lives - up to say  6 months have intense radiation, but</a:t>
            </a:r>
          </a:p>
          <a:p>
            <a:pPr marL="895350" indent="4763" eaLnBrk="1" hangingPunct="1">
              <a:spcBef>
                <a:spcPct val="30000"/>
              </a:spcBef>
              <a:buFontTx/>
              <a:buNone/>
              <a:defRPr/>
            </a:pPr>
            <a:r>
              <a:rPr lang="en-GB" sz="2400" dirty="0" smtClean="0">
                <a:solidFill>
                  <a:srgbClr val="FF0000"/>
                </a:solidFill>
              </a:rPr>
              <a:t>decay quite rapidly.  Krypton-87 (half life 1.8 hours)- emitted from some gas cooled reactors - the  radioactivity after 1 day is insignificant.</a:t>
            </a:r>
          </a:p>
          <a:p>
            <a:pPr eaLnBrk="1" hangingPunct="1">
              <a:spcBef>
                <a:spcPct val="30000"/>
              </a:spcBef>
              <a:defRPr/>
            </a:pPr>
            <a:r>
              <a:rPr lang="en-GB" sz="2400" dirty="0" smtClean="0">
                <a:solidFill>
                  <a:srgbClr val="0000FF"/>
                </a:solidFill>
              </a:rPr>
              <a:t>For long half lives - the radiation doses are small, and also of little consequence</a:t>
            </a:r>
          </a:p>
          <a:p>
            <a:pPr eaLnBrk="1" hangingPunct="1">
              <a:spcBef>
                <a:spcPct val="30000"/>
              </a:spcBef>
              <a:defRPr/>
            </a:pPr>
            <a:r>
              <a:rPr lang="en-GB" sz="2400" dirty="0" smtClean="0">
                <a:solidFill>
                  <a:srgbClr val="FF0000"/>
                </a:solidFill>
              </a:rPr>
              <a:t>For intermediate half lives - these are the problem - e.g.  Strontium -90</a:t>
            </a:r>
          </a:p>
          <a:p>
            <a:pPr marL="895350" indent="4763" eaLnBrk="1" hangingPunct="1">
              <a:spcBef>
                <a:spcPct val="30000"/>
              </a:spcBef>
              <a:buFontTx/>
              <a:buNone/>
              <a:defRPr/>
            </a:pPr>
            <a:r>
              <a:rPr lang="en-GB" sz="2400" dirty="0" smtClean="0"/>
              <a:t>has a half life of about 30 years which means it has a relatively high radiation, and does not decay that quickly</a:t>
            </a:r>
            <a:r>
              <a:rPr lang="en-GB" sz="2000" dirty="0" smtClean="0"/>
              <a:t>.</a:t>
            </a:r>
          </a:p>
          <a:p>
            <a:pPr eaLnBrk="1" hangingPunct="1">
              <a:spcBef>
                <a:spcPct val="30000"/>
              </a:spcBef>
              <a:defRPr/>
            </a:pPr>
            <a:r>
              <a:rPr lang="en-GB" sz="2400" dirty="0" smtClean="0">
                <a:solidFill>
                  <a:srgbClr val="0000FF"/>
                </a:solidFill>
              </a:rPr>
              <a:t>Radiation only decreases to 30% over 90 years</a:t>
            </a:r>
          </a:p>
        </p:txBody>
      </p:sp>
      <p:sp>
        <p:nvSpPr>
          <p:cNvPr id="26630"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dissolve">
                                      <p:cBhvr>
                                        <p:cTn id="7" dur="500"/>
                                        <p:tgtEl>
                                          <p:spTgt spid="501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dissolve">
                                      <p:cBhvr>
                                        <p:cTn id="12" dur="500"/>
                                        <p:tgtEl>
                                          <p:spTgt spid="50179">
                                            <p:txEl>
                                              <p:pRg st="2" end="2"/>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500"/>
                                  </p:stCondLst>
                                  <p:childTnLst>
                                    <p:set>
                                      <p:cBhvr>
                                        <p:cTn id="15" dur="1" fill="hold">
                                          <p:stCondLst>
                                            <p:cond delay="0"/>
                                          </p:stCondLst>
                                        </p:cTn>
                                        <p:tgtEl>
                                          <p:spTgt spid="50179">
                                            <p:txEl>
                                              <p:pRg st="3" end="3"/>
                                            </p:txEl>
                                          </p:spTgt>
                                        </p:tgtEl>
                                        <p:attrNameLst>
                                          <p:attrName>style.visibility</p:attrName>
                                        </p:attrNameLst>
                                      </p:cBhvr>
                                      <p:to>
                                        <p:strVal val="visible"/>
                                      </p:to>
                                    </p:set>
                                    <p:animEffect transition="in" filter="dissolve">
                                      <p:cBhvr>
                                        <p:cTn id="16" dur="500"/>
                                        <p:tgtEl>
                                          <p:spTgt spid="5017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50179">
                                            <p:txEl>
                                              <p:pRg st="4" end="4"/>
                                            </p:txEl>
                                          </p:spTgt>
                                        </p:tgtEl>
                                        <p:attrNameLst>
                                          <p:attrName>style.visibility</p:attrName>
                                        </p:attrNameLst>
                                      </p:cBhvr>
                                      <p:to>
                                        <p:strVal val="visible"/>
                                      </p:to>
                                    </p:set>
                                    <p:animEffect transition="in" filter="dissolve">
                                      <p:cBhvr>
                                        <p:cTn id="21" dur="500"/>
                                        <p:tgtEl>
                                          <p:spTgt spid="5017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50179">
                                            <p:txEl>
                                              <p:pRg st="5" end="5"/>
                                            </p:txEl>
                                          </p:spTgt>
                                        </p:tgtEl>
                                        <p:attrNameLst>
                                          <p:attrName>style.visibility</p:attrName>
                                        </p:attrNameLst>
                                      </p:cBhvr>
                                      <p:to>
                                        <p:strVal val="visible"/>
                                      </p:to>
                                    </p:set>
                                    <p:animEffect transition="in" filter="dissolve">
                                      <p:cBhvr>
                                        <p:cTn id="26" dur="500"/>
                                        <p:tgtEl>
                                          <p:spTgt spid="50179">
                                            <p:txEl>
                                              <p:pRg st="5" end="5"/>
                                            </p:txEl>
                                          </p:spTgt>
                                        </p:tgtEl>
                                      </p:cBhvr>
                                    </p:animEffect>
                                  </p:childTnLst>
                                </p:cTn>
                              </p:par>
                            </p:childTnLst>
                          </p:cTn>
                        </p:par>
                        <p:par>
                          <p:cTn id="27" fill="hold" nodeType="afterGroup">
                            <p:stCondLst>
                              <p:cond delay="500"/>
                            </p:stCondLst>
                            <p:childTnLst>
                              <p:par>
                                <p:cTn id="28" presetID="9" presetClass="entr" presetSubtype="0" fill="hold" nodeType="afterEffect">
                                  <p:stCondLst>
                                    <p:cond delay="500"/>
                                  </p:stCondLst>
                                  <p:childTnLst>
                                    <p:set>
                                      <p:cBhvr>
                                        <p:cTn id="29" dur="1" fill="hold">
                                          <p:stCondLst>
                                            <p:cond delay="0"/>
                                          </p:stCondLst>
                                        </p:cTn>
                                        <p:tgtEl>
                                          <p:spTgt spid="50179">
                                            <p:txEl>
                                              <p:pRg st="6" end="6"/>
                                            </p:txEl>
                                          </p:spTgt>
                                        </p:tgtEl>
                                        <p:attrNameLst>
                                          <p:attrName>style.visibility</p:attrName>
                                        </p:attrNameLst>
                                      </p:cBhvr>
                                      <p:to>
                                        <p:strVal val="visible"/>
                                      </p:to>
                                    </p:set>
                                    <p:animEffect transition="in" filter="dissolve">
                                      <p:cBhvr>
                                        <p:cTn id="30" dur="500"/>
                                        <p:tgtEl>
                                          <p:spTgt spid="50179">
                                            <p:txEl>
                                              <p:pRg st="6" end="6"/>
                                            </p:txEl>
                                          </p:spTgt>
                                        </p:tgtEl>
                                      </p:cBhvr>
                                    </p:animEffect>
                                  </p:childTnLst>
                                </p:cTn>
                              </p:par>
                            </p:childTnLst>
                          </p:cTn>
                        </p:par>
                        <p:par>
                          <p:cTn id="31" fill="hold" nodeType="afterGroup">
                            <p:stCondLst>
                              <p:cond delay="1500"/>
                            </p:stCondLst>
                            <p:childTnLst>
                              <p:par>
                                <p:cTn id="32" presetID="9" presetClass="entr" presetSubtype="0" fill="hold" nodeType="afterEffect">
                                  <p:stCondLst>
                                    <p:cond delay="500"/>
                                  </p:stCondLst>
                                  <p:childTnLst>
                                    <p:set>
                                      <p:cBhvr>
                                        <p:cTn id="33" dur="1" fill="hold">
                                          <p:stCondLst>
                                            <p:cond delay="0"/>
                                          </p:stCondLst>
                                        </p:cTn>
                                        <p:tgtEl>
                                          <p:spTgt spid="50179">
                                            <p:txEl>
                                              <p:pRg st="7" end="7"/>
                                            </p:txEl>
                                          </p:spTgt>
                                        </p:tgtEl>
                                        <p:attrNameLst>
                                          <p:attrName>style.visibility</p:attrName>
                                        </p:attrNameLst>
                                      </p:cBhvr>
                                      <p:to>
                                        <p:strVal val="visible"/>
                                      </p:to>
                                    </p:set>
                                    <p:animEffect transition="in" filter="dissolve">
                                      <p:cBhvr>
                                        <p:cTn id="34" dur="500"/>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5FEFE877-A3DF-4F6C-8EE6-1214A683A0CF}" type="slidenum">
              <a:rPr lang="en-GB" smtClean="0"/>
              <a:pPr/>
              <a:t>23</a:t>
            </a:fld>
            <a:endParaRPr lang="en-GB" smtClean="0"/>
          </a:p>
        </p:txBody>
      </p:sp>
      <p:sp>
        <p:nvSpPr>
          <p:cNvPr id="27651" name="Date Placeholder 4"/>
          <p:cNvSpPr>
            <a:spLocks noGrp="1"/>
          </p:cNvSpPr>
          <p:nvPr>
            <p:ph type="dt" sz="quarter" idx="11"/>
          </p:nvPr>
        </p:nvSpPr>
        <p:spPr>
          <a:noFill/>
        </p:spPr>
        <p:txBody>
          <a:bodyPr/>
          <a:lstStyle/>
          <a:p>
            <a:fld id="{A0461BB6-16E7-4B84-8E7B-DD3639F13F5B}" type="datetime1">
              <a:rPr lang="en-GB" smtClean="0"/>
              <a:pPr/>
              <a:t>01/02/2018</a:t>
            </a:fld>
            <a:endParaRPr lang="en-GB" smtClean="0"/>
          </a:p>
        </p:txBody>
      </p:sp>
      <p:sp>
        <p:nvSpPr>
          <p:cNvPr id="3074" name="Rectangle 2"/>
          <p:cNvSpPr>
            <a:spLocks noGrp="1" noChangeArrowheads="1"/>
          </p:cNvSpPr>
          <p:nvPr>
            <p:ph type="subTitle" idx="1"/>
          </p:nvPr>
        </p:nvSpPr>
        <p:spPr>
          <a:xfrm>
            <a:off x="3022600" y="5770563"/>
            <a:ext cx="5903913" cy="1347787"/>
          </a:xfrm>
        </p:spPr>
        <p:txBody>
          <a:bodyPr/>
          <a:lstStyle/>
          <a:p>
            <a:pPr marL="533400" indent="-533400" algn="l" eaLnBrk="1" hangingPunct="1">
              <a:lnSpc>
                <a:spcPct val="90000"/>
              </a:lnSpc>
              <a:spcBef>
                <a:spcPct val="0"/>
              </a:spcBef>
            </a:pPr>
            <a:r>
              <a:rPr lang="en-GB" sz="2400" smtClean="0"/>
              <a:t>      This reaction is one of several which might take place.   In some cases, 3 daughter products are produced.</a:t>
            </a:r>
          </a:p>
        </p:txBody>
      </p:sp>
      <p:grpSp>
        <p:nvGrpSpPr>
          <p:cNvPr id="2" name="Group 148"/>
          <p:cNvGrpSpPr>
            <a:grpSpLocks/>
          </p:cNvGrpSpPr>
          <p:nvPr/>
        </p:nvGrpSpPr>
        <p:grpSpPr bwMode="auto">
          <a:xfrm rot="-2700000">
            <a:off x="2916238" y="1235075"/>
            <a:ext cx="1727200" cy="2695575"/>
            <a:chOff x="1701" y="1480"/>
            <a:chExt cx="1088" cy="1698"/>
          </a:xfrm>
        </p:grpSpPr>
        <p:grpSp>
          <p:nvGrpSpPr>
            <p:cNvPr id="27868" name="Group 13"/>
            <p:cNvGrpSpPr>
              <a:grpSpLocks/>
            </p:cNvGrpSpPr>
            <p:nvPr/>
          </p:nvGrpSpPr>
          <p:grpSpPr bwMode="auto">
            <a:xfrm rot="3120000">
              <a:off x="1724" y="1865"/>
              <a:ext cx="952" cy="997"/>
              <a:chOff x="839" y="527"/>
              <a:chExt cx="952" cy="997"/>
            </a:xfrm>
          </p:grpSpPr>
          <p:pic>
            <p:nvPicPr>
              <p:cNvPr id="27893" name="Picture 14" descr="REACT3"/>
              <p:cNvPicPr>
                <a:picLocks noChangeAspect="1" noChangeArrowheads="1"/>
              </p:cNvPicPr>
              <p:nvPr/>
            </p:nvPicPr>
            <p:blipFill>
              <a:blip r:embed="rId4" cstate="print"/>
              <a:srcRect/>
              <a:stretch>
                <a:fillRect/>
              </a:stretch>
            </p:blipFill>
            <p:spPr bwMode="auto">
              <a:xfrm>
                <a:off x="839" y="708"/>
                <a:ext cx="305" cy="363"/>
              </a:xfrm>
              <a:prstGeom prst="rect">
                <a:avLst/>
              </a:prstGeom>
              <a:noFill/>
              <a:ln w="9525">
                <a:noFill/>
                <a:miter lim="800000"/>
                <a:headEnd/>
                <a:tailEnd/>
              </a:ln>
            </p:spPr>
          </p:pic>
          <p:grpSp>
            <p:nvGrpSpPr>
              <p:cNvPr id="27894" name="Group 15"/>
              <p:cNvGrpSpPr>
                <a:grpSpLocks/>
              </p:cNvGrpSpPr>
              <p:nvPr/>
            </p:nvGrpSpPr>
            <p:grpSpPr bwMode="auto">
              <a:xfrm>
                <a:off x="1247" y="935"/>
                <a:ext cx="525" cy="500"/>
                <a:chOff x="657" y="2387"/>
                <a:chExt cx="525" cy="500"/>
              </a:xfrm>
            </p:grpSpPr>
            <p:grpSp>
              <p:nvGrpSpPr>
                <p:cNvPr id="27906" name="Group 16"/>
                <p:cNvGrpSpPr>
                  <a:grpSpLocks/>
                </p:cNvGrpSpPr>
                <p:nvPr/>
              </p:nvGrpSpPr>
              <p:grpSpPr bwMode="auto">
                <a:xfrm>
                  <a:off x="703" y="2387"/>
                  <a:ext cx="479" cy="409"/>
                  <a:chOff x="703" y="2387"/>
                  <a:chExt cx="479" cy="409"/>
                </a:xfrm>
              </p:grpSpPr>
              <p:grpSp>
                <p:nvGrpSpPr>
                  <p:cNvPr id="27916" name="Group 17"/>
                  <p:cNvGrpSpPr>
                    <a:grpSpLocks/>
                  </p:cNvGrpSpPr>
                  <p:nvPr/>
                </p:nvGrpSpPr>
                <p:grpSpPr bwMode="auto">
                  <a:xfrm>
                    <a:off x="748" y="2387"/>
                    <a:ext cx="434" cy="409"/>
                    <a:chOff x="748" y="2387"/>
                    <a:chExt cx="434" cy="409"/>
                  </a:xfrm>
                </p:grpSpPr>
                <p:pic>
                  <p:nvPicPr>
                    <p:cNvPr id="27921" name="Picture 18"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922" name="Picture 19"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923" name="Picture 20"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27917" name="Group 21"/>
                  <p:cNvGrpSpPr>
                    <a:grpSpLocks/>
                  </p:cNvGrpSpPr>
                  <p:nvPr/>
                </p:nvGrpSpPr>
                <p:grpSpPr bwMode="auto">
                  <a:xfrm>
                    <a:off x="703" y="2387"/>
                    <a:ext cx="434" cy="409"/>
                    <a:chOff x="748" y="2387"/>
                    <a:chExt cx="434" cy="409"/>
                  </a:xfrm>
                </p:grpSpPr>
                <p:pic>
                  <p:nvPicPr>
                    <p:cNvPr id="27918" name="Picture 2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919" name="Picture 2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920" name="Picture 2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27907" name="Group 25"/>
                <p:cNvGrpSpPr>
                  <a:grpSpLocks/>
                </p:cNvGrpSpPr>
                <p:nvPr/>
              </p:nvGrpSpPr>
              <p:grpSpPr bwMode="auto">
                <a:xfrm rot="10800000">
                  <a:off x="657" y="2478"/>
                  <a:ext cx="479" cy="409"/>
                  <a:chOff x="703" y="2387"/>
                  <a:chExt cx="479" cy="409"/>
                </a:xfrm>
              </p:grpSpPr>
              <p:grpSp>
                <p:nvGrpSpPr>
                  <p:cNvPr id="27908" name="Group 26"/>
                  <p:cNvGrpSpPr>
                    <a:grpSpLocks/>
                  </p:cNvGrpSpPr>
                  <p:nvPr/>
                </p:nvGrpSpPr>
                <p:grpSpPr bwMode="auto">
                  <a:xfrm>
                    <a:off x="748" y="2387"/>
                    <a:ext cx="434" cy="409"/>
                    <a:chOff x="748" y="2387"/>
                    <a:chExt cx="434" cy="409"/>
                  </a:xfrm>
                </p:grpSpPr>
                <p:pic>
                  <p:nvPicPr>
                    <p:cNvPr id="27913" name="Picture 27"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914" name="Picture 28"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915" name="Picture 29"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27909" name="Group 30"/>
                  <p:cNvGrpSpPr>
                    <a:grpSpLocks/>
                  </p:cNvGrpSpPr>
                  <p:nvPr/>
                </p:nvGrpSpPr>
                <p:grpSpPr bwMode="auto">
                  <a:xfrm>
                    <a:off x="703" y="2387"/>
                    <a:ext cx="434" cy="409"/>
                    <a:chOff x="748" y="2387"/>
                    <a:chExt cx="434" cy="409"/>
                  </a:xfrm>
                </p:grpSpPr>
                <p:pic>
                  <p:nvPicPr>
                    <p:cNvPr id="27910" name="Picture 31"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911" name="Picture 32"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912" name="Picture 33"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27895" name="Picture 34" descr="REACT3"/>
              <p:cNvPicPr>
                <a:picLocks noChangeAspect="1" noChangeArrowheads="1"/>
              </p:cNvPicPr>
              <p:nvPr/>
            </p:nvPicPr>
            <p:blipFill>
              <a:blip r:embed="rId4" cstate="print"/>
              <a:srcRect/>
              <a:stretch>
                <a:fillRect/>
              </a:stretch>
            </p:blipFill>
            <p:spPr bwMode="auto">
              <a:xfrm>
                <a:off x="1202" y="1116"/>
                <a:ext cx="343" cy="408"/>
              </a:xfrm>
              <a:prstGeom prst="rect">
                <a:avLst/>
              </a:prstGeom>
              <a:noFill/>
              <a:ln w="9525">
                <a:noFill/>
                <a:miter lim="800000"/>
                <a:headEnd/>
                <a:tailEnd/>
              </a:ln>
            </p:spPr>
          </p:pic>
          <p:pic>
            <p:nvPicPr>
              <p:cNvPr id="27896" name="Picture 35" descr="REACT3"/>
              <p:cNvPicPr>
                <a:picLocks noChangeAspect="1" noChangeArrowheads="1"/>
              </p:cNvPicPr>
              <p:nvPr/>
            </p:nvPicPr>
            <p:blipFill>
              <a:blip r:embed="rId4" cstate="print"/>
              <a:srcRect/>
              <a:stretch>
                <a:fillRect/>
              </a:stretch>
            </p:blipFill>
            <p:spPr bwMode="auto">
              <a:xfrm>
                <a:off x="1429" y="708"/>
                <a:ext cx="343" cy="408"/>
              </a:xfrm>
              <a:prstGeom prst="rect">
                <a:avLst/>
              </a:prstGeom>
              <a:noFill/>
              <a:ln w="9525">
                <a:noFill/>
                <a:miter lim="800000"/>
                <a:headEnd/>
                <a:tailEnd/>
              </a:ln>
            </p:spPr>
          </p:pic>
          <p:pic>
            <p:nvPicPr>
              <p:cNvPr id="27897" name="Picture 36" descr="REACT3"/>
              <p:cNvPicPr>
                <a:picLocks noChangeAspect="1" noChangeArrowheads="1"/>
              </p:cNvPicPr>
              <p:nvPr/>
            </p:nvPicPr>
            <p:blipFill>
              <a:blip r:embed="rId4" cstate="print"/>
              <a:srcRect/>
              <a:stretch>
                <a:fillRect/>
              </a:stretch>
            </p:blipFill>
            <p:spPr bwMode="auto">
              <a:xfrm rot="10800000">
                <a:off x="1157" y="980"/>
                <a:ext cx="343" cy="408"/>
              </a:xfrm>
              <a:prstGeom prst="rect">
                <a:avLst/>
              </a:prstGeom>
              <a:noFill/>
              <a:ln w="9525">
                <a:noFill/>
                <a:miter lim="800000"/>
                <a:headEnd/>
                <a:tailEnd/>
              </a:ln>
            </p:spPr>
          </p:pic>
          <p:pic>
            <p:nvPicPr>
              <p:cNvPr id="27898" name="Picture 37" descr="REACT3"/>
              <p:cNvPicPr>
                <a:picLocks noChangeAspect="1" noChangeArrowheads="1"/>
              </p:cNvPicPr>
              <p:nvPr/>
            </p:nvPicPr>
            <p:blipFill>
              <a:blip r:embed="rId4" cstate="print"/>
              <a:srcRect/>
              <a:stretch>
                <a:fillRect/>
              </a:stretch>
            </p:blipFill>
            <p:spPr bwMode="auto">
              <a:xfrm rot="10800000">
                <a:off x="1247" y="753"/>
                <a:ext cx="343" cy="408"/>
              </a:xfrm>
              <a:prstGeom prst="rect">
                <a:avLst/>
              </a:prstGeom>
              <a:noFill/>
              <a:ln w="9525">
                <a:noFill/>
                <a:miter lim="800000"/>
                <a:headEnd/>
                <a:tailEnd/>
              </a:ln>
            </p:spPr>
          </p:pic>
          <p:pic>
            <p:nvPicPr>
              <p:cNvPr id="27899" name="Picture 38" descr="REACT3"/>
              <p:cNvPicPr>
                <a:picLocks noChangeAspect="1" noChangeArrowheads="1"/>
              </p:cNvPicPr>
              <p:nvPr/>
            </p:nvPicPr>
            <p:blipFill>
              <a:blip r:embed="rId4" cstate="print"/>
              <a:srcRect/>
              <a:stretch>
                <a:fillRect/>
              </a:stretch>
            </p:blipFill>
            <p:spPr bwMode="auto">
              <a:xfrm rot="5400000">
                <a:off x="1098" y="767"/>
                <a:ext cx="343" cy="408"/>
              </a:xfrm>
              <a:prstGeom prst="rect">
                <a:avLst/>
              </a:prstGeom>
              <a:noFill/>
              <a:ln w="9525">
                <a:noFill/>
                <a:miter lim="800000"/>
                <a:headEnd/>
                <a:tailEnd/>
              </a:ln>
            </p:spPr>
          </p:pic>
          <p:pic>
            <p:nvPicPr>
              <p:cNvPr id="27900" name="Picture 39" descr="REACT3"/>
              <p:cNvPicPr>
                <a:picLocks noChangeAspect="1" noChangeArrowheads="1"/>
              </p:cNvPicPr>
              <p:nvPr/>
            </p:nvPicPr>
            <p:blipFill>
              <a:blip r:embed="rId4" cstate="print"/>
              <a:srcRect/>
              <a:stretch>
                <a:fillRect/>
              </a:stretch>
            </p:blipFill>
            <p:spPr bwMode="auto">
              <a:xfrm rot="10800000">
                <a:off x="975" y="663"/>
                <a:ext cx="343" cy="408"/>
              </a:xfrm>
              <a:prstGeom prst="rect">
                <a:avLst/>
              </a:prstGeom>
              <a:noFill/>
              <a:ln w="9525">
                <a:noFill/>
                <a:miter lim="800000"/>
                <a:headEnd/>
                <a:tailEnd/>
              </a:ln>
            </p:spPr>
          </p:pic>
          <p:pic>
            <p:nvPicPr>
              <p:cNvPr id="27901" name="Picture 40" descr="REACT3"/>
              <p:cNvPicPr>
                <a:picLocks noChangeAspect="1" noChangeArrowheads="1"/>
              </p:cNvPicPr>
              <p:nvPr/>
            </p:nvPicPr>
            <p:blipFill>
              <a:blip r:embed="rId4" cstate="print"/>
              <a:srcRect/>
              <a:stretch>
                <a:fillRect/>
              </a:stretch>
            </p:blipFill>
            <p:spPr bwMode="auto">
              <a:xfrm rot="5400000">
                <a:off x="1279" y="585"/>
                <a:ext cx="343" cy="408"/>
              </a:xfrm>
              <a:prstGeom prst="rect">
                <a:avLst/>
              </a:prstGeom>
              <a:noFill/>
              <a:ln w="9525">
                <a:noFill/>
                <a:miter lim="800000"/>
                <a:headEnd/>
                <a:tailEnd/>
              </a:ln>
            </p:spPr>
          </p:pic>
          <p:pic>
            <p:nvPicPr>
              <p:cNvPr id="27902" name="Picture 41" descr="REACT3"/>
              <p:cNvPicPr>
                <a:picLocks noChangeAspect="1" noChangeArrowheads="1"/>
              </p:cNvPicPr>
              <p:nvPr/>
            </p:nvPicPr>
            <p:blipFill>
              <a:blip r:embed="rId4" cstate="print"/>
              <a:srcRect/>
              <a:stretch>
                <a:fillRect/>
              </a:stretch>
            </p:blipFill>
            <p:spPr bwMode="auto">
              <a:xfrm rot="-5400000">
                <a:off x="1415" y="540"/>
                <a:ext cx="343" cy="408"/>
              </a:xfrm>
              <a:prstGeom prst="rect">
                <a:avLst/>
              </a:prstGeom>
              <a:noFill/>
              <a:ln w="9525">
                <a:noFill/>
                <a:miter lim="800000"/>
                <a:headEnd/>
                <a:tailEnd/>
              </a:ln>
            </p:spPr>
          </p:pic>
          <p:pic>
            <p:nvPicPr>
              <p:cNvPr id="27903" name="Picture 42" descr="REACT3"/>
              <p:cNvPicPr>
                <a:picLocks noChangeAspect="1" noChangeArrowheads="1"/>
              </p:cNvPicPr>
              <p:nvPr/>
            </p:nvPicPr>
            <p:blipFill>
              <a:blip r:embed="rId4" cstate="print"/>
              <a:srcRect/>
              <a:stretch>
                <a:fillRect/>
              </a:stretch>
            </p:blipFill>
            <p:spPr bwMode="auto">
              <a:xfrm>
                <a:off x="975" y="980"/>
                <a:ext cx="343" cy="408"/>
              </a:xfrm>
              <a:prstGeom prst="rect">
                <a:avLst/>
              </a:prstGeom>
              <a:noFill/>
              <a:ln w="9525">
                <a:noFill/>
                <a:miter lim="800000"/>
                <a:headEnd/>
                <a:tailEnd/>
              </a:ln>
            </p:spPr>
          </p:pic>
          <p:pic>
            <p:nvPicPr>
              <p:cNvPr id="27904" name="Picture 43" descr="REACT3"/>
              <p:cNvPicPr>
                <a:picLocks noChangeAspect="1" noChangeArrowheads="1"/>
              </p:cNvPicPr>
              <p:nvPr/>
            </p:nvPicPr>
            <p:blipFill>
              <a:blip r:embed="rId4" cstate="print"/>
              <a:srcRect/>
              <a:stretch>
                <a:fillRect/>
              </a:stretch>
            </p:blipFill>
            <p:spPr bwMode="auto">
              <a:xfrm rot="10800000">
                <a:off x="1111" y="527"/>
                <a:ext cx="343" cy="408"/>
              </a:xfrm>
              <a:prstGeom prst="rect">
                <a:avLst/>
              </a:prstGeom>
              <a:noFill/>
              <a:ln w="9525">
                <a:noFill/>
                <a:miter lim="800000"/>
                <a:headEnd/>
                <a:tailEnd/>
              </a:ln>
            </p:spPr>
          </p:pic>
          <p:pic>
            <p:nvPicPr>
              <p:cNvPr id="27905" name="Picture 44" descr="REACT3"/>
              <p:cNvPicPr>
                <a:picLocks noChangeAspect="1" noChangeArrowheads="1"/>
              </p:cNvPicPr>
              <p:nvPr/>
            </p:nvPicPr>
            <p:blipFill>
              <a:blip r:embed="rId4" cstate="print"/>
              <a:srcRect/>
              <a:stretch>
                <a:fillRect/>
              </a:stretch>
            </p:blipFill>
            <p:spPr bwMode="auto">
              <a:xfrm rot="5400000">
                <a:off x="871" y="857"/>
                <a:ext cx="343" cy="408"/>
              </a:xfrm>
              <a:prstGeom prst="rect">
                <a:avLst/>
              </a:prstGeom>
              <a:noFill/>
              <a:ln w="9525">
                <a:noFill/>
                <a:miter lim="800000"/>
                <a:headEnd/>
                <a:tailEnd/>
              </a:ln>
            </p:spPr>
          </p:pic>
        </p:grpSp>
        <p:pic>
          <p:nvPicPr>
            <p:cNvPr id="27869" name="Picture 46" descr="REACT3"/>
            <p:cNvPicPr>
              <a:picLocks noChangeAspect="1" noChangeArrowheads="1"/>
            </p:cNvPicPr>
            <p:nvPr/>
          </p:nvPicPr>
          <p:blipFill>
            <a:blip r:embed="rId4" cstate="print"/>
            <a:srcRect/>
            <a:stretch>
              <a:fillRect/>
            </a:stretch>
          </p:blipFill>
          <p:spPr bwMode="auto">
            <a:xfrm>
              <a:off x="2018" y="2704"/>
              <a:ext cx="343" cy="408"/>
            </a:xfrm>
            <a:prstGeom prst="rect">
              <a:avLst/>
            </a:prstGeom>
            <a:noFill/>
            <a:ln w="9525">
              <a:noFill/>
              <a:miter lim="800000"/>
              <a:headEnd/>
              <a:tailEnd/>
            </a:ln>
          </p:spPr>
        </p:pic>
        <p:grpSp>
          <p:nvGrpSpPr>
            <p:cNvPr id="27870" name="Group 47"/>
            <p:cNvGrpSpPr>
              <a:grpSpLocks/>
            </p:cNvGrpSpPr>
            <p:nvPr/>
          </p:nvGrpSpPr>
          <p:grpSpPr bwMode="auto">
            <a:xfrm>
              <a:off x="1746" y="1480"/>
              <a:ext cx="1043" cy="1698"/>
              <a:chOff x="975" y="1480"/>
              <a:chExt cx="1043" cy="1698"/>
            </a:xfrm>
          </p:grpSpPr>
          <p:pic>
            <p:nvPicPr>
              <p:cNvPr id="27871" name="Picture 48" descr="REACT3"/>
              <p:cNvPicPr>
                <a:picLocks noChangeAspect="1" noChangeArrowheads="1"/>
              </p:cNvPicPr>
              <p:nvPr/>
            </p:nvPicPr>
            <p:blipFill>
              <a:blip r:embed="rId4" cstate="print"/>
              <a:srcRect/>
              <a:stretch>
                <a:fillRect/>
              </a:stretch>
            </p:blipFill>
            <p:spPr bwMode="auto">
              <a:xfrm rot="-5400000">
                <a:off x="1007" y="1493"/>
                <a:ext cx="343" cy="408"/>
              </a:xfrm>
              <a:prstGeom prst="rect">
                <a:avLst/>
              </a:prstGeom>
              <a:noFill/>
              <a:ln w="9525">
                <a:noFill/>
                <a:miter lim="800000"/>
                <a:headEnd/>
                <a:tailEnd/>
              </a:ln>
            </p:spPr>
          </p:pic>
          <p:grpSp>
            <p:nvGrpSpPr>
              <p:cNvPr id="27872" name="Group 49"/>
              <p:cNvGrpSpPr>
                <a:grpSpLocks/>
              </p:cNvGrpSpPr>
              <p:nvPr/>
            </p:nvGrpSpPr>
            <p:grpSpPr bwMode="auto">
              <a:xfrm>
                <a:off x="975" y="1480"/>
                <a:ext cx="1043" cy="1698"/>
                <a:chOff x="975" y="1480"/>
                <a:chExt cx="1043" cy="1698"/>
              </a:xfrm>
            </p:grpSpPr>
            <p:pic>
              <p:nvPicPr>
                <p:cNvPr id="27873" name="Picture 50" descr="REACT3"/>
                <p:cNvPicPr>
                  <a:picLocks noChangeAspect="1" noChangeArrowheads="1"/>
                </p:cNvPicPr>
                <p:nvPr/>
              </p:nvPicPr>
              <p:blipFill>
                <a:blip r:embed="rId4" cstate="print"/>
                <a:srcRect/>
                <a:stretch>
                  <a:fillRect/>
                </a:stretch>
              </p:blipFill>
              <p:spPr bwMode="auto">
                <a:xfrm rot="-5400000">
                  <a:off x="1007" y="2375"/>
                  <a:ext cx="343" cy="408"/>
                </a:xfrm>
                <a:prstGeom prst="rect">
                  <a:avLst/>
                </a:prstGeom>
                <a:noFill/>
                <a:ln w="9525">
                  <a:noFill/>
                  <a:miter lim="800000"/>
                  <a:headEnd/>
                  <a:tailEnd/>
                </a:ln>
              </p:spPr>
            </p:pic>
            <p:grpSp>
              <p:nvGrpSpPr>
                <p:cNvPr id="27874" name="Group 51"/>
                <p:cNvGrpSpPr>
                  <a:grpSpLocks/>
                </p:cNvGrpSpPr>
                <p:nvPr/>
              </p:nvGrpSpPr>
              <p:grpSpPr bwMode="auto">
                <a:xfrm>
                  <a:off x="975" y="1480"/>
                  <a:ext cx="1043" cy="1698"/>
                  <a:chOff x="975" y="1480"/>
                  <a:chExt cx="1043" cy="1698"/>
                </a:xfrm>
              </p:grpSpPr>
              <p:pic>
                <p:nvPicPr>
                  <p:cNvPr id="27875" name="Picture 52" descr="REACT3"/>
                  <p:cNvPicPr>
                    <a:picLocks noChangeAspect="1" noChangeArrowheads="1"/>
                  </p:cNvPicPr>
                  <p:nvPr/>
                </p:nvPicPr>
                <p:blipFill>
                  <a:blip r:embed="rId4" cstate="print"/>
                  <a:srcRect/>
                  <a:stretch>
                    <a:fillRect/>
                  </a:stretch>
                </p:blipFill>
                <p:spPr bwMode="auto">
                  <a:xfrm rot="-5400000">
                    <a:off x="1415" y="2536"/>
                    <a:ext cx="343" cy="408"/>
                  </a:xfrm>
                  <a:prstGeom prst="rect">
                    <a:avLst/>
                  </a:prstGeom>
                  <a:noFill/>
                  <a:ln w="9525">
                    <a:noFill/>
                    <a:miter lim="800000"/>
                    <a:headEnd/>
                    <a:tailEnd/>
                  </a:ln>
                </p:spPr>
              </p:pic>
              <p:pic>
                <p:nvPicPr>
                  <p:cNvPr id="27876" name="Picture 53" descr="REACT3"/>
                  <p:cNvPicPr>
                    <a:picLocks noChangeAspect="1" noChangeArrowheads="1"/>
                  </p:cNvPicPr>
                  <p:nvPr/>
                </p:nvPicPr>
                <p:blipFill>
                  <a:blip r:embed="rId4" cstate="print"/>
                  <a:srcRect/>
                  <a:stretch>
                    <a:fillRect/>
                  </a:stretch>
                </p:blipFill>
                <p:spPr bwMode="auto">
                  <a:xfrm>
                    <a:off x="1066" y="1480"/>
                    <a:ext cx="343" cy="408"/>
                  </a:xfrm>
                  <a:prstGeom prst="rect">
                    <a:avLst/>
                  </a:prstGeom>
                  <a:noFill/>
                  <a:ln w="9525">
                    <a:noFill/>
                    <a:miter lim="800000"/>
                    <a:headEnd/>
                    <a:tailEnd/>
                  </a:ln>
                </p:spPr>
              </p:pic>
              <p:pic>
                <p:nvPicPr>
                  <p:cNvPr id="27877" name="Picture 54" descr="REACT3"/>
                  <p:cNvPicPr>
                    <a:picLocks noChangeAspect="1" noChangeArrowheads="1"/>
                  </p:cNvPicPr>
                  <p:nvPr/>
                </p:nvPicPr>
                <p:blipFill>
                  <a:blip r:embed="rId4" cstate="print"/>
                  <a:srcRect/>
                  <a:stretch>
                    <a:fillRect/>
                  </a:stretch>
                </p:blipFill>
                <p:spPr bwMode="auto">
                  <a:xfrm rot="-5400000">
                    <a:off x="1007" y="1629"/>
                    <a:ext cx="343" cy="408"/>
                  </a:xfrm>
                  <a:prstGeom prst="rect">
                    <a:avLst/>
                  </a:prstGeom>
                  <a:noFill/>
                  <a:ln w="9525">
                    <a:noFill/>
                    <a:miter lim="800000"/>
                    <a:headEnd/>
                    <a:tailEnd/>
                  </a:ln>
                </p:spPr>
              </p:pic>
              <p:pic>
                <p:nvPicPr>
                  <p:cNvPr id="27878" name="Picture 55" descr="REACT3"/>
                  <p:cNvPicPr>
                    <a:picLocks noChangeAspect="1" noChangeArrowheads="1"/>
                  </p:cNvPicPr>
                  <p:nvPr/>
                </p:nvPicPr>
                <p:blipFill>
                  <a:blip r:embed="rId4" cstate="print"/>
                  <a:srcRect/>
                  <a:stretch>
                    <a:fillRect/>
                  </a:stretch>
                </p:blipFill>
                <p:spPr bwMode="auto">
                  <a:xfrm>
                    <a:off x="1519" y="2523"/>
                    <a:ext cx="343" cy="408"/>
                  </a:xfrm>
                  <a:prstGeom prst="rect">
                    <a:avLst/>
                  </a:prstGeom>
                  <a:noFill/>
                  <a:ln w="9525">
                    <a:noFill/>
                    <a:miter lim="800000"/>
                    <a:headEnd/>
                    <a:tailEnd/>
                  </a:ln>
                </p:spPr>
              </p:pic>
              <p:pic>
                <p:nvPicPr>
                  <p:cNvPr id="27879" name="Picture 56" descr="REACT3"/>
                  <p:cNvPicPr>
                    <a:picLocks noChangeAspect="1" noChangeArrowheads="1"/>
                  </p:cNvPicPr>
                  <p:nvPr/>
                </p:nvPicPr>
                <p:blipFill>
                  <a:blip r:embed="rId4" cstate="print"/>
                  <a:srcRect/>
                  <a:stretch>
                    <a:fillRect/>
                  </a:stretch>
                </p:blipFill>
                <p:spPr bwMode="auto">
                  <a:xfrm rot="10800000">
                    <a:off x="1020" y="1797"/>
                    <a:ext cx="343" cy="408"/>
                  </a:xfrm>
                  <a:prstGeom prst="rect">
                    <a:avLst/>
                  </a:prstGeom>
                  <a:noFill/>
                  <a:ln w="9525">
                    <a:noFill/>
                    <a:miter lim="800000"/>
                    <a:headEnd/>
                    <a:tailEnd/>
                  </a:ln>
                </p:spPr>
              </p:pic>
              <p:pic>
                <p:nvPicPr>
                  <p:cNvPr id="27880" name="Picture 57" descr="REACT3"/>
                  <p:cNvPicPr>
                    <a:picLocks noChangeAspect="1" noChangeArrowheads="1"/>
                  </p:cNvPicPr>
                  <p:nvPr/>
                </p:nvPicPr>
                <p:blipFill>
                  <a:blip r:embed="rId4" cstate="print"/>
                  <a:srcRect/>
                  <a:stretch>
                    <a:fillRect/>
                  </a:stretch>
                </p:blipFill>
                <p:spPr bwMode="auto">
                  <a:xfrm rot="5400000">
                    <a:off x="1370" y="2672"/>
                    <a:ext cx="343" cy="408"/>
                  </a:xfrm>
                  <a:prstGeom prst="rect">
                    <a:avLst/>
                  </a:prstGeom>
                  <a:noFill/>
                  <a:ln w="9525">
                    <a:noFill/>
                    <a:miter lim="800000"/>
                    <a:headEnd/>
                    <a:tailEnd/>
                  </a:ln>
                </p:spPr>
              </p:pic>
              <p:pic>
                <p:nvPicPr>
                  <p:cNvPr id="27881" name="Picture 58" descr="REACT3"/>
                  <p:cNvPicPr>
                    <a:picLocks noChangeAspect="1" noChangeArrowheads="1"/>
                  </p:cNvPicPr>
                  <p:nvPr/>
                </p:nvPicPr>
                <p:blipFill>
                  <a:blip r:embed="rId4" cstate="print"/>
                  <a:srcRect/>
                  <a:stretch>
                    <a:fillRect/>
                  </a:stretch>
                </p:blipFill>
                <p:spPr bwMode="auto">
                  <a:xfrm rot="-8400000">
                    <a:off x="1202" y="1706"/>
                    <a:ext cx="343" cy="408"/>
                  </a:xfrm>
                  <a:prstGeom prst="rect">
                    <a:avLst/>
                  </a:prstGeom>
                  <a:noFill/>
                  <a:ln w="9525">
                    <a:noFill/>
                    <a:miter lim="800000"/>
                    <a:headEnd/>
                    <a:tailEnd/>
                  </a:ln>
                </p:spPr>
              </p:pic>
              <p:pic>
                <p:nvPicPr>
                  <p:cNvPr id="27882" name="Picture 59" descr="REACT3"/>
                  <p:cNvPicPr>
                    <a:picLocks noChangeAspect="1" noChangeArrowheads="1"/>
                  </p:cNvPicPr>
                  <p:nvPr/>
                </p:nvPicPr>
                <p:blipFill>
                  <a:blip r:embed="rId4" cstate="print"/>
                  <a:srcRect/>
                  <a:stretch>
                    <a:fillRect/>
                  </a:stretch>
                </p:blipFill>
                <p:spPr bwMode="auto">
                  <a:xfrm rot="-6000000">
                    <a:off x="1007" y="2763"/>
                    <a:ext cx="343" cy="408"/>
                  </a:xfrm>
                  <a:prstGeom prst="rect">
                    <a:avLst/>
                  </a:prstGeom>
                  <a:noFill/>
                  <a:ln w="9525">
                    <a:noFill/>
                    <a:miter lim="800000"/>
                    <a:headEnd/>
                    <a:tailEnd/>
                  </a:ln>
                </p:spPr>
              </p:pic>
              <p:pic>
                <p:nvPicPr>
                  <p:cNvPr id="27883" name="Picture 60" descr="REACT3"/>
                  <p:cNvPicPr>
                    <a:picLocks noChangeAspect="1" noChangeArrowheads="1"/>
                  </p:cNvPicPr>
                  <p:nvPr/>
                </p:nvPicPr>
                <p:blipFill>
                  <a:blip r:embed="rId4" cstate="print"/>
                  <a:srcRect/>
                  <a:stretch>
                    <a:fillRect/>
                  </a:stretch>
                </p:blipFill>
                <p:spPr bwMode="auto">
                  <a:xfrm rot="-5400000">
                    <a:off x="1007" y="2582"/>
                    <a:ext cx="343" cy="408"/>
                  </a:xfrm>
                  <a:prstGeom prst="rect">
                    <a:avLst/>
                  </a:prstGeom>
                  <a:noFill/>
                  <a:ln w="9525">
                    <a:noFill/>
                    <a:miter lim="800000"/>
                    <a:headEnd/>
                    <a:tailEnd/>
                  </a:ln>
                </p:spPr>
              </p:pic>
              <p:pic>
                <p:nvPicPr>
                  <p:cNvPr id="27884" name="Picture 61" descr="REACT2"/>
                  <p:cNvPicPr>
                    <a:picLocks noChangeAspect="1" noChangeArrowheads="1"/>
                  </p:cNvPicPr>
                  <p:nvPr/>
                </p:nvPicPr>
                <p:blipFill>
                  <a:blip r:embed="rId5" cstate="print"/>
                  <a:srcRect/>
                  <a:stretch>
                    <a:fillRect/>
                  </a:stretch>
                </p:blipFill>
                <p:spPr bwMode="auto">
                  <a:xfrm>
                    <a:off x="1066" y="2931"/>
                    <a:ext cx="317" cy="247"/>
                  </a:xfrm>
                  <a:prstGeom prst="rect">
                    <a:avLst/>
                  </a:prstGeom>
                  <a:noFill/>
                  <a:ln w="9525">
                    <a:noFill/>
                    <a:miter lim="800000"/>
                    <a:headEnd/>
                    <a:tailEnd/>
                  </a:ln>
                </p:spPr>
              </p:pic>
              <p:pic>
                <p:nvPicPr>
                  <p:cNvPr id="27885" name="Picture 62" descr="REACT3"/>
                  <p:cNvPicPr>
                    <a:picLocks noChangeAspect="1" noChangeArrowheads="1"/>
                  </p:cNvPicPr>
                  <p:nvPr/>
                </p:nvPicPr>
                <p:blipFill>
                  <a:blip r:embed="rId4" cstate="print"/>
                  <a:srcRect/>
                  <a:stretch>
                    <a:fillRect/>
                  </a:stretch>
                </p:blipFill>
                <p:spPr bwMode="auto">
                  <a:xfrm rot="-5400000">
                    <a:off x="1189" y="2718"/>
                    <a:ext cx="343" cy="408"/>
                  </a:xfrm>
                  <a:prstGeom prst="rect">
                    <a:avLst/>
                  </a:prstGeom>
                  <a:noFill/>
                  <a:ln w="9525">
                    <a:noFill/>
                    <a:miter lim="800000"/>
                    <a:headEnd/>
                    <a:tailEnd/>
                  </a:ln>
                </p:spPr>
              </p:pic>
              <p:pic>
                <p:nvPicPr>
                  <p:cNvPr id="27886" name="Picture 63" descr="REACT3"/>
                  <p:cNvPicPr>
                    <a:picLocks noChangeAspect="1" noChangeArrowheads="1"/>
                  </p:cNvPicPr>
                  <p:nvPr/>
                </p:nvPicPr>
                <p:blipFill>
                  <a:blip r:embed="rId4" cstate="print"/>
                  <a:srcRect/>
                  <a:stretch>
                    <a:fillRect/>
                  </a:stretch>
                </p:blipFill>
                <p:spPr bwMode="auto">
                  <a:xfrm rot="-5400000">
                    <a:off x="1279" y="1584"/>
                    <a:ext cx="343" cy="408"/>
                  </a:xfrm>
                  <a:prstGeom prst="rect">
                    <a:avLst/>
                  </a:prstGeom>
                  <a:noFill/>
                  <a:ln w="9525">
                    <a:noFill/>
                    <a:miter lim="800000"/>
                    <a:headEnd/>
                    <a:tailEnd/>
                  </a:ln>
                </p:spPr>
              </p:pic>
              <p:pic>
                <p:nvPicPr>
                  <p:cNvPr id="27887" name="Picture 64" descr="REACT3"/>
                  <p:cNvPicPr>
                    <a:picLocks noChangeAspect="1" noChangeArrowheads="1"/>
                  </p:cNvPicPr>
                  <p:nvPr/>
                </p:nvPicPr>
                <p:blipFill>
                  <a:blip r:embed="rId4" cstate="print"/>
                  <a:srcRect/>
                  <a:stretch>
                    <a:fillRect/>
                  </a:stretch>
                </p:blipFill>
                <p:spPr bwMode="auto">
                  <a:xfrm rot="-5400000">
                    <a:off x="1506" y="1765"/>
                    <a:ext cx="343" cy="408"/>
                  </a:xfrm>
                  <a:prstGeom prst="rect">
                    <a:avLst/>
                  </a:prstGeom>
                  <a:noFill/>
                  <a:ln w="9525">
                    <a:noFill/>
                    <a:miter lim="800000"/>
                    <a:headEnd/>
                    <a:tailEnd/>
                  </a:ln>
                </p:spPr>
              </p:pic>
              <p:pic>
                <p:nvPicPr>
                  <p:cNvPr id="27888" name="Picture 65" descr="REACT3"/>
                  <p:cNvPicPr>
                    <a:picLocks noChangeAspect="1" noChangeArrowheads="1"/>
                  </p:cNvPicPr>
                  <p:nvPr/>
                </p:nvPicPr>
                <p:blipFill>
                  <a:blip r:embed="rId4" cstate="print"/>
                  <a:srcRect/>
                  <a:stretch>
                    <a:fillRect/>
                  </a:stretch>
                </p:blipFill>
                <p:spPr bwMode="auto">
                  <a:xfrm rot="-5400000">
                    <a:off x="1597" y="1992"/>
                    <a:ext cx="343" cy="408"/>
                  </a:xfrm>
                  <a:prstGeom prst="rect">
                    <a:avLst/>
                  </a:prstGeom>
                  <a:noFill/>
                  <a:ln w="9525">
                    <a:noFill/>
                    <a:miter lim="800000"/>
                    <a:headEnd/>
                    <a:tailEnd/>
                  </a:ln>
                </p:spPr>
              </p:pic>
              <p:pic>
                <p:nvPicPr>
                  <p:cNvPr id="27889" name="Picture 66" descr="REACT2"/>
                  <p:cNvPicPr>
                    <a:picLocks noChangeAspect="1" noChangeArrowheads="1"/>
                  </p:cNvPicPr>
                  <p:nvPr/>
                </p:nvPicPr>
                <p:blipFill>
                  <a:blip r:embed="rId5" cstate="print"/>
                  <a:srcRect/>
                  <a:stretch>
                    <a:fillRect/>
                  </a:stretch>
                </p:blipFill>
                <p:spPr bwMode="auto">
                  <a:xfrm>
                    <a:off x="1610" y="2478"/>
                    <a:ext cx="317" cy="247"/>
                  </a:xfrm>
                  <a:prstGeom prst="rect">
                    <a:avLst/>
                  </a:prstGeom>
                  <a:noFill/>
                  <a:ln w="9525">
                    <a:noFill/>
                    <a:miter lim="800000"/>
                    <a:headEnd/>
                    <a:tailEnd/>
                  </a:ln>
                </p:spPr>
              </p:pic>
              <p:pic>
                <p:nvPicPr>
                  <p:cNvPr id="27890" name="Picture 67" descr="REACT3"/>
                  <p:cNvPicPr>
                    <a:picLocks noChangeAspect="1" noChangeArrowheads="1"/>
                  </p:cNvPicPr>
                  <p:nvPr/>
                </p:nvPicPr>
                <p:blipFill>
                  <a:blip r:embed="rId4" cstate="print"/>
                  <a:srcRect/>
                  <a:stretch>
                    <a:fillRect/>
                  </a:stretch>
                </p:blipFill>
                <p:spPr bwMode="auto">
                  <a:xfrm>
                    <a:off x="1383" y="1706"/>
                    <a:ext cx="343" cy="408"/>
                  </a:xfrm>
                  <a:prstGeom prst="rect">
                    <a:avLst/>
                  </a:prstGeom>
                  <a:noFill/>
                  <a:ln w="9525">
                    <a:noFill/>
                    <a:miter lim="800000"/>
                    <a:headEnd/>
                    <a:tailEnd/>
                  </a:ln>
                </p:spPr>
              </p:pic>
              <p:pic>
                <p:nvPicPr>
                  <p:cNvPr id="27891" name="Picture 68" descr="REACT2"/>
                  <p:cNvPicPr>
                    <a:picLocks noChangeAspect="1" noChangeArrowheads="1"/>
                  </p:cNvPicPr>
                  <p:nvPr/>
                </p:nvPicPr>
                <p:blipFill>
                  <a:blip r:embed="rId5" cstate="print"/>
                  <a:srcRect/>
                  <a:stretch>
                    <a:fillRect/>
                  </a:stretch>
                </p:blipFill>
                <p:spPr bwMode="auto">
                  <a:xfrm rot="3600000">
                    <a:off x="1580" y="1963"/>
                    <a:ext cx="272" cy="212"/>
                  </a:xfrm>
                  <a:prstGeom prst="rect">
                    <a:avLst/>
                  </a:prstGeom>
                  <a:noFill/>
                  <a:ln w="9525">
                    <a:noFill/>
                    <a:miter lim="800000"/>
                    <a:headEnd/>
                    <a:tailEnd/>
                  </a:ln>
                </p:spPr>
              </p:pic>
              <p:pic>
                <p:nvPicPr>
                  <p:cNvPr id="27892" name="Picture 69" descr="REACT3"/>
                  <p:cNvPicPr>
                    <a:picLocks noChangeAspect="1" noChangeArrowheads="1"/>
                  </p:cNvPicPr>
                  <p:nvPr/>
                </p:nvPicPr>
                <p:blipFill>
                  <a:blip r:embed="rId4" cstate="print"/>
                  <a:srcRect/>
                  <a:stretch>
                    <a:fillRect/>
                  </a:stretch>
                </p:blipFill>
                <p:spPr bwMode="auto">
                  <a:xfrm rot="-5400000">
                    <a:off x="1642" y="2083"/>
                    <a:ext cx="343" cy="408"/>
                  </a:xfrm>
                  <a:prstGeom prst="rect">
                    <a:avLst/>
                  </a:prstGeom>
                  <a:noFill/>
                  <a:ln w="9525">
                    <a:noFill/>
                    <a:miter lim="800000"/>
                    <a:headEnd/>
                    <a:tailEnd/>
                  </a:ln>
                </p:spPr>
              </p:pic>
            </p:grpSp>
          </p:grpSp>
        </p:grpSp>
      </p:grpSp>
      <p:grpSp>
        <p:nvGrpSpPr>
          <p:cNvPr id="14" name="Group 70"/>
          <p:cNvGrpSpPr>
            <a:grpSpLocks/>
          </p:cNvGrpSpPr>
          <p:nvPr/>
        </p:nvGrpSpPr>
        <p:grpSpPr bwMode="auto">
          <a:xfrm rot="-2700000">
            <a:off x="2051050" y="2243138"/>
            <a:ext cx="1727200" cy="2736850"/>
            <a:chOff x="68" y="1525"/>
            <a:chExt cx="1088" cy="1724"/>
          </a:xfrm>
        </p:grpSpPr>
        <p:pic>
          <p:nvPicPr>
            <p:cNvPr id="27795" name="Picture 71" descr="REACT3"/>
            <p:cNvPicPr>
              <a:picLocks noChangeAspect="1" noChangeArrowheads="1"/>
            </p:cNvPicPr>
            <p:nvPr/>
          </p:nvPicPr>
          <p:blipFill>
            <a:blip r:embed="rId4" cstate="print"/>
            <a:srcRect/>
            <a:stretch>
              <a:fillRect/>
            </a:stretch>
          </p:blipFill>
          <p:spPr bwMode="auto">
            <a:xfrm rot="10800000">
              <a:off x="360" y="1661"/>
              <a:ext cx="343" cy="408"/>
            </a:xfrm>
            <a:prstGeom prst="rect">
              <a:avLst/>
            </a:prstGeom>
            <a:noFill/>
            <a:ln w="9525">
              <a:noFill/>
              <a:miter lim="800000"/>
              <a:headEnd/>
              <a:tailEnd/>
            </a:ln>
          </p:spPr>
        </p:pic>
        <p:grpSp>
          <p:nvGrpSpPr>
            <p:cNvPr id="27796" name="Group 72"/>
            <p:cNvGrpSpPr>
              <a:grpSpLocks/>
            </p:cNvGrpSpPr>
            <p:nvPr/>
          </p:nvGrpSpPr>
          <p:grpSpPr bwMode="auto">
            <a:xfrm>
              <a:off x="68" y="1525"/>
              <a:ext cx="1088" cy="1724"/>
              <a:chOff x="68" y="1525"/>
              <a:chExt cx="1088" cy="1724"/>
            </a:xfrm>
          </p:grpSpPr>
          <p:grpSp>
            <p:nvGrpSpPr>
              <p:cNvPr id="27797" name="Group 73"/>
              <p:cNvGrpSpPr>
                <a:grpSpLocks/>
              </p:cNvGrpSpPr>
              <p:nvPr/>
            </p:nvGrpSpPr>
            <p:grpSpPr bwMode="auto">
              <a:xfrm>
                <a:off x="68" y="1525"/>
                <a:ext cx="1088" cy="1724"/>
                <a:chOff x="68" y="1525"/>
                <a:chExt cx="1088" cy="1724"/>
              </a:xfrm>
            </p:grpSpPr>
            <p:pic>
              <p:nvPicPr>
                <p:cNvPr id="27799" name="Picture 74" descr="REACT3"/>
                <p:cNvPicPr>
                  <a:picLocks noChangeAspect="1" noChangeArrowheads="1"/>
                </p:cNvPicPr>
                <p:nvPr/>
              </p:nvPicPr>
              <p:blipFill>
                <a:blip r:embed="rId4" cstate="print"/>
                <a:srcRect/>
                <a:stretch>
                  <a:fillRect/>
                </a:stretch>
              </p:blipFill>
              <p:spPr bwMode="auto">
                <a:xfrm rot="-6000000">
                  <a:off x="644" y="1493"/>
                  <a:ext cx="343" cy="408"/>
                </a:xfrm>
                <a:prstGeom prst="rect">
                  <a:avLst/>
                </a:prstGeom>
                <a:noFill/>
                <a:ln w="9525">
                  <a:noFill/>
                  <a:miter lim="800000"/>
                  <a:headEnd/>
                  <a:tailEnd/>
                </a:ln>
              </p:spPr>
            </p:pic>
            <p:pic>
              <p:nvPicPr>
                <p:cNvPr id="27800" name="Picture 75" descr="REACT3"/>
                <p:cNvPicPr>
                  <a:picLocks noChangeAspect="1" noChangeArrowheads="1"/>
                </p:cNvPicPr>
                <p:nvPr/>
              </p:nvPicPr>
              <p:blipFill>
                <a:blip r:embed="rId4" cstate="print"/>
                <a:srcRect/>
                <a:stretch>
                  <a:fillRect/>
                </a:stretch>
              </p:blipFill>
              <p:spPr bwMode="auto">
                <a:xfrm rot="10200000">
                  <a:off x="703" y="1797"/>
                  <a:ext cx="343" cy="408"/>
                </a:xfrm>
                <a:prstGeom prst="rect">
                  <a:avLst/>
                </a:prstGeom>
                <a:noFill/>
                <a:ln w="9525">
                  <a:noFill/>
                  <a:miter lim="800000"/>
                  <a:headEnd/>
                  <a:tailEnd/>
                </a:ln>
              </p:spPr>
            </p:pic>
            <p:pic>
              <p:nvPicPr>
                <p:cNvPr id="27801" name="Picture 76" descr="REACT3"/>
                <p:cNvPicPr>
                  <a:picLocks noChangeAspect="1" noChangeArrowheads="1"/>
                </p:cNvPicPr>
                <p:nvPr/>
              </p:nvPicPr>
              <p:blipFill>
                <a:blip r:embed="rId4" cstate="print"/>
                <a:srcRect/>
                <a:stretch>
                  <a:fillRect/>
                </a:stretch>
              </p:blipFill>
              <p:spPr bwMode="auto">
                <a:xfrm rot="10200000">
                  <a:off x="496" y="1616"/>
                  <a:ext cx="343" cy="408"/>
                </a:xfrm>
                <a:prstGeom prst="rect">
                  <a:avLst/>
                </a:prstGeom>
                <a:noFill/>
                <a:ln w="9525">
                  <a:noFill/>
                  <a:miter lim="800000"/>
                  <a:headEnd/>
                  <a:tailEnd/>
                </a:ln>
              </p:spPr>
            </p:pic>
            <p:pic>
              <p:nvPicPr>
                <p:cNvPr id="27802" name="Picture 77" descr="REACT3"/>
                <p:cNvPicPr>
                  <a:picLocks noChangeAspect="1" noChangeArrowheads="1"/>
                </p:cNvPicPr>
                <p:nvPr/>
              </p:nvPicPr>
              <p:blipFill>
                <a:blip r:embed="rId4" cstate="print"/>
                <a:srcRect/>
                <a:stretch>
                  <a:fillRect/>
                </a:stretch>
              </p:blipFill>
              <p:spPr bwMode="auto">
                <a:xfrm rot="-7200000">
                  <a:off x="735" y="2874"/>
                  <a:ext cx="343" cy="408"/>
                </a:xfrm>
                <a:prstGeom prst="rect">
                  <a:avLst/>
                </a:prstGeom>
                <a:noFill/>
                <a:ln w="9525">
                  <a:noFill/>
                  <a:miter lim="800000"/>
                  <a:headEnd/>
                  <a:tailEnd/>
                </a:ln>
              </p:spPr>
            </p:pic>
            <p:pic>
              <p:nvPicPr>
                <p:cNvPr id="27803" name="Picture 78" descr="REACT2"/>
                <p:cNvPicPr>
                  <a:picLocks noChangeAspect="1" noChangeArrowheads="1"/>
                </p:cNvPicPr>
                <p:nvPr/>
              </p:nvPicPr>
              <p:blipFill>
                <a:blip r:embed="rId5" cstate="print"/>
                <a:srcRect/>
                <a:stretch>
                  <a:fillRect/>
                </a:stretch>
              </p:blipFill>
              <p:spPr bwMode="auto">
                <a:xfrm rot="-4200000">
                  <a:off x="900" y="1555"/>
                  <a:ext cx="272" cy="212"/>
                </a:xfrm>
                <a:prstGeom prst="rect">
                  <a:avLst/>
                </a:prstGeom>
                <a:noFill/>
                <a:ln w="9525">
                  <a:noFill/>
                  <a:miter lim="800000"/>
                  <a:headEnd/>
                  <a:tailEnd/>
                </a:ln>
              </p:spPr>
            </p:pic>
            <p:pic>
              <p:nvPicPr>
                <p:cNvPr id="27804" name="Picture 79" descr="REACT2"/>
                <p:cNvPicPr>
                  <a:picLocks noChangeAspect="1" noChangeArrowheads="1"/>
                </p:cNvPicPr>
                <p:nvPr/>
              </p:nvPicPr>
              <p:blipFill>
                <a:blip r:embed="rId5" cstate="print"/>
                <a:srcRect/>
                <a:stretch>
                  <a:fillRect/>
                </a:stretch>
              </p:blipFill>
              <p:spPr bwMode="auto">
                <a:xfrm rot="6000000">
                  <a:off x="870" y="2055"/>
                  <a:ext cx="271" cy="211"/>
                </a:xfrm>
                <a:prstGeom prst="rect">
                  <a:avLst/>
                </a:prstGeom>
                <a:noFill/>
                <a:ln w="9525">
                  <a:noFill/>
                  <a:miter lim="800000"/>
                  <a:headEnd/>
                  <a:tailEnd/>
                </a:ln>
              </p:spPr>
            </p:pic>
            <p:pic>
              <p:nvPicPr>
                <p:cNvPr id="27805" name="Picture 80" descr="REACT3"/>
                <p:cNvPicPr>
                  <a:picLocks noChangeAspect="1" noChangeArrowheads="1"/>
                </p:cNvPicPr>
                <p:nvPr/>
              </p:nvPicPr>
              <p:blipFill>
                <a:blip r:embed="rId4" cstate="print"/>
                <a:srcRect/>
                <a:stretch>
                  <a:fillRect/>
                </a:stretch>
              </p:blipFill>
              <p:spPr bwMode="auto">
                <a:xfrm>
                  <a:off x="793" y="1661"/>
                  <a:ext cx="343" cy="408"/>
                </a:xfrm>
                <a:prstGeom prst="rect">
                  <a:avLst/>
                </a:prstGeom>
                <a:noFill/>
                <a:ln w="9525">
                  <a:noFill/>
                  <a:miter lim="800000"/>
                  <a:headEnd/>
                  <a:tailEnd/>
                </a:ln>
              </p:spPr>
            </p:pic>
            <p:grpSp>
              <p:nvGrpSpPr>
                <p:cNvPr id="27806" name="Group 81"/>
                <p:cNvGrpSpPr>
                  <a:grpSpLocks/>
                </p:cNvGrpSpPr>
                <p:nvPr/>
              </p:nvGrpSpPr>
              <p:grpSpPr bwMode="auto">
                <a:xfrm>
                  <a:off x="68" y="1797"/>
                  <a:ext cx="1088" cy="1361"/>
                  <a:chOff x="68" y="1797"/>
                  <a:chExt cx="1088" cy="1361"/>
                </a:xfrm>
              </p:grpSpPr>
              <p:pic>
                <p:nvPicPr>
                  <p:cNvPr id="27808" name="Picture 82" descr="REACT3"/>
                  <p:cNvPicPr>
                    <a:picLocks noChangeAspect="1" noChangeArrowheads="1"/>
                  </p:cNvPicPr>
                  <p:nvPr/>
                </p:nvPicPr>
                <p:blipFill>
                  <a:blip r:embed="rId4" cstate="print"/>
                  <a:srcRect/>
                  <a:stretch>
                    <a:fillRect/>
                  </a:stretch>
                </p:blipFill>
                <p:spPr bwMode="auto">
                  <a:xfrm rot="-6000000">
                    <a:off x="190" y="1992"/>
                    <a:ext cx="343" cy="408"/>
                  </a:xfrm>
                  <a:prstGeom prst="rect">
                    <a:avLst/>
                  </a:prstGeom>
                  <a:noFill/>
                  <a:ln w="9525">
                    <a:noFill/>
                    <a:miter lim="800000"/>
                    <a:headEnd/>
                    <a:tailEnd/>
                  </a:ln>
                </p:spPr>
              </p:pic>
              <p:pic>
                <p:nvPicPr>
                  <p:cNvPr id="27809" name="Picture 83" descr="REACT3"/>
                  <p:cNvPicPr>
                    <a:picLocks noChangeAspect="1" noChangeArrowheads="1"/>
                  </p:cNvPicPr>
                  <p:nvPr/>
                </p:nvPicPr>
                <p:blipFill>
                  <a:blip r:embed="rId4" cstate="print"/>
                  <a:srcRect/>
                  <a:stretch>
                    <a:fillRect/>
                  </a:stretch>
                </p:blipFill>
                <p:spPr bwMode="auto">
                  <a:xfrm rot="4800000">
                    <a:off x="145" y="2219"/>
                    <a:ext cx="343" cy="408"/>
                  </a:xfrm>
                  <a:prstGeom prst="rect">
                    <a:avLst/>
                  </a:prstGeom>
                  <a:noFill/>
                  <a:ln w="9525">
                    <a:noFill/>
                    <a:miter lim="800000"/>
                    <a:headEnd/>
                    <a:tailEnd/>
                  </a:ln>
                </p:spPr>
              </p:pic>
              <p:pic>
                <p:nvPicPr>
                  <p:cNvPr id="27810" name="Picture 84" descr="REACT3"/>
                  <p:cNvPicPr>
                    <a:picLocks noChangeAspect="1" noChangeArrowheads="1"/>
                  </p:cNvPicPr>
                  <p:nvPr/>
                </p:nvPicPr>
                <p:blipFill>
                  <a:blip r:embed="rId4" cstate="print"/>
                  <a:srcRect/>
                  <a:stretch>
                    <a:fillRect/>
                  </a:stretch>
                </p:blipFill>
                <p:spPr bwMode="auto">
                  <a:xfrm rot="4800000">
                    <a:off x="100" y="2057"/>
                    <a:ext cx="343" cy="408"/>
                  </a:xfrm>
                  <a:prstGeom prst="rect">
                    <a:avLst/>
                  </a:prstGeom>
                  <a:noFill/>
                  <a:ln w="9525">
                    <a:noFill/>
                    <a:miter lim="800000"/>
                    <a:headEnd/>
                    <a:tailEnd/>
                  </a:ln>
                </p:spPr>
              </p:pic>
              <p:pic>
                <p:nvPicPr>
                  <p:cNvPr id="27811" name="Picture 85" descr="REACT2"/>
                  <p:cNvPicPr>
                    <a:picLocks noChangeAspect="1" noChangeArrowheads="1"/>
                  </p:cNvPicPr>
                  <p:nvPr/>
                </p:nvPicPr>
                <p:blipFill>
                  <a:blip r:embed="rId5" cstate="print"/>
                  <a:srcRect/>
                  <a:stretch>
                    <a:fillRect/>
                  </a:stretch>
                </p:blipFill>
                <p:spPr bwMode="auto">
                  <a:xfrm rot="-900000">
                    <a:off x="250" y="1797"/>
                    <a:ext cx="317" cy="247"/>
                  </a:xfrm>
                  <a:prstGeom prst="rect">
                    <a:avLst/>
                  </a:prstGeom>
                  <a:noFill/>
                  <a:ln w="9525">
                    <a:noFill/>
                    <a:miter lim="800000"/>
                    <a:headEnd/>
                    <a:tailEnd/>
                  </a:ln>
                </p:spPr>
              </p:pic>
              <p:pic>
                <p:nvPicPr>
                  <p:cNvPr id="27812" name="Picture 86" descr="REACT2"/>
                  <p:cNvPicPr>
                    <a:picLocks noChangeAspect="1" noChangeArrowheads="1"/>
                  </p:cNvPicPr>
                  <p:nvPr/>
                </p:nvPicPr>
                <p:blipFill>
                  <a:blip r:embed="rId5" cstate="print"/>
                  <a:srcRect/>
                  <a:stretch>
                    <a:fillRect/>
                  </a:stretch>
                </p:blipFill>
                <p:spPr bwMode="auto">
                  <a:xfrm rot="-1800000">
                    <a:off x="113" y="1979"/>
                    <a:ext cx="317" cy="247"/>
                  </a:xfrm>
                  <a:prstGeom prst="rect">
                    <a:avLst/>
                  </a:prstGeom>
                  <a:noFill/>
                  <a:ln w="9525">
                    <a:noFill/>
                    <a:miter lim="800000"/>
                    <a:headEnd/>
                    <a:tailEnd/>
                  </a:ln>
                </p:spPr>
              </p:pic>
              <p:grpSp>
                <p:nvGrpSpPr>
                  <p:cNvPr id="27813" name="Group 87"/>
                  <p:cNvGrpSpPr>
                    <a:grpSpLocks/>
                  </p:cNvGrpSpPr>
                  <p:nvPr/>
                </p:nvGrpSpPr>
                <p:grpSpPr bwMode="auto">
                  <a:xfrm>
                    <a:off x="204" y="1797"/>
                    <a:ext cx="952" cy="1361"/>
                    <a:chOff x="204" y="1797"/>
                    <a:chExt cx="952" cy="1361"/>
                  </a:xfrm>
                </p:grpSpPr>
                <p:pic>
                  <p:nvPicPr>
                    <p:cNvPr id="27815" name="Picture 88" descr="REACT3"/>
                    <p:cNvPicPr>
                      <a:picLocks noChangeAspect="1" noChangeArrowheads="1"/>
                    </p:cNvPicPr>
                    <p:nvPr/>
                  </p:nvPicPr>
                  <p:blipFill>
                    <a:blip r:embed="rId4" cstate="print"/>
                    <a:srcRect/>
                    <a:stretch>
                      <a:fillRect/>
                    </a:stretch>
                  </p:blipFill>
                  <p:spPr bwMode="auto">
                    <a:xfrm>
                      <a:off x="204" y="2341"/>
                      <a:ext cx="305" cy="363"/>
                    </a:xfrm>
                    <a:prstGeom prst="rect">
                      <a:avLst/>
                    </a:prstGeom>
                    <a:noFill/>
                    <a:ln w="9525">
                      <a:noFill/>
                      <a:miter lim="800000"/>
                      <a:headEnd/>
                      <a:tailEnd/>
                    </a:ln>
                  </p:spPr>
                </p:pic>
                <p:pic>
                  <p:nvPicPr>
                    <p:cNvPr id="27816" name="Picture 89" descr="REACT3"/>
                    <p:cNvPicPr>
                      <a:picLocks noChangeAspect="1" noChangeArrowheads="1"/>
                    </p:cNvPicPr>
                    <p:nvPr/>
                  </p:nvPicPr>
                  <p:blipFill>
                    <a:blip r:embed="rId4" cstate="print"/>
                    <a:srcRect/>
                    <a:stretch>
                      <a:fillRect/>
                    </a:stretch>
                  </p:blipFill>
                  <p:spPr bwMode="auto">
                    <a:xfrm>
                      <a:off x="521" y="2750"/>
                      <a:ext cx="343" cy="408"/>
                    </a:xfrm>
                    <a:prstGeom prst="rect">
                      <a:avLst/>
                    </a:prstGeom>
                    <a:noFill/>
                    <a:ln w="9525">
                      <a:noFill/>
                      <a:miter lim="800000"/>
                      <a:headEnd/>
                      <a:tailEnd/>
                    </a:ln>
                  </p:spPr>
                </p:pic>
                <p:pic>
                  <p:nvPicPr>
                    <p:cNvPr id="27817" name="Picture 90" descr="REACT3"/>
                    <p:cNvPicPr>
                      <a:picLocks noChangeAspect="1" noChangeArrowheads="1"/>
                    </p:cNvPicPr>
                    <p:nvPr/>
                  </p:nvPicPr>
                  <p:blipFill>
                    <a:blip r:embed="rId4" cstate="print"/>
                    <a:srcRect/>
                    <a:stretch>
                      <a:fillRect/>
                    </a:stretch>
                  </p:blipFill>
                  <p:spPr bwMode="auto">
                    <a:xfrm rot="5400000">
                      <a:off x="463" y="2400"/>
                      <a:ext cx="343" cy="408"/>
                    </a:xfrm>
                    <a:prstGeom prst="rect">
                      <a:avLst/>
                    </a:prstGeom>
                    <a:noFill/>
                    <a:ln w="9525">
                      <a:noFill/>
                      <a:miter lim="800000"/>
                      <a:headEnd/>
                      <a:tailEnd/>
                    </a:ln>
                  </p:spPr>
                </p:pic>
                <p:pic>
                  <p:nvPicPr>
                    <p:cNvPr id="27818" name="Picture 91" descr="REACT3"/>
                    <p:cNvPicPr>
                      <a:picLocks noChangeAspect="1" noChangeArrowheads="1"/>
                    </p:cNvPicPr>
                    <p:nvPr/>
                  </p:nvPicPr>
                  <p:blipFill>
                    <a:blip r:embed="rId4" cstate="print"/>
                    <a:srcRect/>
                    <a:stretch>
                      <a:fillRect/>
                    </a:stretch>
                  </p:blipFill>
                  <p:spPr bwMode="auto">
                    <a:xfrm rot="10800000">
                      <a:off x="340" y="2296"/>
                      <a:ext cx="343" cy="408"/>
                    </a:xfrm>
                    <a:prstGeom prst="rect">
                      <a:avLst/>
                    </a:prstGeom>
                    <a:noFill/>
                    <a:ln w="9525">
                      <a:noFill/>
                      <a:miter lim="800000"/>
                      <a:headEnd/>
                      <a:tailEnd/>
                    </a:ln>
                  </p:spPr>
                </p:pic>
                <p:pic>
                  <p:nvPicPr>
                    <p:cNvPr id="27819" name="Picture 92" descr="REACT3"/>
                    <p:cNvPicPr>
                      <a:picLocks noChangeAspect="1" noChangeArrowheads="1"/>
                    </p:cNvPicPr>
                    <p:nvPr/>
                  </p:nvPicPr>
                  <p:blipFill>
                    <a:blip r:embed="rId4" cstate="print"/>
                    <a:srcRect/>
                    <a:stretch>
                      <a:fillRect/>
                    </a:stretch>
                  </p:blipFill>
                  <p:spPr bwMode="auto">
                    <a:xfrm rot="-5400000">
                      <a:off x="735" y="2173"/>
                      <a:ext cx="343" cy="408"/>
                    </a:xfrm>
                    <a:prstGeom prst="rect">
                      <a:avLst/>
                    </a:prstGeom>
                    <a:noFill/>
                    <a:ln w="9525">
                      <a:noFill/>
                      <a:miter lim="800000"/>
                      <a:headEnd/>
                      <a:tailEnd/>
                    </a:ln>
                  </p:spPr>
                </p:pic>
                <p:pic>
                  <p:nvPicPr>
                    <p:cNvPr id="27820" name="Picture 93" descr="REACT3"/>
                    <p:cNvPicPr>
                      <a:picLocks noChangeAspect="1" noChangeArrowheads="1"/>
                    </p:cNvPicPr>
                    <p:nvPr/>
                  </p:nvPicPr>
                  <p:blipFill>
                    <a:blip r:embed="rId4" cstate="print"/>
                    <a:srcRect/>
                    <a:stretch>
                      <a:fillRect/>
                    </a:stretch>
                  </p:blipFill>
                  <p:spPr bwMode="auto">
                    <a:xfrm rot="10800000">
                      <a:off x="476" y="2160"/>
                      <a:ext cx="343" cy="408"/>
                    </a:xfrm>
                    <a:prstGeom prst="rect">
                      <a:avLst/>
                    </a:prstGeom>
                    <a:noFill/>
                    <a:ln w="9525">
                      <a:noFill/>
                      <a:miter lim="800000"/>
                      <a:headEnd/>
                      <a:tailEnd/>
                    </a:ln>
                  </p:spPr>
                </p:pic>
                <p:pic>
                  <p:nvPicPr>
                    <p:cNvPr id="27821" name="Picture 94" descr="REACT3"/>
                    <p:cNvPicPr>
                      <a:picLocks noChangeAspect="1" noChangeArrowheads="1"/>
                    </p:cNvPicPr>
                    <p:nvPr/>
                  </p:nvPicPr>
                  <p:blipFill>
                    <a:blip r:embed="rId4" cstate="print"/>
                    <a:srcRect/>
                    <a:stretch>
                      <a:fillRect/>
                    </a:stretch>
                  </p:blipFill>
                  <p:spPr bwMode="auto">
                    <a:xfrm rot="4800000">
                      <a:off x="644" y="1992"/>
                      <a:ext cx="343" cy="408"/>
                    </a:xfrm>
                    <a:prstGeom prst="rect">
                      <a:avLst/>
                    </a:prstGeom>
                    <a:noFill/>
                    <a:ln w="9525">
                      <a:noFill/>
                      <a:miter lim="800000"/>
                      <a:headEnd/>
                      <a:tailEnd/>
                    </a:ln>
                  </p:spPr>
                </p:pic>
                <p:grpSp>
                  <p:nvGrpSpPr>
                    <p:cNvPr id="27822" name="Group 95"/>
                    <p:cNvGrpSpPr>
                      <a:grpSpLocks/>
                    </p:cNvGrpSpPr>
                    <p:nvPr/>
                  </p:nvGrpSpPr>
                  <p:grpSpPr bwMode="auto">
                    <a:xfrm>
                      <a:off x="204" y="1797"/>
                      <a:ext cx="952" cy="1271"/>
                      <a:chOff x="204" y="1797"/>
                      <a:chExt cx="952" cy="1271"/>
                    </a:xfrm>
                  </p:grpSpPr>
                  <p:grpSp>
                    <p:nvGrpSpPr>
                      <p:cNvPr id="27823" name="Group 96"/>
                      <p:cNvGrpSpPr>
                        <a:grpSpLocks/>
                      </p:cNvGrpSpPr>
                      <p:nvPr/>
                    </p:nvGrpSpPr>
                    <p:grpSpPr bwMode="auto">
                      <a:xfrm>
                        <a:off x="612" y="2568"/>
                        <a:ext cx="525" cy="500"/>
                        <a:chOff x="657" y="2387"/>
                        <a:chExt cx="525" cy="500"/>
                      </a:xfrm>
                    </p:grpSpPr>
                    <p:grpSp>
                      <p:nvGrpSpPr>
                        <p:cNvPr id="27850" name="Group 97"/>
                        <p:cNvGrpSpPr>
                          <a:grpSpLocks/>
                        </p:cNvGrpSpPr>
                        <p:nvPr/>
                      </p:nvGrpSpPr>
                      <p:grpSpPr bwMode="auto">
                        <a:xfrm>
                          <a:off x="703" y="2387"/>
                          <a:ext cx="479" cy="409"/>
                          <a:chOff x="703" y="2387"/>
                          <a:chExt cx="479" cy="409"/>
                        </a:xfrm>
                      </p:grpSpPr>
                      <p:grpSp>
                        <p:nvGrpSpPr>
                          <p:cNvPr id="27860" name="Group 98"/>
                          <p:cNvGrpSpPr>
                            <a:grpSpLocks/>
                          </p:cNvGrpSpPr>
                          <p:nvPr/>
                        </p:nvGrpSpPr>
                        <p:grpSpPr bwMode="auto">
                          <a:xfrm>
                            <a:off x="748" y="2387"/>
                            <a:ext cx="434" cy="409"/>
                            <a:chOff x="748" y="2387"/>
                            <a:chExt cx="434" cy="409"/>
                          </a:xfrm>
                        </p:grpSpPr>
                        <p:pic>
                          <p:nvPicPr>
                            <p:cNvPr id="27865" name="Picture 9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866" name="Picture 10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867" name="Picture 10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27861" name="Group 102"/>
                          <p:cNvGrpSpPr>
                            <a:grpSpLocks/>
                          </p:cNvGrpSpPr>
                          <p:nvPr/>
                        </p:nvGrpSpPr>
                        <p:grpSpPr bwMode="auto">
                          <a:xfrm>
                            <a:off x="703" y="2387"/>
                            <a:ext cx="434" cy="409"/>
                            <a:chOff x="748" y="2387"/>
                            <a:chExt cx="434" cy="409"/>
                          </a:xfrm>
                        </p:grpSpPr>
                        <p:pic>
                          <p:nvPicPr>
                            <p:cNvPr id="27862" name="Picture 10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863" name="Picture 10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864" name="Picture 10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27851" name="Group 106"/>
                        <p:cNvGrpSpPr>
                          <a:grpSpLocks/>
                        </p:cNvGrpSpPr>
                        <p:nvPr/>
                      </p:nvGrpSpPr>
                      <p:grpSpPr bwMode="auto">
                        <a:xfrm rot="10800000">
                          <a:off x="657" y="2478"/>
                          <a:ext cx="479" cy="409"/>
                          <a:chOff x="703" y="2387"/>
                          <a:chExt cx="479" cy="409"/>
                        </a:xfrm>
                      </p:grpSpPr>
                      <p:grpSp>
                        <p:nvGrpSpPr>
                          <p:cNvPr id="27852" name="Group 107"/>
                          <p:cNvGrpSpPr>
                            <a:grpSpLocks/>
                          </p:cNvGrpSpPr>
                          <p:nvPr/>
                        </p:nvGrpSpPr>
                        <p:grpSpPr bwMode="auto">
                          <a:xfrm>
                            <a:off x="748" y="2387"/>
                            <a:ext cx="434" cy="409"/>
                            <a:chOff x="748" y="2387"/>
                            <a:chExt cx="434" cy="409"/>
                          </a:xfrm>
                        </p:grpSpPr>
                        <p:pic>
                          <p:nvPicPr>
                            <p:cNvPr id="27857" name="Picture 108"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858" name="Picture 109"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859" name="Picture 110"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27853" name="Group 111"/>
                          <p:cNvGrpSpPr>
                            <a:grpSpLocks/>
                          </p:cNvGrpSpPr>
                          <p:nvPr/>
                        </p:nvGrpSpPr>
                        <p:grpSpPr bwMode="auto">
                          <a:xfrm>
                            <a:off x="703" y="2387"/>
                            <a:ext cx="434" cy="409"/>
                            <a:chOff x="748" y="2387"/>
                            <a:chExt cx="434" cy="409"/>
                          </a:xfrm>
                        </p:grpSpPr>
                        <p:pic>
                          <p:nvPicPr>
                            <p:cNvPr id="27854" name="Picture 11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855" name="Picture 11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856" name="Picture 11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27824" name="Picture 115" descr="REACT3"/>
                      <p:cNvPicPr>
                        <a:picLocks noChangeAspect="1" noChangeArrowheads="1"/>
                      </p:cNvPicPr>
                      <p:nvPr/>
                    </p:nvPicPr>
                    <p:blipFill>
                      <a:blip r:embed="rId4" cstate="print"/>
                      <a:srcRect/>
                      <a:stretch>
                        <a:fillRect/>
                      </a:stretch>
                    </p:blipFill>
                    <p:spPr bwMode="auto">
                      <a:xfrm rot="10800000">
                        <a:off x="522" y="2613"/>
                        <a:ext cx="343" cy="408"/>
                      </a:xfrm>
                      <a:prstGeom prst="rect">
                        <a:avLst/>
                      </a:prstGeom>
                      <a:noFill/>
                      <a:ln w="9525">
                        <a:noFill/>
                        <a:miter lim="800000"/>
                        <a:headEnd/>
                        <a:tailEnd/>
                      </a:ln>
                    </p:spPr>
                  </p:pic>
                  <p:pic>
                    <p:nvPicPr>
                      <p:cNvPr id="27825" name="Picture 116" descr="REACT3"/>
                      <p:cNvPicPr>
                        <a:picLocks noChangeAspect="1" noChangeArrowheads="1"/>
                      </p:cNvPicPr>
                      <p:nvPr/>
                    </p:nvPicPr>
                    <p:blipFill>
                      <a:blip r:embed="rId4" cstate="print"/>
                      <a:srcRect/>
                      <a:stretch>
                        <a:fillRect/>
                      </a:stretch>
                    </p:blipFill>
                    <p:spPr bwMode="auto">
                      <a:xfrm>
                        <a:off x="295" y="2659"/>
                        <a:ext cx="343" cy="408"/>
                      </a:xfrm>
                      <a:prstGeom prst="rect">
                        <a:avLst/>
                      </a:prstGeom>
                      <a:noFill/>
                      <a:ln w="9525">
                        <a:noFill/>
                        <a:miter lim="800000"/>
                        <a:headEnd/>
                        <a:tailEnd/>
                      </a:ln>
                    </p:spPr>
                  </p:pic>
                  <p:pic>
                    <p:nvPicPr>
                      <p:cNvPr id="27826" name="Picture 117" descr="REACT3"/>
                      <p:cNvPicPr>
                        <a:picLocks noChangeAspect="1" noChangeArrowheads="1"/>
                      </p:cNvPicPr>
                      <p:nvPr/>
                    </p:nvPicPr>
                    <p:blipFill>
                      <a:blip r:embed="rId4" cstate="print"/>
                      <a:srcRect/>
                      <a:stretch>
                        <a:fillRect/>
                      </a:stretch>
                    </p:blipFill>
                    <p:spPr bwMode="auto">
                      <a:xfrm rot="5400000">
                        <a:off x="236" y="2490"/>
                        <a:ext cx="343" cy="408"/>
                      </a:xfrm>
                      <a:prstGeom prst="rect">
                        <a:avLst/>
                      </a:prstGeom>
                      <a:noFill/>
                      <a:ln w="9525">
                        <a:noFill/>
                        <a:miter lim="800000"/>
                        <a:headEnd/>
                        <a:tailEnd/>
                      </a:ln>
                    </p:spPr>
                  </p:pic>
                  <p:pic>
                    <p:nvPicPr>
                      <p:cNvPr id="27827" name="Picture 118" descr="REACT3"/>
                      <p:cNvPicPr>
                        <a:picLocks noChangeAspect="1" noChangeArrowheads="1"/>
                      </p:cNvPicPr>
                      <p:nvPr/>
                    </p:nvPicPr>
                    <p:blipFill>
                      <a:blip r:embed="rId4" cstate="print"/>
                      <a:srcRect/>
                      <a:stretch>
                        <a:fillRect/>
                      </a:stretch>
                    </p:blipFill>
                    <p:spPr bwMode="auto">
                      <a:xfrm rot="4800000">
                        <a:off x="324" y="2085"/>
                        <a:ext cx="305" cy="363"/>
                      </a:xfrm>
                      <a:prstGeom prst="rect">
                        <a:avLst/>
                      </a:prstGeom>
                      <a:noFill/>
                      <a:ln w="9525">
                        <a:noFill/>
                        <a:miter lim="800000"/>
                        <a:headEnd/>
                        <a:tailEnd/>
                      </a:ln>
                    </p:spPr>
                  </p:pic>
                  <p:grpSp>
                    <p:nvGrpSpPr>
                      <p:cNvPr id="27828" name="Group 119"/>
                      <p:cNvGrpSpPr>
                        <a:grpSpLocks/>
                      </p:cNvGrpSpPr>
                      <p:nvPr/>
                    </p:nvGrpSpPr>
                    <p:grpSpPr bwMode="auto">
                      <a:xfrm rot="4800000">
                        <a:off x="327" y="1810"/>
                        <a:ext cx="525" cy="500"/>
                        <a:chOff x="657" y="2387"/>
                        <a:chExt cx="525" cy="500"/>
                      </a:xfrm>
                    </p:grpSpPr>
                    <p:grpSp>
                      <p:nvGrpSpPr>
                        <p:cNvPr id="27832" name="Group 120"/>
                        <p:cNvGrpSpPr>
                          <a:grpSpLocks/>
                        </p:cNvGrpSpPr>
                        <p:nvPr/>
                      </p:nvGrpSpPr>
                      <p:grpSpPr bwMode="auto">
                        <a:xfrm>
                          <a:off x="703" y="2387"/>
                          <a:ext cx="479" cy="409"/>
                          <a:chOff x="703" y="2387"/>
                          <a:chExt cx="479" cy="409"/>
                        </a:xfrm>
                      </p:grpSpPr>
                      <p:grpSp>
                        <p:nvGrpSpPr>
                          <p:cNvPr id="27842" name="Group 121"/>
                          <p:cNvGrpSpPr>
                            <a:grpSpLocks/>
                          </p:cNvGrpSpPr>
                          <p:nvPr/>
                        </p:nvGrpSpPr>
                        <p:grpSpPr bwMode="auto">
                          <a:xfrm>
                            <a:off x="748" y="2387"/>
                            <a:ext cx="434" cy="409"/>
                            <a:chOff x="748" y="2387"/>
                            <a:chExt cx="434" cy="409"/>
                          </a:xfrm>
                        </p:grpSpPr>
                        <p:pic>
                          <p:nvPicPr>
                            <p:cNvPr id="27847" name="Picture 12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848" name="Picture 12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849" name="Picture 12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27843" name="Group 125"/>
                          <p:cNvGrpSpPr>
                            <a:grpSpLocks/>
                          </p:cNvGrpSpPr>
                          <p:nvPr/>
                        </p:nvGrpSpPr>
                        <p:grpSpPr bwMode="auto">
                          <a:xfrm>
                            <a:off x="703" y="2387"/>
                            <a:ext cx="434" cy="409"/>
                            <a:chOff x="748" y="2387"/>
                            <a:chExt cx="434" cy="409"/>
                          </a:xfrm>
                        </p:grpSpPr>
                        <p:pic>
                          <p:nvPicPr>
                            <p:cNvPr id="27844" name="Picture 126"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845" name="Picture 127"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846" name="Picture 128"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27833" name="Group 129"/>
                        <p:cNvGrpSpPr>
                          <a:grpSpLocks/>
                        </p:cNvGrpSpPr>
                        <p:nvPr/>
                      </p:nvGrpSpPr>
                      <p:grpSpPr bwMode="auto">
                        <a:xfrm rot="10800000">
                          <a:off x="657" y="2478"/>
                          <a:ext cx="479" cy="409"/>
                          <a:chOff x="703" y="2387"/>
                          <a:chExt cx="479" cy="409"/>
                        </a:xfrm>
                      </p:grpSpPr>
                      <p:grpSp>
                        <p:nvGrpSpPr>
                          <p:cNvPr id="27834" name="Group 130"/>
                          <p:cNvGrpSpPr>
                            <a:grpSpLocks/>
                          </p:cNvGrpSpPr>
                          <p:nvPr/>
                        </p:nvGrpSpPr>
                        <p:grpSpPr bwMode="auto">
                          <a:xfrm>
                            <a:off x="748" y="2387"/>
                            <a:ext cx="434" cy="409"/>
                            <a:chOff x="748" y="2387"/>
                            <a:chExt cx="434" cy="409"/>
                          </a:xfrm>
                        </p:grpSpPr>
                        <p:pic>
                          <p:nvPicPr>
                            <p:cNvPr id="27839" name="Picture 131"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840" name="Picture 132"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841" name="Picture 133"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27835" name="Group 134"/>
                          <p:cNvGrpSpPr>
                            <a:grpSpLocks/>
                          </p:cNvGrpSpPr>
                          <p:nvPr/>
                        </p:nvGrpSpPr>
                        <p:grpSpPr bwMode="auto">
                          <a:xfrm>
                            <a:off x="703" y="2387"/>
                            <a:ext cx="434" cy="409"/>
                            <a:chOff x="748" y="2387"/>
                            <a:chExt cx="434" cy="409"/>
                          </a:xfrm>
                        </p:grpSpPr>
                        <p:pic>
                          <p:nvPicPr>
                            <p:cNvPr id="27836" name="Picture 135"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837" name="Picture 136"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838" name="Picture 137"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27829" name="Picture 138" descr="REACT3"/>
                      <p:cNvPicPr>
                        <a:picLocks noChangeAspect="1" noChangeArrowheads="1"/>
                      </p:cNvPicPr>
                      <p:nvPr/>
                    </p:nvPicPr>
                    <p:blipFill>
                      <a:blip r:embed="rId4" cstate="print"/>
                      <a:srcRect/>
                      <a:stretch>
                        <a:fillRect/>
                      </a:stretch>
                    </p:blipFill>
                    <p:spPr bwMode="auto">
                      <a:xfrm rot="-6000000">
                        <a:off x="599" y="2309"/>
                        <a:ext cx="343" cy="408"/>
                      </a:xfrm>
                      <a:prstGeom prst="rect">
                        <a:avLst/>
                      </a:prstGeom>
                      <a:noFill/>
                      <a:ln w="9525">
                        <a:noFill/>
                        <a:miter lim="800000"/>
                        <a:headEnd/>
                        <a:tailEnd/>
                      </a:ln>
                    </p:spPr>
                  </p:pic>
                  <p:pic>
                    <p:nvPicPr>
                      <p:cNvPr id="27830" name="Picture 139" descr="REACT3"/>
                      <p:cNvPicPr>
                        <a:picLocks noChangeAspect="1" noChangeArrowheads="1"/>
                      </p:cNvPicPr>
                      <p:nvPr/>
                    </p:nvPicPr>
                    <p:blipFill>
                      <a:blip r:embed="rId4" cstate="print"/>
                      <a:srcRect/>
                      <a:stretch>
                        <a:fillRect/>
                      </a:stretch>
                    </p:blipFill>
                    <p:spPr bwMode="auto">
                      <a:xfrm>
                        <a:off x="813" y="2296"/>
                        <a:ext cx="343" cy="408"/>
                      </a:xfrm>
                      <a:prstGeom prst="rect">
                        <a:avLst/>
                      </a:prstGeom>
                      <a:noFill/>
                      <a:ln w="9525">
                        <a:noFill/>
                        <a:miter lim="800000"/>
                        <a:headEnd/>
                        <a:tailEnd/>
                      </a:ln>
                    </p:spPr>
                  </p:pic>
                  <p:pic>
                    <p:nvPicPr>
                      <p:cNvPr id="27831" name="Picture 140" descr="REACT2"/>
                      <p:cNvPicPr>
                        <a:picLocks noChangeAspect="1" noChangeArrowheads="1"/>
                      </p:cNvPicPr>
                      <p:nvPr/>
                    </p:nvPicPr>
                    <p:blipFill>
                      <a:blip r:embed="rId5" cstate="print"/>
                      <a:srcRect/>
                      <a:stretch>
                        <a:fillRect/>
                      </a:stretch>
                    </p:blipFill>
                    <p:spPr bwMode="auto">
                      <a:xfrm rot="5400000">
                        <a:off x="809" y="2055"/>
                        <a:ext cx="271" cy="211"/>
                      </a:xfrm>
                      <a:prstGeom prst="rect">
                        <a:avLst/>
                      </a:prstGeom>
                      <a:noFill/>
                      <a:ln w="9525">
                        <a:noFill/>
                        <a:miter lim="800000"/>
                        <a:headEnd/>
                        <a:tailEnd/>
                      </a:ln>
                    </p:spPr>
                  </p:pic>
                </p:grpSp>
              </p:grpSp>
              <p:pic>
                <p:nvPicPr>
                  <p:cNvPr id="27814" name="Picture 141" descr="REACT2"/>
                  <p:cNvPicPr>
                    <a:picLocks noChangeAspect="1" noChangeArrowheads="1"/>
                  </p:cNvPicPr>
                  <p:nvPr/>
                </p:nvPicPr>
                <p:blipFill>
                  <a:blip r:embed="rId5" cstate="print"/>
                  <a:srcRect/>
                  <a:stretch>
                    <a:fillRect/>
                  </a:stretch>
                </p:blipFill>
                <p:spPr bwMode="auto">
                  <a:xfrm rot="3600000">
                    <a:off x="128" y="2508"/>
                    <a:ext cx="272" cy="212"/>
                  </a:xfrm>
                  <a:prstGeom prst="rect">
                    <a:avLst/>
                  </a:prstGeom>
                  <a:noFill/>
                  <a:ln w="9525">
                    <a:noFill/>
                    <a:miter lim="800000"/>
                    <a:headEnd/>
                    <a:tailEnd/>
                  </a:ln>
                </p:spPr>
              </p:pic>
            </p:grpSp>
            <p:pic>
              <p:nvPicPr>
                <p:cNvPr id="27807" name="Picture 142" descr="REACT2"/>
                <p:cNvPicPr>
                  <a:picLocks noChangeAspect="1" noChangeArrowheads="1"/>
                </p:cNvPicPr>
                <p:nvPr/>
              </p:nvPicPr>
              <p:blipFill>
                <a:blip r:embed="rId5" cstate="print"/>
                <a:srcRect/>
                <a:stretch>
                  <a:fillRect/>
                </a:stretch>
              </p:blipFill>
              <p:spPr bwMode="auto">
                <a:xfrm rot="6000000">
                  <a:off x="870" y="2962"/>
                  <a:ext cx="271" cy="211"/>
                </a:xfrm>
                <a:prstGeom prst="rect">
                  <a:avLst/>
                </a:prstGeom>
                <a:noFill/>
                <a:ln w="9525">
                  <a:noFill/>
                  <a:miter lim="800000"/>
                  <a:headEnd/>
                  <a:tailEnd/>
                </a:ln>
              </p:spPr>
            </p:pic>
          </p:grpSp>
          <p:pic>
            <p:nvPicPr>
              <p:cNvPr id="27798" name="Picture 143" descr="REACT2"/>
              <p:cNvPicPr>
                <a:picLocks noChangeAspect="1" noChangeArrowheads="1"/>
              </p:cNvPicPr>
              <p:nvPr/>
            </p:nvPicPr>
            <p:blipFill>
              <a:blip r:embed="rId5" cstate="print"/>
              <a:srcRect/>
              <a:stretch>
                <a:fillRect/>
              </a:stretch>
            </p:blipFill>
            <p:spPr bwMode="auto">
              <a:xfrm rot="3600000">
                <a:off x="582" y="1691"/>
                <a:ext cx="272" cy="212"/>
              </a:xfrm>
              <a:prstGeom prst="rect">
                <a:avLst/>
              </a:prstGeom>
              <a:noFill/>
              <a:ln w="9525">
                <a:noFill/>
                <a:miter lim="800000"/>
                <a:headEnd/>
                <a:tailEnd/>
              </a:ln>
            </p:spPr>
          </p:pic>
        </p:grpSp>
      </p:grpSp>
      <p:grpSp>
        <p:nvGrpSpPr>
          <p:cNvPr id="3076" name="Group 150"/>
          <p:cNvGrpSpPr>
            <a:grpSpLocks/>
          </p:cNvGrpSpPr>
          <p:nvPr/>
        </p:nvGrpSpPr>
        <p:grpSpPr bwMode="auto">
          <a:xfrm>
            <a:off x="395288" y="1163638"/>
            <a:ext cx="517525" cy="304800"/>
            <a:chOff x="249" y="255"/>
            <a:chExt cx="326" cy="192"/>
          </a:xfrm>
        </p:grpSpPr>
        <p:pic>
          <p:nvPicPr>
            <p:cNvPr id="27793" name="Picture 147"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27794" name="Text Box 149"/>
            <p:cNvSpPr txBox="1">
              <a:spLocks noChangeArrowheads="1"/>
            </p:cNvSpPr>
            <p:nvPr/>
          </p:nvSpPr>
          <p:spPr bwMode="auto">
            <a:xfrm>
              <a:off x="249" y="255"/>
              <a:ext cx="182" cy="192"/>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sp>
        <p:nvSpPr>
          <p:cNvPr id="3075" name="AutoShape 3"/>
          <p:cNvSpPr>
            <a:spLocks noChangeArrowheads="1"/>
          </p:cNvSpPr>
          <p:nvPr/>
        </p:nvSpPr>
        <p:spPr bwMode="auto">
          <a:xfrm>
            <a:off x="1619250" y="1308100"/>
            <a:ext cx="3960813" cy="3600450"/>
          </a:xfrm>
          <a:prstGeom prst="irregularSeal1">
            <a:avLst/>
          </a:prstGeom>
          <a:solidFill>
            <a:srgbClr val="FA431E"/>
          </a:solidFill>
          <a:ln w="9525">
            <a:solidFill>
              <a:schemeClr val="tx1"/>
            </a:solidFill>
            <a:miter lim="800000"/>
            <a:headEnd/>
            <a:tailEnd/>
          </a:ln>
        </p:spPr>
        <p:txBody>
          <a:bodyPr wrap="none" anchor="ctr"/>
          <a:lstStyle/>
          <a:p>
            <a:endParaRPr lang="en-US"/>
          </a:p>
        </p:txBody>
      </p:sp>
      <p:grpSp>
        <p:nvGrpSpPr>
          <p:cNvPr id="3077" name="Group 151"/>
          <p:cNvGrpSpPr>
            <a:grpSpLocks/>
          </p:cNvGrpSpPr>
          <p:nvPr/>
        </p:nvGrpSpPr>
        <p:grpSpPr bwMode="auto">
          <a:xfrm>
            <a:off x="5867400" y="4979988"/>
            <a:ext cx="517525" cy="304800"/>
            <a:chOff x="249" y="255"/>
            <a:chExt cx="326" cy="192"/>
          </a:xfrm>
        </p:grpSpPr>
        <p:pic>
          <p:nvPicPr>
            <p:cNvPr id="27791" name="Picture 152"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27792" name="Text Box 153"/>
            <p:cNvSpPr txBox="1">
              <a:spLocks noChangeArrowheads="1"/>
            </p:cNvSpPr>
            <p:nvPr/>
          </p:nvSpPr>
          <p:spPr bwMode="auto">
            <a:xfrm>
              <a:off x="249" y="255"/>
              <a:ext cx="182" cy="192"/>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3078" name="Group 154"/>
          <p:cNvGrpSpPr>
            <a:grpSpLocks/>
          </p:cNvGrpSpPr>
          <p:nvPr/>
        </p:nvGrpSpPr>
        <p:grpSpPr bwMode="auto">
          <a:xfrm>
            <a:off x="323850" y="3251200"/>
            <a:ext cx="517525" cy="304800"/>
            <a:chOff x="249" y="255"/>
            <a:chExt cx="326" cy="192"/>
          </a:xfrm>
        </p:grpSpPr>
        <p:pic>
          <p:nvPicPr>
            <p:cNvPr id="27789" name="Picture 155"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27790" name="Text Box 156"/>
            <p:cNvSpPr txBox="1">
              <a:spLocks noChangeArrowheads="1"/>
            </p:cNvSpPr>
            <p:nvPr/>
          </p:nvSpPr>
          <p:spPr bwMode="auto">
            <a:xfrm>
              <a:off x="249" y="255"/>
              <a:ext cx="182" cy="192"/>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3079" name="Group 236"/>
          <p:cNvGrpSpPr>
            <a:grpSpLocks/>
          </p:cNvGrpSpPr>
          <p:nvPr/>
        </p:nvGrpSpPr>
        <p:grpSpPr bwMode="auto">
          <a:xfrm>
            <a:off x="539750" y="4619625"/>
            <a:ext cx="2209800" cy="1982788"/>
            <a:chOff x="340" y="2432"/>
            <a:chExt cx="1392" cy="1249"/>
          </a:xfrm>
        </p:grpSpPr>
        <p:pic>
          <p:nvPicPr>
            <p:cNvPr id="27718" name="Picture 167" descr="REACT3"/>
            <p:cNvPicPr>
              <a:picLocks noChangeAspect="1" noChangeArrowheads="1"/>
            </p:cNvPicPr>
            <p:nvPr/>
          </p:nvPicPr>
          <p:blipFill>
            <a:blip r:embed="rId4" cstate="print"/>
            <a:srcRect/>
            <a:stretch>
              <a:fillRect/>
            </a:stretch>
          </p:blipFill>
          <p:spPr bwMode="auto">
            <a:xfrm rot="-2700000">
              <a:off x="1363" y="2977"/>
              <a:ext cx="343" cy="408"/>
            </a:xfrm>
            <a:prstGeom prst="rect">
              <a:avLst/>
            </a:prstGeom>
            <a:noFill/>
            <a:ln w="9525">
              <a:noFill/>
              <a:miter lim="800000"/>
              <a:headEnd/>
              <a:tailEnd/>
            </a:ln>
          </p:spPr>
        </p:pic>
        <p:pic>
          <p:nvPicPr>
            <p:cNvPr id="27719" name="Picture 203" descr="REACT3"/>
            <p:cNvPicPr>
              <a:picLocks noChangeAspect="1" noChangeArrowheads="1"/>
            </p:cNvPicPr>
            <p:nvPr/>
          </p:nvPicPr>
          <p:blipFill>
            <a:blip r:embed="rId4" cstate="print"/>
            <a:srcRect/>
            <a:stretch>
              <a:fillRect/>
            </a:stretch>
          </p:blipFill>
          <p:spPr bwMode="auto">
            <a:xfrm rot="-2700000">
              <a:off x="823" y="3273"/>
              <a:ext cx="343" cy="408"/>
            </a:xfrm>
            <a:prstGeom prst="rect">
              <a:avLst/>
            </a:prstGeom>
            <a:noFill/>
            <a:ln w="9525">
              <a:noFill/>
              <a:miter lim="800000"/>
              <a:headEnd/>
              <a:tailEnd/>
            </a:ln>
          </p:spPr>
        </p:pic>
        <p:grpSp>
          <p:nvGrpSpPr>
            <p:cNvPr id="27720" name="Group 235"/>
            <p:cNvGrpSpPr>
              <a:grpSpLocks/>
            </p:cNvGrpSpPr>
            <p:nvPr/>
          </p:nvGrpSpPr>
          <p:grpSpPr bwMode="auto">
            <a:xfrm>
              <a:off x="340" y="2432"/>
              <a:ext cx="1392" cy="1225"/>
              <a:chOff x="340" y="2432"/>
              <a:chExt cx="1392" cy="1225"/>
            </a:xfrm>
          </p:grpSpPr>
          <p:pic>
            <p:nvPicPr>
              <p:cNvPr id="27721" name="Picture 162" descr="REACT3"/>
              <p:cNvPicPr>
                <a:picLocks noChangeAspect="1" noChangeArrowheads="1"/>
              </p:cNvPicPr>
              <p:nvPr/>
            </p:nvPicPr>
            <p:blipFill>
              <a:blip r:embed="rId4" cstate="print"/>
              <a:srcRect/>
              <a:stretch>
                <a:fillRect/>
              </a:stretch>
            </p:blipFill>
            <p:spPr bwMode="auto">
              <a:xfrm rot="7500000">
                <a:off x="1305" y="3172"/>
                <a:ext cx="343" cy="408"/>
              </a:xfrm>
              <a:prstGeom prst="rect">
                <a:avLst/>
              </a:prstGeom>
              <a:noFill/>
              <a:ln w="9525">
                <a:noFill/>
                <a:miter lim="800000"/>
                <a:headEnd/>
                <a:tailEnd/>
              </a:ln>
            </p:spPr>
          </p:pic>
          <p:pic>
            <p:nvPicPr>
              <p:cNvPr id="27722" name="Picture 164" descr="REACT3"/>
              <p:cNvPicPr>
                <a:picLocks noChangeAspect="1" noChangeArrowheads="1"/>
              </p:cNvPicPr>
              <p:nvPr/>
            </p:nvPicPr>
            <p:blipFill>
              <a:blip r:embed="rId4" cstate="print"/>
              <a:srcRect/>
              <a:stretch>
                <a:fillRect/>
              </a:stretch>
            </p:blipFill>
            <p:spPr bwMode="auto">
              <a:xfrm rot="-9900000">
                <a:off x="1389" y="2826"/>
                <a:ext cx="343" cy="408"/>
              </a:xfrm>
              <a:prstGeom prst="rect">
                <a:avLst/>
              </a:prstGeom>
              <a:noFill/>
              <a:ln w="9525">
                <a:noFill/>
                <a:miter lim="800000"/>
                <a:headEnd/>
                <a:tailEnd/>
              </a:ln>
            </p:spPr>
          </p:pic>
          <p:pic>
            <p:nvPicPr>
              <p:cNvPr id="27723" name="Picture 165" descr="REACT2"/>
              <p:cNvPicPr>
                <a:picLocks noChangeAspect="1" noChangeArrowheads="1"/>
              </p:cNvPicPr>
              <p:nvPr/>
            </p:nvPicPr>
            <p:blipFill>
              <a:blip r:embed="rId5" cstate="print"/>
              <a:srcRect/>
              <a:stretch>
                <a:fillRect/>
              </a:stretch>
            </p:blipFill>
            <p:spPr bwMode="auto">
              <a:xfrm rot="-6900000">
                <a:off x="1243" y="2599"/>
                <a:ext cx="272" cy="212"/>
              </a:xfrm>
              <a:prstGeom prst="rect">
                <a:avLst/>
              </a:prstGeom>
              <a:noFill/>
              <a:ln w="9525">
                <a:noFill/>
                <a:miter lim="800000"/>
                <a:headEnd/>
                <a:tailEnd/>
              </a:ln>
            </p:spPr>
          </p:pic>
          <p:pic>
            <p:nvPicPr>
              <p:cNvPr id="27724" name="Picture 169" descr="REACT3"/>
              <p:cNvPicPr>
                <a:picLocks noChangeAspect="1" noChangeArrowheads="1"/>
              </p:cNvPicPr>
              <p:nvPr/>
            </p:nvPicPr>
            <p:blipFill>
              <a:blip r:embed="rId4" cstate="print"/>
              <a:srcRect/>
              <a:stretch>
                <a:fillRect/>
              </a:stretch>
            </p:blipFill>
            <p:spPr bwMode="auto">
              <a:xfrm rot="-8700000">
                <a:off x="411" y="2659"/>
                <a:ext cx="343" cy="408"/>
              </a:xfrm>
              <a:prstGeom prst="rect">
                <a:avLst/>
              </a:prstGeom>
              <a:noFill/>
              <a:ln w="9525">
                <a:noFill/>
                <a:miter lim="800000"/>
                <a:headEnd/>
                <a:tailEnd/>
              </a:ln>
            </p:spPr>
          </p:pic>
          <p:pic>
            <p:nvPicPr>
              <p:cNvPr id="27725" name="Picture 171" descr="REACT3"/>
              <p:cNvPicPr>
                <a:picLocks noChangeAspect="1" noChangeArrowheads="1"/>
              </p:cNvPicPr>
              <p:nvPr/>
            </p:nvPicPr>
            <p:blipFill>
              <a:blip r:embed="rId4" cstate="print"/>
              <a:srcRect/>
              <a:stretch>
                <a:fillRect/>
              </a:stretch>
            </p:blipFill>
            <p:spPr bwMode="auto">
              <a:xfrm rot="2100000">
                <a:off x="456" y="3068"/>
                <a:ext cx="343" cy="408"/>
              </a:xfrm>
              <a:prstGeom prst="rect">
                <a:avLst/>
              </a:prstGeom>
              <a:noFill/>
              <a:ln w="9525">
                <a:noFill/>
                <a:miter lim="800000"/>
                <a:headEnd/>
                <a:tailEnd/>
              </a:ln>
            </p:spPr>
          </p:pic>
          <p:pic>
            <p:nvPicPr>
              <p:cNvPr id="27726" name="Picture 173" descr="REACT2"/>
              <p:cNvPicPr>
                <a:picLocks noChangeAspect="1" noChangeArrowheads="1"/>
              </p:cNvPicPr>
              <p:nvPr/>
            </p:nvPicPr>
            <p:blipFill>
              <a:blip r:embed="rId5" cstate="print"/>
              <a:srcRect/>
              <a:stretch>
                <a:fillRect/>
              </a:stretch>
            </p:blipFill>
            <p:spPr bwMode="auto">
              <a:xfrm rot="-4500000">
                <a:off x="557" y="3329"/>
                <a:ext cx="317" cy="247"/>
              </a:xfrm>
              <a:prstGeom prst="rect">
                <a:avLst/>
              </a:prstGeom>
              <a:noFill/>
              <a:ln w="9525">
                <a:noFill/>
                <a:miter lim="800000"/>
                <a:headEnd/>
                <a:tailEnd/>
              </a:ln>
            </p:spPr>
          </p:pic>
          <p:grpSp>
            <p:nvGrpSpPr>
              <p:cNvPr id="27727" name="Group 183"/>
              <p:cNvGrpSpPr>
                <a:grpSpLocks/>
              </p:cNvGrpSpPr>
              <p:nvPr/>
            </p:nvGrpSpPr>
            <p:grpSpPr bwMode="auto">
              <a:xfrm rot="-2700000">
                <a:off x="989" y="2907"/>
                <a:ext cx="525" cy="500"/>
                <a:chOff x="657" y="2387"/>
                <a:chExt cx="525" cy="500"/>
              </a:xfrm>
            </p:grpSpPr>
            <p:grpSp>
              <p:nvGrpSpPr>
                <p:cNvPr id="27771" name="Group 184"/>
                <p:cNvGrpSpPr>
                  <a:grpSpLocks/>
                </p:cNvGrpSpPr>
                <p:nvPr/>
              </p:nvGrpSpPr>
              <p:grpSpPr bwMode="auto">
                <a:xfrm>
                  <a:off x="703" y="2387"/>
                  <a:ext cx="479" cy="409"/>
                  <a:chOff x="703" y="2387"/>
                  <a:chExt cx="479" cy="409"/>
                </a:xfrm>
              </p:grpSpPr>
              <p:grpSp>
                <p:nvGrpSpPr>
                  <p:cNvPr id="27781" name="Group 185"/>
                  <p:cNvGrpSpPr>
                    <a:grpSpLocks/>
                  </p:cNvGrpSpPr>
                  <p:nvPr/>
                </p:nvGrpSpPr>
                <p:grpSpPr bwMode="auto">
                  <a:xfrm>
                    <a:off x="748" y="2387"/>
                    <a:ext cx="434" cy="409"/>
                    <a:chOff x="748" y="2387"/>
                    <a:chExt cx="434" cy="409"/>
                  </a:xfrm>
                </p:grpSpPr>
                <p:pic>
                  <p:nvPicPr>
                    <p:cNvPr id="27786" name="Picture 186"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787" name="Picture 187"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788" name="Picture 188"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27782" name="Group 189"/>
                  <p:cNvGrpSpPr>
                    <a:grpSpLocks/>
                  </p:cNvGrpSpPr>
                  <p:nvPr/>
                </p:nvGrpSpPr>
                <p:grpSpPr bwMode="auto">
                  <a:xfrm>
                    <a:off x="703" y="2387"/>
                    <a:ext cx="434" cy="409"/>
                    <a:chOff x="748" y="2387"/>
                    <a:chExt cx="434" cy="409"/>
                  </a:xfrm>
                </p:grpSpPr>
                <p:pic>
                  <p:nvPicPr>
                    <p:cNvPr id="27783" name="Picture 190"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784" name="Picture 191"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785" name="Picture 192"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27772" name="Group 193"/>
                <p:cNvGrpSpPr>
                  <a:grpSpLocks/>
                </p:cNvGrpSpPr>
                <p:nvPr/>
              </p:nvGrpSpPr>
              <p:grpSpPr bwMode="auto">
                <a:xfrm rot="10800000">
                  <a:off x="657" y="2478"/>
                  <a:ext cx="479" cy="409"/>
                  <a:chOff x="703" y="2387"/>
                  <a:chExt cx="479" cy="409"/>
                </a:xfrm>
              </p:grpSpPr>
              <p:grpSp>
                <p:nvGrpSpPr>
                  <p:cNvPr id="27773" name="Group 194"/>
                  <p:cNvGrpSpPr>
                    <a:grpSpLocks/>
                  </p:cNvGrpSpPr>
                  <p:nvPr/>
                </p:nvGrpSpPr>
                <p:grpSpPr bwMode="auto">
                  <a:xfrm>
                    <a:off x="748" y="2387"/>
                    <a:ext cx="434" cy="409"/>
                    <a:chOff x="748" y="2387"/>
                    <a:chExt cx="434" cy="409"/>
                  </a:xfrm>
                </p:grpSpPr>
                <p:pic>
                  <p:nvPicPr>
                    <p:cNvPr id="27778" name="Picture 195"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779" name="Picture 196"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780" name="Picture 197"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27774" name="Group 198"/>
                  <p:cNvGrpSpPr>
                    <a:grpSpLocks/>
                  </p:cNvGrpSpPr>
                  <p:nvPr/>
                </p:nvGrpSpPr>
                <p:grpSpPr bwMode="auto">
                  <a:xfrm>
                    <a:off x="703" y="2387"/>
                    <a:ext cx="434" cy="409"/>
                    <a:chOff x="748" y="2387"/>
                    <a:chExt cx="434" cy="409"/>
                  </a:xfrm>
                </p:grpSpPr>
                <p:pic>
                  <p:nvPicPr>
                    <p:cNvPr id="27775" name="Picture 19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776" name="Picture 20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777" name="Picture 20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grpSp>
            <p:nvGrpSpPr>
              <p:cNvPr id="27728" name="Group 233"/>
              <p:cNvGrpSpPr>
                <a:grpSpLocks/>
              </p:cNvGrpSpPr>
              <p:nvPr/>
            </p:nvGrpSpPr>
            <p:grpSpPr bwMode="auto">
              <a:xfrm>
                <a:off x="592" y="2432"/>
                <a:ext cx="873" cy="1225"/>
                <a:chOff x="592" y="2432"/>
                <a:chExt cx="873" cy="1225"/>
              </a:xfrm>
            </p:grpSpPr>
            <p:pic>
              <p:nvPicPr>
                <p:cNvPr id="27754" name="Picture 163" descr="REACT3"/>
                <p:cNvPicPr>
                  <a:picLocks noChangeAspect="1" noChangeArrowheads="1"/>
                </p:cNvPicPr>
                <p:nvPr/>
              </p:nvPicPr>
              <p:blipFill>
                <a:blip r:embed="rId4" cstate="print"/>
                <a:srcRect/>
                <a:stretch>
                  <a:fillRect/>
                </a:stretch>
              </p:blipFill>
              <p:spPr bwMode="auto">
                <a:xfrm rot="7500000">
                  <a:off x="670" y="2627"/>
                  <a:ext cx="343" cy="408"/>
                </a:xfrm>
                <a:prstGeom prst="rect">
                  <a:avLst/>
                </a:prstGeom>
                <a:noFill/>
                <a:ln w="9525">
                  <a:noFill/>
                  <a:miter lim="800000"/>
                  <a:headEnd/>
                  <a:tailEnd/>
                </a:ln>
              </p:spPr>
            </p:pic>
            <p:pic>
              <p:nvPicPr>
                <p:cNvPr id="27755" name="Picture 166" descr="REACT2"/>
                <p:cNvPicPr>
                  <a:picLocks noChangeAspect="1" noChangeArrowheads="1"/>
                </p:cNvPicPr>
                <p:nvPr/>
              </p:nvPicPr>
              <p:blipFill>
                <a:blip r:embed="rId5" cstate="print"/>
                <a:srcRect/>
                <a:stretch>
                  <a:fillRect/>
                </a:stretch>
              </p:blipFill>
              <p:spPr bwMode="auto">
                <a:xfrm rot="3300000">
                  <a:off x="1197" y="2780"/>
                  <a:ext cx="271" cy="211"/>
                </a:xfrm>
                <a:prstGeom prst="rect">
                  <a:avLst/>
                </a:prstGeom>
                <a:noFill/>
                <a:ln w="9525">
                  <a:noFill/>
                  <a:miter lim="800000"/>
                  <a:headEnd/>
                  <a:tailEnd/>
                </a:ln>
              </p:spPr>
            </p:pic>
            <p:pic>
              <p:nvPicPr>
                <p:cNvPr id="27756" name="Picture 175" descr="REACT3"/>
                <p:cNvPicPr>
                  <a:picLocks noChangeAspect="1" noChangeArrowheads="1"/>
                </p:cNvPicPr>
                <p:nvPr/>
              </p:nvPicPr>
              <p:blipFill>
                <a:blip r:embed="rId4" cstate="print"/>
                <a:srcRect/>
                <a:stretch>
                  <a:fillRect/>
                </a:stretch>
              </p:blipFill>
              <p:spPr bwMode="auto">
                <a:xfrm rot="-2700000">
                  <a:off x="854" y="3010"/>
                  <a:ext cx="305" cy="363"/>
                </a:xfrm>
                <a:prstGeom prst="rect">
                  <a:avLst/>
                </a:prstGeom>
                <a:noFill/>
                <a:ln w="9525">
                  <a:noFill/>
                  <a:miter lim="800000"/>
                  <a:headEnd/>
                  <a:tailEnd/>
                </a:ln>
              </p:spPr>
            </p:pic>
            <p:pic>
              <p:nvPicPr>
                <p:cNvPr id="27757" name="Picture 176" descr="REACT3"/>
                <p:cNvPicPr>
                  <a:picLocks noChangeAspect="1" noChangeArrowheads="1"/>
                </p:cNvPicPr>
                <p:nvPr/>
              </p:nvPicPr>
              <p:blipFill>
                <a:blip r:embed="rId4" cstate="print"/>
                <a:srcRect/>
                <a:stretch>
                  <a:fillRect/>
                </a:stretch>
              </p:blipFill>
              <p:spPr bwMode="auto">
                <a:xfrm rot="-2700000">
                  <a:off x="1046" y="3204"/>
                  <a:ext cx="343" cy="408"/>
                </a:xfrm>
                <a:prstGeom prst="rect">
                  <a:avLst/>
                </a:prstGeom>
                <a:noFill/>
                <a:ln w="9525">
                  <a:noFill/>
                  <a:miter lim="800000"/>
                  <a:headEnd/>
                  <a:tailEnd/>
                </a:ln>
              </p:spPr>
            </p:pic>
            <p:pic>
              <p:nvPicPr>
                <p:cNvPr id="27758" name="Picture 177" descr="REACT3"/>
                <p:cNvPicPr>
                  <a:picLocks noChangeAspect="1" noChangeArrowheads="1"/>
                </p:cNvPicPr>
                <p:nvPr/>
              </p:nvPicPr>
              <p:blipFill>
                <a:blip r:embed="rId4" cstate="print"/>
                <a:srcRect/>
                <a:stretch>
                  <a:fillRect/>
                </a:stretch>
              </p:blipFill>
              <p:spPr bwMode="auto">
                <a:xfrm rot="2700000">
                  <a:off x="1089" y="2848"/>
                  <a:ext cx="343" cy="408"/>
                </a:xfrm>
                <a:prstGeom prst="rect">
                  <a:avLst/>
                </a:prstGeom>
                <a:noFill/>
                <a:ln w="9525">
                  <a:noFill/>
                  <a:miter lim="800000"/>
                  <a:headEnd/>
                  <a:tailEnd/>
                </a:ln>
              </p:spPr>
            </p:pic>
            <p:pic>
              <p:nvPicPr>
                <p:cNvPr id="27759" name="Picture 178" descr="REACT3"/>
                <p:cNvPicPr>
                  <a:picLocks noChangeAspect="1" noChangeArrowheads="1"/>
                </p:cNvPicPr>
                <p:nvPr/>
              </p:nvPicPr>
              <p:blipFill>
                <a:blip r:embed="rId4" cstate="print"/>
                <a:srcRect/>
                <a:stretch>
                  <a:fillRect/>
                </a:stretch>
              </p:blipFill>
              <p:spPr bwMode="auto">
                <a:xfrm rot="8100000">
                  <a:off x="928" y="2862"/>
                  <a:ext cx="343" cy="408"/>
                </a:xfrm>
                <a:prstGeom prst="rect">
                  <a:avLst/>
                </a:prstGeom>
                <a:noFill/>
                <a:ln w="9525">
                  <a:noFill/>
                  <a:miter lim="800000"/>
                  <a:headEnd/>
                  <a:tailEnd/>
                </a:ln>
              </p:spPr>
            </p:pic>
            <p:pic>
              <p:nvPicPr>
                <p:cNvPr id="27760" name="Picture 179" descr="REACT3"/>
                <p:cNvPicPr>
                  <a:picLocks noChangeAspect="1" noChangeArrowheads="1"/>
                </p:cNvPicPr>
                <p:nvPr/>
              </p:nvPicPr>
              <p:blipFill>
                <a:blip r:embed="rId4" cstate="print"/>
                <a:srcRect/>
                <a:stretch>
                  <a:fillRect/>
                </a:stretch>
              </p:blipFill>
              <p:spPr bwMode="auto">
                <a:xfrm rot="-8100000">
                  <a:off x="1033" y="2496"/>
                  <a:ext cx="343" cy="408"/>
                </a:xfrm>
                <a:prstGeom prst="rect">
                  <a:avLst/>
                </a:prstGeom>
                <a:noFill/>
                <a:ln w="9525">
                  <a:noFill/>
                  <a:miter lim="800000"/>
                  <a:headEnd/>
                  <a:tailEnd/>
                </a:ln>
              </p:spPr>
            </p:pic>
            <p:pic>
              <p:nvPicPr>
                <p:cNvPr id="27761" name="Picture 180" descr="REACT3"/>
                <p:cNvPicPr>
                  <a:picLocks noChangeAspect="1" noChangeArrowheads="1"/>
                </p:cNvPicPr>
                <p:nvPr/>
              </p:nvPicPr>
              <p:blipFill>
                <a:blip r:embed="rId4" cstate="print"/>
                <a:srcRect/>
                <a:stretch>
                  <a:fillRect/>
                </a:stretch>
              </p:blipFill>
              <p:spPr bwMode="auto">
                <a:xfrm rot="8100000">
                  <a:off x="928" y="2670"/>
                  <a:ext cx="343" cy="408"/>
                </a:xfrm>
                <a:prstGeom prst="rect">
                  <a:avLst/>
                </a:prstGeom>
                <a:noFill/>
                <a:ln w="9525">
                  <a:noFill/>
                  <a:miter lim="800000"/>
                  <a:headEnd/>
                  <a:tailEnd/>
                </a:ln>
              </p:spPr>
            </p:pic>
            <p:pic>
              <p:nvPicPr>
                <p:cNvPr id="27762" name="Picture 181" descr="REACT3"/>
                <p:cNvPicPr>
                  <a:picLocks noChangeAspect="1" noChangeArrowheads="1"/>
                </p:cNvPicPr>
                <p:nvPr/>
              </p:nvPicPr>
              <p:blipFill>
                <a:blip r:embed="rId4" cstate="print"/>
                <a:srcRect/>
                <a:stretch>
                  <a:fillRect/>
                </a:stretch>
              </p:blipFill>
              <p:spPr bwMode="auto">
                <a:xfrm rot="2100000">
                  <a:off x="819" y="2432"/>
                  <a:ext cx="343" cy="408"/>
                </a:xfrm>
                <a:prstGeom prst="rect">
                  <a:avLst/>
                </a:prstGeom>
                <a:noFill/>
                <a:ln w="9525">
                  <a:noFill/>
                  <a:miter lim="800000"/>
                  <a:headEnd/>
                  <a:tailEnd/>
                </a:ln>
              </p:spPr>
            </p:pic>
            <p:pic>
              <p:nvPicPr>
                <p:cNvPr id="27763" name="Picture 202" descr="REACT3"/>
                <p:cNvPicPr>
                  <a:picLocks noChangeAspect="1" noChangeArrowheads="1"/>
                </p:cNvPicPr>
                <p:nvPr/>
              </p:nvPicPr>
              <p:blipFill>
                <a:blip r:embed="rId4" cstate="print"/>
                <a:srcRect/>
                <a:stretch>
                  <a:fillRect/>
                </a:stretch>
              </p:blipFill>
              <p:spPr bwMode="auto">
                <a:xfrm rot="8100000">
                  <a:off x="951" y="3080"/>
                  <a:ext cx="343" cy="408"/>
                </a:xfrm>
                <a:prstGeom prst="rect">
                  <a:avLst/>
                </a:prstGeom>
                <a:noFill/>
                <a:ln w="9525">
                  <a:noFill/>
                  <a:miter lim="800000"/>
                  <a:headEnd/>
                  <a:tailEnd/>
                </a:ln>
              </p:spPr>
            </p:pic>
            <p:pic>
              <p:nvPicPr>
                <p:cNvPr id="27764" name="Picture 204" descr="REACT3"/>
                <p:cNvPicPr>
                  <a:picLocks noChangeAspect="1" noChangeArrowheads="1"/>
                </p:cNvPicPr>
                <p:nvPr/>
              </p:nvPicPr>
              <p:blipFill>
                <a:blip r:embed="rId4" cstate="print"/>
                <a:srcRect/>
                <a:stretch>
                  <a:fillRect/>
                </a:stretch>
              </p:blipFill>
              <p:spPr bwMode="auto">
                <a:xfrm rot="2700000">
                  <a:off x="662" y="3195"/>
                  <a:ext cx="343" cy="408"/>
                </a:xfrm>
                <a:prstGeom prst="rect">
                  <a:avLst/>
                </a:prstGeom>
                <a:noFill/>
                <a:ln w="9525">
                  <a:noFill/>
                  <a:miter lim="800000"/>
                  <a:headEnd/>
                  <a:tailEnd/>
                </a:ln>
              </p:spPr>
            </p:pic>
            <p:pic>
              <p:nvPicPr>
                <p:cNvPr id="27765" name="Picture 225" descr="REACT3"/>
                <p:cNvPicPr>
                  <a:picLocks noChangeAspect="1" noChangeArrowheads="1"/>
                </p:cNvPicPr>
                <p:nvPr/>
              </p:nvPicPr>
              <p:blipFill>
                <a:blip r:embed="rId4" cstate="print"/>
                <a:srcRect/>
                <a:stretch>
                  <a:fillRect/>
                </a:stretch>
              </p:blipFill>
              <p:spPr bwMode="auto">
                <a:xfrm rot="-8700000">
                  <a:off x="790" y="2811"/>
                  <a:ext cx="343" cy="408"/>
                </a:xfrm>
                <a:prstGeom prst="rect">
                  <a:avLst/>
                </a:prstGeom>
                <a:noFill/>
                <a:ln w="9525">
                  <a:noFill/>
                  <a:miter lim="800000"/>
                  <a:headEnd/>
                  <a:tailEnd/>
                </a:ln>
              </p:spPr>
            </p:pic>
            <p:pic>
              <p:nvPicPr>
                <p:cNvPr id="27766" name="Picture 226" descr="REACT3"/>
                <p:cNvPicPr>
                  <a:picLocks noChangeAspect="1" noChangeArrowheads="1"/>
                </p:cNvPicPr>
                <p:nvPr/>
              </p:nvPicPr>
              <p:blipFill>
                <a:blip r:embed="rId4" cstate="print"/>
                <a:srcRect/>
                <a:stretch>
                  <a:fillRect/>
                </a:stretch>
              </p:blipFill>
              <p:spPr bwMode="auto">
                <a:xfrm rot="-2700000">
                  <a:off x="910" y="2650"/>
                  <a:ext cx="343" cy="408"/>
                </a:xfrm>
                <a:prstGeom prst="rect">
                  <a:avLst/>
                </a:prstGeom>
                <a:noFill/>
                <a:ln w="9525">
                  <a:noFill/>
                  <a:miter lim="800000"/>
                  <a:headEnd/>
                  <a:tailEnd/>
                </a:ln>
              </p:spPr>
            </p:pic>
            <p:pic>
              <p:nvPicPr>
                <p:cNvPr id="27767" name="Picture 227" descr="REACT2"/>
                <p:cNvPicPr>
                  <a:picLocks noChangeAspect="1" noChangeArrowheads="1"/>
                </p:cNvPicPr>
                <p:nvPr/>
              </p:nvPicPr>
              <p:blipFill>
                <a:blip r:embed="rId5" cstate="print"/>
                <a:srcRect/>
                <a:stretch>
                  <a:fillRect/>
                </a:stretch>
              </p:blipFill>
              <p:spPr bwMode="auto">
                <a:xfrm rot="2700000">
                  <a:off x="701" y="2537"/>
                  <a:ext cx="271" cy="211"/>
                </a:xfrm>
                <a:prstGeom prst="rect">
                  <a:avLst/>
                </a:prstGeom>
                <a:noFill/>
                <a:ln w="9525">
                  <a:noFill/>
                  <a:miter lim="800000"/>
                  <a:headEnd/>
                  <a:tailEnd/>
                </a:ln>
              </p:spPr>
            </p:pic>
            <p:pic>
              <p:nvPicPr>
                <p:cNvPr id="27768" name="Picture 228" descr="REACT2"/>
                <p:cNvPicPr>
                  <a:picLocks noChangeAspect="1" noChangeArrowheads="1"/>
                </p:cNvPicPr>
                <p:nvPr/>
              </p:nvPicPr>
              <p:blipFill>
                <a:blip r:embed="rId5" cstate="print"/>
                <a:srcRect/>
                <a:stretch>
                  <a:fillRect/>
                </a:stretch>
              </p:blipFill>
              <p:spPr bwMode="auto">
                <a:xfrm rot="900000">
                  <a:off x="1046" y="3445"/>
                  <a:ext cx="272" cy="212"/>
                </a:xfrm>
                <a:prstGeom prst="rect">
                  <a:avLst/>
                </a:prstGeom>
                <a:noFill/>
                <a:ln w="9525">
                  <a:noFill/>
                  <a:miter lim="800000"/>
                  <a:headEnd/>
                  <a:tailEnd/>
                </a:ln>
              </p:spPr>
            </p:pic>
            <p:pic>
              <p:nvPicPr>
                <p:cNvPr id="27769" name="Picture 229" descr="REACT2"/>
                <p:cNvPicPr>
                  <a:picLocks noChangeAspect="1" noChangeArrowheads="1"/>
                </p:cNvPicPr>
                <p:nvPr/>
              </p:nvPicPr>
              <p:blipFill>
                <a:blip r:embed="rId5" cstate="print"/>
                <a:srcRect/>
                <a:stretch>
                  <a:fillRect/>
                </a:stretch>
              </p:blipFill>
              <p:spPr bwMode="auto">
                <a:xfrm rot="3300000">
                  <a:off x="971" y="2462"/>
                  <a:ext cx="271" cy="211"/>
                </a:xfrm>
                <a:prstGeom prst="rect">
                  <a:avLst/>
                </a:prstGeom>
                <a:noFill/>
                <a:ln w="9525">
                  <a:noFill/>
                  <a:miter lim="800000"/>
                  <a:headEnd/>
                  <a:tailEnd/>
                </a:ln>
              </p:spPr>
            </p:pic>
            <p:pic>
              <p:nvPicPr>
                <p:cNvPr id="27770" name="Picture 230" descr="REACT2"/>
                <p:cNvPicPr>
                  <a:picLocks noChangeAspect="1" noChangeArrowheads="1"/>
                </p:cNvPicPr>
                <p:nvPr/>
              </p:nvPicPr>
              <p:blipFill>
                <a:blip r:embed="rId5" cstate="print"/>
                <a:srcRect/>
                <a:stretch>
                  <a:fillRect/>
                </a:stretch>
              </p:blipFill>
              <p:spPr bwMode="auto">
                <a:xfrm rot="900000">
                  <a:off x="592" y="2614"/>
                  <a:ext cx="272" cy="212"/>
                </a:xfrm>
                <a:prstGeom prst="rect">
                  <a:avLst/>
                </a:prstGeom>
                <a:noFill/>
                <a:ln w="9525">
                  <a:noFill/>
                  <a:miter lim="800000"/>
                  <a:headEnd/>
                  <a:tailEnd/>
                </a:ln>
              </p:spPr>
            </p:pic>
          </p:grpSp>
          <p:grpSp>
            <p:nvGrpSpPr>
              <p:cNvPr id="27729" name="Group 234"/>
              <p:cNvGrpSpPr>
                <a:grpSpLocks/>
              </p:cNvGrpSpPr>
              <p:nvPr/>
            </p:nvGrpSpPr>
            <p:grpSpPr bwMode="auto">
              <a:xfrm>
                <a:off x="340" y="2749"/>
                <a:ext cx="1321" cy="636"/>
                <a:chOff x="340" y="2705"/>
                <a:chExt cx="1321" cy="636"/>
              </a:xfrm>
            </p:grpSpPr>
            <p:pic>
              <p:nvPicPr>
                <p:cNvPr id="27730" name="Picture 158" descr="REACT3"/>
                <p:cNvPicPr>
                  <a:picLocks noChangeAspect="1" noChangeArrowheads="1"/>
                </p:cNvPicPr>
                <p:nvPr/>
              </p:nvPicPr>
              <p:blipFill>
                <a:blip r:embed="rId4" cstate="print"/>
                <a:srcRect/>
                <a:stretch>
                  <a:fillRect/>
                </a:stretch>
              </p:blipFill>
              <p:spPr bwMode="auto">
                <a:xfrm rot="8100000">
                  <a:off x="456" y="2705"/>
                  <a:ext cx="343" cy="408"/>
                </a:xfrm>
                <a:prstGeom prst="rect">
                  <a:avLst/>
                </a:prstGeom>
                <a:noFill/>
                <a:ln w="9525">
                  <a:noFill/>
                  <a:miter lim="800000"/>
                  <a:headEnd/>
                  <a:tailEnd/>
                </a:ln>
              </p:spPr>
            </p:pic>
            <p:pic>
              <p:nvPicPr>
                <p:cNvPr id="27731" name="Picture 161" descr="REACT3"/>
                <p:cNvPicPr>
                  <a:picLocks noChangeAspect="1" noChangeArrowheads="1"/>
                </p:cNvPicPr>
                <p:nvPr/>
              </p:nvPicPr>
              <p:blipFill>
                <a:blip r:embed="rId4" cstate="print"/>
                <a:srcRect/>
                <a:stretch>
                  <a:fillRect/>
                </a:stretch>
              </p:blipFill>
              <p:spPr bwMode="auto">
                <a:xfrm rot="-8700000">
                  <a:off x="1318" y="2705"/>
                  <a:ext cx="343" cy="408"/>
                </a:xfrm>
                <a:prstGeom prst="rect">
                  <a:avLst/>
                </a:prstGeom>
                <a:noFill/>
                <a:ln w="9525">
                  <a:noFill/>
                  <a:miter lim="800000"/>
                  <a:headEnd/>
                  <a:tailEnd/>
                </a:ln>
              </p:spPr>
            </p:pic>
            <p:pic>
              <p:nvPicPr>
                <p:cNvPr id="27732" name="Picture 170" descr="REACT3"/>
                <p:cNvPicPr>
                  <a:picLocks noChangeAspect="1" noChangeArrowheads="1"/>
                </p:cNvPicPr>
                <p:nvPr/>
              </p:nvPicPr>
              <p:blipFill>
                <a:blip r:embed="rId4" cstate="print"/>
                <a:srcRect/>
                <a:stretch>
                  <a:fillRect/>
                </a:stretch>
              </p:blipFill>
              <p:spPr bwMode="auto">
                <a:xfrm rot="2100000">
                  <a:off x="340" y="2841"/>
                  <a:ext cx="343" cy="408"/>
                </a:xfrm>
                <a:prstGeom prst="rect">
                  <a:avLst/>
                </a:prstGeom>
                <a:noFill/>
                <a:ln w="9525">
                  <a:noFill/>
                  <a:miter lim="800000"/>
                  <a:headEnd/>
                  <a:tailEnd/>
                </a:ln>
              </p:spPr>
            </p:pic>
            <p:pic>
              <p:nvPicPr>
                <p:cNvPr id="27733" name="Picture 172" descr="REACT2"/>
                <p:cNvPicPr>
                  <a:picLocks noChangeAspect="1" noChangeArrowheads="1"/>
                </p:cNvPicPr>
                <p:nvPr/>
              </p:nvPicPr>
              <p:blipFill>
                <a:blip r:embed="rId5" cstate="print"/>
                <a:srcRect/>
                <a:stretch>
                  <a:fillRect/>
                </a:stretch>
              </p:blipFill>
              <p:spPr bwMode="auto">
                <a:xfrm rot="-3600000">
                  <a:off x="331" y="3057"/>
                  <a:ext cx="317" cy="247"/>
                </a:xfrm>
                <a:prstGeom prst="rect">
                  <a:avLst/>
                </a:prstGeom>
                <a:noFill/>
                <a:ln w="9525">
                  <a:noFill/>
                  <a:miter lim="800000"/>
                  <a:headEnd/>
                  <a:tailEnd/>
                </a:ln>
              </p:spPr>
            </p:pic>
            <p:grpSp>
              <p:nvGrpSpPr>
                <p:cNvPr id="27734" name="Group 206"/>
                <p:cNvGrpSpPr>
                  <a:grpSpLocks/>
                </p:cNvGrpSpPr>
                <p:nvPr/>
              </p:nvGrpSpPr>
              <p:grpSpPr bwMode="auto">
                <a:xfrm rot="2100000">
                  <a:off x="592" y="2841"/>
                  <a:ext cx="525" cy="500"/>
                  <a:chOff x="657" y="2387"/>
                  <a:chExt cx="525" cy="500"/>
                </a:xfrm>
              </p:grpSpPr>
              <p:grpSp>
                <p:nvGrpSpPr>
                  <p:cNvPr id="27736" name="Group 207"/>
                  <p:cNvGrpSpPr>
                    <a:grpSpLocks/>
                  </p:cNvGrpSpPr>
                  <p:nvPr/>
                </p:nvGrpSpPr>
                <p:grpSpPr bwMode="auto">
                  <a:xfrm>
                    <a:off x="703" y="2387"/>
                    <a:ext cx="479" cy="409"/>
                    <a:chOff x="703" y="2387"/>
                    <a:chExt cx="479" cy="409"/>
                  </a:xfrm>
                </p:grpSpPr>
                <p:grpSp>
                  <p:nvGrpSpPr>
                    <p:cNvPr id="27746" name="Group 208"/>
                    <p:cNvGrpSpPr>
                      <a:grpSpLocks/>
                    </p:cNvGrpSpPr>
                    <p:nvPr/>
                  </p:nvGrpSpPr>
                  <p:grpSpPr bwMode="auto">
                    <a:xfrm>
                      <a:off x="748" y="2387"/>
                      <a:ext cx="434" cy="409"/>
                      <a:chOff x="748" y="2387"/>
                      <a:chExt cx="434" cy="409"/>
                    </a:xfrm>
                  </p:grpSpPr>
                  <p:pic>
                    <p:nvPicPr>
                      <p:cNvPr id="27751" name="Picture 20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752" name="Picture 21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753" name="Picture 21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27747" name="Group 212"/>
                    <p:cNvGrpSpPr>
                      <a:grpSpLocks/>
                    </p:cNvGrpSpPr>
                    <p:nvPr/>
                  </p:nvGrpSpPr>
                  <p:grpSpPr bwMode="auto">
                    <a:xfrm>
                      <a:off x="703" y="2387"/>
                      <a:ext cx="434" cy="409"/>
                      <a:chOff x="748" y="2387"/>
                      <a:chExt cx="434" cy="409"/>
                    </a:xfrm>
                  </p:grpSpPr>
                  <p:pic>
                    <p:nvPicPr>
                      <p:cNvPr id="27748" name="Picture 21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749" name="Picture 21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750" name="Picture 21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27737" name="Group 216"/>
                  <p:cNvGrpSpPr>
                    <a:grpSpLocks/>
                  </p:cNvGrpSpPr>
                  <p:nvPr/>
                </p:nvGrpSpPr>
                <p:grpSpPr bwMode="auto">
                  <a:xfrm rot="10800000">
                    <a:off x="657" y="2478"/>
                    <a:ext cx="479" cy="409"/>
                    <a:chOff x="703" y="2387"/>
                    <a:chExt cx="479" cy="409"/>
                  </a:xfrm>
                </p:grpSpPr>
                <p:grpSp>
                  <p:nvGrpSpPr>
                    <p:cNvPr id="27738" name="Group 217"/>
                    <p:cNvGrpSpPr>
                      <a:grpSpLocks/>
                    </p:cNvGrpSpPr>
                    <p:nvPr/>
                  </p:nvGrpSpPr>
                  <p:grpSpPr bwMode="auto">
                    <a:xfrm>
                      <a:off x="748" y="2387"/>
                      <a:ext cx="434" cy="409"/>
                      <a:chOff x="748" y="2387"/>
                      <a:chExt cx="434" cy="409"/>
                    </a:xfrm>
                  </p:grpSpPr>
                  <p:pic>
                    <p:nvPicPr>
                      <p:cNvPr id="27743" name="Picture 218"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744" name="Picture 219"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745" name="Picture 220"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27739" name="Group 221"/>
                    <p:cNvGrpSpPr>
                      <a:grpSpLocks/>
                    </p:cNvGrpSpPr>
                    <p:nvPr/>
                  </p:nvGrpSpPr>
                  <p:grpSpPr bwMode="auto">
                    <a:xfrm>
                      <a:off x="703" y="2387"/>
                      <a:ext cx="434" cy="409"/>
                      <a:chOff x="748" y="2387"/>
                      <a:chExt cx="434" cy="409"/>
                    </a:xfrm>
                  </p:grpSpPr>
                  <p:pic>
                    <p:nvPicPr>
                      <p:cNvPr id="27740" name="Picture 22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741" name="Picture 22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742" name="Picture 22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27735" name="Picture 205" descr="REACT3"/>
                <p:cNvPicPr>
                  <a:picLocks noChangeAspect="1" noChangeArrowheads="1"/>
                </p:cNvPicPr>
                <p:nvPr/>
              </p:nvPicPr>
              <p:blipFill>
                <a:blip r:embed="rId4" cstate="print"/>
                <a:srcRect/>
                <a:stretch>
                  <a:fillRect/>
                </a:stretch>
              </p:blipFill>
              <p:spPr bwMode="auto">
                <a:xfrm rot="2100000">
                  <a:off x="469" y="2867"/>
                  <a:ext cx="305" cy="363"/>
                </a:xfrm>
                <a:prstGeom prst="rect">
                  <a:avLst/>
                </a:prstGeom>
                <a:noFill/>
                <a:ln w="9525">
                  <a:noFill/>
                  <a:miter lim="800000"/>
                  <a:headEnd/>
                  <a:tailEnd/>
                </a:ln>
              </p:spPr>
            </p:pic>
          </p:grpSp>
        </p:grpSp>
      </p:grpSp>
      <p:grpSp>
        <p:nvGrpSpPr>
          <p:cNvPr id="3097" name="Group 295"/>
          <p:cNvGrpSpPr>
            <a:grpSpLocks/>
          </p:cNvGrpSpPr>
          <p:nvPr/>
        </p:nvGrpSpPr>
        <p:grpSpPr bwMode="auto">
          <a:xfrm>
            <a:off x="6156325" y="1524000"/>
            <a:ext cx="2128838" cy="1839913"/>
            <a:chOff x="3807" y="184"/>
            <a:chExt cx="1341" cy="1159"/>
          </a:xfrm>
        </p:grpSpPr>
        <p:pic>
          <p:nvPicPr>
            <p:cNvPr id="27666" name="Picture 239" descr="REACT3"/>
            <p:cNvPicPr>
              <a:picLocks noChangeAspect="1" noChangeArrowheads="1"/>
            </p:cNvPicPr>
            <p:nvPr/>
          </p:nvPicPr>
          <p:blipFill>
            <a:blip r:embed="rId4" cstate="print"/>
            <a:srcRect/>
            <a:stretch>
              <a:fillRect/>
            </a:stretch>
          </p:blipFill>
          <p:spPr bwMode="auto">
            <a:xfrm rot="420000">
              <a:off x="4092" y="758"/>
              <a:ext cx="305" cy="363"/>
            </a:xfrm>
            <a:prstGeom prst="rect">
              <a:avLst/>
            </a:prstGeom>
            <a:noFill/>
            <a:ln w="9525">
              <a:noFill/>
              <a:miter lim="800000"/>
              <a:headEnd/>
              <a:tailEnd/>
            </a:ln>
          </p:spPr>
        </p:pic>
        <p:grpSp>
          <p:nvGrpSpPr>
            <p:cNvPr id="27667" name="Group 240"/>
            <p:cNvGrpSpPr>
              <a:grpSpLocks/>
            </p:cNvGrpSpPr>
            <p:nvPr/>
          </p:nvGrpSpPr>
          <p:grpSpPr bwMode="auto">
            <a:xfrm rot="420000">
              <a:off x="3878" y="709"/>
              <a:ext cx="525" cy="500"/>
              <a:chOff x="657" y="2387"/>
              <a:chExt cx="525" cy="500"/>
            </a:xfrm>
          </p:grpSpPr>
          <p:grpSp>
            <p:nvGrpSpPr>
              <p:cNvPr id="27700" name="Group 241"/>
              <p:cNvGrpSpPr>
                <a:grpSpLocks/>
              </p:cNvGrpSpPr>
              <p:nvPr/>
            </p:nvGrpSpPr>
            <p:grpSpPr bwMode="auto">
              <a:xfrm>
                <a:off x="703" y="2387"/>
                <a:ext cx="479" cy="409"/>
                <a:chOff x="703" y="2387"/>
                <a:chExt cx="479" cy="409"/>
              </a:xfrm>
            </p:grpSpPr>
            <p:grpSp>
              <p:nvGrpSpPr>
                <p:cNvPr id="27710" name="Group 242"/>
                <p:cNvGrpSpPr>
                  <a:grpSpLocks/>
                </p:cNvGrpSpPr>
                <p:nvPr/>
              </p:nvGrpSpPr>
              <p:grpSpPr bwMode="auto">
                <a:xfrm>
                  <a:off x="748" y="2387"/>
                  <a:ext cx="434" cy="409"/>
                  <a:chOff x="748" y="2387"/>
                  <a:chExt cx="434" cy="409"/>
                </a:xfrm>
              </p:grpSpPr>
              <p:pic>
                <p:nvPicPr>
                  <p:cNvPr id="27715" name="Picture 24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716" name="Picture 24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717" name="Picture 24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27711" name="Group 246"/>
                <p:cNvGrpSpPr>
                  <a:grpSpLocks/>
                </p:cNvGrpSpPr>
                <p:nvPr/>
              </p:nvGrpSpPr>
              <p:grpSpPr bwMode="auto">
                <a:xfrm>
                  <a:off x="703" y="2387"/>
                  <a:ext cx="434" cy="409"/>
                  <a:chOff x="748" y="2387"/>
                  <a:chExt cx="434" cy="409"/>
                </a:xfrm>
              </p:grpSpPr>
              <p:pic>
                <p:nvPicPr>
                  <p:cNvPr id="27712" name="Picture 247"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713" name="Picture 248"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714" name="Picture 249"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27701" name="Group 250"/>
              <p:cNvGrpSpPr>
                <a:grpSpLocks/>
              </p:cNvGrpSpPr>
              <p:nvPr/>
            </p:nvGrpSpPr>
            <p:grpSpPr bwMode="auto">
              <a:xfrm rot="10800000">
                <a:off x="657" y="2478"/>
                <a:ext cx="479" cy="409"/>
                <a:chOff x="703" y="2387"/>
                <a:chExt cx="479" cy="409"/>
              </a:xfrm>
            </p:grpSpPr>
            <p:grpSp>
              <p:nvGrpSpPr>
                <p:cNvPr id="27702" name="Group 251"/>
                <p:cNvGrpSpPr>
                  <a:grpSpLocks/>
                </p:cNvGrpSpPr>
                <p:nvPr/>
              </p:nvGrpSpPr>
              <p:grpSpPr bwMode="auto">
                <a:xfrm>
                  <a:off x="748" y="2387"/>
                  <a:ext cx="434" cy="409"/>
                  <a:chOff x="748" y="2387"/>
                  <a:chExt cx="434" cy="409"/>
                </a:xfrm>
              </p:grpSpPr>
              <p:pic>
                <p:nvPicPr>
                  <p:cNvPr id="27707" name="Picture 25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708" name="Picture 25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709" name="Picture 25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27703" name="Group 255"/>
                <p:cNvGrpSpPr>
                  <a:grpSpLocks/>
                </p:cNvGrpSpPr>
                <p:nvPr/>
              </p:nvGrpSpPr>
              <p:grpSpPr bwMode="auto">
                <a:xfrm>
                  <a:off x="703" y="2387"/>
                  <a:ext cx="434" cy="409"/>
                  <a:chOff x="748" y="2387"/>
                  <a:chExt cx="434" cy="409"/>
                </a:xfrm>
              </p:grpSpPr>
              <p:pic>
                <p:nvPicPr>
                  <p:cNvPr id="27704" name="Picture 256"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27705" name="Picture 257"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27706" name="Picture 258"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27668" name="Picture 259" descr="REACT3"/>
            <p:cNvPicPr>
              <a:picLocks noChangeAspect="1" noChangeArrowheads="1"/>
            </p:cNvPicPr>
            <p:nvPr/>
          </p:nvPicPr>
          <p:blipFill>
            <a:blip r:embed="rId4" cstate="print"/>
            <a:srcRect/>
            <a:stretch>
              <a:fillRect/>
            </a:stretch>
          </p:blipFill>
          <p:spPr bwMode="auto">
            <a:xfrm rot="420000">
              <a:off x="4332" y="935"/>
              <a:ext cx="343" cy="408"/>
            </a:xfrm>
            <a:prstGeom prst="rect">
              <a:avLst/>
            </a:prstGeom>
            <a:noFill/>
            <a:ln w="9525">
              <a:noFill/>
              <a:miter lim="800000"/>
              <a:headEnd/>
              <a:tailEnd/>
            </a:ln>
          </p:spPr>
        </p:pic>
        <p:pic>
          <p:nvPicPr>
            <p:cNvPr id="27669" name="Picture 260" descr="REACT3"/>
            <p:cNvPicPr>
              <a:picLocks noChangeAspect="1" noChangeArrowheads="1"/>
            </p:cNvPicPr>
            <p:nvPr/>
          </p:nvPicPr>
          <p:blipFill>
            <a:blip r:embed="rId4" cstate="print"/>
            <a:srcRect/>
            <a:stretch>
              <a:fillRect/>
            </a:stretch>
          </p:blipFill>
          <p:spPr bwMode="auto">
            <a:xfrm rot="420000">
              <a:off x="4513" y="754"/>
              <a:ext cx="343" cy="408"/>
            </a:xfrm>
            <a:prstGeom prst="rect">
              <a:avLst/>
            </a:prstGeom>
            <a:noFill/>
            <a:ln w="9525">
              <a:noFill/>
              <a:miter lim="800000"/>
              <a:headEnd/>
              <a:tailEnd/>
            </a:ln>
          </p:spPr>
        </p:pic>
        <p:pic>
          <p:nvPicPr>
            <p:cNvPr id="27670" name="Picture 261" descr="REACT3"/>
            <p:cNvPicPr>
              <a:picLocks noChangeAspect="1" noChangeArrowheads="1"/>
            </p:cNvPicPr>
            <p:nvPr/>
          </p:nvPicPr>
          <p:blipFill>
            <a:blip r:embed="rId4" cstate="print"/>
            <a:srcRect/>
            <a:stretch>
              <a:fillRect/>
            </a:stretch>
          </p:blipFill>
          <p:spPr bwMode="auto">
            <a:xfrm rot="-10380000">
              <a:off x="3878" y="482"/>
              <a:ext cx="343" cy="408"/>
            </a:xfrm>
            <a:prstGeom prst="rect">
              <a:avLst/>
            </a:prstGeom>
            <a:noFill/>
            <a:ln w="9525">
              <a:noFill/>
              <a:miter lim="800000"/>
              <a:headEnd/>
              <a:tailEnd/>
            </a:ln>
          </p:spPr>
        </p:pic>
        <p:pic>
          <p:nvPicPr>
            <p:cNvPr id="27671" name="Picture 262" descr="REACT3"/>
            <p:cNvPicPr>
              <a:picLocks noChangeAspect="1" noChangeArrowheads="1"/>
            </p:cNvPicPr>
            <p:nvPr/>
          </p:nvPicPr>
          <p:blipFill>
            <a:blip r:embed="rId4" cstate="print"/>
            <a:srcRect/>
            <a:stretch>
              <a:fillRect/>
            </a:stretch>
          </p:blipFill>
          <p:spPr bwMode="auto">
            <a:xfrm rot="-10380000">
              <a:off x="4468" y="754"/>
              <a:ext cx="343" cy="408"/>
            </a:xfrm>
            <a:prstGeom prst="rect">
              <a:avLst/>
            </a:prstGeom>
            <a:noFill/>
            <a:ln w="9525">
              <a:noFill/>
              <a:miter lim="800000"/>
              <a:headEnd/>
              <a:tailEnd/>
            </a:ln>
          </p:spPr>
        </p:pic>
        <p:pic>
          <p:nvPicPr>
            <p:cNvPr id="27672" name="Picture 263" descr="REACT3"/>
            <p:cNvPicPr>
              <a:picLocks noChangeAspect="1" noChangeArrowheads="1"/>
            </p:cNvPicPr>
            <p:nvPr/>
          </p:nvPicPr>
          <p:blipFill>
            <a:blip r:embed="rId4" cstate="print"/>
            <a:srcRect/>
            <a:stretch>
              <a:fillRect/>
            </a:stretch>
          </p:blipFill>
          <p:spPr bwMode="auto">
            <a:xfrm rot="5820000">
              <a:off x="4340" y="850"/>
              <a:ext cx="343" cy="408"/>
            </a:xfrm>
            <a:prstGeom prst="rect">
              <a:avLst/>
            </a:prstGeom>
            <a:noFill/>
            <a:ln w="9525">
              <a:noFill/>
              <a:miter lim="800000"/>
              <a:headEnd/>
              <a:tailEnd/>
            </a:ln>
          </p:spPr>
        </p:pic>
        <p:pic>
          <p:nvPicPr>
            <p:cNvPr id="27673" name="Picture 264" descr="REACT3"/>
            <p:cNvPicPr>
              <a:picLocks noChangeAspect="1" noChangeArrowheads="1"/>
            </p:cNvPicPr>
            <p:nvPr/>
          </p:nvPicPr>
          <p:blipFill>
            <a:blip r:embed="rId4" cstate="print"/>
            <a:srcRect/>
            <a:stretch>
              <a:fillRect/>
            </a:stretch>
          </p:blipFill>
          <p:spPr bwMode="auto">
            <a:xfrm rot="-10380000">
              <a:off x="4230" y="732"/>
              <a:ext cx="343" cy="408"/>
            </a:xfrm>
            <a:prstGeom prst="rect">
              <a:avLst/>
            </a:prstGeom>
            <a:noFill/>
            <a:ln w="9525">
              <a:noFill/>
              <a:miter lim="800000"/>
              <a:headEnd/>
              <a:tailEnd/>
            </a:ln>
          </p:spPr>
        </p:pic>
        <p:pic>
          <p:nvPicPr>
            <p:cNvPr id="27674" name="Picture 265" descr="REACT3"/>
            <p:cNvPicPr>
              <a:picLocks noChangeAspect="1" noChangeArrowheads="1"/>
            </p:cNvPicPr>
            <p:nvPr/>
          </p:nvPicPr>
          <p:blipFill>
            <a:blip r:embed="rId4" cstate="print"/>
            <a:srcRect/>
            <a:stretch>
              <a:fillRect/>
            </a:stretch>
          </p:blipFill>
          <p:spPr bwMode="auto">
            <a:xfrm rot="5820000">
              <a:off x="4541" y="692"/>
              <a:ext cx="343" cy="408"/>
            </a:xfrm>
            <a:prstGeom prst="rect">
              <a:avLst/>
            </a:prstGeom>
            <a:noFill/>
            <a:ln w="9525">
              <a:noFill/>
              <a:miter lim="800000"/>
              <a:headEnd/>
              <a:tailEnd/>
            </a:ln>
          </p:spPr>
        </p:pic>
        <p:pic>
          <p:nvPicPr>
            <p:cNvPr id="27675" name="Picture 266" descr="REACT3"/>
            <p:cNvPicPr>
              <a:picLocks noChangeAspect="1" noChangeArrowheads="1"/>
            </p:cNvPicPr>
            <p:nvPr/>
          </p:nvPicPr>
          <p:blipFill>
            <a:blip r:embed="rId4" cstate="print"/>
            <a:srcRect/>
            <a:stretch>
              <a:fillRect/>
            </a:stretch>
          </p:blipFill>
          <p:spPr bwMode="auto">
            <a:xfrm rot="-4980000">
              <a:off x="4682" y="664"/>
              <a:ext cx="343" cy="408"/>
            </a:xfrm>
            <a:prstGeom prst="rect">
              <a:avLst/>
            </a:prstGeom>
            <a:noFill/>
            <a:ln w="9525">
              <a:noFill/>
              <a:miter lim="800000"/>
              <a:headEnd/>
              <a:tailEnd/>
            </a:ln>
          </p:spPr>
        </p:pic>
        <p:pic>
          <p:nvPicPr>
            <p:cNvPr id="27676" name="Picture 267" descr="REACT3"/>
            <p:cNvPicPr>
              <a:picLocks noChangeAspect="1" noChangeArrowheads="1"/>
            </p:cNvPicPr>
            <p:nvPr/>
          </p:nvPicPr>
          <p:blipFill>
            <a:blip r:embed="rId4" cstate="print"/>
            <a:srcRect/>
            <a:stretch>
              <a:fillRect/>
            </a:stretch>
          </p:blipFill>
          <p:spPr bwMode="auto">
            <a:xfrm rot="420000">
              <a:off x="4105" y="890"/>
              <a:ext cx="343" cy="408"/>
            </a:xfrm>
            <a:prstGeom prst="rect">
              <a:avLst/>
            </a:prstGeom>
            <a:noFill/>
            <a:ln w="9525">
              <a:noFill/>
              <a:miter lim="800000"/>
              <a:headEnd/>
              <a:tailEnd/>
            </a:ln>
          </p:spPr>
        </p:pic>
        <p:pic>
          <p:nvPicPr>
            <p:cNvPr id="27677" name="Picture 268" descr="REACT3"/>
            <p:cNvPicPr>
              <a:picLocks noChangeAspect="1" noChangeArrowheads="1"/>
            </p:cNvPicPr>
            <p:nvPr/>
          </p:nvPicPr>
          <p:blipFill>
            <a:blip r:embed="rId4" cstate="print"/>
            <a:srcRect/>
            <a:stretch>
              <a:fillRect/>
            </a:stretch>
          </p:blipFill>
          <p:spPr bwMode="auto">
            <a:xfrm rot="-10380000">
              <a:off x="4382" y="614"/>
              <a:ext cx="343" cy="408"/>
            </a:xfrm>
            <a:prstGeom prst="rect">
              <a:avLst/>
            </a:prstGeom>
            <a:noFill/>
            <a:ln w="9525">
              <a:noFill/>
              <a:miter lim="800000"/>
              <a:headEnd/>
              <a:tailEnd/>
            </a:ln>
          </p:spPr>
        </p:pic>
        <p:pic>
          <p:nvPicPr>
            <p:cNvPr id="27678" name="Picture 269" descr="REACT3"/>
            <p:cNvPicPr>
              <a:picLocks noChangeAspect="1" noChangeArrowheads="1"/>
            </p:cNvPicPr>
            <p:nvPr/>
          </p:nvPicPr>
          <p:blipFill>
            <a:blip r:embed="rId4" cstate="print"/>
            <a:srcRect/>
            <a:stretch>
              <a:fillRect/>
            </a:stretch>
          </p:blipFill>
          <p:spPr bwMode="auto">
            <a:xfrm rot="5820000">
              <a:off x="4182" y="268"/>
              <a:ext cx="343" cy="408"/>
            </a:xfrm>
            <a:prstGeom prst="rect">
              <a:avLst/>
            </a:prstGeom>
            <a:noFill/>
            <a:ln w="9525">
              <a:noFill/>
              <a:miter lim="800000"/>
              <a:headEnd/>
              <a:tailEnd/>
            </a:ln>
          </p:spPr>
        </p:pic>
        <p:pic>
          <p:nvPicPr>
            <p:cNvPr id="27679" name="Picture 270" descr="REACT3"/>
            <p:cNvPicPr>
              <a:picLocks noChangeAspect="1" noChangeArrowheads="1"/>
            </p:cNvPicPr>
            <p:nvPr/>
          </p:nvPicPr>
          <p:blipFill>
            <a:blip r:embed="rId4" cstate="print"/>
            <a:srcRect/>
            <a:stretch>
              <a:fillRect/>
            </a:stretch>
          </p:blipFill>
          <p:spPr bwMode="auto">
            <a:xfrm rot="-2700000">
              <a:off x="3807" y="618"/>
              <a:ext cx="343" cy="408"/>
            </a:xfrm>
            <a:prstGeom prst="rect">
              <a:avLst/>
            </a:prstGeom>
            <a:noFill/>
            <a:ln w="9525">
              <a:noFill/>
              <a:miter lim="800000"/>
              <a:headEnd/>
              <a:tailEnd/>
            </a:ln>
          </p:spPr>
        </p:pic>
        <p:pic>
          <p:nvPicPr>
            <p:cNvPr id="27680" name="Picture 272" descr="REACT3"/>
            <p:cNvPicPr>
              <a:picLocks noChangeAspect="1" noChangeArrowheads="1"/>
            </p:cNvPicPr>
            <p:nvPr/>
          </p:nvPicPr>
          <p:blipFill>
            <a:blip r:embed="rId4" cstate="print"/>
            <a:srcRect/>
            <a:stretch>
              <a:fillRect/>
            </a:stretch>
          </p:blipFill>
          <p:spPr bwMode="auto">
            <a:xfrm rot="-8100000">
              <a:off x="4010" y="541"/>
              <a:ext cx="343" cy="408"/>
            </a:xfrm>
            <a:prstGeom prst="rect">
              <a:avLst/>
            </a:prstGeom>
            <a:noFill/>
            <a:ln w="9525">
              <a:noFill/>
              <a:miter lim="800000"/>
              <a:headEnd/>
              <a:tailEnd/>
            </a:ln>
          </p:spPr>
        </p:pic>
        <p:pic>
          <p:nvPicPr>
            <p:cNvPr id="27681" name="Picture 274" descr="REACT3"/>
            <p:cNvPicPr>
              <a:picLocks noChangeAspect="1" noChangeArrowheads="1"/>
            </p:cNvPicPr>
            <p:nvPr/>
          </p:nvPicPr>
          <p:blipFill>
            <a:blip r:embed="rId4" cstate="print"/>
            <a:srcRect/>
            <a:stretch>
              <a:fillRect/>
            </a:stretch>
          </p:blipFill>
          <p:spPr bwMode="auto">
            <a:xfrm rot="-8100000">
              <a:off x="3955" y="268"/>
              <a:ext cx="343" cy="408"/>
            </a:xfrm>
            <a:prstGeom prst="rect">
              <a:avLst/>
            </a:prstGeom>
            <a:noFill/>
            <a:ln w="9525">
              <a:noFill/>
              <a:miter lim="800000"/>
              <a:headEnd/>
              <a:tailEnd/>
            </a:ln>
          </p:spPr>
        </p:pic>
        <p:pic>
          <p:nvPicPr>
            <p:cNvPr id="27682" name="Picture 277" descr="REACT3"/>
            <p:cNvPicPr>
              <a:picLocks noChangeAspect="1" noChangeArrowheads="1"/>
            </p:cNvPicPr>
            <p:nvPr/>
          </p:nvPicPr>
          <p:blipFill>
            <a:blip r:embed="rId4" cstate="print"/>
            <a:srcRect/>
            <a:stretch>
              <a:fillRect/>
            </a:stretch>
          </p:blipFill>
          <p:spPr bwMode="auto">
            <a:xfrm rot="-2700000">
              <a:off x="3996" y="582"/>
              <a:ext cx="343" cy="408"/>
            </a:xfrm>
            <a:prstGeom prst="rect">
              <a:avLst/>
            </a:prstGeom>
            <a:noFill/>
            <a:ln w="9525">
              <a:noFill/>
              <a:miter lim="800000"/>
              <a:headEnd/>
              <a:tailEnd/>
            </a:ln>
          </p:spPr>
        </p:pic>
        <p:pic>
          <p:nvPicPr>
            <p:cNvPr id="27683" name="Picture 278" descr="REACT3"/>
            <p:cNvPicPr>
              <a:picLocks noChangeAspect="1" noChangeArrowheads="1"/>
            </p:cNvPicPr>
            <p:nvPr/>
          </p:nvPicPr>
          <p:blipFill>
            <a:blip r:embed="rId4" cstate="print"/>
            <a:srcRect/>
            <a:stretch>
              <a:fillRect/>
            </a:stretch>
          </p:blipFill>
          <p:spPr bwMode="auto">
            <a:xfrm rot="-8100000">
              <a:off x="4060" y="729"/>
              <a:ext cx="343" cy="408"/>
            </a:xfrm>
            <a:prstGeom prst="rect">
              <a:avLst/>
            </a:prstGeom>
            <a:noFill/>
            <a:ln w="9525">
              <a:noFill/>
              <a:miter lim="800000"/>
              <a:headEnd/>
              <a:tailEnd/>
            </a:ln>
          </p:spPr>
        </p:pic>
        <p:pic>
          <p:nvPicPr>
            <p:cNvPr id="27684" name="Picture 279" descr="REACT3"/>
            <p:cNvPicPr>
              <a:picLocks noChangeAspect="1" noChangeArrowheads="1"/>
            </p:cNvPicPr>
            <p:nvPr/>
          </p:nvPicPr>
          <p:blipFill>
            <a:blip r:embed="rId4" cstate="print"/>
            <a:srcRect/>
            <a:stretch>
              <a:fillRect/>
            </a:stretch>
          </p:blipFill>
          <p:spPr bwMode="auto">
            <a:xfrm rot="-2700000">
              <a:off x="4468" y="935"/>
              <a:ext cx="343" cy="408"/>
            </a:xfrm>
            <a:prstGeom prst="rect">
              <a:avLst/>
            </a:prstGeom>
            <a:noFill/>
            <a:ln w="9525">
              <a:noFill/>
              <a:miter lim="800000"/>
              <a:headEnd/>
              <a:tailEnd/>
            </a:ln>
          </p:spPr>
        </p:pic>
        <p:pic>
          <p:nvPicPr>
            <p:cNvPr id="27685" name="Picture 280" descr="REACT3"/>
            <p:cNvPicPr>
              <a:picLocks noChangeAspect="1" noChangeArrowheads="1"/>
            </p:cNvPicPr>
            <p:nvPr/>
          </p:nvPicPr>
          <p:blipFill>
            <a:blip r:embed="rId4" cstate="print"/>
            <a:srcRect/>
            <a:stretch>
              <a:fillRect/>
            </a:stretch>
          </p:blipFill>
          <p:spPr bwMode="auto">
            <a:xfrm rot="8100000">
              <a:off x="4241" y="255"/>
              <a:ext cx="343" cy="408"/>
            </a:xfrm>
            <a:prstGeom prst="rect">
              <a:avLst/>
            </a:prstGeom>
            <a:noFill/>
            <a:ln w="9525">
              <a:noFill/>
              <a:miter lim="800000"/>
              <a:headEnd/>
              <a:tailEnd/>
            </a:ln>
          </p:spPr>
        </p:pic>
        <p:pic>
          <p:nvPicPr>
            <p:cNvPr id="27686" name="Picture 281" descr="REACT3"/>
            <p:cNvPicPr>
              <a:picLocks noChangeAspect="1" noChangeArrowheads="1"/>
            </p:cNvPicPr>
            <p:nvPr/>
          </p:nvPicPr>
          <p:blipFill>
            <a:blip r:embed="rId4" cstate="print"/>
            <a:srcRect/>
            <a:stretch>
              <a:fillRect/>
            </a:stretch>
          </p:blipFill>
          <p:spPr bwMode="auto">
            <a:xfrm rot="2700000">
              <a:off x="4636" y="858"/>
              <a:ext cx="343" cy="408"/>
            </a:xfrm>
            <a:prstGeom prst="rect">
              <a:avLst/>
            </a:prstGeom>
            <a:noFill/>
            <a:ln w="9525">
              <a:noFill/>
              <a:miter lim="800000"/>
              <a:headEnd/>
              <a:tailEnd/>
            </a:ln>
          </p:spPr>
        </p:pic>
        <p:pic>
          <p:nvPicPr>
            <p:cNvPr id="27687" name="Picture 282" descr="REACT3"/>
            <p:cNvPicPr>
              <a:picLocks noChangeAspect="1" noChangeArrowheads="1"/>
            </p:cNvPicPr>
            <p:nvPr/>
          </p:nvPicPr>
          <p:blipFill>
            <a:blip r:embed="rId4" cstate="print"/>
            <a:srcRect/>
            <a:stretch>
              <a:fillRect/>
            </a:stretch>
          </p:blipFill>
          <p:spPr bwMode="auto">
            <a:xfrm rot="10500000">
              <a:off x="4252" y="645"/>
              <a:ext cx="343" cy="408"/>
            </a:xfrm>
            <a:prstGeom prst="rect">
              <a:avLst/>
            </a:prstGeom>
            <a:noFill/>
            <a:ln w="9525">
              <a:noFill/>
              <a:miter lim="800000"/>
              <a:headEnd/>
              <a:tailEnd/>
            </a:ln>
          </p:spPr>
        </p:pic>
        <p:pic>
          <p:nvPicPr>
            <p:cNvPr id="27688" name="Picture 283" descr="REACT3"/>
            <p:cNvPicPr>
              <a:picLocks noChangeAspect="1" noChangeArrowheads="1"/>
            </p:cNvPicPr>
            <p:nvPr/>
          </p:nvPicPr>
          <p:blipFill>
            <a:blip r:embed="rId4" cstate="print"/>
            <a:srcRect/>
            <a:stretch>
              <a:fillRect/>
            </a:stretch>
          </p:blipFill>
          <p:spPr bwMode="auto">
            <a:xfrm rot="-8700000">
              <a:off x="4649" y="300"/>
              <a:ext cx="343" cy="408"/>
            </a:xfrm>
            <a:prstGeom prst="rect">
              <a:avLst/>
            </a:prstGeom>
            <a:noFill/>
            <a:ln w="9525">
              <a:noFill/>
              <a:miter lim="800000"/>
              <a:headEnd/>
              <a:tailEnd/>
            </a:ln>
          </p:spPr>
        </p:pic>
        <p:pic>
          <p:nvPicPr>
            <p:cNvPr id="27689" name="Picture 284" descr="REACT3"/>
            <p:cNvPicPr>
              <a:picLocks noChangeAspect="1" noChangeArrowheads="1"/>
            </p:cNvPicPr>
            <p:nvPr/>
          </p:nvPicPr>
          <p:blipFill>
            <a:blip r:embed="rId4" cstate="print"/>
            <a:srcRect/>
            <a:stretch>
              <a:fillRect/>
            </a:stretch>
          </p:blipFill>
          <p:spPr bwMode="auto">
            <a:xfrm rot="-8100000">
              <a:off x="4001" y="314"/>
              <a:ext cx="343" cy="408"/>
            </a:xfrm>
            <a:prstGeom prst="rect">
              <a:avLst/>
            </a:prstGeom>
            <a:noFill/>
            <a:ln w="9525">
              <a:noFill/>
              <a:miter lim="800000"/>
              <a:headEnd/>
              <a:tailEnd/>
            </a:ln>
          </p:spPr>
        </p:pic>
        <p:pic>
          <p:nvPicPr>
            <p:cNvPr id="27690" name="Picture 285" descr="REACT2"/>
            <p:cNvPicPr>
              <a:picLocks noChangeAspect="1" noChangeArrowheads="1"/>
            </p:cNvPicPr>
            <p:nvPr/>
          </p:nvPicPr>
          <p:blipFill>
            <a:blip r:embed="rId5" cstate="print"/>
            <a:srcRect/>
            <a:stretch>
              <a:fillRect/>
            </a:stretch>
          </p:blipFill>
          <p:spPr bwMode="auto">
            <a:xfrm rot="-2700000">
              <a:off x="3833" y="436"/>
              <a:ext cx="317" cy="247"/>
            </a:xfrm>
            <a:prstGeom prst="rect">
              <a:avLst/>
            </a:prstGeom>
            <a:noFill/>
            <a:ln w="9525">
              <a:noFill/>
              <a:miter lim="800000"/>
              <a:headEnd/>
              <a:tailEnd/>
            </a:ln>
          </p:spPr>
        </p:pic>
        <p:pic>
          <p:nvPicPr>
            <p:cNvPr id="27691" name="Picture 286" descr="REACT3"/>
            <p:cNvPicPr>
              <a:picLocks noChangeAspect="1" noChangeArrowheads="1"/>
            </p:cNvPicPr>
            <p:nvPr/>
          </p:nvPicPr>
          <p:blipFill>
            <a:blip r:embed="rId4" cstate="print"/>
            <a:srcRect/>
            <a:stretch>
              <a:fillRect/>
            </a:stretch>
          </p:blipFill>
          <p:spPr bwMode="auto">
            <a:xfrm rot="-8100000">
              <a:off x="4091" y="178"/>
              <a:ext cx="343" cy="408"/>
            </a:xfrm>
            <a:prstGeom prst="rect">
              <a:avLst/>
            </a:prstGeom>
            <a:noFill/>
            <a:ln w="9525">
              <a:noFill/>
              <a:miter lim="800000"/>
              <a:headEnd/>
              <a:tailEnd/>
            </a:ln>
          </p:spPr>
        </p:pic>
        <p:pic>
          <p:nvPicPr>
            <p:cNvPr id="27692" name="Picture 287" descr="REACT3"/>
            <p:cNvPicPr>
              <a:picLocks noChangeAspect="1" noChangeArrowheads="1"/>
            </p:cNvPicPr>
            <p:nvPr/>
          </p:nvPicPr>
          <p:blipFill>
            <a:blip r:embed="rId4" cstate="print"/>
            <a:srcRect/>
            <a:stretch>
              <a:fillRect/>
            </a:stretch>
          </p:blipFill>
          <p:spPr bwMode="auto">
            <a:xfrm rot="-8100000">
              <a:off x="4220" y="504"/>
              <a:ext cx="343" cy="408"/>
            </a:xfrm>
            <a:prstGeom prst="rect">
              <a:avLst/>
            </a:prstGeom>
            <a:noFill/>
            <a:ln w="9525">
              <a:noFill/>
              <a:miter lim="800000"/>
              <a:headEnd/>
              <a:tailEnd/>
            </a:ln>
          </p:spPr>
        </p:pic>
        <p:pic>
          <p:nvPicPr>
            <p:cNvPr id="27693" name="Picture 288" descr="REACT3"/>
            <p:cNvPicPr>
              <a:picLocks noChangeAspect="1" noChangeArrowheads="1"/>
            </p:cNvPicPr>
            <p:nvPr/>
          </p:nvPicPr>
          <p:blipFill>
            <a:blip r:embed="rId4" cstate="print"/>
            <a:srcRect/>
            <a:stretch>
              <a:fillRect/>
            </a:stretch>
          </p:blipFill>
          <p:spPr bwMode="auto">
            <a:xfrm rot="-8100000">
              <a:off x="4500" y="450"/>
              <a:ext cx="343" cy="408"/>
            </a:xfrm>
            <a:prstGeom prst="rect">
              <a:avLst/>
            </a:prstGeom>
            <a:noFill/>
            <a:ln w="9525">
              <a:noFill/>
              <a:miter lim="800000"/>
              <a:headEnd/>
              <a:tailEnd/>
            </a:ln>
          </p:spPr>
        </p:pic>
        <p:pic>
          <p:nvPicPr>
            <p:cNvPr id="27694" name="Picture 289" descr="REACT3"/>
            <p:cNvPicPr>
              <a:picLocks noChangeAspect="1" noChangeArrowheads="1"/>
            </p:cNvPicPr>
            <p:nvPr/>
          </p:nvPicPr>
          <p:blipFill>
            <a:blip r:embed="rId4" cstate="print"/>
            <a:srcRect/>
            <a:stretch>
              <a:fillRect/>
            </a:stretch>
          </p:blipFill>
          <p:spPr bwMode="auto">
            <a:xfrm rot="-8100000">
              <a:off x="4772" y="495"/>
              <a:ext cx="343" cy="408"/>
            </a:xfrm>
            <a:prstGeom prst="rect">
              <a:avLst/>
            </a:prstGeom>
            <a:noFill/>
            <a:ln w="9525">
              <a:noFill/>
              <a:miter lim="800000"/>
              <a:headEnd/>
              <a:tailEnd/>
            </a:ln>
          </p:spPr>
        </p:pic>
        <p:pic>
          <p:nvPicPr>
            <p:cNvPr id="27695" name="Picture 290" descr="REACT2"/>
            <p:cNvPicPr>
              <a:picLocks noChangeAspect="1" noChangeArrowheads="1"/>
            </p:cNvPicPr>
            <p:nvPr/>
          </p:nvPicPr>
          <p:blipFill>
            <a:blip r:embed="rId5" cstate="print"/>
            <a:srcRect/>
            <a:stretch>
              <a:fillRect/>
            </a:stretch>
          </p:blipFill>
          <p:spPr bwMode="auto">
            <a:xfrm rot="-2700000">
              <a:off x="4785" y="799"/>
              <a:ext cx="317" cy="247"/>
            </a:xfrm>
            <a:prstGeom prst="rect">
              <a:avLst/>
            </a:prstGeom>
            <a:noFill/>
            <a:ln w="9525">
              <a:noFill/>
              <a:miter lim="800000"/>
              <a:headEnd/>
              <a:tailEnd/>
            </a:ln>
          </p:spPr>
        </p:pic>
        <p:pic>
          <p:nvPicPr>
            <p:cNvPr id="27696" name="Picture 291" descr="REACT3"/>
            <p:cNvPicPr>
              <a:picLocks noChangeAspect="1" noChangeArrowheads="1"/>
            </p:cNvPicPr>
            <p:nvPr/>
          </p:nvPicPr>
          <p:blipFill>
            <a:blip r:embed="rId4" cstate="print"/>
            <a:srcRect/>
            <a:stretch>
              <a:fillRect/>
            </a:stretch>
          </p:blipFill>
          <p:spPr bwMode="auto">
            <a:xfrm rot="-2700000">
              <a:off x="4332" y="301"/>
              <a:ext cx="343" cy="408"/>
            </a:xfrm>
            <a:prstGeom prst="rect">
              <a:avLst/>
            </a:prstGeom>
            <a:noFill/>
            <a:ln w="9525">
              <a:noFill/>
              <a:miter lim="800000"/>
              <a:headEnd/>
              <a:tailEnd/>
            </a:ln>
          </p:spPr>
        </p:pic>
        <p:pic>
          <p:nvPicPr>
            <p:cNvPr id="27697" name="Picture 292" descr="REACT2"/>
            <p:cNvPicPr>
              <a:picLocks noChangeAspect="1" noChangeArrowheads="1"/>
            </p:cNvPicPr>
            <p:nvPr/>
          </p:nvPicPr>
          <p:blipFill>
            <a:blip r:embed="rId5" cstate="print"/>
            <a:srcRect/>
            <a:stretch>
              <a:fillRect/>
            </a:stretch>
          </p:blipFill>
          <p:spPr bwMode="auto">
            <a:xfrm rot="900000">
              <a:off x="4643" y="614"/>
              <a:ext cx="272" cy="212"/>
            </a:xfrm>
            <a:prstGeom prst="rect">
              <a:avLst/>
            </a:prstGeom>
            <a:noFill/>
            <a:ln w="9525">
              <a:noFill/>
              <a:miter lim="800000"/>
              <a:headEnd/>
              <a:tailEnd/>
            </a:ln>
          </p:spPr>
        </p:pic>
        <p:pic>
          <p:nvPicPr>
            <p:cNvPr id="27698" name="Picture 293" descr="REACT3"/>
            <p:cNvPicPr>
              <a:picLocks noChangeAspect="1" noChangeArrowheads="1"/>
            </p:cNvPicPr>
            <p:nvPr/>
          </p:nvPicPr>
          <p:blipFill>
            <a:blip r:embed="rId4" cstate="print"/>
            <a:srcRect/>
            <a:stretch>
              <a:fillRect/>
            </a:stretch>
          </p:blipFill>
          <p:spPr bwMode="auto">
            <a:xfrm rot="-8100000">
              <a:off x="4318" y="152"/>
              <a:ext cx="343" cy="408"/>
            </a:xfrm>
            <a:prstGeom prst="rect">
              <a:avLst/>
            </a:prstGeom>
            <a:noFill/>
            <a:ln w="9525">
              <a:noFill/>
              <a:miter lim="800000"/>
              <a:headEnd/>
              <a:tailEnd/>
            </a:ln>
          </p:spPr>
        </p:pic>
        <p:pic>
          <p:nvPicPr>
            <p:cNvPr id="27699" name="Picture 276" descr="REACT3"/>
            <p:cNvPicPr>
              <a:picLocks noChangeAspect="1" noChangeArrowheads="1"/>
            </p:cNvPicPr>
            <p:nvPr/>
          </p:nvPicPr>
          <p:blipFill>
            <a:blip r:embed="rId4" cstate="print"/>
            <a:srcRect/>
            <a:stretch>
              <a:fillRect/>
            </a:stretch>
          </p:blipFill>
          <p:spPr bwMode="auto">
            <a:xfrm rot="-8100000">
              <a:off x="4545" y="223"/>
              <a:ext cx="343" cy="408"/>
            </a:xfrm>
            <a:prstGeom prst="rect">
              <a:avLst/>
            </a:prstGeom>
            <a:noFill/>
            <a:ln w="9525">
              <a:noFill/>
              <a:miter lim="800000"/>
              <a:headEnd/>
              <a:tailEnd/>
            </a:ln>
          </p:spPr>
        </p:pic>
      </p:grpSp>
      <p:sp>
        <p:nvSpPr>
          <p:cNvPr id="3368" name="Text Box 296"/>
          <p:cNvSpPr txBox="1">
            <a:spLocks noChangeArrowheads="1"/>
          </p:cNvSpPr>
          <p:nvPr/>
        </p:nvSpPr>
        <p:spPr bwMode="auto">
          <a:xfrm>
            <a:off x="2268538" y="6419850"/>
            <a:ext cx="719137" cy="304800"/>
          </a:xfrm>
          <a:prstGeom prst="rect">
            <a:avLst/>
          </a:prstGeom>
          <a:noFill/>
          <a:ln w="9525">
            <a:noFill/>
            <a:miter lim="800000"/>
            <a:headEnd/>
            <a:tailEnd/>
          </a:ln>
        </p:spPr>
        <p:txBody>
          <a:bodyPr lIns="0" tIns="0" rIns="0" bIns="0">
            <a:spAutoFit/>
          </a:bodyPr>
          <a:lstStyle/>
          <a:p>
            <a:pPr algn="l">
              <a:spcBef>
                <a:spcPct val="50000"/>
              </a:spcBef>
            </a:pPr>
            <a:r>
              <a:rPr lang="en-GB" sz="2000" b="1" baseline="30000"/>
              <a:t>140</a:t>
            </a:r>
            <a:r>
              <a:rPr lang="en-GB" sz="2000" b="1"/>
              <a:t>Cs</a:t>
            </a:r>
            <a:endParaRPr lang="en-GB" sz="2000" b="1" baseline="30000"/>
          </a:p>
        </p:txBody>
      </p:sp>
      <p:sp>
        <p:nvSpPr>
          <p:cNvPr id="3369" name="Text Box 297"/>
          <p:cNvSpPr txBox="1">
            <a:spLocks noChangeArrowheads="1"/>
          </p:cNvSpPr>
          <p:nvPr/>
        </p:nvSpPr>
        <p:spPr bwMode="auto">
          <a:xfrm>
            <a:off x="7885113" y="3035300"/>
            <a:ext cx="719137" cy="304800"/>
          </a:xfrm>
          <a:prstGeom prst="rect">
            <a:avLst/>
          </a:prstGeom>
          <a:noFill/>
          <a:ln w="9525">
            <a:noFill/>
            <a:miter lim="800000"/>
            <a:headEnd/>
            <a:tailEnd/>
          </a:ln>
        </p:spPr>
        <p:txBody>
          <a:bodyPr lIns="0" tIns="0" rIns="0" bIns="0">
            <a:spAutoFit/>
          </a:bodyPr>
          <a:lstStyle/>
          <a:p>
            <a:pPr algn="l">
              <a:spcBef>
                <a:spcPct val="50000"/>
              </a:spcBef>
            </a:pPr>
            <a:r>
              <a:rPr lang="en-GB" sz="2000" b="1" baseline="30000"/>
              <a:t>93</a:t>
            </a:r>
            <a:r>
              <a:rPr lang="en-GB" sz="2000" b="1"/>
              <a:t>Rb</a:t>
            </a:r>
            <a:endParaRPr lang="en-GB" sz="2000" b="1" baseline="30000"/>
          </a:p>
        </p:txBody>
      </p:sp>
      <p:sp>
        <p:nvSpPr>
          <p:cNvPr id="3370" name="Text Box 298"/>
          <p:cNvSpPr txBox="1">
            <a:spLocks noChangeArrowheads="1"/>
          </p:cNvSpPr>
          <p:nvPr/>
        </p:nvSpPr>
        <p:spPr bwMode="auto">
          <a:xfrm>
            <a:off x="5003800" y="2892425"/>
            <a:ext cx="719138" cy="304800"/>
          </a:xfrm>
          <a:prstGeom prst="rect">
            <a:avLst/>
          </a:prstGeom>
          <a:noFill/>
          <a:ln w="9525">
            <a:noFill/>
            <a:miter lim="800000"/>
            <a:headEnd/>
            <a:tailEnd/>
          </a:ln>
        </p:spPr>
        <p:txBody>
          <a:bodyPr lIns="0" tIns="0" rIns="0" bIns="0">
            <a:spAutoFit/>
          </a:bodyPr>
          <a:lstStyle/>
          <a:p>
            <a:pPr algn="l">
              <a:spcBef>
                <a:spcPct val="50000"/>
              </a:spcBef>
            </a:pPr>
            <a:r>
              <a:rPr lang="en-GB" sz="2000" b="1" baseline="30000"/>
              <a:t>235</a:t>
            </a:r>
            <a:r>
              <a:rPr lang="en-GB" sz="2000" b="1"/>
              <a:t>U</a:t>
            </a:r>
            <a:endParaRPr lang="en-GB" sz="2000" b="1" baseline="30000"/>
          </a:p>
        </p:txBody>
      </p:sp>
      <p:sp>
        <p:nvSpPr>
          <p:cNvPr id="27664" name="Text Box 299"/>
          <p:cNvSpPr txBox="1">
            <a:spLocks noChangeArrowheads="1"/>
          </p:cNvSpPr>
          <p:nvPr/>
        </p:nvSpPr>
        <p:spPr bwMode="auto">
          <a:xfrm>
            <a:off x="349250" y="536575"/>
            <a:ext cx="8794750" cy="457200"/>
          </a:xfrm>
          <a:prstGeom prst="rect">
            <a:avLst/>
          </a:prstGeom>
          <a:noFill/>
          <a:ln w="9525">
            <a:noFill/>
            <a:miter lim="800000"/>
            <a:headEnd/>
            <a:tailEnd/>
          </a:ln>
        </p:spPr>
        <p:txBody>
          <a:bodyPr>
            <a:spAutoFit/>
          </a:bodyPr>
          <a:lstStyle/>
          <a:p>
            <a:pPr>
              <a:spcBef>
                <a:spcPct val="50000"/>
              </a:spcBef>
            </a:pPr>
            <a:r>
              <a:rPr lang="en-GB" sz="2400" b="1">
                <a:solidFill>
                  <a:srgbClr val="0000FF"/>
                </a:solidFill>
                <a:latin typeface="Times New Roman" pitchFamily="18" charset="0"/>
              </a:rPr>
              <a:t>Some very heavy UNSTABLE elements exhibit FISSION</a:t>
            </a:r>
            <a:r>
              <a:rPr lang="en-GB" sz="2400">
                <a:solidFill>
                  <a:srgbClr val="0000FF"/>
                </a:solidFill>
                <a:latin typeface="Times New Roman" pitchFamily="18" charset="0"/>
              </a:rPr>
              <a:t>  </a:t>
            </a:r>
            <a:r>
              <a:rPr lang="en-GB" sz="2400" b="1">
                <a:solidFill>
                  <a:srgbClr val="0000FF"/>
                </a:solidFill>
                <a:latin typeface="Times New Roman" pitchFamily="18" charset="0"/>
              </a:rPr>
              <a:t>e.g. </a:t>
            </a:r>
            <a:r>
              <a:rPr lang="en-GB" sz="2400" b="1" baseline="30000">
                <a:solidFill>
                  <a:srgbClr val="0000FF"/>
                </a:solidFill>
                <a:latin typeface="Times New Roman" pitchFamily="18" charset="0"/>
              </a:rPr>
              <a:t>235</a:t>
            </a:r>
            <a:r>
              <a:rPr lang="en-GB" sz="2400" b="1">
                <a:solidFill>
                  <a:srgbClr val="0000FF"/>
                </a:solidFill>
                <a:latin typeface="Times New Roman" pitchFamily="18" charset="0"/>
              </a:rPr>
              <a:t>U</a:t>
            </a:r>
          </a:p>
        </p:txBody>
      </p:sp>
      <p:sp>
        <p:nvSpPr>
          <p:cNvPr id="27665" name="Rectangle 300" descr="Granite"/>
          <p:cNvSpPr>
            <a:spLocks noChangeArrowheads="1"/>
          </p:cNvSpPr>
          <p:nvPr/>
        </p:nvSpPr>
        <p:spPr bwMode="auto">
          <a:xfrm>
            <a:off x="0" y="0"/>
            <a:ext cx="9144000" cy="501650"/>
          </a:xfrm>
          <a:prstGeom prst="rect">
            <a:avLst/>
          </a:prstGeom>
          <a:blipFill dpi="0" rotWithShape="1">
            <a:blip r:embed="rId8"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(11): </a:t>
            </a:r>
            <a:r>
              <a:rPr lang="en-GB" sz="2800" b="1">
                <a:solidFill>
                  <a:srgbClr val="FF0000"/>
                </a:solidFill>
                <a:latin typeface="Times New Roman" pitchFamily="18" charset="0"/>
              </a:rPr>
              <a:t>Fission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3370"/>
                                        </p:tgtEl>
                                        <p:attrNameLst>
                                          <p:attrName>style.visibility</p:attrName>
                                        </p:attrNameLst>
                                      </p:cBhvr>
                                      <p:to>
                                        <p:strVal val="visible"/>
                                      </p:to>
                                    </p:set>
                                    <p:animEffect transition="in" filter="dissolve">
                                      <p:cBhvr>
                                        <p:cTn id="7" dur="500"/>
                                        <p:tgtEl>
                                          <p:spTgt spid="337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par>
                                <p:cTn id="12" presetID="9"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dissolve">
                                      <p:cBhvr>
                                        <p:cTn id="19" dur="500"/>
                                        <p:tgtEl>
                                          <p:spTgt spid="3076"/>
                                        </p:tgtEl>
                                      </p:cBhvr>
                                    </p:animEffect>
                                  </p:childTnLst>
                                </p:cTn>
                              </p:par>
                            </p:childTnLst>
                          </p:cTn>
                        </p:par>
                        <p:par>
                          <p:cTn id="20" fill="hold" nodeType="afterGroup">
                            <p:stCondLst>
                              <p:cond delay="500"/>
                            </p:stCondLst>
                            <p:childTnLst>
                              <p:par>
                                <p:cTn id="21" presetID="49" presetClass="path" presetSubtype="0" accel="50000" decel="50000" fill="hold" nodeType="afterEffect">
                                  <p:stCondLst>
                                    <p:cond delay="500"/>
                                  </p:stCondLst>
                                  <p:childTnLst>
                                    <p:animMotion origin="layout" path="M 0.0033 -0.00115 L 0.18767 0.176 " pathEditMode="relative" rAng="0" ptsTypes="AA">
                                      <p:cBhvr>
                                        <p:cTn id="22" dur="2000" fill="hold"/>
                                        <p:tgtEl>
                                          <p:spTgt spid="3076"/>
                                        </p:tgtEl>
                                        <p:attrNameLst>
                                          <p:attrName>ppt_x</p:attrName>
                                          <p:attrName>ppt_y</p:attrName>
                                        </p:attrNameLst>
                                      </p:cBhvr>
                                      <p:rCtr x="92" y="89"/>
                                    </p:animMotion>
                                  </p:childTnLst>
                                </p:cTn>
                              </p:par>
                            </p:childTnLst>
                          </p:cTn>
                        </p:par>
                        <p:par>
                          <p:cTn id="23" fill="hold" nodeType="afterGroup">
                            <p:stCondLst>
                              <p:cond delay="3000"/>
                            </p:stCondLst>
                            <p:childTnLst>
                              <p:par>
                                <p:cTn id="24" presetID="1" presetClass="entr" presetSubtype="0" fill="hold" grpId="0" nodeType="afterEffect">
                                  <p:stCondLst>
                                    <p:cond delay="0"/>
                                  </p:stCondLst>
                                  <p:childTnLst>
                                    <p:set>
                                      <p:cBhvr>
                                        <p:cTn id="25" dur="1" fill="hold">
                                          <p:stCondLst>
                                            <p:cond delay="0"/>
                                          </p:stCondLst>
                                        </p:cTn>
                                        <p:tgtEl>
                                          <p:spTgt spid="307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par>
                                <p:cTn id="26" presetID="1" presetClass="entr" presetSubtype="0" fill="hold" nodeType="withEffect">
                                  <p:stCondLst>
                                    <p:cond delay="0"/>
                                  </p:stCondLst>
                                  <p:childTnLst>
                                    <p:set>
                                      <p:cBhvr>
                                        <p:cTn id="27" dur="1" fill="hold">
                                          <p:stCondLst>
                                            <p:cond delay="0"/>
                                          </p:stCondLst>
                                        </p:cTn>
                                        <p:tgtEl>
                                          <p:spTgt spid="307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077"/>
                                        </p:tgtEl>
                                        <p:attrNameLst>
                                          <p:attrName>style.visibility</p:attrName>
                                        </p:attrNameLst>
                                      </p:cBhvr>
                                      <p:to>
                                        <p:strVal val="visible"/>
                                      </p:to>
                                    </p:set>
                                  </p:childTnLst>
                                </p:cTn>
                              </p:par>
                            </p:childTnLst>
                          </p:cTn>
                        </p:par>
                        <p:par>
                          <p:cTn id="30" fill="hold" nodeType="afterGroup">
                            <p:stCondLst>
                              <p:cond delay="3000"/>
                            </p:stCondLst>
                            <p:childTnLst>
                              <p:par>
                                <p:cTn id="31" presetID="10" presetClass="exit" presetSubtype="0" fill="hold" nodeType="afterEffect">
                                  <p:stCondLst>
                                    <p:cond delay="0"/>
                                  </p:stCondLst>
                                  <p:childTnLst>
                                    <p:animEffect transition="out" filter="fade">
                                      <p:cBhvr>
                                        <p:cTn id="32" dur="3000"/>
                                        <p:tgtEl>
                                          <p:spTgt spid="3076"/>
                                        </p:tgtEl>
                                      </p:cBhvr>
                                    </p:animEffect>
                                    <p:set>
                                      <p:cBhvr>
                                        <p:cTn id="33" dur="1" fill="hold">
                                          <p:stCondLst>
                                            <p:cond delay="2999"/>
                                          </p:stCondLst>
                                        </p:cTn>
                                        <p:tgtEl>
                                          <p:spTgt spid="3076"/>
                                        </p:tgtEl>
                                        <p:attrNameLst>
                                          <p:attrName>style.visibility</p:attrName>
                                        </p:attrNameLst>
                                      </p:cBhvr>
                                      <p:to>
                                        <p:strVal val="hidden"/>
                                      </p:to>
                                    </p:set>
                                  </p:childTnLst>
                                </p:cTn>
                              </p:par>
                              <p:par>
                                <p:cTn id="34" presetID="9" presetClass="exit" presetSubtype="0" fill="hold" grpId="0" nodeType="withEffect">
                                  <p:stCondLst>
                                    <p:cond delay="0"/>
                                  </p:stCondLst>
                                  <p:childTnLst>
                                    <p:animEffect transition="out" filter="dissolve">
                                      <p:cBhvr>
                                        <p:cTn id="35" dur="500"/>
                                        <p:tgtEl>
                                          <p:spTgt spid="3370"/>
                                        </p:tgtEl>
                                      </p:cBhvr>
                                    </p:animEffect>
                                    <p:set>
                                      <p:cBhvr>
                                        <p:cTn id="36" dur="1" fill="hold">
                                          <p:stCondLst>
                                            <p:cond delay="499"/>
                                          </p:stCondLst>
                                        </p:cTn>
                                        <p:tgtEl>
                                          <p:spTgt spid="3370"/>
                                        </p:tgtEl>
                                        <p:attrNameLst>
                                          <p:attrName>style.visibility</p:attrName>
                                        </p:attrNameLst>
                                      </p:cBhvr>
                                      <p:to>
                                        <p:strVal val="hidden"/>
                                      </p:to>
                                    </p:set>
                                  </p:childTnLst>
                                </p:cTn>
                              </p:par>
                              <p:par>
                                <p:cTn id="37" presetID="63" presetClass="path" presetSubtype="0" accel="50000" decel="50000" fill="hold" nodeType="withEffect">
                                  <p:stCondLst>
                                    <p:cond delay="0"/>
                                  </p:stCondLst>
                                  <p:childTnLst>
                                    <p:animMotion origin="layout" path="M 1.94444E-6 3.82054E-6 L 0.34653 0.003 " pathEditMode="relative" rAng="0" ptsTypes="AA">
                                      <p:cBhvr>
                                        <p:cTn id="38" dur="2000" fill="hold"/>
                                        <p:tgtEl>
                                          <p:spTgt spid="2"/>
                                        </p:tgtEl>
                                        <p:attrNameLst>
                                          <p:attrName>ppt_x</p:attrName>
                                          <p:attrName>ppt_y</p:attrName>
                                        </p:attrNameLst>
                                      </p:cBhvr>
                                      <p:rCtr x="173" y="1"/>
                                    </p:animMotion>
                                  </p:childTnLst>
                                </p:cTn>
                              </p:par>
                              <p:par>
                                <p:cTn id="39" presetID="56" presetClass="path" presetSubtype="0" accel="50000" decel="50000" fill="hold" nodeType="withEffect">
                                  <p:stCondLst>
                                    <p:cond delay="0"/>
                                  </p:stCondLst>
                                  <p:childTnLst>
                                    <p:animMotion origin="layout" path="M -0.15729 0.30435 L 0 2.58094E-6 " pathEditMode="relative" rAng="0" ptsTypes="AA">
                                      <p:cBhvr>
                                        <p:cTn id="40" dur="2000" spd="-100000" fill="hold"/>
                                        <p:tgtEl>
                                          <p:spTgt spid="14"/>
                                        </p:tgtEl>
                                        <p:attrNameLst>
                                          <p:attrName>ppt_x</p:attrName>
                                          <p:attrName>ppt_y</p:attrName>
                                        </p:attrNameLst>
                                      </p:cBhvr>
                                      <p:rCtr x="79" y="-152"/>
                                    </p:animMotion>
                                  </p:childTnLst>
                                </p:cTn>
                              </p:par>
                              <p:par>
                                <p:cTn id="41" presetID="35" presetClass="path" presetSubtype="0" accel="50000" decel="50000" fill="hold" nodeType="withEffect">
                                  <p:stCondLst>
                                    <p:cond delay="0"/>
                                  </p:stCondLst>
                                  <p:childTnLst>
                                    <p:animMotion origin="layout" path="M 0.19687 -0.06291 L 3.61111E-6 1.9704E-6 " pathEditMode="relative" rAng="0" ptsTypes="AA">
                                      <p:cBhvr>
                                        <p:cTn id="42" dur="2000" fill="hold"/>
                                        <p:tgtEl>
                                          <p:spTgt spid="3078"/>
                                        </p:tgtEl>
                                        <p:attrNameLst>
                                          <p:attrName>ppt_x</p:attrName>
                                          <p:attrName>ppt_y</p:attrName>
                                        </p:attrNameLst>
                                      </p:cBhvr>
                                      <p:rCtr x="-98" y="31"/>
                                    </p:animMotion>
                                  </p:childTnLst>
                                </p:cTn>
                              </p:par>
                              <p:par>
                                <p:cTn id="43" presetID="49" presetClass="path" presetSubtype="0" accel="50000" decel="50000" fill="hold" nodeType="withEffect">
                                  <p:stCondLst>
                                    <p:cond delay="0"/>
                                  </p:stCondLst>
                                  <p:childTnLst>
                                    <p:animMotion origin="layout" path="M -0.2599 -0.2729 L 3.61111E-6 4.80111E-6 " pathEditMode="relative" rAng="0" ptsTypes="AA">
                                      <p:cBhvr>
                                        <p:cTn id="44" dur="2000" fill="hold"/>
                                        <p:tgtEl>
                                          <p:spTgt spid="3077"/>
                                        </p:tgtEl>
                                        <p:attrNameLst>
                                          <p:attrName>ppt_x</p:attrName>
                                          <p:attrName>ppt_y</p:attrName>
                                        </p:attrNameLst>
                                      </p:cBhvr>
                                      <p:rCtr x="130" y="136"/>
                                    </p:animMotion>
                                  </p:childTnLst>
                                </p:cTn>
                              </p:par>
                            </p:childTnLst>
                          </p:cTn>
                        </p:par>
                        <p:par>
                          <p:cTn id="45" fill="hold" nodeType="afterGroup">
                            <p:stCondLst>
                              <p:cond delay="6000"/>
                            </p:stCondLst>
                            <p:childTnLst>
                              <p:par>
                                <p:cTn id="46" presetID="9" presetClass="exit" presetSubtype="0" fill="hold" nodeType="afterEffect">
                                  <p:stCondLst>
                                    <p:cond delay="0"/>
                                  </p:stCondLst>
                                  <p:childTnLst>
                                    <p:animEffect transition="out" filter="dissolv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9" presetClass="entr" presetSubtype="0" fill="hold" nodeType="withEffect">
                                  <p:stCondLst>
                                    <p:cond delay="0"/>
                                  </p:stCondLst>
                                  <p:childTnLst>
                                    <p:set>
                                      <p:cBhvr>
                                        <p:cTn id="50" dur="1" fill="hold">
                                          <p:stCondLst>
                                            <p:cond delay="0"/>
                                          </p:stCondLst>
                                        </p:cTn>
                                        <p:tgtEl>
                                          <p:spTgt spid="3079"/>
                                        </p:tgtEl>
                                        <p:attrNameLst>
                                          <p:attrName>style.visibility</p:attrName>
                                        </p:attrNameLst>
                                      </p:cBhvr>
                                      <p:to>
                                        <p:strVal val="visible"/>
                                      </p:to>
                                    </p:set>
                                    <p:animEffect transition="in" filter="dissolve">
                                      <p:cBhvr>
                                        <p:cTn id="51" dur="500"/>
                                        <p:tgtEl>
                                          <p:spTgt spid="3079"/>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368"/>
                                        </p:tgtEl>
                                        <p:attrNameLst>
                                          <p:attrName>style.visibility</p:attrName>
                                        </p:attrNameLst>
                                      </p:cBhvr>
                                      <p:to>
                                        <p:strVal val="visible"/>
                                      </p:to>
                                    </p:set>
                                    <p:animEffect transition="in" filter="dissolve">
                                      <p:cBhvr>
                                        <p:cTn id="54" dur="500"/>
                                        <p:tgtEl>
                                          <p:spTgt spid="3368"/>
                                        </p:tgtEl>
                                      </p:cBhvr>
                                    </p:animEffect>
                                  </p:childTnLst>
                                </p:cTn>
                              </p:par>
                              <p:par>
                                <p:cTn id="55" presetID="10" presetClass="exit" presetSubtype="0" fill="hold" nodeType="withEffect">
                                  <p:stCondLst>
                                    <p:cond delay="0"/>
                                  </p:stCondLst>
                                  <p:childTnLst>
                                    <p:animEffect transition="out" filter="fade">
                                      <p:cBhvr>
                                        <p:cTn id="56" dur="2000"/>
                                        <p:tgtEl>
                                          <p:spTgt spid="2"/>
                                        </p:tgtEl>
                                      </p:cBhvr>
                                    </p:animEffect>
                                    <p:set>
                                      <p:cBhvr>
                                        <p:cTn id="57" dur="1" fill="hold">
                                          <p:stCondLst>
                                            <p:cond delay="1999"/>
                                          </p:stCondLst>
                                        </p:cTn>
                                        <p:tgtEl>
                                          <p:spTgt spid="2"/>
                                        </p:tgtEl>
                                        <p:attrNameLst>
                                          <p:attrName>style.visibility</p:attrName>
                                        </p:attrNameLst>
                                      </p:cBhvr>
                                      <p:to>
                                        <p:strVal val="hidden"/>
                                      </p:to>
                                    </p:set>
                                  </p:childTnLst>
                                </p:cTn>
                              </p:par>
                              <p:par>
                                <p:cTn id="58" presetID="9" presetClass="entr" presetSubtype="0" fill="hold" nodeType="withEffect">
                                  <p:stCondLst>
                                    <p:cond delay="0"/>
                                  </p:stCondLst>
                                  <p:childTnLst>
                                    <p:set>
                                      <p:cBhvr>
                                        <p:cTn id="59" dur="1" fill="hold">
                                          <p:stCondLst>
                                            <p:cond delay="0"/>
                                          </p:stCondLst>
                                        </p:cTn>
                                        <p:tgtEl>
                                          <p:spTgt spid="3097"/>
                                        </p:tgtEl>
                                        <p:attrNameLst>
                                          <p:attrName>style.visibility</p:attrName>
                                        </p:attrNameLst>
                                      </p:cBhvr>
                                      <p:to>
                                        <p:strVal val="visible"/>
                                      </p:to>
                                    </p:set>
                                    <p:animEffect transition="in" filter="dissolve">
                                      <p:cBhvr>
                                        <p:cTn id="60" dur="500"/>
                                        <p:tgtEl>
                                          <p:spTgt spid="3097"/>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369"/>
                                        </p:tgtEl>
                                        <p:attrNameLst>
                                          <p:attrName>style.visibility</p:attrName>
                                        </p:attrNameLst>
                                      </p:cBhvr>
                                      <p:to>
                                        <p:strVal val="visible"/>
                                      </p:to>
                                    </p:set>
                                    <p:animEffect transition="in" filter="dissolve">
                                      <p:cBhvr>
                                        <p:cTn id="63" dur="500"/>
                                        <p:tgtEl>
                                          <p:spTgt spid="3369"/>
                                        </p:tgtEl>
                                      </p:cBhvr>
                                    </p:animEffect>
                                  </p:childTnLst>
                                </p:cTn>
                              </p:par>
                            </p:childTnLst>
                          </p:cTn>
                        </p:par>
                        <p:par>
                          <p:cTn id="64" fill="hold" nodeType="afterGroup">
                            <p:stCondLst>
                              <p:cond delay="8000"/>
                            </p:stCondLst>
                            <p:childTnLst>
                              <p:par>
                                <p:cTn id="65" presetID="10" presetClass="exit" presetSubtype="0" fill="hold" grpId="1" nodeType="afterEffect">
                                  <p:stCondLst>
                                    <p:cond delay="0"/>
                                  </p:stCondLst>
                                  <p:childTnLst>
                                    <p:animEffect transition="out" filter="fade">
                                      <p:cBhvr>
                                        <p:cTn id="66" dur="2000"/>
                                        <p:tgtEl>
                                          <p:spTgt spid="3075"/>
                                        </p:tgtEl>
                                      </p:cBhvr>
                                    </p:animEffect>
                                    <p:set>
                                      <p:cBhvr>
                                        <p:cTn id="67" dur="1" fill="hold">
                                          <p:stCondLst>
                                            <p:cond delay="1999"/>
                                          </p:stCondLst>
                                        </p:cTn>
                                        <p:tgtEl>
                                          <p:spTgt spid="3075"/>
                                        </p:tgtEl>
                                        <p:attrNameLst>
                                          <p:attrName>style.visibility</p:attrName>
                                        </p:attrNameLst>
                                      </p:cBhvr>
                                      <p:to>
                                        <p:strVal val="hidden"/>
                                      </p:to>
                                    </p:set>
                                  </p:childTnLst>
                                </p:cTn>
                              </p:par>
                            </p:childTnLst>
                          </p:cTn>
                        </p:par>
                        <p:par>
                          <p:cTn id="68" fill="hold" nodeType="afterGroup">
                            <p:stCondLst>
                              <p:cond delay="10000"/>
                            </p:stCondLst>
                            <p:childTnLst>
                              <p:par>
                                <p:cTn id="69" presetID="9" presetClass="entr" presetSubtype="0" fill="hold" grpId="0" nodeType="afterEffect">
                                  <p:stCondLst>
                                    <p:cond delay="500"/>
                                  </p:stCondLst>
                                  <p:childTnLst>
                                    <p:set>
                                      <p:cBhvr>
                                        <p:cTn id="70" dur="1" fill="hold">
                                          <p:stCondLst>
                                            <p:cond delay="0"/>
                                          </p:stCondLst>
                                        </p:cTn>
                                        <p:tgtEl>
                                          <p:spTgt spid="3074">
                                            <p:txEl>
                                              <p:pRg st="0" end="0"/>
                                            </p:txEl>
                                          </p:spTgt>
                                        </p:tgtEl>
                                        <p:attrNameLst>
                                          <p:attrName>style.visibility</p:attrName>
                                        </p:attrNameLst>
                                      </p:cBhvr>
                                      <p:to>
                                        <p:strVal val="visible"/>
                                      </p:to>
                                    </p:set>
                                    <p:animEffect transition="in" filter="dissolve">
                                      <p:cBhvr>
                                        <p:cTn id="71" dur="500"/>
                                        <p:tgtEl>
                                          <p:spTgt spid="30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P spid="3075" grpId="0" animBg="1"/>
      <p:bldP spid="3075" grpId="1" animBg="1"/>
      <p:bldP spid="3368" grpId="0"/>
      <p:bldP spid="3369" grpId="0"/>
      <p:bldP spid="3370" grpId="0"/>
      <p:bldP spid="337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6E27CCE9-C33D-482A-A88C-DF06A4033AE9}" type="slidenum">
              <a:rPr lang="en-GB" smtClean="0"/>
              <a:pPr/>
              <a:t>24</a:t>
            </a:fld>
            <a:endParaRPr lang="en-GB" smtClean="0"/>
          </a:p>
        </p:txBody>
      </p:sp>
      <p:sp>
        <p:nvSpPr>
          <p:cNvPr id="28675" name="Date Placeholder 4"/>
          <p:cNvSpPr>
            <a:spLocks noGrp="1"/>
          </p:cNvSpPr>
          <p:nvPr>
            <p:ph type="dt" sz="quarter" idx="11"/>
          </p:nvPr>
        </p:nvSpPr>
        <p:spPr>
          <a:noFill/>
        </p:spPr>
        <p:txBody>
          <a:bodyPr/>
          <a:lstStyle/>
          <a:p>
            <a:fld id="{38FC37E4-0189-48B6-BA55-86E2BE399ECB}" type="datetime1">
              <a:rPr lang="en-GB" smtClean="0"/>
              <a:pPr/>
              <a:t>01/02/2018</a:t>
            </a:fld>
            <a:endParaRPr lang="en-GB" smtClean="0"/>
          </a:p>
        </p:txBody>
      </p:sp>
      <p:sp>
        <p:nvSpPr>
          <p:cNvPr id="28676"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a:xfrm>
            <a:off x="441325" y="525463"/>
            <a:ext cx="8702675" cy="6913562"/>
          </a:xfrm>
        </p:spPr>
        <p:txBody>
          <a:bodyPr/>
          <a:lstStyle/>
          <a:p>
            <a:pPr eaLnBrk="1" hangingPunct="1">
              <a:lnSpc>
                <a:spcPct val="80000"/>
              </a:lnSpc>
            </a:pPr>
            <a:r>
              <a:rPr lang="en-GB" sz="2800" smtClean="0">
                <a:solidFill>
                  <a:srgbClr val="FF0000"/>
                </a:solidFill>
              </a:rPr>
              <a:t>FISSION</a:t>
            </a:r>
          </a:p>
          <a:p>
            <a:pPr eaLnBrk="1" hangingPunct="1"/>
            <a:r>
              <a:rPr lang="en-GB" sz="2400" smtClean="0">
                <a:solidFill>
                  <a:srgbClr val="0033CC"/>
                </a:solidFill>
              </a:rPr>
              <a:t>Nucleus breaks down into two or three fragments accompanied by a few free neutrons and the release of very large quantities of energy.  </a:t>
            </a:r>
          </a:p>
          <a:p>
            <a:pPr eaLnBrk="1" hangingPunct="1"/>
            <a:r>
              <a:rPr lang="en-GB" sz="2400" smtClean="0"/>
              <a:t>FISSION of 1 kg of URANIUM produces as much energy as burning 3000 tonnes of coal.</a:t>
            </a:r>
          </a:p>
          <a:p>
            <a:pPr eaLnBrk="1" hangingPunct="1"/>
            <a:r>
              <a:rPr lang="en-GB" sz="2400" smtClean="0">
                <a:solidFill>
                  <a:srgbClr val="FF0000"/>
                </a:solidFill>
              </a:rPr>
              <a:t>Free neutrons are available for further FISSION reactions</a:t>
            </a:r>
          </a:p>
          <a:p>
            <a:pPr eaLnBrk="1" hangingPunct="1"/>
            <a:r>
              <a:rPr lang="en-GB" sz="2400" smtClean="0"/>
              <a:t>Fragments from the fission process usually have an atomic mass number (i.e. N+Z) close to that of iron.</a:t>
            </a:r>
          </a:p>
          <a:p>
            <a:pPr eaLnBrk="1" hangingPunct="1"/>
            <a:r>
              <a:rPr lang="en-GB" sz="2400" smtClean="0">
                <a:solidFill>
                  <a:srgbClr val="0033CC"/>
                </a:solidFill>
              </a:rPr>
              <a:t>Elements which undergo FISSION following capture of a neutron such as URANIUM - 235 are known as FISSILE.</a:t>
            </a:r>
          </a:p>
          <a:p>
            <a:pPr eaLnBrk="1" hangingPunct="1"/>
            <a:r>
              <a:rPr lang="en-GB" sz="2400" smtClean="0">
                <a:solidFill>
                  <a:srgbClr val="FF0000"/>
                </a:solidFill>
              </a:rPr>
              <a:t>Diagrams of Atomic Mass Number against binding energy per NUCLEON enable amount of energy produced in a fission reaction to be estimated.</a:t>
            </a:r>
          </a:p>
          <a:p>
            <a:pPr eaLnBrk="1" hangingPunct="1"/>
            <a:r>
              <a:rPr lang="en-GB" sz="2400" smtClean="0"/>
              <a:t>All Nuclear Power Plants currently exploit FISSION reactions</a:t>
            </a:r>
            <a:r>
              <a:rPr lang="en-GB" sz="2400" smtClean="0">
                <a:solidFill>
                  <a:srgbClr val="FF0000"/>
                </a:solidFill>
              </a:rPr>
              <a:t> </a:t>
            </a:r>
          </a:p>
        </p:txBody>
      </p:sp>
      <p:sp>
        <p:nvSpPr>
          <p:cNvPr id="28678"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dissolve">
                                      <p:cBhvr>
                                        <p:cTn id="7" dur="500"/>
                                        <p:tgtEl>
                                          <p:spTgt spid="15363">
                                            <p:txEl>
                                              <p:pRg st="1" end="1"/>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animEffect transition="in" filter="dissolve">
                                      <p:cBhvr>
                                        <p:cTn id="11" dur="500"/>
                                        <p:tgtEl>
                                          <p:spTgt spid="15363">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dissolve">
                                      <p:cBhvr>
                                        <p:cTn id="16" dur="500"/>
                                        <p:tgtEl>
                                          <p:spTgt spid="1536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Effect transition="in" filter="dissolve">
                                      <p:cBhvr>
                                        <p:cTn id="21" dur="500"/>
                                        <p:tgtEl>
                                          <p:spTgt spid="15363">
                                            <p:txEl>
                                              <p:pRg st="4" end="4"/>
                                            </p:txEl>
                                          </p:spTgt>
                                        </p:tgtEl>
                                      </p:cBhvr>
                                    </p:animEffect>
                                  </p:childTnLst>
                                </p:cTn>
                              </p:par>
                            </p:childTnLst>
                          </p:cTn>
                        </p:par>
                        <p:par>
                          <p:cTn id="22" fill="hold" nodeType="afterGroup">
                            <p:stCondLst>
                              <p:cond delay="500"/>
                            </p:stCondLst>
                            <p:childTnLst>
                              <p:par>
                                <p:cTn id="23" presetID="9" presetClass="entr" presetSubtype="0" fill="hold" nodeType="afterEffect">
                                  <p:stCondLst>
                                    <p:cond delay="0"/>
                                  </p:stCondLst>
                                  <p:childTnLst>
                                    <p:set>
                                      <p:cBhvr>
                                        <p:cTn id="24" dur="1" fill="hold">
                                          <p:stCondLst>
                                            <p:cond delay="0"/>
                                          </p:stCondLst>
                                        </p:cTn>
                                        <p:tgtEl>
                                          <p:spTgt spid="15363">
                                            <p:txEl>
                                              <p:pRg st="5" end="5"/>
                                            </p:txEl>
                                          </p:spTgt>
                                        </p:tgtEl>
                                        <p:attrNameLst>
                                          <p:attrName>style.visibility</p:attrName>
                                        </p:attrNameLst>
                                      </p:cBhvr>
                                      <p:to>
                                        <p:strVal val="visible"/>
                                      </p:to>
                                    </p:set>
                                    <p:animEffect transition="in" filter="dissolve">
                                      <p:cBhvr>
                                        <p:cTn id="25" dur="500"/>
                                        <p:tgtEl>
                                          <p:spTgt spid="15363">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5363">
                                            <p:txEl>
                                              <p:pRg st="6" end="6"/>
                                            </p:txEl>
                                          </p:spTgt>
                                        </p:tgtEl>
                                        <p:attrNameLst>
                                          <p:attrName>style.visibility</p:attrName>
                                        </p:attrNameLst>
                                      </p:cBhvr>
                                      <p:to>
                                        <p:strVal val="visible"/>
                                      </p:to>
                                    </p:set>
                                    <p:animEffect transition="in" filter="dissolve">
                                      <p:cBhvr>
                                        <p:cTn id="30" dur="500"/>
                                        <p:tgtEl>
                                          <p:spTgt spid="15363">
                                            <p:txEl>
                                              <p:pRg st="6" end="6"/>
                                            </p:txEl>
                                          </p:spTgt>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15363">
                                            <p:txEl>
                                              <p:pRg st="7" end="7"/>
                                            </p:txEl>
                                          </p:spTgt>
                                        </p:tgtEl>
                                        <p:attrNameLst>
                                          <p:attrName>style.visibility</p:attrName>
                                        </p:attrNameLst>
                                      </p:cBhvr>
                                      <p:to>
                                        <p:strVal val="visible"/>
                                      </p:to>
                                    </p:set>
                                    <p:animEffect transition="in" filter="dissolve">
                                      <p:cBhvr>
                                        <p:cTn id="34"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CEAE1661-94F6-417A-9958-543EF6511AC3}" type="slidenum">
              <a:rPr lang="en-GB" smtClean="0"/>
              <a:pPr/>
              <a:t>25</a:t>
            </a:fld>
            <a:endParaRPr lang="en-GB" smtClean="0"/>
          </a:p>
        </p:txBody>
      </p:sp>
      <p:sp>
        <p:nvSpPr>
          <p:cNvPr id="29699" name="Date Placeholder 4"/>
          <p:cNvSpPr>
            <a:spLocks noGrp="1"/>
          </p:cNvSpPr>
          <p:nvPr>
            <p:ph type="dt" sz="quarter" idx="11"/>
          </p:nvPr>
        </p:nvSpPr>
        <p:spPr>
          <a:noFill/>
        </p:spPr>
        <p:txBody>
          <a:bodyPr/>
          <a:lstStyle/>
          <a:p>
            <a:fld id="{5CDF5AF1-2DEA-48A6-9FB4-94A692F11939}" type="datetime1">
              <a:rPr lang="en-GB" smtClean="0"/>
              <a:pPr/>
              <a:t>01/02/2018</a:t>
            </a:fld>
            <a:endParaRPr lang="en-GB" smtClean="0"/>
          </a:p>
        </p:txBody>
      </p:sp>
      <p:sp>
        <p:nvSpPr>
          <p:cNvPr id="2061" name="AutoShape 13"/>
          <p:cNvSpPr>
            <a:spLocks noChangeArrowheads="1"/>
          </p:cNvSpPr>
          <p:nvPr/>
        </p:nvSpPr>
        <p:spPr bwMode="auto">
          <a:xfrm>
            <a:off x="3924300" y="2462213"/>
            <a:ext cx="1584325" cy="1728787"/>
          </a:xfrm>
          <a:prstGeom prst="irregularSeal1">
            <a:avLst/>
          </a:prstGeom>
          <a:solidFill>
            <a:srgbClr val="FA431E"/>
          </a:solidFill>
          <a:ln w="9525">
            <a:solidFill>
              <a:schemeClr val="tx1"/>
            </a:solidFill>
            <a:miter lim="800000"/>
            <a:headEnd/>
            <a:tailEnd/>
          </a:ln>
        </p:spPr>
        <p:txBody>
          <a:bodyPr wrap="none" anchor="ctr"/>
          <a:lstStyle/>
          <a:p>
            <a:endParaRPr lang="en-US"/>
          </a:p>
        </p:txBody>
      </p:sp>
      <p:grpSp>
        <p:nvGrpSpPr>
          <p:cNvPr id="2" name="Group 164"/>
          <p:cNvGrpSpPr>
            <a:grpSpLocks/>
          </p:cNvGrpSpPr>
          <p:nvPr/>
        </p:nvGrpSpPr>
        <p:grpSpPr bwMode="auto">
          <a:xfrm>
            <a:off x="5040313" y="5738813"/>
            <a:ext cx="517525" cy="304800"/>
            <a:chOff x="249" y="255"/>
            <a:chExt cx="326" cy="192"/>
          </a:xfrm>
        </p:grpSpPr>
        <p:pic>
          <p:nvPicPr>
            <p:cNvPr id="29721" name="Picture 165" descr="REACT2A"/>
            <p:cNvPicPr>
              <a:picLocks noChangeAspect="1" noChangeArrowheads="1"/>
            </p:cNvPicPr>
            <p:nvPr/>
          </p:nvPicPr>
          <p:blipFill>
            <a:blip r:embed="rId4" cstate="print"/>
            <a:srcRect/>
            <a:stretch>
              <a:fillRect/>
            </a:stretch>
          </p:blipFill>
          <p:spPr bwMode="auto">
            <a:xfrm>
              <a:off x="340" y="255"/>
              <a:ext cx="235" cy="183"/>
            </a:xfrm>
            <a:prstGeom prst="rect">
              <a:avLst/>
            </a:prstGeom>
            <a:noFill/>
            <a:ln w="9525">
              <a:noFill/>
              <a:miter lim="800000"/>
              <a:headEnd/>
              <a:tailEnd/>
            </a:ln>
          </p:spPr>
        </p:pic>
        <p:sp>
          <p:nvSpPr>
            <p:cNvPr id="29722" name="Text Box 166"/>
            <p:cNvSpPr txBox="1">
              <a:spLocks noChangeArrowheads="1"/>
            </p:cNvSpPr>
            <p:nvPr/>
          </p:nvSpPr>
          <p:spPr bwMode="auto">
            <a:xfrm>
              <a:off x="249" y="255"/>
              <a:ext cx="182" cy="192"/>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3" name="Group 172"/>
          <p:cNvGrpSpPr>
            <a:grpSpLocks/>
          </p:cNvGrpSpPr>
          <p:nvPr/>
        </p:nvGrpSpPr>
        <p:grpSpPr bwMode="auto">
          <a:xfrm>
            <a:off x="1692275" y="4803775"/>
            <a:ext cx="1079500" cy="592138"/>
            <a:chOff x="1066" y="2274"/>
            <a:chExt cx="680" cy="373"/>
          </a:xfrm>
        </p:grpSpPr>
        <p:grpSp>
          <p:nvGrpSpPr>
            <p:cNvPr id="29717" name="Group 163"/>
            <p:cNvGrpSpPr>
              <a:grpSpLocks/>
            </p:cNvGrpSpPr>
            <p:nvPr/>
          </p:nvGrpSpPr>
          <p:grpSpPr bwMode="auto">
            <a:xfrm>
              <a:off x="1066" y="2274"/>
              <a:ext cx="302" cy="339"/>
              <a:chOff x="1066" y="2274"/>
              <a:chExt cx="302" cy="339"/>
            </a:xfrm>
          </p:grpSpPr>
          <p:pic>
            <p:nvPicPr>
              <p:cNvPr id="29719" name="Picture 161" descr="REACT2"/>
              <p:cNvPicPr>
                <a:picLocks noChangeAspect="1" noChangeArrowheads="1"/>
              </p:cNvPicPr>
              <p:nvPr/>
            </p:nvPicPr>
            <p:blipFill>
              <a:blip r:embed="rId5" cstate="print"/>
              <a:srcRect/>
              <a:stretch>
                <a:fillRect/>
              </a:stretch>
            </p:blipFill>
            <p:spPr bwMode="auto">
              <a:xfrm rot="3600000">
                <a:off x="1036" y="2371"/>
                <a:ext cx="272" cy="212"/>
              </a:xfrm>
              <a:prstGeom prst="rect">
                <a:avLst/>
              </a:prstGeom>
              <a:noFill/>
              <a:ln w="9525">
                <a:noFill/>
                <a:miter lim="800000"/>
                <a:headEnd/>
                <a:tailEnd/>
              </a:ln>
            </p:spPr>
          </p:pic>
          <p:pic>
            <p:nvPicPr>
              <p:cNvPr id="29720" name="Picture 162" descr="REACT2"/>
              <p:cNvPicPr>
                <a:picLocks noChangeAspect="1" noChangeArrowheads="1"/>
              </p:cNvPicPr>
              <p:nvPr/>
            </p:nvPicPr>
            <p:blipFill>
              <a:blip r:embed="rId5" cstate="print"/>
              <a:srcRect/>
              <a:stretch>
                <a:fillRect/>
              </a:stretch>
            </p:blipFill>
            <p:spPr bwMode="auto">
              <a:xfrm rot="-7200000">
                <a:off x="1126" y="2304"/>
                <a:ext cx="272" cy="212"/>
              </a:xfrm>
              <a:prstGeom prst="rect">
                <a:avLst/>
              </a:prstGeom>
              <a:noFill/>
              <a:ln w="9525">
                <a:noFill/>
                <a:miter lim="800000"/>
                <a:headEnd/>
                <a:tailEnd/>
              </a:ln>
            </p:spPr>
          </p:pic>
        </p:grpSp>
        <p:sp>
          <p:nvSpPr>
            <p:cNvPr id="29718" name="Text Box 167"/>
            <p:cNvSpPr txBox="1">
              <a:spLocks noChangeArrowheads="1"/>
            </p:cNvSpPr>
            <p:nvPr/>
          </p:nvSpPr>
          <p:spPr bwMode="auto">
            <a:xfrm>
              <a:off x="1406" y="2455"/>
              <a:ext cx="340" cy="192"/>
            </a:xfrm>
            <a:prstGeom prst="rect">
              <a:avLst/>
            </a:prstGeom>
            <a:noFill/>
            <a:ln w="9525">
              <a:noFill/>
              <a:miter lim="800000"/>
              <a:headEnd/>
              <a:tailEnd/>
            </a:ln>
          </p:spPr>
          <p:txBody>
            <a:bodyPr lIns="0" tIns="0" rIns="0" bIns="0">
              <a:spAutoFit/>
            </a:bodyPr>
            <a:lstStyle/>
            <a:p>
              <a:pPr>
                <a:spcBef>
                  <a:spcPct val="50000"/>
                </a:spcBef>
              </a:pPr>
              <a:r>
                <a:rPr lang="en-GB" sz="2000" b="1" baseline="30000"/>
                <a:t>4</a:t>
              </a:r>
              <a:r>
                <a:rPr lang="en-GB" sz="2000" b="1"/>
                <a:t>He</a:t>
              </a:r>
              <a:endParaRPr lang="en-GB" sz="2000" b="1" baseline="30000"/>
            </a:p>
          </p:txBody>
        </p:sp>
      </p:grpSp>
      <p:grpSp>
        <p:nvGrpSpPr>
          <p:cNvPr id="5" name="Group 174"/>
          <p:cNvGrpSpPr>
            <a:grpSpLocks/>
          </p:cNvGrpSpPr>
          <p:nvPr/>
        </p:nvGrpSpPr>
        <p:grpSpPr bwMode="auto">
          <a:xfrm>
            <a:off x="5976938" y="4910138"/>
            <a:ext cx="790575" cy="628650"/>
            <a:chOff x="3833" y="2251"/>
            <a:chExt cx="498" cy="396"/>
          </a:xfrm>
        </p:grpSpPr>
        <p:pic>
          <p:nvPicPr>
            <p:cNvPr id="29715" name="Picture 154" descr="REACT2"/>
            <p:cNvPicPr>
              <a:picLocks noChangeAspect="1" noChangeArrowheads="1"/>
            </p:cNvPicPr>
            <p:nvPr/>
          </p:nvPicPr>
          <p:blipFill>
            <a:blip r:embed="rId5" cstate="print"/>
            <a:srcRect/>
            <a:stretch>
              <a:fillRect/>
            </a:stretch>
          </p:blipFill>
          <p:spPr bwMode="auto">
            <a:xfrm rot="3600000">
              <a:off x="3803" y="2281"/>
              <a:ext cx="272" cy="212"/>
            </a:xfrm>
            <a:prstGeom prst="rect">
              <a:avLst/>
            </a:prstGeom>
            <a:noFill/>
            <a:ln w="9525">
              <a:noFill/>
              <a:miter lim="800000"/>
              <a:headEnd/>
              <a:tailEnd/>
            </a:ln>
          </p:spPr>
        </p:pic>
        <p:sp>
          <p:nvSpPr>
            <p:cNvPr id="29716" name="Text Box 168"/>
            <p:cNvSpPr txBox="1">
              <a:spLocks noChangeArrowheads="1"/>
            </p:cNvSpPr>
            <p:nvPr/>
          </p:nvSpPr>
          <p:spPr bwMode="auto">
            <a:xfrm>
              <a:off x="3991" y="2455"/>
              <a:ext cx="340" cy="192"/>
            </a:xfrm>
            <a:prstGeom prst="rect">
              <a:avLst/>
            </a:prstGeom>
            <a:noFill/>
            <a:ln w="9525">
              <a:noFill/>
              <a:miter lim="800000"/>
              <a:headEnd/>
              <a:tailEnd/>
            </a:ln>
          </p:spPr>
          <p:txBody>
            <a:bodyPr lIns="0" tIns="0" rIns="0" bIns="0">
              <a:spAutoFit/>
            </a:bodyPr>
            <a:lstStyle/>
            <a:p>
              <a:pPr>
                <a:spcBef>
                  <a:spcPct val="50000"/>
                </a:spcBef>
              </a:pPr>
              <a:r>
                <a:rPr lang="en-GB" sz="2000" b="1" baseline="30000"/>
                <a:t>2</a:t>
              </a:r>
              <a:r>
                <a:rPr lang="en-GB" sz="2000" b="1"/>
                <a:t>H</a:t>
              </a:r>
              <a:endParaRPr lang="en-GB" sz="2000" b="1" baseline="30000"/>
            </a:p>
          </p:txBody>
        </p:sp>
      </p:grpSp>
      <p:grpSp>
        <p:nvGrpSpPr>
          <p:cNvPr id="6" name="Group 173"/>
          <p:cNvGrpSpPr>
            <a:grpSpLocks/>
          </p:cNvGrpSpPr>
          <p:nvPr/>
        </p:nvGrpSpPr>
        <p:grpSpPr bwMode="auto">
          <a:xfrm>
            <a:off x="2124075" y="1706563"/>
            <a:ext cx="904875" cy="773112"/>
            <a:chOff x="1474" y="255"/>
            <a:chExt cx="570" cy="487"/>
          </a:xfrm>
        </p:grpSpPr>
        <p:pic>
          <p:nvPicPr>
            <p:cNvPr id="29713" name="Picture 40" descr="REACT3"/>
            <p:cNvPicPr>
              <a:picLocks noChangeAspect="1" noChangeArrowheads="1"/>
            </p:cNvPicPr>
            <p:nvPr/>
          </p:nvPicPr>
          <p:blipFill>
            <a:blip r:embed="rId6" cstate="print"/>
            <a:srcRect/>
            <a:stretch>
              <a:fillRect/>
            </a:stretch>
          </p:blipFill>
          <p:spPr bwMode="auto">
            <a:xfrm>
              <a:off x="1701" y="255"/>
              <a:ext cx="343" cy="408"/>
            </a:xfrm>
            <a:prstGeom prst="rect">
              <a:avLst/>
            </a:prstGeom>
            <a:noFill/>
            <a:ln w="9525">
              <a:noFill/>
              <a:miter lim="800000"/>
              <a:headEnd/>
              <a:tailEnd/>
            </a:ln>
          </p:spPr>
        </p:pic>
        <p:sp>
          <p:nvSpPr>
            <p:cNvPr id="29714" name="Text Box 169"/>
            <p:cNvSpPr txBox="1">
              <a:spLocks noChangeArrowheads="1"/>
            </p:cNvSpPr>
            <p:nvPr/>
          </p:nvSpPr>
          <p:spPr bwMode="auto">
            <a:xfrm>
              <a:off x="1474" y="550"/>
              <a:ext cx="340" cy="192"/>
            </a:xfrm>
            <a:prstGeom prst="rect">
              <a:avLst/>
            </a:prstGeom>
            <a:noFill/>
            <a:ln w="9525">
              <a:noFill/>
              <a:miter lim="800000"/>
              <a:headEnd/>
              <a:tailEnd/>
            </a:ln>
          </p:spPr>
          <p:txBody>
            <a:bodyPr lIns="0" tIns="0" rIns="0" bIns="0">
              <a:spAutoFit/>
            </a:bodyPr>
            <a:lstStyle/>
            <a:p>
              <a:pPr>
                <a:spcBef>
                  <a:spcPct val="50000"/>
                </a:spcBef>
              </a:pPr>
              <a:r>
                <a:rPr lang="en-GB" sz="2000" b="1" baseline="30000"/>
                <a:t>3</a:t>
              </a:r>
              <a:r>
                <a:rPr lang="en-GB" sz="2000" b="1"/>
                <a:t>H</a:t>
              </a:r>
              <a:endParaRPr lang="en-GB" sz="2000" b="1" baseline="30000"/>
            </a:p>
          </p:txBody>
        </p:sp>
      </p:grpSp>
      <p:sp>
        <p:nvSpPr>
          <p:cNvPr id="2218" name="Text Box 170"/>
          <p:cNvSpPr txBox="1">
            <a:spLocks noChangeArrowheads="1"/>
          </p:cNvSpPr>
          <p:nvPr/>
        </p:nvSpPr>
        <p:spPr bwMode="auto">
          <a:xfrm>
            <a:off x="6743700" y="5127625"/>
            <a:ext cx="1296988" cy="304800"/>
          </a:xfrm>
          <a:prstGeom prst="rect">
            <a:avLst/>
          </a:prstGeom>
          <a:noFill/>
          <a:ln w="9525">
            <a:noFill/>
            <a:miter lim="800000"/>
            <a:headEnd/>
            <a:tailEnd/>
          </a:ln>
        </p:spPr>
        <p:txBody>
          <a:bodyPr lIns="0" tIns="0" rIns="0" bIns="0">
            <a:spAutoFit/>
          </a:bodyPr>
          <a:lstStyle/>
          <a:p>
            <a:pPr>
              <a:spcBef>
                <a:spcPct val="50000"/>
              </a:spcBef>
            </a:pPr>
            <a:r>
              <a:rPr lang="en-GB" sz="2000" b="1"/>
              <a:t>Deuterium</a:t>
            </a:r>
          </a:p>
        </p:txBody>
      </p:sp>
      <p:sp>
        <p:nvSpPr>
          <p:cNvPr id="2219" name="Text Box 171"/>
          <p:cNvSpPr txBox="1">
            <a:spLocks noChangeArrowheads="1"/>
          </p:cNvSpPr>
          <p:nvPr/>
        </p:nvSpPr>
        <p:spPr bwMode="auto">
          <a:xfrm>
            <a:off x="1908175" y="2390775"/>
            <a:ext cx="1296988" cy="304800"/>
          </a:xfrm>
          <a:prstGeom prst="rect">
            <a:avLst/>
          </a:prstGeom>
          <a:noFill/>
          <a:ln w="9525">
            <a:noFill/>
            <a:miter lim="800000"/>
            <a:headEnd/>
            <a:tailEnd/>
          </a:ln>
        </p:spPr>
        <p:txBody>
          <a:bodyPr lIns="0" tIns="0" rIns="0" bIns="0">
            <a:spAutoFit/>
          </a:bodyPr>
          <a:lstStyle/>
          <a:p>
            <a:pPr>
              <a:spcBef>
                <a:spcPct val="50000"/>
              </a:spcBef>
            </a:pPr>
            <a:r>
              <a:rPr lang="en-GB" sz="2000" b="1"/>
              <a:t>Tritium</a:t>
            </a:r>
          </a:p>
        </p:txBody>
      </p:sp>
      <p:sp>
        <p:nvSpPr>
          <p:cNvPr id="2223" name="Text Box 175"/>
          <p:cNvSpPr txBox="1">
            <a:spLocks noChangeArrowheads="1"/>
          </p:cNvSpPr>
          <p:nvPr/>
        </p:nvSpPr>
        <p:spPr bwMode="auto">
          <a:xfrm>
            <a:off x="4429125" y="1928813"/>
            <a:ext cx="4714875" cy="457200"/>
          </a:xfrm>
          <a:prstGeom prst="rect">
            <a:avLst/>
          </a:prstGeom>
          <a:noFill/>
          <a:ln w="9525">
            <a:noFill/>
            <a:miter lim="800000"/>
            <a:headEnd/>
            <a:tailEnd/>
          </a:ln>
        </p:spPr>
        <p:txBody>
          <a:bodyPr>
            <a:spAutoFit/>
          </a:bodyPr>
          <a:lstStyle/>
          <a:p>
            <a:pPr>
              <a:spcBef>
                <a:spcPct val="50000"/>
              </a:spcBef>
            </a:pPr>
            <a:r>
              <a:rPr lang="en-GB" sz="2400" b="1">
                <a:latin typeface="Times New Roman" pitchFamily="18" charset="0"/>
              </a:rPr>
              <a:t>Deuterium – Tritium fusion</a:t>
            </a:r>
          </a:p>
        </p:txBody>
      </p:sp>
      <p:sp>
        <p:nvSpPr>
          <p:cNvPr id="2224" name="Text Box 176"/>
          <p:cNvSpPr txBox="1">
            <a:spLocks noChangeArrowheads="1"/>
          </p:cNvSpPr>
          <p:nvPr/>
        </p:nvSpPr>
        <p:spPr bwMode="auto">
          <a:xfrm>
            <a:off x="1816100" y="5570538"/>
            <a:ext cx="1360488" cy="396875"/>
          </a:xfrm>
          <a:prstGeom prst="rect">
            <a:avLst/>
          </a:prstGeom>
          <a:noFill/>
          <a:ln w="9525">
            <a:noFill/>
            <a:miter lim="800000"/>
            <a:headEnd/>
            <a:tailEnd/>
          </a:ln>
        </p:spPr>
        <p:txBody>
          <a:bodyPr wrap="none">
            <a:spAutoFit/>
          </a:bodyPr>
          <a:lstStyle/>
          <a:p>
            <a:pPr algn="l"/>
            <a:r>
              <a:rPr lang="en-GB" sz="2000" b="1"/>
              <a:t>(3.5 MeV)</a:t>
            </a:r>
            <a:r>
              <a:rPr lang="en-GB"/>
              <a:t> </a:t>
            </a:r>
          </a:p>
        </p:txBody>
      </p:sp>
      <p:sp>
        <p:nvSpPr>
          <p:cNvPr id="2225" name="Rectangle 177"/>
          <p:cNvSpPr>
            <a:spLocks noChangeArrowheads="1"/>
          </p:cNvSpPr>
          <p:nvPr/>
        </p:nvSpPr>
        <p:spPr bwMode="auto">
          <a:xfrm>
            <a:off x="5508625" y="5957888"/>
            <a:ext cx="1501775" cy="396875"/>
          </a:xfrm>
          <a:prstGeom prst="rect">
            <a:avLst/>
          </a:prstGeom>
          <a:noFill/>
          <a:ln w="9525">
            <a:noFill/>
            <a:miter lim="800000"/>
            <a:headEnd/>
            <a:tailEnd/>
          </a:ln>
        </p:spPr>
        <p:txBody>
          <a:bodyPr wrap="none" anchor="ctr">
            <a:spAutoFit/>
          </a:bodyPr>
          <a:lstStyle/>
          <a:p>
            <a:pPr algn="l"/>
            <a:r>
              <a:rPr lang="en-GB" sz="2000" b="1"/>
              <a:t>(14.1 MeV)</a:t>
            </a:r>
            <a:r>
              <a:rPr lang="en-GB"/>
              <a:t> </a:t>
            </a:r>
          </a:p>
        </p:txBody>
      </p:sp>
      <p:sp>
        <p:nvSpPr>
          <p:cNvPr id="2227" name="Text Box 179"/>
          <p:cNvSpPr txBox="1">
            <a:spLocks noChangeArrowheads="1"/>
          </p:cNvSpPr>
          <p:nvPr/>
        </p:nvSpPr>
        <p:spPr bwMode="auto">
          <a:xfrm>
            <a:off x="922338" y="6272213"/>
            <a:ext cx="7740650" cy="396875"/>
          </a:xfrm>
          <a:prstGeom prst="rect">
            <a:avLst/>
          </a:prstGeom>
          <a:noFill/>
          <a:ln w="9525">
            <a:noFill/>
            <a:miter lim="800000"/>
            <a:headEnd/>
            <a:tailEnd/>
          </a:ln>
        </p:spPr>
        <p:txBody>
          <a:bodyPr>
            <a:spAutoFit/>
          </a:bodyPr>
          <a:lstStyle/>
          <a:p>
            <a:pPr algn="l">
              <a:spcBef>
                <a:spcPct val="50000"/>
              </a:spcBef>
            </a:pPr>
            <a:r>
              <a:rPr lang="en-GB" sz="2000" b="1">
                <a:latin typeface="Times New Roman" pitchFamily="18" charset="0"/>
              </a:rPr>
              <a:t>In each reaction 17.6 MeV is liberated or 2.8 picoJoules  (2.8 * 10</a:t>
            </a:r>
            <a:r>
              <a:rPr lang="en-GB" sz="2000" b="1" baseline="30000">
                <a:latin typeface="Times New Roman" pitchFamily="18" charset="0"/>
              </a:rPr>
              <a:t>-15</a:t>
            </a:r>
            <a:r>
              <a:rPr lang="en-GB" sz="2000" b="1">
                <a:latin typeface="Times New Roman" pitchFamily="18" charset="0"/>
              </a:rPr>
              <a:t>J)</a:t>
            </a:r>
          </a:p>
        </p:txBody>
      </p:sp>
      <p:sp>
        <p:nvSpPr>
          <p:cNvPr id="2228" name="Rectangle 180"/>
          <p:cNvSpPr>
            <a:spLocks noChangeArrowheads="1"/>
          </p:cNvSpPr>
          <p:nvPr/>
        </p:nvSpPr>
        <p:spPr bwMode="auto">
          <a:xfrm>
            <a:off x="0" y="547688"/>
            <a:ext cx="9144000" cy="822325"/>
          </a:xfrm>
          <a:prstGeom prst="rect">
            <a:avLst/>
          </a:prstGeom>
          <a:noFill/>
          <a:ln w="9525">
            <a:noFill/>
            <a:miter lim="800000"/>
            <a:headEnd/>
            <a:tailEnd/>
          </a:ln>
        </p:spPr>
        <p:txBody>
          <a:bodyPr>
            <a:spAutoFit/>
          </a:bodyPr>
          <a:lstStyle/>
          <a:p>
            <a:pPr algn="l"/>
            <a:r>
              <a:rPr lang="en-GB" sz="2400" b="1">
                <a:solidFill>
                  <a:srgbClr val="0000FF"/>
                </a:solidFill>
                <a:latin typeface="Times New Roman" pitchFamily="18" charset="0"/>
              </a:rPr>
              <a:t>Fusion of light elements e.g. DEUTERIUM and TRITIUM produces even greater quantities of energy per nucleon are released.</a:t>
            </a:r>
          </a:p>
        </p:txBody>
      </p:sp>
      <p:sp>
        <p:nvSpPr>
          <p:cNvPr id="29712" name="Rectangle 181" descr="Granite"/>
          <p:cNvSpPr>
            <a:spLocks noChangeArrowheads="1"/>
          </p:cNvSpPr>
          <p:nvPr/>
        </p:nvSpPr>
        <p:spPr bwMode="auto">
          <a:xfrm>
            <a:off x="0" y="0"/>
            <a:ext cx="9144000" cy="501650"/>
          </a:xfrm>
          <a:prstGeom prst="rect">
            <a:avLst/>
          </a:prstGeom>
          <a:blipFill dpi="0" rotWithShape="1">
            <a:blip r:embed="rId7"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(13): </a:t>
            </a:r>
            <a:r>
              <a:rPr lang="en-GB" sz="2800" b="1">
                <a:solidFill>
                  <a:srgbClr val="FF0000"/>
                </a:solidFill>
                <a:latin typeface="Times New Roman" pitchFamily="18" charset="0"/>
              </a:rPr>
              <a:t>Fusion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228"/>
                                        </p:tgtEl>
                                        <p:attrNameLst>
                                          <p:attrName>style.visibility</p:attrName>
                                        </p:attrNameLst>
                                      </p:cBhvr>
                                      <p:to>
                                        <p:strVal val="visible"/>
                                      </p:to>
                                    </p:set>
                                    <p:animEffect transition="in" filter="dissolve">
                                      <p:cBhvr>
                                        <p:cTn id="7" dur="500"/>
                                        <p:tgtEl>
                                          <p:spTgt spid="2228"/>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223"/>
                                        </p:tgtEl>
                                        <p:attrNameLst>
                                          <p:attrName>style.visibility</p:attrName>
                                        </p:attrNameLst>
                                      </p:cBhvr>
                                      <p:to>
                                        <p:strVal val="visible"/>
                                      </p:to>
                                    </p:set>
                                    <p:animEffect transition="in" filter="dissolve">
                                      <p:cBhvr>
                                        <p:cTn id="11" dur="500"/>
                                        <p:tgtEl>
                                          <p:spTgt spid="2223"/>
                                        </p:tgtEl>
                                      </p:cBhvr>
                                    </p:animEffect>
                                  </p:childTnLst>
                                </p:cTn>
                              </p:par>
                            </p:childTnLst>
                          </p:cTn>
                        </p:par>
                        <p:par>
                          <p:cTn id="12" fill="hold" nodeType="afterGroup">
                            <p:stCondLst>
                              <p:cond delay="1500"/>
                            </p:stCondLst>
                            <p:childTnLst>
                              <p:par>
                                <p:cTn id="13" presetID="9"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1" nodeType="withEffect">
                                  <p:stCondLst>
                                    <p:cond delay="0"/>
                                  </p:stCondLst>
                                  <p:childTnLst>
                                    <p:set>
                                      <p:cBhvr>
                                        <p:cTn id="17" dur="1" fill="hold">
                                          <p:stCondLst>
                                            <p:cond delay="0"/>
                                          </p:stCondLst>
                                        </p:cTn>
                                        <p:tgtEl>
                                          <p:spTgt spid="2219"/>
                                        </p:tgtEl>
                                        <p:attrNameLst>
                                          <p:attrName>style.visibility</p:attrName>
                                        </p:attrNameLst>
                                      </p:cBhvr>
                                      <p:to>
                                        <p:strVal val="visible"/>
                                      </p:to>
                                    </p:set>
                                    <p:animEffect transition="in" filter="dissolve">
                                      <p:cBhvr>
                                        <p:cTn id="18" dur="500"/>
                                        <p:tgtEl>
                                          <p:spTgt spid="2219"/>
                                        </p:tgtEl>
                                      </p:cBhvr>
                                    </p:animEffect>
                                  </p:childTnLst>
                                </p:cTn>
                              </p:par>
                              <p:par>
                                <p:cTn id="19" presetID="9"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grpId="1" nodeType="withEffect">
                                  <p:stCondLst>
                                    <p:cond delay="0"/>
                                  </p:stCondLst>
                                  <p:childTnLst>
                                    <p:set>
                                      <p:cBhvr>
                                        <p:cTn id="23" dur="1" fill="hold">
                                          <p:stCondLst>
                                            <p:cond delay="0"/>
                                          </p:stCondLst>
                                        </p:cTn>
                                        <p:tgtEl>
                                          <p:spTgt spid="2218"/>
                                        </p:tgtEl>
                                        <p:attrNameLst>
                                          <p:attrName>style.visibility</p:attrName>
                                        </p:attrNameLst>
                                      </p:cBhvr>
                                      <p:to>
                                        <p:strVal val="visible"/>
                                      </p:to>
                                    </p:set>
                                    <p:animEffect transition="in" filter="dissolve">
                                      <p:cBhvr>
                                        <p:cTn id="24" dur="500"/>
                                        <p:tgtEl>
                                          <p:spTgt spid="22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grpId="0" nodeType="clickEffect">
                                  <p:stCondLst>
                                    <p:cond delay="0"/>
                                  </p:stCondLst>
                                  <p:childTnLst>
                                    <p:animEffect transition="out" filter="dissolve">
                                      <p:cBhvr>
                                        <p:cTn id="28" dur="500"/>
                                        <p:tgtEl>
                                          <p:spTgt spid="2219"/>
                                        </p:tgtEl>
                                      </p:cBhvr>
                                    </p:animEffect>
                                    <p:set>
                                      <p:cBhvr>
                                        <p:cTn id="29" dur="1" fill="hold">
                                          <p:stCondLst>
                                            <p:cond delay="499"/>
                                          </p:stCondLst>
                                        </p:cTn>
                                        <p:tgtEl>
                                          <p:spTgt spid="2219"/>
                                        </p:tgtEl>
                                        <p:attrNameLst>
                                          <p:attrName>style.visibility</p:attrName>
                                        </p:attrNameLst>
                                      </p:cBhvr>
                                      <p:to>
                                        <p:strVal val="hidden"/>
                                      </p:to>
                                    </p:set>
                                  </p:childTnLst>
                                </p:cTn>
                              </p:par>
                              <p:par>
                                <p:cTn id="30" presetID="9" presetClass="exit" presetSubtype="0" fill="hold" grpId="0" nodeType="withEffect">
                                  <p:stCondLst>
                                    <p:cond delay="0"/>
                                  </p:stCondLst>
                                  <p:childTnLst>
                                    <p:animEffect transition="out" filter="dissolve">
                                      <p:cBhvr>
                                        <p:cTn id="31" dur="500"/>
                                        <p:tgtEl>
                                          <p:spTgt spid="2218"/>
                                        </p:tgtEl>
                                      </p:cBhvr>
                                    </p:animEffect>
                                    <p:set>
                                      <p:cBhvr>
                                        <p:cTn id="32" dur="1" fill="hold">
                                          <p:stCondLst>
                                            <p:cond delay="499"/>
                                          </p:stCondLst>
                                        </p:cTn>
                                        <p:tgtEl>
                                          <p:spTgt spid="2218"/>
                                        </p:tgtEl>
                                        <p:attrNameLst>
                                          <p:attrName>style.visibility</p:attrName>
                                        </p:attrNameLst>
                                      </p:cBhvr>
                                      <p:to>
                                        <p:strVal val="hidden"/>
                                      </p:to>
                                    </p:set>
                                  </p:childTnLst>
                                </p:cTn>
                              </p:par>
                              <p:par>
                                <p:cTn id="33" presetID="49" presetClass="path" presetSubtype="0" accel="50000" decel="50000" fill="hold" nodeType="withEffect">
                                  <p:stCondLst>
                                    <p:cond delay="0"/>
                                  </p:stCondLst>
                                  <p:childTnLst>
                                    <p:animMotion origin="layout" path="M -8.33333E-7 5.64292E-7 L 0.20642 0.17438 " pathEditMode="relative" rAng="0" ptsTypes="AA">
                                      <p:cBhvr>
                                        <p:cTn id="34" dur="2000" fill="hold"/>
                                        <p:tgtEl>
                                          <p:spTgt spid="6"/>
                                        </p:tgtEl>
                                        <p:attrNameLst>
                                          <p:attrName>ppt_x</p:attrName>
                                          <p:attrName>ppt_y</p:attrName>
                                        </p:attrNameLst>
                                      </p:cBhvr>
                                      <p:rCtr x="103" y="87"/>
                                    </p:animMotion>
                                  </p:childTnLst>
                                </p:cTn>
                              </p:par>
                              <p:par>
                                <p:cTn id="35" presetID="49" presetClass="path" presetSubtype="0" accel="50000" decel="50000" fill="hold" nodeType="withEffect">
                                  <p:stCondLst>
                                    <p:cond delay="0"/>
                                  </p:stCondLst>
                                  <p:childTnLst>
                                    <p:animMotion origin="layout" path="M -0.15365 -0.26873 L 5E-6 2.28492E-6 " pathEditMode="relative" rAng="0" ptsTypes="AA">
                                      <p:cBhvr>
                                        <p:cTn id="36" dur="2000" spd="-100000" fill="hold"/>
                                        <p:tgtEl>
                                          <p:spTgt spid="5"/>
                                        </p:tgtEl>
                                        <p:attrNameLst>
                                          <p:attrName>ppt_x</p:attrName>
                                          <p:attrName>ppt_y</p:attrName>
                                        </p:attrNameLst>
                                      </p:cBhvr>
                                      <p:rCtr x="77" y="134"/>
                                    </p:animMotion>
                                  </p:childTnLst>
                                </p:cTn>
                              </p:par>
                            </p:childTnLst>
                          </p:cTn>
                        </p:par>
                        <p:par>
                          <p:cTn id="37" fill="hold" nodeType="afterGroup">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2061"/>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par>
                                <p:cTn id="40" presetID="9" presetClass="exit" presetSubtype="0" fill="hold" nodeType="withEffect">
                                  <p:stCondLst>
                                    <p:cond delay="0"/>
                                  </p:stCondLst>
                                  <p:childTnLst>
                                    <p:animEffect transition="out" filter="dissolv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9"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dissolve">
                                      <p:cBhvr>
                                        <p:cTn id="48" dur="500"/>
                                        <p:tgtEl>
                                          <p:spTgt spid="3"/>
                                        </p:tgtEl>
                                      </p:cBhvr>
                                    </p:animEffect>
                                  </p:childTnLst>
                                </p:cTn>
                              </p:par>
                              <p:par>
                                <p:cTn id="49" presetID="9"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par>
                                <p:cTn id="52" presetID="56" presetClass="path" presetSubtype="0" accel="50000" decel="50000" fill="hold" nodeType="withEffect">
                                  <p:stCondLst>
                                    <p:cond delay="0"/>
                                  </p:stCondLst>
                                  <p:childTnLst>
                                    <p:animMotion origin="layout" path="M 2.77778E-6 0.00532 L 0.2559 -0.2581 " pathEditMode="relative" rAng="0" ptsTypes="AA">
                                      <p:cBhvr>
                                        <p:cTn id="53" dur="2000" spd="-100000" fill="hold"/>
                                        <p:tgtEl>
                                          <p:spTgt spid="3"/>
                                        </p:tgtEl>
                                        <p:attrNameLst>
                                          <p:attrName>ppt_x</p:attrName>
                                          <p:attrName>ppt_y</p:attrName>
                                        </p:attrNameLst>
                                      </p:cBhvr>
                                      <p:rCtr x="128" y="-132"/>
                                    </p:animMotion>
                                  </p:childTnLst>
                                </p:cTn>
                              </p:par>
                              <p:par>
                                <p:cTn id="54" presetID="49" presetClass="path" presetSubtype="0" accel="50000" decel="50000" fill="hold" nodeType="withEffect">
                                  <p:stCondLst>
                                    <p:cond delay="0"/>
                                  </p:stCondLst>
                                  <p:childTnLst>
                                    <p:animMotion origin="layout" path="M -0.07951 -0.3735 L -0.00468 -0.02221 " pathEditMode="relative" rAng="0" ptsTypes="AA">
                                      <p:cBhvr>
                                        <p:cTn id="55" dur="2000" fill="hold"/>
                                        <p:tgtEl>
                                          <p:spTgt spid="2"/>
                                        </p:tgtEl>
                                        <p:attrNameLst>
                                          <p:attrName>ppt_x</p:attrName>
                                          <p:attrName>ppt_y</p:attrName>
                                        </p:attrNameLst>
                                      </p:cBhvr>
                                      <p:rCtr x="37" y="176"/>
                                    </p:animMotion>
                                  </p:childTnLst>
                                </p:cTn>
                              </p:par>
                            </p:childTnLst>
                          </p:cTn>
                        </p:par>
                        <p:par>
                          <p:cTn id="56" fill="hold" nodeType="afterGroup">
                            <p:stCondLst>
                              <p:cond delay="4000"/>
                            </p:stCondLst>
                            <p:childTnLst>
                              <p:par>
                                <p:cTn id="57" presetID="9" presetClass="exit" presetSubtype="0" fill="hold" grpId="1" nodeType="afterEffect">
                                  <p:stCondLst>
                                    <p:cond delay="0"/>
                                  </p:stCondLst>
                                  <p:childTnLst>
                                    <p:animEffect transition="out" filter="dissolve">
                                      <p:cBhvr>
                                        <p:cTn id="58" dur="500"/>
                                        <p:tgtEl>
                                          <p:spTgt spid="2061"/>
                                        </p:tgtEl>
                                      </p:cBhvr>
                                    </p:animEffect>
                                    <p:set>
                                      <p:cBhvr>
                                        <p:cTn id="59" dur="1" fill="hold">
                                          <p:stCondLst>
                                            <p:cond delay="499"/>
                                          </p:stCondLst>
                                        </p:cTn>
                                        <p:tgtEl>
                                          <p:spTgt spid="2061"/>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childTnLst>
                                </p:cTn>
                              </p:par>
                              <p:par>
                                <p:cTn id="62" presetID="9" presetClass="entr" presetSubtype="0" fill="hold" grpId="0" nodeType="withEffect">
                                  <p:stCondLst>
                                    <p:cond delay="0"/>
                                  </p:stCondLst>
                                  <p:childTnLst>
                                    <p:set>
                                      <p:cBhvr>
                                        <p:cTn id="63" dur="1" fill="hold">
                                          <p:stCondLst>
                                            <p:cond delay="0"/>
                                          </p:stCondLst>
                                        </p:cTn>
                                        <p:tgtEl>
                                          <p:spTgt spid="2224"/>
                                        </p:tgtEl>
                                        <p:attrNameLst>
                                          <p:attrName>style.visibility</p:attrName>
                                        </p:attrNameLst>
                                      </p:cBhvr>
                                      <p:to>
                                        <p:strVal val="visible"/>
                                      </p:to>
                                    </p:set>
                                    <p:animEffect transition="in" filter="dissolve">
                                      <p:cBhvr>
                                        <p:cTn id="64" dur="500"/>
                                        <p:tgtEl>
                                          <p:spTgt spid="2224"/>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225"/>
                                        </p:tgtEl>
                                        <p:attrNameLst>
                                          <p:attrName>style.visibility</p:attrName>
                                        </p:attrNameLst>
                                      </p:cBhvr>
                                      <p:to>
                                        <p:strVal val="visible"/>
                                      </p:to>
                                    </p:set>
                                    <p:animEffect transition="in" filter="dissolve">
                                      <p:cBhvr>
                                        <p:cTn id="67" dur="500"/>
                                        <p:tgtEl>
                                          <p:spTgt spid="2225"/>
                                        </p:tgtEl>
                                      </p:cBhvr>
                                    </p:animEffect>
                                  </p:childTnLst>
                                </p:cTn>
                              </p:par>
                            </p:childTnLst>
                          </p:cTn>
                        </p:par>
                        <p:par>
                          <p:cTn id="68" fill="hold" nodeType="afterGroup">
                            <p:stCondLst>
                              <p:cond delay="4500"/>
                            </p:stCondLst>
                            <p:childTnLst>
                              <p:par>
                                <p:cTn id="69" presetID="9" presetClass="entr" presetSubtype="0" fill="hold" grpId="0" nodeType="afterEffect">
                                  <p:stCondLst>
                                    <p:cond delay="1000"/>
                                  </p:stCondLst>
                                  <p:childTnLst>
                                    <p:set>
                                      <p:cBhvr>
                                        <p:cTn id="70" dur="1" fill="hold">
                                          <p:stCondLst>
                                            <p:cond delay="0"/>
                                          </p:stCondLst>
                                        </p:cTn>
                                        <p:tgtEl>
                                          <p:spTgt spid="2227"/>
                                        </p:tgtEl>
                                        <p:attrNameLst>
                                          <p:attrName>style.visibility</p:attrName>
                                        </p:attrNameLst>
                                      </p:cBhvr>
                                      <p:to>
                                        <p:strVal val="visible"/>
                                      </p:to>
                                    </p:set>
                                    <p:animEffect transition="in" filter="dissolve">
                                      <p:cBhvr>
                                        <p:cTn id="71" dur="500"/>
                                        <p:tgtEl>
                                          <p:spTgt spid="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nimBg="1"/>
      <p:bldP spid="2061" grpId="1" animBg="1"/>
      <p:bldP spid="2218" grpId="0"/>
      <p:bldP spid="2218" grpId="1"/>
      <p:bldP spid="2219" grpId="0"/>
      <p:bldP spid="2219" grpId="1"/>
      <p:bldP spid="2223" grpId="0"/>
      <p:bldP spid="2224" grpId="0"/>
      <p:bldP spid="2225" grpId="0"/>
      <p:bldP spid="2227" grpId="0"/>
      <p:bldP spid="22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2B9EB59B-783A-47F1-9676-9B1E5E738915}" type="slidenum">
              <a:rPr lang="en-GB" smtClean="0"/>
              <a:pPr/>
              <a:t>26</a:t>
            </a:fld>
            <a:endParaRPr lang="en-GB" smtClean="0"/>
          </a:p>
        </p:txBody>
      </p:sp>
      <p:sp>
        <p:nvSpPr>
          <p:cNvPr id="16389" name="Rectangle 5"/>
          <p:cNvSpPr>
            <a:spLocks noChangeArrowheads="1"/>
          </p:cNvSpPr>
          <p:nvPr/>
        </p:nvSpPr>
        <p:spPr bwMode="auto">
          <a:xfrm>
            <a:off x="0" y="5761038"/>
            <a:ext cx="9250363" cy="1281112"/>
          </a:xfrm>
          <a:prstGeom prst="rect">
            <a:avLst/>
          </a:prstGeom>
          <a:noFill/>
          <a:ln w="9525">
            <a:noFill/>
            <a:miter lim="800000"/>
            <a:headEnd/>
            <a:tailEnd/>
          </a:ln>
        </p:spPr>
        <p:txBody>
          <a:bodyPr anchor="ctr">
            <a:spAutoFit/>
          </a:bodyPr>
          <a:lstStyle/>
          <a:p>
            <a:pPr marL="342900" indent="-342900" algn="l">
              <a:buFontTx/>
              <a:buAutoNum type="arabicParenR"/>
              <a:tabLst>
                <a:tab pos="457200" algn="l"/>
                <a:tab pos="914400" algn="l"/>
                <a:tab pos="1371600" algn="l"/>
                <a:tab pos="1828800" algn="l"/>
                <a:tab pos="2286000" algn="l"/>
                <a:tab pos="2743200" algn="l"/>
                <a:tab pos="3200400" algn="l"/>
                <a:tab pos="3657600" algn="l"/>
                <a:tab pos="4114800" algn="l"/>
                <a:tab pos="4572000" algn="l"/>
                <a:tab pos="5029200" algn="l"/>
              </a:tabLst>
            </a:pPr>
            <a:r>
              <a:rPr lang="en-GB" sz="2000" b="1">
                <a:solidFill>
                  <a:srgbClr val="FF0000"/>
                </a:solidFill>
                <a:latin typeface="Times New Roman" pitchFamily="18" charset="0"/>
              </a:rPr>
              <a:t>The energy released per nucleon in fusion reaction is much greater than the </a:t>
            </a:r>
          </a:p>
          <a:p>
            <a:pPr marL="342900" indent="-342900" algn="l">
              <a:tabLst>
                <a:tab pos="457200" algn="l"/>
                <a:tab pos="914400" algn="l"/>
                <a:tab pos="1371600" algn="l"/>
                <a:tab pos="1828800" algn="l"/>
                <a:tab pos="2286000" algn="l"/>
                <a:tab pos="2743200" algn="l"/>
                <a:tab pos="3200400" algn="l"/>
                <a:tab pos="3657600" algn="l"/>
                <a:tab pos="4114800" algn="l"/>
                <a:tab pos="4572000" algn="l"/>
                <a:tab pos="5029200" algn="l"/>
              </a:tabLst>
            </a:pPr>
            <a:r>
              <a:rPr lang="en-GB" sz="2000" b="1">
                <a:solidFill>
                  <a:srgbClr val="FF0000"/>
                </a:solidFill>
                <a:latin typeface="Times New Roman" pitchFamily="18" charset="0"/>
              </a:rPr>
              <a:t>      corresponding fission reaction.</a:t>
            </a:r>
            <a:endParaRPr lang="en-GB" sz="2000">
              <a:solidFill>
                <a:srgbClr val="FF0000"/>
              </a:solidFill>
              <a:latin typeface="Times New Roman" pitchFamily="18" charset="0"/>
            </a:endParaRPr>
          </a:p>
          <a:p>
            <a:pPr marL="342900" indent="-342900" algn="l">
              <a:tabLst>
                <a:tab pos="457200" algn="l"/>
                <a:tab pos="914400" algn="l"/>
                <a:tab pos="1371600" algn="l"/>
                <a:tab pos="1828800" algn="l"/>
                <a:tab pos="2286000" algn="l"/>
                <a:tab pos="2743200" algn="l"/>
                <a:tab pos="3200400" algn="l"/>
                <a:tab pos="3657600" algn="l"/>
                <a:tab pos="4114800" algn="l"/>
                <a:tab pos="4572000" algn="l"/>
                <a:tab pos="5029200" algn="l"/>
              </a:tabLst>
            </a:pPr>
            <a:r>
              <a:rPr lang="en-GB" sz="2000" b="1">
                <a:solidFill>
                  <a:srgbClr val="FF0000"/>
                </a:solidFill>
                <a:latin typeface="Times New Roman" pitchFamily="18" charset="0"/>
              </a:rPr>
              <a:t>2)  In fission there is no single fission product but a broad range as  indicated.</a:t>
            </a:r>
          </a:p>
          <a:p>
            <a:pPr marL="342900" indent="-342900"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r>
              <a:rPr lang="en-GB">
                <a:solidFill>
                  <a:srgbClr val="FF0000"/>
                </a:solidFill>
              </a:rPr>
              <a:t>              </a:t>
            </a:r>
          </a:p>
        </p:txBody>
      </p:sp>
      <p:sp>
        <p:nvSpPr>
          <p:cNvPr id="30724" name="Rectangle 6"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(14): </a:t>
            </a:r>
            <a:r>
              <a:rPr lang="en-GB" sz="2800" b="1">
                <a:solidFill>
                  <a:srgbClr val="FF0000"/>
                </a:solidFill>
                <a:latin typeface="Times New Roman" pitchFamily="18" charset="0"/>
              </a:rPr>
              <a:t>Binding Energy</a:t>
            </a:r>
          </a:p>
        </p:txBody>
      </p:sp>
      <p:grpSp>
        <p:nvGrpSpPr>
          <p:cNvPr id="2" name="Group 28"/>
          <p:cNvGrpSpPr>
            <a:grpSpLocks/>
          </p:cNvGrpSpPr>
          <p:nvPr/>
        </p:nvGrpSpPr>
        <p:grpSpPr bwMode="auto">
          <a:xfrm>
            <a:off x="1524000" y="612775"/>
            <a:ext cx="6530975" cy="588963"/>
            <a:chOff x="960" y="386"/>
            <a:chExt cx="4114" cy="371"/>
          </a:xfrm>
        </p:grpSpPr>
        <p:sp>
          <p:nvSpPr>
            <p:cNvPr id="30774" name="Text Box 24"/>
            <p:cNvSpPr txBox="1">
              <a:spLocks noChangeArrowheads="1"/>
            </p:cNvSpPr>
            <p:nvPr/>
          </p:nvSpPr>
          <p:spPr bwMode="auto">
            <a:xfrm>
              <a:off x="960" y="584"/>
              <a:ext cx="4114" cy="173"/>
            </a:xfrm>
            <a:prstGeom prst="rect">
              <a:avLst/>
            </a:prstGeom>
            <a:noFill/>
            <a:ln w="9525">
              <a:noFill/>
              <a:miter lim="800000"/>
              <a:headEnd/>
              <a:tailEnd/>
            </a:ln>
          </p:spPr>
          <p:txBody>
            <a:bodyPr lIns="0" tIns="0" rIns="0" bIns="0">
              <a:spAutoFit/>
            </a:bodyPr>
            <a:lstStyle/>
            <a:p>
              <a:pPr algn="l">
                <a:spcBef>
                  <a:spcPct val="50000"/>
                </a:spcBef>
              </a:pPr>
              <a:r>
                <a:rPr lang="en-GB"/>
                <a:t>        </a:t>
              </a:r>
              <a:r>
                <a:rPr lang="en-GB" b="1">
                  <a:latin typeface="Times New Roman" pitchFamily="18" charset="0"/>
                </a:rPr>
                <a:t>0            50           100          150          200          250</a:t>
              </a:r>
            </a:p>
          </p:txBody>
        </p:sp>
        <p:sp>
          <p:nvSpPr>
            <p:cNvPr id="30775" name="Text Box 25"/>
            <p:cNvSpPr txBox="1">
              <a:spLocks noChangeArrowheads="1"/>
            </p:cNvSpPr>
            <p:nvPr/>
          </p:nvSpPr>
          <p:spPr bwMode="auto">
            <a:xfrm>
              <a:off x="1703" y="386"/>
              <a:ext cx="2075" cy="192"/>
            </a:xfrm>
            <a:prstGeom prst="rect">
              <a:avLst/>
            </a:prstGeom>
            <a:noFill/>
            <a:ln w="9525">
              <a:noFill/>
              <a:miter lim="800000"/>
              <a:headEnd/>
              <a:tailEnd/>
            </a:ln>
          </p:spPr>
          <p:txBody>
            <a:bodyPr lIns="0" tIns="0" rIns="0" bIns="0">
              <a:spAutoFit/>
            </a:bodyPr>
            <a:lstStyle/>
            <a:p>
              <a:pPr algn="l">
                <a:spcBef>
                  <a:spcPct val="50000"/>
                </a:spcBef>
              </a:pPr>
              <a:r>
                <a:rPr lang="en-GB" sz="2000"/>
                <a:t>        </a:t>
              </a:r>
              <a:r>
                <a:rPr lang="en-GB" sz="2000" b="1">
                  <a:latin typeface="Times New Roman" pitchFamily="18" charset="0"/>
                </a:rPr>
                <a:t>Atomic Mass Number</a:t>
              </a:r>
            </a:p>
          </p:txBody>
        </p:sp>
      </p:grpSp>
      <p:grpSp>
        <p:nvGrpSpPr>
          <p:cNvPr id="3" name="Group 29"/>
          <p:cNvGrpSpPr>
            <a:grpSpLocks/>
          </p:cNvGrpSpPr>
          <p:nvPr/>
        </p:nvGrpSpPr>
        <p:grpSpPr bwMode="auto">
          <a:xfrm>
            <a:off x="1365250" y="1203325"/>
            <a:ext cx="568325" cy="4519613"/>
            <a:chOff x="878" y="758"/>
            <a:chExt cx="358" cy="2847"/>
          </a:xfrm>
        </p:grpSpPr>
        <p:sp>
          <p:nvSpPr>
            <p:cNvPr id="30772" name="Text Box 26"/>
            <p:cNvSpPr txBox="1">
              <a:spLocks noChangeArrowheads="1"/>
            </p:cNvSpPr>
            <p:nvPr/>
          </p:nvSpPr>
          <p:spPr bwMode="auto">
            <a:xfrm>
              <a:off x="1025" y="1063"/>
              <a:ext cx="211" cy="2539"/>
            </a:xfrm>
            <a:prstGeom prst="rect">
              <a:avLst/>
            </a:prstGeom>
            <a:noFill/>
            <a:ln w="9525">
              <a:noFill/>
              <a:miter lim="800000"/>
              <a:headEnd/>
              <a:tailEnd/>
            </a:ln>
          </p:spPr>
          <p:txBody>
            <a:bodyPr lIns="0" tIns="0" rIns="0" bIns="0">
              <a:spAutoFit/>
            </a:bodyPr>
            <a:lstStyle/>
            <a:p>
              <a:pPr>
                <a:spcBef>
                  <a:spcPct val="50000"/>
                </a:spcBef>
              </a:pPr>
              <a:r>
                <a:rPr lang="en-GB"/>
                <a:t>               </a:t>
              </a:r>
              <a:r>
                <a:rPr lang="en-GB" b="1">
                  <a:latin typeface="Times New Roman" pitchFamily="18" charset="0"/>
                </a:rPr>
                <a:t>-2            </a:t>
              </a:r>
            </a:p>
            <a:p>
              <a:pPr>
                <a:spcBef>
                  <a:spcPct val="50000"/>
                </a:spcBef>
              </a:pPr>
              <a:endParaRPr lang="en-GB" b="1">
                <a:latin typeface="Times New Roman" pitchFamily="18" charset="0"/>
              </a:endParaRPr>
            </a:p>
            <a:p>
              <a:pPr>
                <a:spcBef>
                  <a:spcPct val="50000"/>
                </a:spcBef>
              </a:pPr>
              <a:r>
                <a:rPr lang="en-GB" b="1">
                  <a:latin typeface="Times New Roman" pitchFamily="18" charset="0"/>
                </a:rPr>
                <a:t>-4           </a:t>
              </a:r>
            </a:p>
            <a:p>
              <a:pPr>
                <a:spcBef>
                  <a:spcPct val="50000"/>
                </a:spcBef>
              </a:pPr>
              <a:endParaRPr lang="en-GB" sz="2400" b="1">
                <a:latin typeface="Times New Roman" pitchFamily="18" charset="0"/>
              </a:endParaRPr>
            </a:p>
            <a:p>
              <a:pPr>
                <a:spcBef>
                  <a:spcPct val="50000"/>
                </a:spcBef>
              </a:pPr>
              <a:r>
                <a:rPr lang="en-GB" b="1">
                  <a:latin typeface="Times New Roman" pitchFamily="18" charset="0"/>
                </a:rPr>
                <a:t>-6          </a:t>
              </a:r>
            </a:p>
            <a:p>
              <a:pPr>
                <a:spcBef>
                  <a:spcPct val="50000"/>
                </a:spcBef>
              </a:pPr>
              <a:endParaRPr lang="en-GB" b="1">
                <a:latin typeface="Times New Roman" pitchFamily="18" charset="0"/>
              </a:endParaRPr>
            </a:p>
            <a:p>
              <a:pPr>
                <a:spcBef>
                  <a:spcPct val="50000"/>
                </a:spcBef>
              </a:pPr>
              <a:r>
                <a:rPr lang="en-GB" b="1">
                  <a:latin typeface="Times New Roman" pitchFamily="18" charset="0"/>
                </a:rPr>
                <a:t>-8          </a:t>
              </a:r>
            </a:p>
            <a:p>
              <a:pPr>
                <a:spcBef>
                  <a:spcPct val="50000"/>
                </a:spcBef>
              </a:pPr>
              <a:endParaRPr lang="en-GB" sz="2000" b="1">
                <a:latin typeface="Times New Roman" pitchFamily="18" charset="0"/>
              </a:endParaRPr>
            </a:p>
            <a:p>
              <a:pPr>
                <a:spcBef>
                  <a:spcPct val="50000"/>
                </a:spcBef>
              </a:pPr>
              <a:r>
                <a:rPr lang="en-GB" b="1">
                  <a:latin typeface="Times New Roman" pitchFamily="18" charset="0"/>
                </a:rPr>
                <a:t>-10</a:t>
              </a:r>
            </a:p>
          </p:txBody>
        </p:sp>
        <p:sp>
          <p:nvSpPr>
            <p:cNvPr id="30773" name="Text Box 27"/>
            <p:cNvSpPr txBox="1">
              <a:spLocks noChangeArrowheads="1"/>
            </p:cNvSpPr>
            <p:nvPr/>
          </p:nvSpPr>
          <p:spPr bwMode="auto">
            <a:xfrm rot="10800000">
              <a:off x="878" y="758"/>
              <a:ext cx="173" cy="2847"/>
            </a:xfrm>
            <a:prstGeom prst="rect">
              <a:avLst/>
            </a:prstGeom>
            <a:noFill/>
            <a:ln w="9525">
              <a:noFill/>
              <a:miter lim="800000"/>
              <a:headEnd/>
              <a:tailEnd/>
            </a:ln>
          </p:spPr>
          <p:txBody>
            <a:bodyPr vert="eaVert" lIns="0" tIns="0" rIns="0" bIns="0">
              <a:spAutoFit/>
            </a:bodyPr>
            <a:lstStyle/>
            <a:p>
              <a:pPr>
                <a:spcBef>
                  <a:spcPct val="50000"/>
                </a:spcBef>
              </a:pPr>
              <a:r>
                <a:rPr lang="en-GB" b="1">
                  <a:latin typeface="Times New Roman" pitchFamily="18" charset="0"/>
                </a:rPr>
                <a:t>Binding Energy per nucleon [MeV]     </a:t>
              </a:r>
            </a:p>
          </p:txBody>
        </p:sp>
      </p:grpSp>
      <p:sp>
        <p:nvSpPr>
          <p:cNvPr id="16414" name="Freeform 30"/>
          <p:cNvSpPr>
            <a:spLocks/>
          </p:cNvSpPr>
          <p:nvPr/>
        </p:nvSpPr>
        <p:spPr bwMode="auto">
          <a:xfrm>
            <a:off x="2060575" y="1219200"/>
            <a:ext cx="66675" cy="1504950"/>
          </a:xfrm>
          <a:custGeom>
            <a:avLst/>
            <a:gdLst>
              <a:gd name="T0" fmla="*/ 0 w 42"/>
              <a:gd name="T1" fmla="*/ 0 h 948"/>
              <a:gd name="T2" fmla="*/ 2147483647 w 42"/>
              <a:gd name="T3" fmla="*/ 2147483647 h 948"/>
              <a:gd name="T4" fmla="*/ 2147483647 w 42"/>
              <a:gd name="T5" fmla="*/ 2147483647 h 948"/>
              <a:gd name="T6" fmla="*/ 0 60000 65536"/>
              <a:gd name="T7" fmla="*/ 0 60000 65536"/>
              <a:gd name="T8" fmla="*/ 0 60000 65536"/>
              <a:gd name="T9" fmla="*/ 0 w 42"/>
              <a:gd name="T10" fmla="*/ 0 h 948"/>
              <a:gd name="T11" fmla="*/ 42 w 42"/>
              <a:gd name="T12" fmla="*/ 948 h 948"/>
            </a:gdLst>
            <a:ahLst/>
            <a:cxnLst>
              <a:cxn ang="T6">
                <a:pos x="T0" y="T1"/>
              </a:cxn>
              <a:cxn ang="T7">
                <a:pos x="T2" y="T3"/>
              </a:cxn>
              <a:cxn ang="T8">
                <a:pos x="T4" y="T5"/>
              </a:cxn>
            </a:cxnLst>
            <a:rect l="T9" t="T10" r="T11" b="T12"/>
            <a:pathLst>
              <a:path w="42" h="948">
                <a:moveTo>
                  <a:pt x="0" y="0"/>
                </a:moveTo>
                <a:cubicBezTo>
                  <a:pt x="5" y="108"/>
                  <a:pt x="12" y="217"/>
                  <a:pt x="19" y="375"/>
                </a:cubicBezTo>
                <a:cubicBezTo>
                  <a:pt x="26" y="533"/>
                  <a:pt x="37" y="829"/>
                  <a:pt x="42" y="948"/>
                </a:cubicBezTo>
              </a:path>
            </a:pathLst>
          </a:custGeom>
          <a:noFill/>
          <a:ln w="38100">
            <a:solidFill>
              <a:srgbClr val="0000FF"/>
            </a:solidFill>
            <a:round/>
            <a:headEnd/>
            <a:tailEnd/>
          </a:ln>
        </p:spPr>
        <p:txBody>
          <a:bodyPr/>
          <a:lstStyle/>
          <a:p>
            <a:endParaRPr lang="en-GB"/>
          </a:p>
        </p:txBody>
      </p:sp>
      <p:sp>
        <p:nvSpPr>
          <p:cNvPr id="16415" name="Freeform 31"/>
          <p:cNvSpPr>
            <a:spLocks/>
          </p:cNvSpPr>
          <p:nvPr/>
        </p:nvSpPr>
        <p:spPr bwMode="auto">
          <a:xfrm>
            <a:off x="2127250" y="2724150"/>
            <a:ext cx="95250" cy="1565275"/>
          </a:xfrm>
          <a:custGeom>
            <a:avLst/>
            <a:gdLst>
              <a:gd name="T0" fmla="*/ 0 w 60"/>
              <a:gd name="T1" fmla="*/ 0 h 986"/>
              <a:gd name="T2" fmla="*/ 2147483647 w 60"/>
              <a:gd name="T3" fmla="*/ 2147483647 h 986"/>
              <a:gd name="T4" fmla="*/ 2147483647 w 60"/>
              <a:gd name="T5" fmla="*/ 2147483647 h 986"/>
              <a:gd name="T6" fmla="*/ 2147483647 w 60"/>
              <a:gd name="T7" fmla="*/ 2147483647 h 986"/>
              <a:gd name="T8" fmla="*/ 2147483647 w 60"/>
              <a:gd name="T9" fmla="*/ 2147483647 h 986"/>
              <a:gd name="T10" fmla="*/ 2147483647 w 60"/>
              <a:gd name="T11" fmla="*/ 2147483647 h 986"/>
              <a:gd name="T12" fmla="*/ 0 60000 65536"/>
              <a:gd name="T13" fmla="*/ 0 60000 65536"/>
              <a:gd name="T14" fmla="*/ 0 60000 65536"/>
              <a:gd name="T15" fmla="*/ 0 60000 65536"/>
              <a:gd name="T16" fmla="*/ 0 60000 65536"/>
              <a:gd name="T17" fmla="*/ 0 60000 65536"/>
              <a:gd name="T18" fmla="*/ 0 w 60"/>
              <a:gd name="T19" fmla="*/ 0 h 986"/>
              <a:gd name="T20" fmla="*/ 60 w 60"/>
              <a:gd name="T21" fmla="*/ 986 h 986"/>
            </a:gdLst>
            <a:ahLst/>
            <a:cxnLst>
              <a:cxn ang="T12">
                <a:pos x="T0" y="T1"/>
              </a:cxn>
              <a:cxn ang="T13">
                <a:pos x="T2" y="T3"/>
              </a:cxn>
              <a:cxn ang="T14">
                <a:pos x="T4" y="T5"/>
              </a:cxn>
              <a:cxn ang="T15">
                <a:pos x="T6" y="T7"/>
              </a:cxn>
              <a:cxn ang="T16">
                <a:pos x="T8" y="T9"/>
              </a:cxn>
              <a:cxn ang="T17">
                <a:pos x="T10" y="T11"/>
              </a:cxn>
            </a:cxnLst>
            <a:rect l="T18" t="T19" r="T20" b="T21"/>
            <a:pathLst>
              <a:path w="60" h="986">
                <a:moveTo>
                  <a:pt x="0" y="0"/>
                </a:moveTo>
                <a:cubicBezTo>
                  <a:pt x="0" y="63"/>
                  <a:pt x="1" y="285"/>
                  <a:pt x="2" y="380"/>
                </a:cubicBezTo>
                <a:cubicBezTo>
                  <a:pt x="3" y="475"/>
                  <a:pt x="1" y="504"/>
                  <a:pt x="4" y="572"/>
                </a:cubicBezTo>
                <a:cubicBezTo>
                  <a:pt x="7" y="640"/>
                  <a:pt x="11" y="722"/>
                  <a:pt x="18" y="786"/>
                </a:cubicBezTo>
                <a:cubicBezTo>
                  <a:pt x="25" y="850"/>
                  <a:pt x="41" y="926"/>
                  <a:pt x="48" y="956"/>
                </a:cubicBezTo>
                <a:cubicBezTo>
                  <a:pt x="55" y="986"/>
                  <a:pt x="58" y="962"/>
                  <a:pt x="60" y="964"/>
                </a:cubicBezTo>
              </a:path>
            </a:pathLst>
          </a:custGeom>
          <a:noFill/>
          <a:ln w="38100">
            <a:solidFill>
              <a:srgbClr val="0000FF"/>
            </a:solidFill>
            <a:round/>
            <a:headEnd/>
            <a:tailEnd/>
          </a:ln>
        </p:spPr>
        <p:txBody>
          <a:bodyPr/>
          <a:lstStyle/>
          <a:p>
            <a:endParaRPr lang="en-GB"/>
          </a:p>
        </p:txBody>
      </p:sp>
      <p:sp>
        <p:nvSpPr>
          <p:cNvPr id="16416" name="Freeform 32"/>
          <p:cNvSpPr>
            <a:spLocks/>
          </p:cNvSpPr>
          <p:nvPr/>
        </p:nvSpPr>
        <p:spPr bwMode="auto">
          <a:xfrm>
            <a:off x="2200275" y="4235450"/>
            <a:ext cx="800100" cy="850900"/>
          </a:xfrm>
          <a:custGeom>
            <a:avLst/>
            <a:gdLst>
              <a:gd name="T0" fmla="*/ 0 w 504"/>
              <a:gd name="T1" fmla="*/ 0 h 536"/>
              <a:gd name="T2" fmla="*/ 2147483647 w 504"/>
              <a:gd name="T3" fmla="*/ 2147483647 h 536"/>
              <a:gd name="T4" fmla="*/ 2147483647 w 504"/>
              <a:gd name="T5" fmla="*/ 2147483647 h 536"/>
              <a:gd name="T6" fmla="*/ 2147483647 w 504"/>
              <a:gd name="T7" fmla="*/ 2147483647 h 536"/>
              <a:gd name="T8" fmla="*/ 2147483647 w 504"/>
              <a:gd name="T9" fmla="*/ 2147483647 h 536"/>
              <a:gd name="T10" fmla="*/ 0 60000 65536"/>
              <a:gd name="T11" fmla="*/ 0 60000 65536"/>
              <a:gd name="T12" fmla="*/ 0 60000 65536"/>
              <a:gd name="T13" fmla="*/ 0 60000 65536"/>
              <a:gd name="T14" fmla="*/ 0 60000 65536"/>
              <a:gd name="T15" fmla="*/ 0 w 504"/>
              <a:gd name="T16" fmla="*/ 0 h 536"/>
              <a:gd name="T17" fmla="*/ 504 w 504"/>
              <a:gd name="T18" fmla="*/ 536 h 536"/>
            </a:gdLst>
            <a:ahLst/>
            <a:cxnLst>
              <a:cxn ang="T10">
                <a:pos x="T0" y="T1"/>
              </a:cxn>
              <a:cxn ang="T11">
                <a:pos x="T2" y="T3"/>
              </a:cxn>
              <a:cxn ang="T12">
                <a:pos x="T4" y="T5"/>
              </a:cxn>
              <a:cxn ang="T13">
                <a:pos x="T6" y="T7"/>
              </a:cxn>
              <a:cxn ang="T14">
                <a:pos x="T8" y="T9"/>
              </a:cxn>
            </a:cxnLst>
            <a:rect l="T15" t="T16" r="T17" b="T18"/>
            <a:pathLst>
              <a:path w="504" h="536">
                <a:moveTo>
                  <a:pt x="0" y="0"/>
                </a:moveTo>
                <a:cubicBezTo>
                  <a:pt x="6" y="20"/>
                  <a:pt x="18" y="73"/>
                  <a:pt x="38" y="122"/>
                </a:cubicBezTo>
                <a:cubicBezTo>
                  <a:pt x="58" y="171"/>
                  <a:pt x="82" y="236"/>
                  <a:pt x="123" y="294"/>
                </a:cubicBezTo>
                <a:cubicBezTo>
                  <a:pt x="164" y="352"/>
                  <a:pt x="224" y="428"/>
                  <a:pt x="287" y="468"/>
                </a:cubicBezTo>
                <a:cubicBezTo>
                  <a:pt x="350" y="508"/>
                  <a:pt x="459" y="522"/>
                  <a:pt x="504" y="536"/>
                </a:cubicBezTo>
              </a:path>
            </a:pathLst>
          </a:custGeom>
          <a:noFill/>
          <a:ln w="38100">
            <a:solidFill>
              <a:srgbClr val="0000FF"/>
            </a:solidFill>
            <a:round/>
            <a:headEnd/>
            <a:tailEnd/>
          </a:ln>
        </p:spPr>
        <p:txBody>
          <a:bodyPr/>
          <a:lstStyle/>
          <a:p>
            <a:endParaRPr lang="en-GB"/>
          </a:p>
        </p:txBody>
      </p:sp>
      <p:sp>
        <p:nvSpPr>
          <p:cNvPr id="16417" name="Freeform 33"/>
          <p:cNvSpPr>
            <a:spLocks/>
          </p:cNvSpPr>
          <p:nvPr/>
        </p:nvSpPr>
        <p:spPr bwMode="auto">
          <a:xfrm>
            <a:off x="5529263" y="4411663"/>
            <a:ext cx="1292225" cy="279400"/>
          </a:xfrm>
          <a:custGeom>
            <a:avLst/>
            <a:gdLst>
              <a:gd name="T0" fmla="*/ 0 w 814"/>
              <a:gd name="T1" fmla="*/ 2147483647 h 176"/>
              <a:gd name="T2" fmla="*/ 2147483647 w 814"/>
              <a:gd name="T3" fmla="*/ 2147483647 h 176"/>
              <a:gd name="T4" fmla="*/ 2147483647 w 814"/>
              <a:gd name="T5" fmla="*/ 2147483647 h 176"/>
              <a:gd name="T6" fmla="*/ 2147483647 w 814"/>
              <a:gd name="T7" fmla="*/ 0 h 176"/>
              <a:gd name="T8" fmla="*/ 0 60000 65536"/>
              <a:gd name="T9" fmla="*/ 0 60000 65536"/>
              <a:gd name="T10" fmla="*/ 0 60000 65536"/>
              <a:gd name="T11" fmla="*/ 0 60000 65536"/>
              <a:gd name="T12" fmla="*/ 0 w 814"/>
              <a:gd name="T13" fmla="*/ 0 h 176"/>
              <a:gd name="T14" fmla="*/ 814 w 814"/>
              <a:gd name="T15" fmla="*/ 176 h 176"/>
            </a:gdLst>
            <a:ahLst/>
            <a:cxnLst>
              <a:cxn ang="T8">
                <a:pos x="T0" y="T1"/>
              </a:cxn>
              <a:cxn ang="T9">
                <a:pos x="T2" y="T3"/>
              </a:cxn>
              <a:cxn ang="T10">
                <a:pos x="T4" y="T5"/>
              </a:cxn>
              <a:cxn ang="T11">
                <a:pos x="T6" y="T7"/>
              </a:cxn>
            </a:cxnLst>
            <a:rect l="T12" t="T13" r="T14" b="T15"/>
            <a:pathLst>
              <a:path w="814" h="176">
                <a:moveTo>
                  <a:pt x="0" y="176"/>
                </a:moveTo>
                <a:cubicBezTo>
                  <a:pt x="44" y="167"/>
                  <a:pt x="170" y="139"/>
                  <a:pt x="266" y="119"/>
                </a:cubicBezTo>
                <a:cubicBezTo>
                  <a:pt x="362" y="99"/>
                  <a:pt x="485" y="75"/>
                  <a:pt x="576" y="55"/>
                </a:cubicBezTo>
                <a:cubicBezTo>
                  <a:pt x="667" y="35"/>
                  <a:pt x="765" y="11"/>
                  <a:pt x="814" y="0"/>
                </a:cubicBezTo>
              </a:path>
            </a:pathLst>
          </a:custGeom>
          <a:noFill/>
          <a:ln w="38100">
            <a:solidFill>
              <a:srgbClr val="0000FF"/>
            </a:solidFill>
            <a:round/>
            <a:headEnd/>
            <a:tailEnd/>
          </a:ln>
        </p:spPr>
        <p:txBody>
          <a:bodyPr/>
          <a:lstStyle/>
          <a:p>
            <a:endParaRPr lang="en-GB"/>
          </a:p>
        </p:txBody>
      </p:sp>
      <p:sp>
        <p:nvSpPr>
          <p:cNvPr id="16418" name="Freeform 34"/>
          <p:cNvSpPr>
            <a:spLocks/>
          </p:cNvSpPr>
          <p:nvPr/>
        </p:nvSpPr>
        <p:spPr bwMode="auto">
          <a:xfrm>
            <a:off x="4295775" y="4686300"/>
            <a:ext cx="1247775" cy="269875"/>
          </a:xfrm>
          <a:custGeom>
            <a:avLst/>
            <a:gdLst>
              <a:gd name="T0" fmla="*/ 0 w 786"/>
              <a:gd name="T1" fmla="*/ 2147483647 h 170"/>
              <a:gd name="T2" fmla="*/ 2147483647 w 786"/>
              <a:gd name="T3" fmla="*/ 2147483647 h 170"/>
              <a:gd name="T4" fmla="*/ 2147483647 w 786"/>
              <a:gd name="T5" fmla="*/ 2147483647 h 170"/>
              <a:gd name="T6" fmla="*/ 2147483647 w 786"/>
              <a:gd name="T7" fmla="*/ 0 h 170"/>
              <a:gd name="T8" fmla="*/ 0 60000 65536"/>
              <a:gd name="T9" fmla="*/ 0 60000 65536"/>
              <a:gd name="T10" fmla="*/ 0 60000 65536"/>
              <a:gd name="T11" fmla="*/ 0 60000 65536"/>
              <a:gd name="T12" fmla="*/ 0 w 786"/>
              <a:gd name="T13" fmla="*/ 0 h 170"/>
              <a:gd name="T14" fmla="*/ 786 w 786"/>
              <a:gd name="T15" fmla="*/ 170 h 170"/>
            </a:gdLst>
            <a:ahLst/>
            <a:cxnLst>
              <a:cxn ang="T8">
                <a:pos x="T0" y="T1"/>
              </a:cxn>
              <a:cxn ang="T9">
                <a:pos x="T2" y="T3"/>
              </a:cxn>
              <a:cxn ang="T10">
                <a:pos x="T4" y="T5"/>
              </a:cxn>
              <a:cxn ang="T11">
                <a:pos x="T6" y="T7"/>
              </a:cxn>
            </a:cxnLst>
            <a:rect l="T12" t="T13" r="T14" b="T15"/>
            <a:pathLst>
              <a:path w="786" h="170">
                <a:moveTo>
                  <a:pt x="0" y="170"/>
                </a:moveTo>
                <a:cubicBezTo>
                  <a:pt x="53" y="159"/>
                  <a:pt x="228" y="121"/>
                  <a:pt x="320" y="102"/>
                </a:cubicBezTo>
                <a:cubicBezTo>
                  <a:pt x="412" y="83"/>
                  <a:pt x="471" y="73"/>
                  <a:pt x="549" y="56"/>
                </a:cubicBezTo>
                <a:cubicBezTo>
                  <a:pt x="627" y="39"/>
                  <a:pt x="737" y="12"/>
                  <a:pt x="786" y="0"/>
                </a:cubicBezTo>
              </a:path>
            </a:pathLst>
          </a:custGeom>
          <a:noFill/>
          <a:ln w="38100">
            <a:solidFill>
              <a:srgbClr val="0000FF"/>
            </a:solidFill>
            <a:round/>
            <a:headEnd/>
            <a:tailEnd/>
          </a:ln>
        </p:spPr>
        <p:txBody>
          <a:bodyPr/>
          <a:lstStyle/>
          <a:p>
            <a:endParaRPr lang="en-GB"/>
          </a:p>
        </p:txBody>
      </p:sp>
      <p:sp>
        <p:nvSpPr>
          <p:cNvPr id="16419" name="Freeform 35"/>
          <p:cNvSpPr>
            <a:spLocks/>
          </p:cNvSpPr>
          <p:nvPr/>
        </p:nvSpPr>
        <p:spPr bwMode="auto">
          <a:xfrm>
            <a:off x="2990850" y="4953000"/>
            <a:ext cx="1323975" cy="134938"/>
          </a:xfrm>
          <a:custGeom>
            <a:avLst/>
            <a:gdLst>
              <a:gd name="T0" fmla="*/ 0 w 834"/>
              <a:gd name="T1" fmla="*/ 2147483647 h 85"/>
              <a:gd name="T2" fmla="*/ 2147483647 w 834"/>
              <a:gd name="T3" fmla="*/ 2147483647 h 85"/>
              <a:gd name="T4" fmla="*/ 2147483647 w 834"/>
              <a:gd name="T5" fmla="*/ 2147483647 h 85"/>
              <a:gd name="T6" fmla="*/ 2147483647 w 834"/>
              <a:gd name="T7" fmla="*/ 0 h 85"/>
              <a:gd name="T8" fmla="*/ 0 60000 65536"/>
              <a:gd name="T9" fmla="*/ 0 60000 65536"/>
              <a:gd name="T10" fmla="*/ 0 60000 65536"/>
              <a:gd name="T11" fmla="*/ 0 60000 65536"/>
              <a:gd name="T12" fmla="*/ 0 w 834"/>
              <a:gd name="T13" fmla="*/ 0 h 85"/>
              <a:gd name="T14" fmla="*/ 834 w 834"/>
              <a:gd name="T15" fmla="*/ 85 h 85"/>
            </a:gdLst>
            <a:ahLst/>
            <a:cxnLst>
              <a:cxn ang="T8">
                <a:pos x="T0" y="T1"/>
              </a:cxn>
              <a:cxn ang="T9">
                <a:pos x="T2" y="T3"/>
              </a:cxn>
              <a:cxn ang="T10">
                <a:pos x="T4" y="T5"/>
              </a:cxn>
              <a:cxn ang="T11">
                <a:pos x="T6" y="T7"/>
              </a:cxn>
            </a:cxnLst>
            <a:rect l="T12" t="T13" r="T14" b="T15"/>
            <a:pathLst>
              <a:path w="834" h="85">
                <a:moveTo>
                  <a:pt x="0" y="84"/>
                </a:moveTo>
                <a:cubicBezTo>
                  <a:pt x="50" y="84"/>
                  <a:pt x="211" y="85"/>
                  <a:pt x="301" y="80"/>
                </a:cubicBezTo>
                <a:cubicBezTo>
                  <a:pt x="391" y="75"/>
                  <a:pt x="450" y="66"/>
                  <a:pt x="539" y="53"/>
                </a:cubicBezTo>
                <a:cubicBezTo>
                  <a:pt x="628" y="40"/>
                  <a:pt x="773" y="11"/>
                  <a:pt x="834" y="0"/>
                </a:cubicBezTo>
              </a:path>
            </a:pathLst>
          </a:custGeom>
          <a:noFill/>
          <a:ln w="38100">
            <a:solidFill>
              <a:srgbClr val="0000FF"/>
            </a:solidFill>
            <a:round/>
            <a:headEnd/>
            <a:tailEnd/>
          </a:ln>
        </p:spPr>
        <p:txBody>
          <a:bodyPr/>
          <a:lstStyle/>
          <a:p>
            <a:endParaRPr lang="en-GB"/>
          </a:p>
        </p:txBody>
      </p:sp>
      <p:grpSp>
        <p:nvGrpSpPr>
          <p:cNvPr id="4" name="Group 56"/>
          <p:cNvGrpSpPr>
            <a:grpSpLocks/>
          </p:cNvGrpSpPr>
          <p:nvPr/>
        </p:nvGrpSpPr>
        <p:grpSpPr bwMode="auto">
          <a:xfrm>
            <a:off x="2647950" y="4610100"/>
            <a:ext cx="752475" cy="452438"/>
            <a:chOff x="1668" y="2904"/>
            <a:chExt cx="474" cy="285"/>
          </a:xfrm>
        </p:grpSpPr>
        <p:sp>
          <p:nvSpPr>
            <p:cNvPr id="30770" name="Line 36"/>
            <p:cNvSpPr>
              <a:spLocks noChangeShapeType="1"/>
            </p:cNvSpPr>
            <p:nvPr/>
          </p:nvSpPr>
          <p:spPr bwMode="auto">
            <a:xfrm flipH="1">
              <a:off x="1909" y="3055"/>
              <a:ext cx="1" cy="134"/>
            </a:xfrm>
            <a:prstGeom prst="line">
              <a:avLst/>
            </a:prstGeom>
            <a:noFill/>
            <a:ln w="38100">
              <a:solidFill>
                <a:srgbClr val="FF0000"/>
              </a:solidFill>
              <a:round/>
              <a:headEnd/>
              <a:tailEnd type="triangle" w="med" len="med"/>
            </a:ln>
          </p:spPr>
          <p:txBody>
            <a:bodyPr/>
            <a:lstStyle/>
            <a:p>
              <a:endParaRPr lang="en-GB"/>
            </a:p>
          </p:txBody>
        </p:sp>
        <p:sp>
          <p:nvSpPr>
            <p:cNvPr id="30771" name="Text Box 38"/>
            <p:cNvSpPr txBox="1">
              <a:spLocks noChangeArrowheads="1"/>
            </p:cNvSpPr>
            <p:nvPr/>
          </p:nvSpPr>
          <p:spPr bwMode="auto">
            <a:xfrm>
              <a:off x="1668" y="2904"/>
              <a:ext cx="474" cy="173"/>
            </a:xfrm>
            <a:prstGeom prst="rect">
              <a:avLst/>
            </a:prstGeom>
            <a:noFill/>
            <a:ln w="9525">
              <a:noFill/>
              <a:miter lim="800000"/>
              <a:headEnd/>
              <a:tailEnd/>
            </a:ln>
          </p:spPr>
          <p:txBody>
            <a:bodyPr lIns="0" tIns="0" rIns="0" bIns="0">
              <a:spAutoFit/>
            </a:bodyPr>
            <a:lstStyle/>
            <a:p>
              <a:pPr algn="l">
                <a:spcBef>
                  <a:spcPct val="50000"/>
                </a:spcBef>
              </a:pPr>
              <a:r>
                <a:rPr lang="en-GB" b="1">
                  <a:latin typeface="Times New Roman" pitchFamily="18" charset="0"/>
                </a:rPr>
                <a:t>Iron 56</a:t>
              </a:r>
            </a:p>
          </p:txBody>
        </p:sp>
      </p:grpSp>
      <p:grpSp>
        <p:nvGrpSpPr>
          <p:cNvPr id="5" name="Group 57"/>
          <p:cNvGrpSpPr>
            <a:grpSpLocks/>
          </p:cNvGrpSpPr>
          <p:nvPr/>
        </p:nvGrpSpPr>
        <p:grpSpPr bwMode="auto">
          <a:xfrm>
            <a:off x="5627688" y="3951288"/>
            <a:ext cx="1295400" cy="538162"/>
            <a:chOff x="3545" y="2489"/>
            <a:chExt cx="816" cy="339"/>
          </a:xfrm>
        </p:grpSpPr>
        <p:sp>
          <p:nvSpPr>
            <p:cNvPr id="30768" name="Freeform 37"/>
            <p:cNvSpPr>
              <a:spLocks/>
            </p:cNvSpPr>
            <p:nvPr/>
          </p:nvSpPr>
          <p:spPr bwMode="auto">
            <a:xfrm>
              <a:off x="3987" y="2694"/>
              <a:ext cx="1" cy="134"/>
            </a:xfrm>
            <a:custGeom>
              <a:avLst/>
              <a:gdLst>
                <a:gd name="T0" fmla="*/ 1 w 1"/>
                <a:gd name="T1" fmla="*/ 0 h 134"/>
                <a:gd name="T2" fmla="*/ 1 w 1"/>
                <a:gd name="T3" fmla="*/ 80 h 134"/>
                <a:gd name="T4" fmla="*/ 0 w 1"/>
                <a:gd name="T5" fmla="*/ 134 h 134"/>
                <a:gd name="T6" fmla="*/ 0 60000 65536"/>
                <a:gd name="T7" fmla="*/ 0 60000 65536"/>
                <a:gd name="T8" fmla="*/ 0 60000 65536"/>
                <a:gd name="T9" fmla="*/ 0 w 1"/>
                <a:gd name="T10" fmla="*/ 0 h 134"/>
                <a:gd name="T11" fmla="*/ 1 w 1"/>
                <a:gd name="T12" fmla="*/ 134 h 134"/>
              </a:gdLst>
              <a:ahLst/>
              <a:cxnLst>
                <a:cxn ang="T6">
                  <a:pos x="T0" y="T1"/>
                </a:cxn>
                <a:cxn ang="T7">
                  <a:pos x="T2" y="T3"/>
                </a:cxn>
                <a:cxn ang="T8">
                  <a:pos x="T4" y="T5"/>
                </a:cxn>
              </a:cxnLst>
              <a:rect l="T9" t="T10" r="T11" b="T12"/>
              <a:pathLst>
                <a:path w="1" h="134">
                  <a:moveTo>
                    <a:pt x="1" y="0"/>
                  </a:moveTo>
                  <a:lnTo>
                    <a:pt x="1" y="80"/>
                  </a:lnTo>
                  <a:lnTo>
                    <a:pt x="0" y="134"/>
                  </a:lnTo>
                </a:path>
              </a:pathLst>
            </a:custGeom>
            <a:noFill/>
            <a:ln w="38100">
              <a:solidFill>
                <a:srgbClr val="FF0000"/>
              </a:solidFill>
              <a:round/>
              <a:headEnd/>
              <a:tailEnd type="triangle" w="med" len="med"/>
            </a:ln>
          </p:spPr>
          <p:txBody>
            <a:bodyPr/>
            <a:lstStyle/>
            <a:p>
              <a:endParaRPr lang="en-GB"/>
            </a:p>
          </p:txBody>
        </p:sp>
        <p:sp>
          <p:nvSpPr>
            <p:cNvPr id="30769" name="Text Box 39"/>
            <p:cNvSpPr txBox="1">
              <a:spLocks noChangeArrowheads="1"/>
            </p:cNvSpPr>
            <p:nvPr/>
          </p:nvSpPr>
          <p:spPr bwMode="auto">
            <a:xfrm>
              <a:off x="3545" y="2489"/>
              <a:ext cx="816" cy="173"/>
            </a:xfrm>
            <a:prstGeom prst="rect">
              <a:avLst/>
            </a:prstGeom>
            <a:noFill/>
            <a:ln w="9525">
              <a:noFill/>
              <a:miter lim="800000"/>
              <a:headEnd/>
              <a:tailEnd/>
            </a:ln>
          </p:spPr>
          <p:txBody>
            <a:bodyPr lIns="0" tIns="0" rIns="0" bIns="0">
              <a:spAutoFit/>
            </a:bodyPr>
            <a:lstStyle/>
            <a:p>
              <a:pPr algn="l">
                <a:spcBef>
                  <a:spcPct val="50000"/>
                </a:spcBef>
              </a:pPr>
              <a:r>
                <a:rPr lang="en-GB" b="1">
                  <a:latin typeface="Times New Roman" pitchFamily="18" charset="0"/>
                </a:rPr>
                <a:t>Uranium 235</a:t>
              </a:r>
            </a:p>
          </p:txBody>
        </p:sp>
      </p:grpSp>
      <p:grpSp>
        <p:nvGrpSpPr>
          <p:cNvPr id="6" name="Group 58"/>
          <p:cNvGrpSpPr>
            <a:grpSpLocks/>
          </p:cNvGrpSpPr>
          <p:nvPr/>
        </p:nvGrpSpPr>
        <p:grpSpPr bwMode="auto">
          <a:xfrm>
            <a:off x="3368675" y="4203700"/>
            <a:ext cx="1789113" cy="730250"/>
            <a:chOff x="2122" y="2648"/>
            <a:chExt cx="1127" cy="460"/>
          </a:xfrm>
        </p:grpSpPr>
        <p:sp>
          <p:nvSpPr>
            <p:cNvPr id="30766" name="Line 40"/>
            <p:cNvSpPr>
              <a:spLocks noChangeShapeType="1"/>
            </p:cNvSpPr>
            <p:nvPr/>
          </p:nvSpPr>
          <p:spPr bwMode="auto">
            <a:xfrm flipV="1">
              <a:off x="2231" y="2971"/>
              <a:ext cx="777" cy="137"/>
            </a:xfrm>
            <a:prstGeom prst="line">
              <a:avLst/>
            </a:prstGeom>
            <a:noFill/>
            <a:ln w="25400">
              <a:solidFill>
                <a:srgbClr val="FF0000"/>
              </a:solidFill>
              <a:round/>
              <a:headEnd/>
              <a:tailEnd/>
            </a:ln>
          </p:spPr>
          <p:txBody>
            <a:bodyPr/>
            <a:lstStyle/>
            <a:p>
              <a:endParaRPr lang="en-GB"/>
            </a:p>
          </p:txBody>
        </p:sp>
        <p:sp>
          <p:nvSpPr>
            <p:cNvPr id="30767" name="Text Box 41"/>
            <p:cNvSpPr txBox="1">
              <a:spLocks noChangeArrowheads="1"/>
            </p:cNvSpPr>
            <p:nvPr/>
          </p:nvSpPr>
          <p:spPr bwMode="auto">
            <a:xfrm>
              <a:off x="2122" y="2648"/>
              <a:ext cx="1127" cy="294"/>
            </a:xfrm>
            <a:prstGeom prst="rect">
              <a:avLst/>
            </a:prstGeom>
            <a:noFill/>
            <a:ln w="9525">
              <a:noFill/>
              <a:miter lim="800000"/>
              <a:headEnd/>
              <a:tailEnd/>
            </a:ln>
          </p:spPr>
          <p:txBody>
            <a:bodyPr lIns="0" tIns="0" rIns="0" bIns="0">
              <a:spAutoFit/>
            </a:bodyPr>
            <a:lstStyle/>
            <a:p>
              <a:pPr>
                <a:lnSpc>
                  <a:spcPct val="85000"/>
                </a:lnSpc>
              </a:pPr>
              <a:r>
                <a:rPr lang="en-GB" b="1">
                  <a:latin typeface="Times New Roman" pitchFamily="18" charset="0"/>
                </a:rPr>
                <a:t>Range of Fission Products</a:t>
              </a:r>
            </a:p>
          </p:txBody>
        </p:sp>
      </p:grpSp>
      <p:grpSp>
        <p:nvGrpSpPr>
          <p:cNvPr id="7" name="Group 60"/>
          <p:cNvGrpSpPr>
            <a:grpSpLocks/>
          </p:cNvGrpSpPr>
          <p:nvPr/>
        </p:nvGrpSpPr>
        <p:grpSpPr bwMode="auto">
          <a:xfrm>
            <a:off x="2316163" y="1709738"/>
            <a:ext cx="1962150" cy="2584450"/>
            <a:chOff x="1513" y="1085"/>
            <a:chExt cx="1236" cy="1628"/>
          </a:xfrm>
        </p:grpSpPr>
        <p:sp>
          <p:nvSpPr>
            <p:cNvPr id="30764" name="Text Box 42"/>
            <p:cNvSpPr txBox="1">
              <a:spLocks noChangeArrowheads="1"/>
            </p:cNvSpPr>
            <p:nvPr/>
          </p:nvSpPr>
          <p:spPr bwMode="auto">
            <a:xfrm>
              <a:off x="1622" y="1499"/>
              <a:ext cx="1127" cy="441"/>
            </a:xfrm>
            <a:prstGeom prst="rect">
              <a:avLst/>
            </a:prstGeom>
            <a:noFill/>
            <a:ln w="9525">
              <a:noFill/>
              <a:miter lim="800000"/>
              <a:headEnd/>
              <a:tailEnd/>
            </a:ln>
          </p:spPr>
          <p:txBody>
            <a:bodyPr lIns="0" tIns="0" rIns="0" bIns="0">
              <a:spAutoFit/>
            </a:bodyPr>
            <a:lstStyle/>
            <a:p>
              <a:pPr>
                <a:lnSpc>
                  <a:spcPct val="85000"/>
                </a:lnSpc>
              </a:pPr>
              <a:r>
                <a:rPr lang="en-GB" b="1">
                  <a:latin typeface="Times New Roman" pitchFamily="18" charset="0"/>
                </a:rPr>
                <a:t>Fusion Energy release per nucleon</a:t>
              </a:r>
            </a:p>
          </p:txBody>
        </p:sp>
        <p:sp>
          <p:nvSpPr>
            <p:cNvPr id="30765" name="Line 45"/>
            <p:cNvSpPr>
              <a:spLocks noChangeShapeType="1"/>
            </p:cNvSpPr>
            <p:nvPr/>
          </p:nvSpPr>
          <p:spPr bwMode="auto">
            <a:xfrm>
              <a:off x="1513" y="1085"/>
              <a:ext cx="0" cy="1628"/>
            </a:xfrm>
            <a:prstGeom prst="line">
              <a:avLst/>
            </a:prstGeom>
            <a:noFill/>
            <a:ln w="31750">
              <a:solidFill>
                <a:srgbClr val="FF0000"/>
              </a:solidFill>
              <a:round/>
              <a:headEnd/>
              <a:tailEnd type="triangle" w="med" len="med"/>
            </a:ln>
          </p:spPr>
          <p:txBody>
            <a:bodyPr/>
            <a:lstStyle/>
            <a:p>
              <a:endParaRPr lang="en-GB"/>
            </a:p>
          </p:txBody>
        </p:sp>
      </p:grpSp>
      <p:grpSp>
        <p:nvGrpSpPr>
          <p:cNvPr id="8" name="Group 23"/>
          <p:cNvGrpSpPr>
            <a:grpSpLocks/>
          </p:cNvGrpSpPr>
          <p:nvPr/>
        </p:nvGrpSpPr>
        <p:grpSpPr bwMode="auto">
          <a:xfrm>
            <a:off x="1878013" y="1219200"/>
            <a:ext cx="5132387" cy="4416425"/>
            <a:chOff x="1192" y="768"/>
            <a:chExt cx="3233" cy="2782"/>
          </a:xfrm>
        </p:grpSpPr>
        <p:grpSp>
          <p:nvGrpSpPr>
            <p:cNvPr id="30749" name="Group 16"/>
            <p:cNvGrpSpPr>
              <a:grpSpLocks/>
            </p:cNvGrpSpPr>
            <p:nvPr/>
          </p:nvGrpSpPr>
          <p:grpSpPr bwMode="auto">
            <a:xfrm>
              <a:off x="1289" y="768"/>
              <a:ext cx="3136" cy="103"/>
              <a:chOff x="1289" y="768"/>
              <a:chExt cx="3136" cy="103"/>
            </a:xfrm>
          </p:grpSpPr>
          <p:sp>
            <p:nvSpPr>
              <p:cNvPr id="30757" name="Line 7"/>
              <p:cNvSpPr>
                <a:spLocks noChangeShapeType="1"/>
              </p:cNvSpPr>
              <p:nvPr/>
            </p:nvSpPr>
            <p:spPr bwMode="auto">
              <a:xfrm>
                <a:off x="1289" y="777"/>
                <a:ext cx="3136" cy="0"/>
              </a:xfrm>
              <a:prstGeom prst="line">
                <a:avLst/>
              </a:prstGeom>
              <a:noFill/>
              <a:ln w="38100">
                <a:solidFill>
                  <a:schemeClr val="tx1"/>
                </a:solidFill>
                <a:round/>
                <a:headEnd/>
                <a:tailEnd/>
              </a:ln>
            </p:spPr>
            <p:txBody>
              <a:bodyPr/>
              <a:lstStyle/>
              <a:p>
                <a:endParaRPr lang="en-GB"/>
              </a:p>
            </p:txBody>
          </p:sp>
          <p:grpSp>
            <p:nvGrpSpPr>
              <p:cNvPr id="30758" name="Group 15"/>
              <p:cNvGrpSpPr>
                <a:grpSpLocks/>
              </p:cNvGrpSpPr>
              <p:nvPr/>
            </p:nvGrpSpPr>
            <p:grpSpPr bwMode="auto">
              <a:xfrm>
                <a:off x="1846" y="768"/>
                <a:ext cx="2350" cy="103"/>
                <a:chOff x="1846" y="768"/>
                <a:chExt cx="2350" cy="103"/>
              </a:xfrm>
            </p:grpSpPr>
            <p:sp>
              <p:nvSpPr>
                <p:cNvPr id="30759" name="Line 10"/>
                <p:cNvSpPr>
                  <a:spLocks noChangeShapeType="1"/>
                </p:cNvSpPr>
                <p:nvPr/>
              </p:nvSpPr>
              <p:spPr bwMode="auto">
                <a:xfrm flipH="1">
                  <a:off x="1846" y="768"/>
                  <a:ext cx="1" cy="92"/>
                </a:xfrm>
                <a:prstGeom prst="line">
                  <a:avLst/>
                </a:prstGeom>
                <a:noFill/>
                <a:ln w="38100">
                  <a:solidFill>
                    <a:schemeClr val="tx1"/>
                  </a:solidFill>
                  <a:round/>
                  <a:headEnd/>
                  <a:tailEnd/>
                </a:ln>
              </p:spPr>
              <p:txBody>
                <a:bodyPr/>
                <a:lstStyle/>
                <a:p>
                  <a:endParaRPr lang="en-GB"/>
                </a:p>
              </p:txBody>
            </p:sp>
            <p:sp>
              <p:nvSpPr>
                <p:cNvPr id="30760" name="Line 11"/>
                <p:cNvSpPr>
                  <a:spLocks noChangeShapeType="1"/>
                </p:cNvSpPr>
                <p:nvPr/>
              </p:nvSpPr>
              <p:spPr bwMode="auto">
                <a:xfrm flipH="1">
                  <a:off x="2436" y="774"/>
                  <a:ext cx="1" cy="92"/>
                </a:xfrm>
                <a:prstGeom prst="line">
                  <a:avLst/>
                </a:prstGeom>
                <a:noFill/>
                <a:ln w="38100">
                  <a:solidFill>
                    <a:schemeClr val="tx1"/>
                  </a:solidFill>
                  <a:round/>
                  <a:headEnd/>
                  <a:tailEnd/>
                </a:ln>
              </p:spPr>
              <p:txBody>
                <a:bodyPr/>
                <a:lstStyle/>
                <a:p>
                  <a:endParaRPr lang="en-GB"/>
                </a:p>
              </p:txBody>
            </p:sp>
            <p:sp>
              <p:nvSpPr>
                <p:cNvPr id="30761" name="Line 12"/>
                <p:cNvSpPr>
                  <a:spLocks noChangeShapeType="1"/>
                </p:cNvSpPr>
                <p:nvPr/>
              </p:nvSpPr>
              <p:spPr bwMode="auto">
                <a:xfrm flipH="1">
                  <a:off x="3608" y="776"/>
                  <a:ext cx="1" cy="92"/>
                </a:xfrm>
                <a:prstGeom prst="line">
                  <a:avLst/>
                </a:prstGeom>
                <a:noFill/>
                <a:ln w="38100">
                  <a:solidFill>
                    <a:schemeClr val="tx1"/>
                  </a:solidFill>
                  <a:round/>
                  <a:headEnd/>
                  <a:tailEnd/>
                </a:ln>
              </p:spPr>
              <p:txBody>
                <a:bodyPr/>
                <a:lstStyle/>
                <a:p>
                  <a:endParaRPr lang="en-GB"/>
                </a:p>
              </p:txBody>
            </p:sp>
            <p:sp>
              <p:nvSpPr>
                <p:cNvPr id="30762" name="Line 13"/>
                <p:cNvSpPr>
                  <a:spLocks noChangeShapeType="1"/>
                </p:cNvSpPr>
                <p:nvPr/>
              </p:nvSpPr>
              <p:spPr bwMode="auto">
                <a:xfrm flipH="1">
                  <a:off x="3012" y="772"/>
                  <a:ext cx="1" cy="92"/>
                </a:xfrm>
                <a:prstGeom prst="line">
                  <a:avLst/>
                </a:prstGeom>
                <a:noFill/>
                <a:ln w="38100">
                  <a:solidFill>
                    <a:schemeClr val="tx1"/>
                  </a:solidFill>
                  <a:round/>
                  <a:headEnd/>
                  <a:tailEnd/>
                </a:ln>
              </p:spPr>
              <p:txBody>
                <a:bodyPr/>
                <a:lstStyle/>
                <a:p>
                  <a:endParaRPr lang="en-GB"/>
                </a:p>
              </p:txBody>
            </p:sp>
            <p:sp>
              <p:nvSpPr>
                <p:cNvPr id="30763" name="Line 14"/>
                <p:cNvSpPr>
                  <a:spLocks noChangeShapeType="1"/>
                </p:cNvSpPr>
                <p:nvPr/>
              </p:nvSpPr>
              <p:spPr bwMode="auto">
                <a:xfrm flipH="1">
                  <a:off x="4195" y="779"/>
                  <a:ext cx="1" cy="92"/>
                </a:xfrm>
                <a:prstGeom prst="line">
                  <a:avLst/>
                </a:prstGeom>
                <a:noFill/>
                <a:ln w="38100">
                  <a:solidFill>
                    <a:schemeClr val="tx1"/>
                  </a:solidFill>
                  <a:round/>
                  <a:headEnd/>
                  <a:tailEnd/>
                </a:ln>
              </p:spPr>
              <p:txBody>
                <a:bodyPr/>
                <a:lstStyle/>
                <a:p>
                  <a:endParaRPr lang="en-GB"/>
                </a:p>
              </p:txBody>
            </p:sp>
          </p:grpSp>
        </p:grpSp>
        <p:grpSp>
          <p:nvGrpSpPr>
            <p:cNvPr id="30750" name="Group 22"/>
            <p:cNvGrpSpPr>
              <a:grpSpLocks/>
            </p:cNvGrpSpPr>
            <p:nvPr/>
          </p:nvGrpSpPr>
          <p:grpSpPr bwMode="auto">
            <a:xfrm>
              <a:off x="1192" y="789"/>
              <a:ext cx="109" cy="2761"/>
              <a:chOff x="1192" y="789"/>
              <a:chExt cx="109" cy="2761"/>
            </a:xfrm>
          </p:grpSpPr>
          <p:sp>
            <p:nvSpPr>
              <p:cNvPr id="30751" name="Line 8"/>
              <p:cNvSpPr>
                <a:spLocks noChangeShapeType="1"/>
              </p:cNvSpPr>
              <p:nvPr/>
            </p:nvSpPr>
            <p:spPr bwMode="auto">
              <a:xfrm flipH="1">
                <a:off x="1292" y="789"/>
                <a:ext cx="9" cy="2761"/>
              </a:xfrm>
              <a:prstGeom prst="line">
                <a:avLst/>
              </a:prstGeom>
              <a:noFill/>
              <a:ln w="38100">
                <a:solidFill>
                  <a:schemeClr val="tx1"/>
                </a:solidFill>
                <a:round/>
                <a:headEnd/>
                <a:tailEnd/>
              </a:ln>
            </p:spPr>
            <p:txBody>
              <a:bodyPr/>
              <a:lstStyle/>
              <a:p>
                <a:endParaRPr lang="en-GB"/>
              </a:p>
            </p:txBody>
          </p:sp>
          <p:sp>
            <p:nvSpPr>
              <p:cNvPr id="30752" name="Line 17"/>
              <p:cNvSpPr>
                <a:spLocks noChangeShapeType="1"/>
              </p:cNvSpPr>
              <p:nvPr/>
            </p:nvSpPr>
            <p:spPr bwMode="auto">
              <a:xfrm>
                <a:off x="1196" y="1331"/>
                <a:ext cx="102" cy="0"/>
              </a:xfrm>
              <a:prstGeom prst="line">
                <a:avLst/>
              </a:prstGeom>
              <a:noFill/>
              <a:ln w="38100">
                <a:solidFill>
                  <a:schemeClr val="tx1"/>
                </a:solidFill>
                <a:round/>
                <a:headEnd/>
                <a:tailEnd/>
              </a:ln>
            </p:spPr>
            <p:txBody>
              <a:bodyPr/>
              <a:lstStyle/>
              <a:p>
                <a:endParaRPr lang="en-GB"/>
              </a:p>
            </p:txBody>
          </p:sp>
          <p:sp>
            <p:nvSpPr>
              <p:cNvPr id="30753" name="Line 18"/>
              <p:cNvSpPr>
                <a:spLocks noChangeShapeType="1"/>
              </p:cNvSpPr>
              <p:nvPr/>
            </p:nvSpPr>
            <p:spPr bwMode="auto">
              <a:xfrm>
                <a:off x="1192" y="1879"/>
                <a:ext cx="102" cy="0"/>
              </a:xfrm>
              <a:prstGeom prst="line">
                <a:avLst/>
              </a:prstGeom>
              <a:noFill/>
              <a:ln w="38100">
                <a:solidFill>
                  <a:schemeClr val="tx1"/>
                </a:solidFill>
                <a:round/>
                <a:headEnd/>
                <a:tailEnd/>
              </a:ln>
            </p:spPr>
            <p:txBody>
              <a:bodyPr/>
              <a:lstStyle/>
              <a:p>
                <a:endParaRPr lang="en-GB"/>
              </a:p>
            </p:txBody>
          </p:sp>
          <p:sp>
            <p:nvSpPr>
              <p:cNvPr id="30754" name="Line 19"/>
              <p:cNvSpPr>
                <a:spLocks noChangeShapeType="1"/>
              </p:cNvSpPr>
              <p:nvPr/>
            </p:nvSpPr>
            <p:spPr bwMode="auto">
              <a:xfrm>
                <a:off x="1192" y="2423"/>
                <a:ext cx="102" cy="0"/>
              </a:xfrm>
              <a:prstGeom prst="line">
                <a:avLst/>
              </a:prstGeom>
              <a:noFill/>
              <a:ln w="38100">
                <a:solidFill>
                  <a:schemeClr val="tx1"/>
                </a:solidFill>
                <a:round/>
                <a:headEnd/>
                <a:tailEnd/>
              </a:ln>
            </p:spPr>
            <p:txBody>
              <a:bodyPr/>
              <a:lstStyle/>
              <a:p>
                <a:endParaRPr lang="en-GB"/>
              </a:p>
            </p:txBody>
          </p:sp>
          <p:sp>
            <p:nvSpPr>
              <p:cNvPr id="30755" name="Line 20"/>
              <p:cNvSpPr>
                <a:spLocks noChangeShapeType="1"/>
              </p:cNvSpPr>
              <p:nvPr/>
            </p:nvSpPr>
            <p:spPr bwMode="auto">
              <a:xfrm>
                <a:off x="1193" y="2978"/>
                <a:ext cx="102" cy="0"/>
              </a:xfrm>
              <a:prstGeom prst="line">
                <a:avLst/>
              </a:prstGeom>
              <a:noFill/>
              <a:ln w="38100">
                <a:solidFill>
                  <a:schemeClr val="tx1"/>
                </a:solidFill>
                <a:round/>
                <a:headEnd/>
                <a:tailEnd/>
              </a:ln>
            </p:spPr>
            <p:txBody>
              <a:bodyPr/>
              <a:lstStyle/>
              <a:p>
                <a:endParaRPr lang="en-GB"/>
              </a:p>
            </p:txBody>
          </p:sp>
          <p:sp>
            <p:nvSpPr>
              <p:cNvPr id="30756" name="Line 21"/>
              <p:cNvSpPr>
                <a:spLocks noChangeShapeType="1"/>
              </p:cNvSpPr>
              <p:nvPr/>
            </p:nvSpPr>
            <p:spPr bwMode="auto">
              <a:xfrm>
                <a:off x="1194" y="3536"/>
                <a:ext cx="102" cy="0"/>
              </a:xfrm>
              <a:prstGeom prst="line">
                <a:avLst/>
              </a:prstGeom>
              <a:noFill/>
              <a:ln w="38100">
                <a:solidFill>
                  <a:schemeClr val="tx1"/>
                </a:solidFill>
                <a:round/>
                <a:headEnd/>
                <a:tailEnd/>
              </a:ln>
            </p:spPr>
            <p:txBody>
              <a:bodyPr/>
              <a:lstStyle/>
              <a:p>
                <a:endParaRPr lang="en-GB"/>
              </a:p>
            </p:txBody>
          </p:sp>
        </p:grpSp>
      </p:grpSp>
      <p:grpSp>
        <p:nvGrpSpPr>
          <p:cNvPr id="12" name="Group 53"/>
          <p:cNvGrpSpPr>
            <a:grpSpLocks/>
          </p:cNvGrpSpPr>
          <p:nvPr/>
        </p:nvGrpSpPr>
        <p:grpSpPr bwMode="auto">
          <a:xfrm>
            <a:off x="2235200" y="1714500"/>
            <a:ext cx="187325" cy="2581275"/>
            <a:chOff x="1450" y="1084"/>
            <a:chExt cx="118" cy="1626"/>
          </a:xfrm>
        </p:grpSpPr>
        <p:sp>
          <p:nvSpPr>
            <p:cNvPr id="30747" name="Line 46"/>
            <p:cNvSpPr>
              <a:spLocks noChangeShapeType="1"/>
            </p:cNvSpPr>
            <p:nvPr/>
          </p:nvSpPr>
          <p:spPr bwMode="auto">
            <a:xfrm>
              <a:off x="1453" y="1084"/>
              <a:ext cx="115" cy="0"/>
            </a:xfrm>
            <a:prstGeom prst="line">
              <a:avLst/>
            </a:prstGeom>
            <a:noFill/>
            <a:ln w="19050">
              <a:solidFill>
                <a:srgbClr val="FF0000"/>
              </a:solidFill>
              <a:round/>
              <a:headEnd/>
              <a:tailEnd/>
            </a:ln>
          </p:spPr>
          <p:txBody>
            <a:bodyPr/>
            <a:lstStyle/>
            <a:p>
              <a:endParaRPr lang="en-GB"/>
            </a:p>
          </p:txBody>
        </p:sp>
        <p:sp>
          <p:nvSpPr>
            <p:cNvPr id="30748" name="Line 48"/>
            <p:cNvSpPr>
              <a:spLocks noChangeShapeType="1"/>
            </p:cNvSpPr>
            <p:nvPr/>
          </p:nvSpPr>
          <p:spPr bwMode="auto">
            <a:xfrm>
              <a:off x="1450" y="2710"/>
              <a:ext cx="117" cy="0"/>
            </a:xfrm>
            <a:prstGeom prst="line">
              <a:avLst/>
            </a:prstGeom>
            <a:noFill/>
            <a:ln w="19050">
              <a:solidFill>
                <a:srgbClr val="FF0000"/>
              </a:solidFill>
              <a:round/>
              <a:headEnd/>
              <a:tailEnd/>
            </a:ln>
          </p:spPr>
          <p:txBody>
            <a:bodyPr/>
            <a:lstStyle/>
            <a:p>
              <a:endParaRPr lang="en-GB"/>
            </a:p>
          </p:txBody>
        </p:sp>
      </p:grpSp>
      <p:grpSp>
        <p:nvGrpSpPr>
          <p:cNvPr id="13" name="Group 52"/>
          <p:cNvGrpSpPr>
            <a:grpSpLocks/>
          </p:cNvGrpSpPr>
          <p:nvPr/>
        </p:nvGrpSpPr>
        <p:grpSpPr bwMode="auto">
          <a:xfrm>
            <a:off x="4381500" y="4545013"/>
            <a:ext cx="2566988" cy="492125"/>
            <a:chOff x="2760" y="2863"/>
            <a:chExt cx="1617" cy="310"/>
          </a:xfrm>
        </p:grpSpPr>
        <p:sp>
          <p:nvSpPr>
            <p:cNvPr id="30745" name="Line 49"/>
            <p:cNvSpPr>
              <a:spLocks noChangeShapeType="1"/>
            </p:cNvSpPr>
            <p:nvPr/>
          </p:nvSpPr>
          <p:spPr bwMode="auto">
            <a:xfrm>
              <a:off x="4246" y="2863"/>
              <a:ext cx="117" cy="0"/>
            </a:xfrm>
            <a:prstGeom prst="line">
              <a:avLst/>
            </a:prstGeom>
            <a:noFill/>
            <a:ln w="19050">
              <a:solidFill>
                <a:srgbClr val="FF0000"/>
              </a:solidFill>
              <a:round/>
              <a:headEnd/>
              <a:tailEnd/>
            </a:ln>
          </p:spPr>
          <p:txBody>
            <a:bodyPr/>
            <a:lstStyle/>
            <a:p>
              <a:endParaRPr lang="en-GB"/>
            </a:p>
          </p:txBody>
        </p:sp>
        <p:sp>
          <p:nvSpPr>
            <p:cNvPr id="30746" name="Line 50"/>
            <p:cNvSpPr>
              <a:spLocks noChangeShapeType="1"/>
            </p:cNvSpPr>
            <p:nvPr/>
          </p:nvSpPr>
          <p:spPr bwMode="auto">
            <a:xfrm>
              <a:off x="2760" y="3172"/>
              <a:ext cx="1617" cy="1"/>
            </a:xfrm>
            <a:prstGeom prst="line">
              <a:avLst/>
            </a:prstGeom>
            <a:noFill/>
            <a:ln w="19050">
              <a:solidFill>
                <a:srgbClr val="FF0000"/>
              </a:solidFill>
              <a:round/>
              <a:headEnd/>
              <a:tailEnd/>
            </a:ln>
          </p:spPr>
          <p:txBody>
            <a:bodyPr/>
            <a:lstStyle/>
            <a:p>
              <a:endParaRPr lang="en-GB"/>
            </a:p>
          </p:txBody>
        </p:sp>
      </p:grpSp>
      <p:grpSp>
        <p:nvGrpSpPr>
          <p:cNvPr id="14" name="Group 59"/>
          <p:cNvGrpSpPr>
            <a:grpSpLocks/>
          </p:cNvGrpSpPr>
          <p:nvPr/>
        </p:nvGrpSpPr>
        <p:grpSpPr bwMode="auto">
          <a:xfrm>
            <a:off x="6846888" y="4430713"/>
            <a:ext cx="2122487" cy="700087"/>
            <a:chOff x="4313" y="2791"/>
            <a:chExt cx="1337" cy="441"/>
          </a:xfrm>
        </p:grpSpPr>
        <p:sp>
          <p:nvSpPr>
            <p:cNvPr id="30743" name="Text Box 43"/>
            <p:cNvSpPr txBox="1">
              <a:spLocks noChangeArrowheads="1"/>
            </p:cNvSpPr>
            <p:nvPr/>
          </p:nvSpPr>
          <p:spPr bwMode="auto">
            <a:xfrm>
              <a:off x="4523" y="2791"/>
              <a:ext cx="1127" cy="441"/>
            </a:xfrm>
            <a:prstGeom prst="rect">
              <a:avLst/>
            </a:prstGeom>
            <a:noFill/>
            <a:ln w="9525">
              <a:noFill/>
              <a:miter lim="800000"/>
              <a:headEnd/>
              <a:tailEnd/>
            </a:ln>
          </p:spPr>
          <p:txBody>
            <a:bodyPr lIns="0" tIns="0" rIns="0" bIns="0">
              <a:spAutoFit/>
            </a:bodyPr>
            <a:lstStyle/>
            <a:p>
              <a:pPr>
                <a:lnSpc>
                  <a:spcPct val="85000"/>
                </a:lnSpc>
              </a:pPr>
              <a:r>
                <a:rPr lang="en-GB" b="1">
                  <a:latin typeface="Times New Roman" pitchFamily="18" charset="0"/>
                </a:rPr>
                <a:t>Fission Energy release per nucleon</a:t>
              </a:r>
            </a:p>
          </p:txBody>
        </p:sp>
        <p:sp>
          <p:nvSpPr>
            <p:cNvPr id="30744" name="Line 51"/>
            <p:cNvSpPr>
              <a:spLocks noChangeShapeType="1"/>
            </p:cNvSpPr>
            <p:nvPr/>
          </p:nvSpPr>
          <p:spPr bwMode="auto">
            <a:xfrm>
              <a:off x="4313" y="2867"/>
              <a:ext cx="0" cy="304"/>
            </a:xfrm>
            <a:prstGeom prst="line">
              <a:avLst/>
            </a:prstGeom>
            <a:noFill/>
            <a:ln w="38100">
              <a:solidFill>
                <a:srgbClr val="FF0000"/>
              </a:solidFill>
              <a:round/>
              <a:headEnd/>
              <a:tailEnd type="triangle" w="med" len="med"/>
            </a:ln>
          </p:spPr>
          <p:txBody>
            <a:bodyPr/>
            <a:lstStyle/>
            <a:p>
              <a:endParaRPr lang="en-GB"/>
            </a:p>
          </p:txBody>
        </p:sp>
      </p:grpSp>
      <p:sp>
        <p:nvSpPr>
          <p:cNvPr id="16438" name="Text Box 54"/>
          <p:cNvSpPr txBox="1">
            <a:spLocks noChangeArrowheads="1"/>
          </p:cNvSpPr>
          <p:nvPr/>
        </p:nvSpPr>
        <p:spPr bwMode="auto">
          <a:xfrm>
            <a:off x="5630863" y="2587625"/>
            <a:ext cx="2846387" cy="466725"/>
          </a:xfrm>
          <a:prstGeom prst="rect">
            <a:avLst/>
          </a:prstGeom>
          <a:noFill/>
          <a:ln w="9525">
            <a:noFill/>
            <a:miter lim="800000"/>
            <a:headEnd/>
            <a:tailEnd/>
          </a:ln>
        </p:spPr>
        <p:txBody>
          <a:bodyPr lIns="0" tIns="0" rIns="0" bIns="0">
            <a:spAutoFit/>
          </a:bodyPr>
          <a:lstStyle/>
          <a:p>
            <a:pPr>
              <a:lnSpc>
                <a:spcPct val="85000"/>
              </a:lnSpc>
            </a:pPr>
            <a:r>
              <a:rPr lang="en-GB" b="1">
                <a:latin typeface="Times New Roman" pitchFamily="18" charset="0"/>
              </a:rPr>
              <a:t>1 MeV per nucleon is equivalent to 96.5 TJ per kg</a:t>
            </a:r>
          </a:p>
        </p:txBody>
      </p:sp>
      <p:sp>
        <p:nvSpPr>
          <p:cNvPr id="16439" name="Text Box 55"/>
          <p:cNvSpPr txBox="1">
            <a:spLocks noChangeArrowheads="1"/>
          </p:cNvSpPr>
          <p:nvPr/>
        </p:nvSpPr>
        <p:spPr bwMode="auto">
          <a:xfrm>
            <a:off x="3276600" y="5557838"/>
            <a:ext cx="5694363" cy="180975"/>
          </a:xfrm>
          <a:prstGeom prst="rect">
            <a:avLst/>
          </a:prstGeom>
          <a:noFill/>
          <a:ln w="9525">
            <a:noFill/>
            <a:miter lim="800000"/>
            <a:headEnd/>
            <a:tailEnd/>
          </a:ln>
        </p:spPr>
        <p:txBody>
          <a:bodyPr lIns="0" tIns="0" rIns="0" bIns="0">
            <a:spAutoFit/>
          </a:bodyPr>
          <a:lstStyle/>
          <a:p>
            <a:pPr>
              <a:lnSpc>
                <a:spcPct val="85000"/>
              </a:lnSpc>
            </a:pPr>
            <a:r>
              <a:rPr lang="en-GB" sz="1400" b="1">
                <a:latin typeface="Times New Roman" pitchFamily="18" charset="0"/>
              </a:rPr>
              <a:t>Redrawn from 6</a:t>
            </a:r>
            <a:r>
              <a:rPr lang="en-GB" sz="1400" b="1" baseline="30000">
                <a:latin typeface="Times New Roman" pitchFamily="18" charset="0"/>
              </a:rPr>
              <a:t>th</a:t>
            </a:r>
            <a:r>
              <a:rPr lang="en-GB" sz="1400" b="1">
                <a:latin typeface="Times New Roman" pitchFamily="18" charset="0"/>
              </a:rPr>
              <a:t> report on Environmental Pollution – Cmnd. 6618 - 1976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414"/>
                                        </p:tgtEl>
                                        <p:attrNameLst>
                                          <p:attrName>style.visibility</p:attrName>
                                        </p:attrNameLst>
                                      </p:cBhvr>
                                      <p:to>
                                        <p:strVal val="visible"/>
                                      </p:to>
                                    </p:set>
                                    <p:animEffect transition="in" filter="dissolve">
                                      <p:cBhvr>
                                        <p:cTn id="20" dur="500"/>
                                        <p:tgtEl>
                                          <p:spTgt spid="16414"/>
                                        </p:tgtEl>
                                      </p:cBhvr>
                                    </p:animEffect>
                                  </p:childTnLst>
                                </p:cTn>
                              </p:par>
                            </p:childTnLst>
                          </p:cTn>
                        </p:par>
                        <p:par>
                          <p:cTn id="21" fill="hold" nodeType="afterGroup">
                            <p:stCondLst>
                              <p:cond delay="500"/>
                            </p:stCondLst>
                            <p:childTnLst>
                              <p:par>
                                <p:cTn id="22" presetID="9" presetClass="entr" presetSubtype="0" fill="hold" grpId="0" nodeType="afterEffect">
                                  <p:stCondLst>
                                    <p:cond delay="500"/>
                                  </p:stCondLst>
                                  <p:childTnLst>
                                    <p:set>
                                      <p:cBhvr>
                                        <p:cTn id="23" dur="1" fill="hold">
                                          <p:stCondLst>
                                            <p:cond delay="0"/>
                                          </p:stCondLst>
                                        </p:cTn>
                                        <p:tgtEl>
                                          <p:spTgt spid="16415"/>
                                        </p:tgtEl>
                                        <p:attrNameLst>
                                          <p:attrName>style.visibility</p:attrName>
                                        </p:attrNameLst>
                                      </p:cBhvr>
                                      <p:to>
                                        <p:strVal val="visible"/>
                                      </p:to>
                                    </p:set>
                                    <p:animEffect transition="in" filter="dissolve">
                                      <p:cBhvr>
                                        <p:cTn id="24" dur="500"/>
                                        <p:tgtEl>
                                          <p:spTgt spid="16415"/>
                                        </p:tgtEl>
                                      </p:cBhvr>
                                    </p:animEffect>
                                  </p:childTnLst>
                                </p:cTn>
                              </p:par>
                            </p:childTnLst>
                          </p:cTn>
                        </p:par>
                        <p:par>
                          <p:cTn id="25" fill="hold" nodeType="afterGroup">
                            <p:stCondLst>
                              <p:cond delay="1500"/>
                            </p:stCondLst>
                            <p:childTnLst>
                              <p:par>
                                <p:cTn id="26" presetID="9" presetClass="entr" presetSubtype="0" fill="hold" grpId="0" nodeType="afterEffect">
                                  <p:stCondLst>
                                    <p:cond delay="500"/>
                                  </p:stCondLst>
                                  <p:childTnLst>
                                    <p:set>
                                      <p:cBhvr>
                                        <p:cTn id="27" dur="1" fill="hold">
                                          <p:stCondLst>
                                            <p:cond delay="0"/>
                                          </p:stCondLst>
                                        </p:cTn>
                                        <p:tgtEl>
                                          <p:spTgt spid="16416"/>
                                        </p:tgtEl>
                                        <p:attrNameLst>
                                          <p:attrName>style.visibility</p:attrName>
                                        </p:attrNameLst>
                                      </p:cBhvr>
                                      <p:to>
                                        <p:strVal val="visible"/>
                                      </p:to>
                                    </p:set>
                                    <p:animEffect transition="in" filter="dissolve">
                                      <p:cBhvr>
                                        <p:cTn id="28" dur="500"/>
                                        <p:tgtEl>
                                          <p:spTgt spid="16416"/>
                                        </p:tgtEl>
                                      </p:cBhvr>
                                    </p:animEffect>
                                  </p:childTnLst>
                                </p:cTn>
                              </p:par>
                            </p:childTnLst>
                          </p:cTn>
                        </p:par>
                        <p:par>
                          <p:cTn id="29" fill="hold" nodeType="afterGroup">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16419"/>
                                        </p:tgtEl>
                                        <p:attrNameLst>
                                          <p:attrName>style.visibility</p:attrName>
                                        </p:attrNameLst>
                                      </p:cBhvr>
                                      <p:to>
                                        <p:strVal val="visible"/>
                                      </p:to>
                                    </p:set>
                                    <p:animEffect transition="in" filter="dissolve">
                                      <p:cBhvr>
                                        <p:cTn id="32" dur="500"/>
                                        <p:tgtEl>
                                          <p:spTgt spid="16419"/>
                                        </p:tgtEl>
                                      </p:cBhvr>
                                    </p:animEffect>
                                  </p:childTnLst>
                                </p:cTn>
                              </p:par>
                            </p:childTnLst>
                          </p:cTn>
                        </p:par>
                        <p:par>
                          <p:cTn id="33" fill="hold" nodeType="afterGroup">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16418"/>
                                        </p:tgtEl>
                                        <p:attrNameLst>
                                          <p:attrName>style.visibility</p:attrName>
                                        </p:attrNameLst>
                                      </p:cBhvr>
                                      <p:to>
                                        <p:strVal val="visible"/>
                                      </p:to>
                                    </p:set>
                                    <p:animEffect transition="in" filter="dissolve">
                                      <p:cBhvr>
                                        <p:cTn id="36" dur="500"/>
                                        <p:tgtEl>
                                          <p:spTgt spid="16418"/>
                                        </p:tgtEl>
                                      </p:cBhvr>
                                    </p:animEffect>
                                  </p:childTnLst>
                                </p:cTn>
                              </p:par>
                            </p:childTnLst>
                          </p:cTn>
                        </p:par>
                        <p:par>
                          <p:cTn id="37" fill="hold" nodeType="afterGroup">
                            <p:stCondLst>
                              <p:cond delay="3500"/>
                            </p:stCondLst>
                            <p:childTnLst>
                              <p:par>
                                <p:cTn id="38" presetID="9" presetClass="entr" presetSubtype="0" fill="hold" grpId="0" nodeType="afterEffect">
                                  <p:stCondLst>
                                    <p:cond delay="0"/>
                                  </p:stCondLst>
                                  <p:childTnLst>
                                    <p:set>
                                      <p:cBhvr>
                                        <p:cTn id="39" dur="1" fill="hold">
                                          <p:stCondLst>
                                            <p:cond delay="0"/>
                                          </p:stCondLst>
                                        </p:cTn>
                                        <p:tgtEl>
                                          <p:spTgt spid="16417"/>
                                        </p:tgtEl>
                                        <p:attrNameLst>
                                          <p:attrName>style.visibility</p:attrName>
                                        </p:attrNameLst>
                                      </p:cBhvr>
                                      <p:to>
                                        <p:strVal val="visible"/>
                                      </p:to>
                                    </p:set>
                                    <p:animEffect transition="in" filter="dissolve">
                                      <p:cBhvr>
                                        <p:cTn id="40" dur="500"/>
                                        <p:tgtEl>
                                          <p:spTgt spid="1641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childTnLst>
                          </p:cTn>
                        </p:par>
                        <p:par>
                          <p:cTn id="46" fill="hold" nodeType="afterGroup">
                            <p:stCondLst>
                              <p:cond delay="500"/>
                            </p:stCondLst>
                            <p:childTnLst>
                              <p:par>
                                <p:cTn id="47" presetID="9" presetClass="entr" presetSubtype="0" fill="hold" nodeType="afterEffect">
                                  <p:stCondLst>
                                    <p:cond delay="500"/>
                                  </p:stCondLst>
                                  <p:childTnLst>
                                    <p:set>
                                      <p:cBhvr>
                                        <p:cTn id="48" dur="1" fill="hold">
                                          <p:stCondLst>
                                            <p:cond delay="0"/>
                                          </p:stCondLst>
                                        </p:cTn>
                                        <p:tgtEl>
                                          <p:spTgt spid="5"/>
                                        </p:tgtEl>
                                        <p:attrNameLst>
                                          <p:attrName>style.visibility</p:attrName>
                                        </p:attrNameLst>
                                      </p:cBhvr>
                                      <p:to>
                                        <p:strVal val="visible"/>
                                      </p:to>
                                    </p:set>
                                    <p:animEffect transition="in" filter="dissolve">
                                      <p:cBhvr>
                                        <p:cTn id="49" dur="500"/>
                                        <p:tgtEl>
                                          <p:spTgt spid="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dissolve">
                                      <p:cBhvr>
                                        <p:cTn id="54" dur="500"/>
                                        <p:tgtEl>
                                          <p:spTgt spid="12"/>
                                        </p:tgtEl>
                                      </p:cBhvr>
                                    </p:animEffect>
                                  </p:childTnLst>
                                </p:cTn>
                              </p:par>
                            </p:childTnLst>
                          </p:cTn>
                        </p:par>
                        <p:par>
                          <p:cTn id="55" fill="hold" nodeType="afterGroup">
                            <p:stCondLst>
                              <p:cond delay="500"/>
                            </p:stCondLst>
                            <p:childTnLst>
                              <p:par>
                                <p:cTn id="56" presetID="9" presetClass="entr" presetSubtype="0" fill="hold" nodeType="afterEffect">
                                  <p:stCondLst>
                                    <p:cond delay="500"/>
                                  </p:stCondLst>
                                  <p:childTnLst>
                                    <p:set>
                                      <p:cBhvr>
                                        <p:cTn id="57" dur="1" fill="hold">
                                          <p:stCondLst>
                                            <p:cond delay="0"/>
                                          </p:stCondLst>
                                        </p:cTn>
                                        <p:tgtEl>
                                          <p:spTgt spid="7"/>
                                        </p:tgtEl>
                                        <p:attrNameLst>
                                          <p:attrName>style.visibility</p:attrName>
                                        </p:attrNameLst>
                                      </p:cBhvr>
                                      <p:to>
                                        <p:strVal val="visible"/>
                                      </p:to>
                                    </p:set>
                                    <p:animEffect transition="in" filter="dissolve">
                                      <p:cBhvr>
                                        <p:cTn id="58" dur="500"/>
                                        <p:tgtEl>
                                          <p:spTgt spid="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dissolve">
                                      <p:cBhvr>
                                        <p:cTn id="63" dur="500"/>
                                        <p:tgtEl>
                                          <p:spTgt spid="13"/>
                                        </p:tgtEl>
                                      </p:cBhvr>
                                    </p:animEffect>
                                  </p:childTnLst>
                                </p:cTn>
                              </p:par>
                            </p:childTnLst>
                          </p:cTn>
                        </p:par>
                        <p:par>
                          <p:cTn id="64" fill="hold" nodeType="afterGroup">
                            <p:stCondLst>
                              <p:cond delay="500"/>
                            </p:stCondLst>
                            <p:childTnLst>
                              <p:par>
                                <p:cTn id="65" presetID="9" presetClass="entr" presetSubtype="0" fill="hold" nodeType="afterEffect">
                                  <p:stCondLst>
                                    <p:cond delay="500"/>
                                  </p:stCondLst>
                                  <p:childTnLst>
                                    <p:set>
                                      <p:cBhvr>
                                        <p:cTn id="66" dur="1" fill="hold">
                                          <p:stCondLst>
                                            <p:cond delay="0"/>
                                          </p:stCondLst>
                                        </p:cTn>
                                        <p:tgtEl>
                                          <p:spTgt spid="14"/>
                                        </p:tgtEl>
                                        <p:attrNameLst>
                                          <p:attrName>style.visibility</p:attrName>
                                        </p:attrNameLst>
                                      </p:cBhvr>
                                      <p:to>
                                        <p:strVal val="visible"/>
                                      </p:to>
                                    </p:set>
                                    <p:animEffect transition="in" filter="dissolve">
                                      <p:cBhvr>
                                        <p:cTn id="67" dur="500"/>
                                        <p:tgtEl>
                                          <p:spTgt spid="1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dissolve">
                                      <p:cBhvr>
                                        <p:cTn id="72" dur="500"/>
                                        <p:tgtEl>
                                          <p:spTgt spid="6"/>
                                        </p:tgtEl>
                                      </p:cBhvr>
                                    </p:animEffect>
                                  </p:childTnLst>
                                </p:cTn>
                              </p:par>
                            </p:childTnLst>
                          </p:cTn>
                        </p:par>
                        <p:par>
                          <p:cTn id="73" fill="hold" nodeType="afterGroup">
                            <p:stCondLst>
                              <p:cond delay="500"/>
                            </p:stCondLst>
                            <p:childTnLst>
                              <p:par>
                                <p:cTn id="74" presetID="9" presetClass="entr" presetSubtype="0" fill="hold" grpId="0" nodeType="afterEffect">
                                  <p:stCondLst>
                                    <p:cond delay="1000"/>
                                  </p:stCondLst>
                                  <p:childTnLst>
                                    <p:set>
                                      <p:cBhvr>
                                        <p:cTn id="75" dur="1" fill="hold">
                                          <p:stCondLst>
                                            <p:cond delay="0"/>
                                          </p:stCondLst>
                                        </p:cTn>
                                        <p:tgtEl>
                                          <p:spTgt spid="16438"/>
                                        </p:tgtEl>
                                        <p:attrNameLst>
                                          <p:attrName>style.visibility</p:attrName>
                                        </p:attrNameLst>
                                      </p:cBhvr>
                                      <p:to>
                                        <p:strVal val="visible"/>
                                      </p:to>
                                    </p:set>
                                    <p:animEffect transition="in" filter="dissolve">
                                      <p:cBhvr>
                                        <p:cTn id="76" dur="500"/>
                                        <p:tgtEl>
                                          <p:spTgt spid="16438"/>
                                        </p:tgtEl>
                                      </p:cBhvr>
                                    </p:animEffect>
                                  </p:childTnLst>
                                </p:cTn>
                              </p:par>
                            </p:childTnLst>
                          </p:cTn>
                        </p:par>
                        <p:par>
                          <p:cTn id="77" fill="hold" nodeType="afterGroup">
                            <p:stCondLst>
                              <p:cond delay="2000"/>
                            </p:stCondLst>
                            <p:childTnLst>
                              <p:par>
                                <p:cTn id="78" presetID="9" presetClass="entr" presetSubtype="0" fill="hold" grpId="0" nodeType="afterEffect">
                                  <p:stCondLst>
                                    <p:cond delay="500"/>
                                  </p:stCondLst>
                                  <p:childTnLst>
                                    <p:set>
                                      <p:cBhvr>
                                        <p:cTn id="79" dur="1" fill="hold">
                                          <p:stCondLst>
                                            <p:cond delay="0"/>
                                          </p:stCondLst>
                                        </p:cTn>
                                        <p:tgtEl>
                                          <p:spTgt spid="16439"/>
                                        </p:tgtEl>
                                        <p:attrNameLst>
                                          <p:attrName>style.visibility</p:attrName>
                                        </p:attrNameLst>
                                      </p:cBhvr>
                                      <p:to>
                                        <p:strVal val="visible"/>
                                      </p:to>
                                    </p:set>
                                    <p:animEffect transition="in" filter="dissolve">
                                      <p:cBhvr>
                                        <p:cTn id="80" dur="500"/>
                                        <p:tgtEl>
                                          <p:spTgt spid="1643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nodeType="clickEffect">
                                  <p:stCondLst>
                                    <p:cond delay="0"/>
                                  </p:stCondLst>
                                  <p:childTnLst>
                                    <p:set>
                                      <p:cBhvr>
                                        <p:cTn id="84" dur="1" fill="hold">
                                          <p:stCondLst>
                                            <p:cond delay="0"/>
                                          </p:stCondLst>
                                        </p:cTn>
                                        <p:tgtEl>
                                          <p:spTgt spid="16389">
                                            <p:txEl>
                                              <p:pRg st="0" end="0"/>
                                            </p:txEl>
                                          </p:spTgt>
                                        </p:tgtEl>
                                        <p:attrNameLst>
                                          <p:attrName>style.visibility</p:attrName>
                                        </p:attrNameLst>
                                      </p:cBhvr>
                                      <p:to>
                                        <p:strVal val="visible"/>
                                      </p:to>
                                    </p:set>
                                    <p:animEffect transition="in" filter="dissolve">
                                      <p:cBhvr>
                                        <p:cTn id="85" dur="500"/>
                                        <p:tgtEl>
                                          <p:spTgt spid="16389">
                                            <p:txEl>
                                              <p:pRg st="0" end="0"/>
                                            </p:txEl>
                                          </p:spTgt>
                                        </p:tgtEl>
                                      </p:cBhvr>
                                    </p:animEffect>
                                  </p:childTnLst>
                                </p:cTn>
                              </p:par>
                              <p:par>
                                <p:cTn id="86" presetID="9" presetClass="entr" presetSubtype="0" fill="hold" nodeType="withEffect">
                                  <p:stCondLst>
                                    <p:cond delay="0"/>
                                  </p:stCondLst>
                                  <p:childTnLst>
                                    <p:set>
                                      <p:cBhvr>
                                        <p:cTn id="87" dur="1" fill="hold">
                                          <p:stCondLst>
                                            <p:cond delay="0"/>
                                          </p:stCondLst>
                                        </p:cTn>
                                        <p:tgtEl>
                                          <p:spTgt spid="16389">
                                            <p:txEl>
                                              <p:pRg st="1" end="1"/>
                                            </p:txEl>
                                          </p:spTgt>
                                        </p:tgtEl>
                                        <p:attrNameLst>
                                          <p:attrName>style.visibility</p:attrName>
                                        </p:attrNameLst>
                                      </p:cBhvr>
                                      <p:to>
                                        <p:strVal val="visible"/>
                                      </p:to>
                                    </p:set>
                                    <p:animEffect transition="in" filter="dissolve">
                                      <p:cBhvr>
                                        <p:cTn id="88" dur="500"/>
                                        <p:tgtEl>
                                          <p:spTgt spid="16389">
                                            <p:txEl>
                                              <p:pRg st="1" end="1"/>
                                            </p:txEl>
                                          </p:spTgt>
                                        </p:tgtEl>
                                      </p:cBhvr>
                                    </p:animEffect>
                                  </p:childTnLst>
                                </p:cTn>
                              </p:par>
                            </p:childTnLst>
                          </p:cTn>
                        </p:par>
                        <p:par>
                          <p:cTn id="89" fill="hold" nodeType="afterGroup">
                            <p:stCondLst>
                              <p:cond delay="500"/>
                            </p:stCondLst>
                            <p:childTnLst>
                              <p:par>
                                <p:cTn id="90" presetID="9" presetClass="entr" presetSubtype="0" fill="hold" nodeType="afterEffect">
                                  <p:stCondLst>
                                    <p:cond delay="1000"/>
                                  </p:stCondLst>
                                  <p:childTnLst>
                                    <p:set>
                                      <p:cBhvr>
                                        <p:cTn id="91" dur="1" fill="hold">
                                          <p:stCondLst>
                                            <p:cond delay="0"/>
                                          </p:stCondLst>
                                        </p:cTn>
                                        <p:tgtEl>
                                          <p:spTgt spid="16389">
                                            <p:txEl>
                                              <p:pRg st="2" end="2"/>
                                            </p:txEl>
                                          </p:spTgt>
                                        </p:tgtEl>
                                        <p:attrNameLst>
                                          <p:attrName>style.visibility</p:attrName>
                                        </p:attrNameLst>
                                      </p:cBhvr>
                                      <p:to>
                                        <p:strVal val="visible"/>
                                      </p:to>
                                    </p:set>
                                    <p:animEffect transition="in" filter="dissolve">
                                      <p:cBhvr>
                                        <p:cTn id="92" dur="500"/>
                                        <p:tgtEl>
                                          <p:spTgt spid="163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4" grpId="0" animBg="1"/>
      <p:bldP spid="16415" grpId="0" animBg="1"/>
      <p:bldP spid="16416" grpId="0" animBg="1"/>
      <p:bldP spid="16417" grpId="0" animBg="1"/>
      <p:bldP spid="16418" grpId="0" animBg="1"/>
      <p:bldP spid="16419" grpId="0" animBg="1"/>
      <p:bldP spid="16438" grpId="0"/>
      <p:bldP spid="164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E753BBFE-8F48-41AA-BF0C-BEBC4E940CB8}" type="slidenum">
              <a:rPr lang="en-GB" smtClean="0"/>
              <a:pPr/>
              <a:t>27</a:t>
            </a:fld>
            <a:endParaRPr lang="en-GB" smtClean="0"/>
          </a:p>
        </p:txBody>
      </p:sp>
      <p:sp>
        <p:nvSpPr>
          <p:cNvPr id="31747" name="Date Placeholder 4"/>
          <p:cNvSpPr>
            <a:spLocks noGrp="1"/>
          </p:cNvSpPr>
          <p:nvPr>
            <p:ph type="dt" sz="quarter" idx="11"/>
          </p:nvPr>
        </p:nvSpPr>
        <p:spPr>
          <a:noFill/>
        </p:spPr>
        <p:txBody>
          <a:bodyPr/>
          <a:lstStyle/>
          <a:p>
            <a:fld id="{FB4E5855-B51C-4E61-9A51-B73A9FC87747}" type="datetime1">
              <a:rPr lang="en-GB" smtClean="0"/>
              <a:pPr/>
              <a:t>01/02/2018</a:t>
            </a:fld>
            <a:endParaRPr lang="en-GB" smtClean="0"/>
          </a:p>
        </p:txBody>
      </p:sp>
      <p:sp>
        <p:nvSpPr>
          <p:cNvPr id="31748" name="Rectangle 2"/>
          <p:cNvSpPr>
            <a:spLocks noGrp="1" noChangeArrowheads="1"/>
          </p:cNvSpPr>
          <p:nvPr>
            <p:ph type="title"/>
          </p:nvPr>
        </p:nvSpPr>
        <p:spPr/>
        <p:txBody>
          <a:bodyPr/>
          <a:lstStyle/>
          <a:p>
            <a:pPr eaLnBrk="1" hangingPunct="1"/>
            <a:endParaRPr lang="en-US" smtClean="0"/>
          </a:p>
        </p:txBody>
      </p:sp>
      <p:sp>
        <p:nvSpPr>
          <p:cNvPr id="52227" name="Rectangle 3"/>
          <p:cNvSpPr>
            <a:spLocks noGrp="1" noChangeArrowheads="1"/>
          </p:cNvSpPr>
          <p:nvPr>
            <p:ph type="body" idx="1"/>
          </p:nvPr>
        </p:nvSpPr>
        <p:spPr>
          <a:xfrm>
            <a:off x="0" y="858838"/>
            <a:ext cx="9144000" cy="5999162"/>
          </a:xfrm>
        </p:spPr>
        <p:txBody>
          <a:bodyPr/>
          <a:lstStyle/>
          <a:p>
            <a:pPr eaLnBrk="1" hangingPunct="1">
              <a:spcBef>
                <a:spcPct val="50000"/>
              </a:spcBef>
            </a:pPr>
            <a:r>
              <a:rPr lang="en-GB" sz="2400" smtClean="0">
                <a:solidFill>
                  <a:srgbClr val="FF0000"/>
                </a:solidFill>
              </a:rPr>
              <a:t>Developments at the JET facility in Oxfordshire have achieved the break even point.</a:t>
            </a:r>
          </a:p>
          <a:p>
            <a:pPr eaLnBrk="1" hangingPunct="1">
              <a:spcBef>
                <a:spcPct val="50000"/>
              </a:spcBef>
            </a:pPr>
            <a:r>
              <a:rPr lang="en-GB" sz="2400" smtClean="0"/>
              <a:t>Next facility (ITER) is being built in Cadarache in France.</a:t>
            </a:r>
          </a:p>
          <a:p>
            <a:pPr eaLnBrk="1" hangingPunct="1">
              <a:spcBef>
                <a:spcPct val="50000"/>
              </a:spcBef>
            </a:pPr>
            <a:r>
              <a:rPr lang="en-GB" sz="2400" smtClean="0">
                <a:solidFill>
                  <a:srgbClr val="0000FF"/>
                </a:solidFill>
              </a:rPr>
              <a:t>Commercial deployment of fusion from about 2040 onwards </a:t>
            </a:r>
          </a:p>
          <a:p>
            <a:pPr eaLnBrk="1" hangingPunct="1">
              <a:spcBef>
                <a:spcPct val="50000"/>
              </a:spcBef>
            </a:pPr>
            <a:r>
              <a:rPr lang="en-GB" sz="2400" smtClean="0">
                <a:solidFill>
                  <a:srgbClr val="FF0000"/>
                </a:solidFill>
              </a:rPr>
              <a:t>One or two demonstration commercial reactors in 2030s perhaps</a:t>
            </a:r>
            <a:r>
              <a:rPr lang="en-GB" sz="2400" smtClean="0"/>
              <a:t> </a:t>
            </a:r>
          </a:p>
          <a:p>
            <a:pPr eaLnBrk="1" hangingPunct="1">
              <a:spcBef>
                <a:spcPct val="50000"/>
              </a:spcBef>
            </a:pPr>
            <a:r>
              <a:rPr lang="en-GB" sz="2400" smtClean="0"/>
              <a:t>No radioactive waste from fuel</a:t>
            </a:r>
          </a:p>
          <a:p>
            <a:pPr eaLnBrk="1" hangingPunct="1">
              <a:spcBef>
                <a:spcPct val="50000"/>
              </a:spcBef>
            </a:pPr>
            <a:r>
              <a:rPr lang="en-GB" sz="2400" smtClean="0">
                <a:solidFill>
                  <a:srgbClr val="0000FF"/>
                </a:solidFill>
              </a:rPr>
              <a:t>Limited radioactivity in power plant itself</a:t>
            </a:r>
          </a:p>
          <a:p>
            <a:pPr eaLnBrk="1" hangingPunct="1">
              <a:spcBef>
                <a:spcPct val="50000"/>
              </a:spcBef>
            </a:pPr>
            <a:r>
              <a:rPr lang="en-GB" sz="2400" smtClean="0">
                <a:solidFill>
                  <a:srgbClr val="FF0000"/>
                </a:solidFill>
              </a:rPr>
              <a:t>8 litres of tap water sufficient for all energy needs of one individual for whole of life at a consumption rate comparable to that in UK.</a:t>
            </a:r>
          </a:p>
          <a:p>
            <a:pPr eaLnBrk="1" hangingPunct="1">
              <a:spcBef>
                <a:spcPct val="50000"/>
              </a:spcBef>
            </a:pPr>
            <a:r>
              <a:rPr lang="en-GB" sz="2400" smtClean="0"/>
              <a:t>Sufficient resources for 1 – 10 million years</a:t>
            </a:r>
          </a:p>
          <a:p>
            <a:pPr eaLnBrk="1" hangingPunct="1">
              <a:lnSpc>
                <a:spcPct val="90000"/>
              </a:lnSpc>
            </a:pPr>
            <a:endParaRPr lang="en-GB" sz="2400" smtClean="0"/>
          </a:p>
        </p:txBody>
      </p:sp>
      <p:sp>
        <p:nvSpPr>
          <p:cNvPr id="31750"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(15):  </a:t>
            </a:r>
            <a:r>
              <a:rPr lang="en-GB" sz="2800" b="1">
                <a:solidFill>
                  <a:srgbClr val="FF0000"/>
                </a:solidFill>
                <a:latin typeface="Times New Roman" pitchFamily="18" charset="0"/>
              </a:rPr>
              <a:t>Fusion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dissolve">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dissolve">
                                      <p:cBhvr>
                                        <p:cTn id="12" dur="5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dissolve">
                                      <p:cBhvr>
                                        <p:cTn id="17" dur="500"/>
                                        <p:tgtEl>
                                          <p:spTgt spid="52227">
                                            <p:txEl>
                                              <p:pRg st="2" end="2"/>
                                            </p:txEl>
                                          </p:spTgt>
                                        </p:tgtEl>
                                      </p:cBhvr>
                                    </p:animEffect>
                                  </p:childTnLst>
                                </p:cTn>
                              </p:par>
                            </p:childTnLst>
                          </p:cTn>
                        </p:par>
                        <p:par>
                          <p:cTn id="18" fill="hold" nodeType="afterGroup">
                            <p:stCondLst>
                              <p:cond delay="500"/>
                            </p:stCondLst>
                            <p:childTnLst>
                              <p:par>
                                <p:cTn id="19" presetID="9" presetClass="entr" presetSubtype="0" fill="hold" nodeType="afterEffect">
                                  <p:stCondLst>
                                    <p:cond delay="500"/>
                                  </p:stCondLst>
                                  <p:childTnLst>
                                    <p:set>
                                      <p:cBhvr>
                                        <p:cTn id="20" dur="1" fill="hold">
                                          <p:stCondLst>
                                            <p:cond delay="0"/>
                                          </p:stCondLst>
                                        </p:cTn>
                                        <p:tgtEl>
                                          <p:spTgt spid="52227">
                                            <p:txEl>
                                              <p:pRg st="3" end="3"/>
                                            </p:txEl>
                                          </p:spTgt>
                                        </p:tgtEl>
                                        <p:attrNameLst>
                                          <p:attrName>style.visibility</p:attrName>
                                        </p:attrNameLst>
                                      </p:cBhvr>
                                      <p:to>
                                        <p:strVal val="visible"/>
                                      </p:to>
                                    </p:set>
                                    <p:animEffect transition="in" filter="dissolve">
                                      <p:cBhvr>
                                        <p:cTn id="21" dur="500"/>
                                        <p:tgtEl>
                                          <p:spTgt spid="5222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52227">
                                            <p:txEl>
                                              <p:pRg st="4" end="4"/>
                                            </p:txEl>
                                          </p:spTgt>
                                        </p:tgtEl>
                                        <p:attrNameLst>
                                          <p:attrName>style.visibility</p:attrName>
                                        </p:attrNameLst>
                                      </p:cBhvr>
                                      <p:to>
                                        <p:strVal val="visible"/>
                                      </p:to>
                                    </p:set>
                                    <p:animEffect transition="in" filter="dissolve">
                                      <p:cBhvr>
                                        <p:cTn id="26" dur="500"/>
                                        <p:tgtEl>
                                          <p:spTgt spid="52227">
                                            <p:txEl>
                                              <p:pRg st="4" end="4"/>
                                            </p:txEl>
                                          </p:spTgt>
                                        </p:tgtEl>
                                      </p:cBhvr>
                                    </p:animEffect>
                                  </p:childTnLst>
                                </p:cTn>
                              </p:par>
                            </p:childTnLst>
                          </p:cTn>
                        </p:par>
                        <p:par>
                          <p:cTn id="27" fill="hold" nodeType="afterGroup">
                            <p:stCondLst>
                              <p:cond delay="500"/>
                            </p:stCondLst>
                            <p:childTnLst>
                              <p:par>
                                <p:cTn id="28" presetID="9" presetClass="entr" presetSubtype="0" fill="hold" nodeType="afterEffect">
                                  <p:stCondLst>
                                    <p:cond delay="500"/>
                                  </p:stCondLst>
                                  <p:childTnLst>
                                    <p:set>
                                      <p:cBhvr>
                                        <p:cTn id="29" dur="1" fill="hold">
                                          <p:stCondLst>
                                            <p:cond delay="0"/>
                                          </p:stCondLst>
                                        </p:cTn>
                                        <p:tgtEl>
                                          <p:spTgt spid="52227">
                                            <p:txEl>
                                              <p:pRg st="5" end="5"/>
                                            </p:txEl>
                                          </p:spTgt>
                                        </p:tgtEl>
                                        <p:attrNameLst>
                                          <p:attrName>style.visibility</p:attrName>
                                        </p:attrNameLst>
                                      </p:cBhvr>
                                      <p:to>
                                        <p:strVal val="visible"/>
                                      </p:to>
                                    </p:set>
                                    <p:animEffect transition="in" filter="dissolve">
                                      <p:cBhvr>
                                        <p:cTn id="30" dur="500"/>
                                        <p:tgtEl>
                                          <p:spTgt spid="52227">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52227">
                                            <p:txEl>
                                              <p:pRg st="6" end="6"/>
                                            </p:txEl>
                                          </p:spTgt>
                                        </p:tgtEl>
                                        <p:attrNameLst>
                                          <p:attrName>style.visibility</p:attrName>
                                        </p:attrNameLst>
                                      </p:cBhvr>
                                      <p:to>
                                        <p:strVal val="visible"/>
                                      </p:to>
                                    </p:set>
                                    <p:animEffect transition="in" filter="dissolve">
                                      <p:cBhvr>
                                        <p:cTn id="35" dur="500"/>
                                        <p:tgtEl>
                                          <p:spTgt spid="52227">
                                            <p:txEl>
                                              <p:pRg st="6" end="6"/>
                                            </p:txEl>
                                          </p:spTgt>
                                        </p:tgtEl>
                                      </p:cBhvr>
                                    </p:animEffect>
                                  </p:childTnLst>
                                </p:cTn>
                              </p:par>
                            </p:childTnLst>
                          </p:cTn>
                        </p:par>
                        <p:par>
                          <p:cTn id="36" fill="hold" nodeType="afterGroup">
                            <p:stCondLst>
                              <p:cond delay="500"/>
                            </p:stCondLst>
                            <p:childTnLst>
                              <p:par>
                                <p:cTn id="37" presetID="9" presetClass="entr" presetSubtype="0" fill="hold" nodeType="afterEffect">
                                  <p:stCondLst>
                                    <p:cond delay="500"/>
                                  </p:stCondLst>
                                  <p:childTnLst>
                                    <p:set>
                                      <p:cBhvr>
                                        <p:cTn id="38" dur="1" fill="hold">
                                          <p:stCondLst>
                                            <p:cond delay="0"/>
                                          </p:stCondLst>
                                        </p:cTn>
                                        <p:tgtEl>
                                          <p:spTgt spid="52227">
                                            <p:txEl>
                                              <p:pRg st="7" end="7"/>
                                            </p:txEl>
                                          </p:spTgt>
                                        </p:tgtEl>
                                        <p:attrNameLst>
                                          <p:attrName>style.visibility</p:attrName>
                                        </p:attrNameLst>
                                      </p:cBhvr>
                                      <p:to>
                                        <p:strVal val="visible"/>
                                      </p:to>
                                    </p:set>
                                    <p:animEffect transition="in" filter="dissolve">
                                      <p:cBhvr>
                                        <p:cTn id="39" dur="500"/>
                                        <p:tgtEl>
                                          <p:spTgt spid="52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51C27D11-C006-4063-8C7C-FE5BF600CC21}" type="slidenum">
              <a:rPr lang="en-GB" smtClean="0"/>
              <a:pPr/>
              <a:t>28</a:t>
            </a:fld>
            <a:endParaRPr lang="en-GB" smtClean="0"/>
          </a:p>
        </p:txBody>
      </p:sp>
      <p:sp>
        <p:nvSpPr>
          <p:cNvPr id="32771" name="Date Placeholder 4"/>
          <p:cNvSpPr>
            <a:spLocks noGrp="1"/>
          </p:cNvSpPr>
          <p:nvPr>
            <p:ph type="dt" sz="quarter" idx="11"/>
          </p:nvPr>
        </p:nvSpPr>
        <p:spPr>
          <a:noFill/>
        </p:spPr>
        <p:txBody>
          <a:bodyPr/>
          <a:lstStyle/>
          <a:p>
            <a:fld id="{B4E19CC1-F5AB-428E-8D63-0BE3A61133F7}" type="datetime1">
              <a:rPr lang="en-GB" smtClean="0"/>
              <a:pPr/>
              <a:t>01/02/2018</a:t>
            </a:fld>
            <a:endParaRPr lang="en-GB" smtClean="0"/>
          </a:p>
        </p:txBody>
      </p:sp>
      <p:sp>
        <p:nvSpPr>
          <p:cNvPr id="32772" name="Rectangle 2"/>
          <p:cNvSpPr>
            <a:spLocks noGrp="1" noChangeArrowheads="1"/>
          </p:cNvSpPr>
          <p:nvPr>
            <p:ph type="title"/>
          </p:nvPr>
        </p:nvSpPr>
        <p:spPr/>
        <p:txBody>
          <a:bodyPr/>
          <a:lstStyle/>
          <a:p>
            <a:pPr eaLnBrk="1" hangingPunct="1"/>
            <a:endParaRPr lang="en-US" smtClean="0"/>
          </a:p>
        </p:txBody>
      </p:sp>
      <p:grpSp>
        <p:nvGrpSpPr>
          <p:cNvPr id="2" name="Group 4"/>
          <p:cNvGrpSpPr>
            <a:grpSpLocks/>
          </p:cNvGrpSpPr>
          <p:nvPr/>
        </p:nvGrpSpPr>
        <p:grpSpPr bwMode="auto">
          <a:xfrm rot="-2700000">
            <a:off x="1987550" y="1182688"/>
            <a:ext cx="968375" cy="1625600"/>
            <a:chOff x="1701" y="1480"/>
            <a:chExt cx="1088" cy="1698"/>
          </a:xfrm>
        </p:grpSpPr>
        <p:grpSp>
          <p:nvGrpSpPr>
            <p:cNvPr id="33257" name="Group 5"/>
            <p:cNvGrpSpPr>
              <a:grpSpLocks/>
            </p:cNvGrpSpPr>
            <p:nvPr/>
          </p:nvGrpSpPr>
          <p:grpSpPr bwMode="auto">
            <a:xfrm rot="3120000">
              <a:off x="1724" y="1865"/>
              <a:ext cx="952" cy="997"/>
              <a:chOff x="839" y="527"/>
              <a:chExt cx="952" cy="997"/>
            </a:xfrm>
          </p:grpSpPr>
          <p:pic>
            <p:nvPicPr>
              <p:cNvPr id="33282" name="Picture 6" descr="REACT3"/>
              <p:cNvPicPr>
                <a:picLocks noChangeAspect="1" noChangeArrowheads="1"/>
              </p:cNvPicPr>
              <p:nvPr/>
            </p:nvPicPr>
            <p:blipFill>
              <a:blip r:embed="rId4" cstate="print"/>
              <a:srcRect/>
              <a:stretch>
                <a:fillRect/>
              </a:stretch>
            </p:blipFill>
            <p:spPr bwMode="auto">
              <a:xfrm>
                <a:off x="839" y="708"/>
                <a:ext cx="305" cy="363"/>
              </a:xfrm>
              <a:prstGeom prst="rect">
                <a:avLst/>
              </a:prstGeom>
              <a:noFill/>
              <a:ln w="9525">
                <a:noFill/>
                <a:miter lim="800000"/>
                <a:headEnd/>
                <a:tailEnd/>
              </a:ln>
            </p:spPr>
          </p:pic>
          <p:grpSp>
            <p:nvGrpSpPr>
              <p:cNvPr id="33283" name="Group 7"/>
              <p:cNvGrpSpPr>
                <a:grpSpLocks/>
              </p:cNvGrpSpPr>
              <p:nvPr/>
            </p:nvGrpSpPr>
            <p:grpSpPr bwMode="auto">
              <a:xfrm>
                <a:off x="1247" y="935"/>
                <a:ext cx="525" cy="500"/>
                <a:chOff x="657" y="2387"/>
                <a:chExt cx="525" cy="500"/>
              </a:xfrm>
            </p:grpSpPr>
            <p:grpSp>
              <p:nvGrpSpPr>
                <p:cNvPr id="33295" name="Group 8"/>
                <p:cNvGrpSpPr>
                  <a:grpSpLocks/>
                </p:cNvGrpSpPr>
                <p:nvPr/>
              </p:nvGrpSpPr>
              <p:grpSpPr bwMode="auto">
                <a:xfrm>
                  <a:off x="703" y="2387"/>
                  <a:ext cx="479" cy="409"/>
                  <a:chOff x="703" y="2387"/>
                  <a:chExt cx="479" cy="409"/>
                </a:xfrm>
              </p:grpSpPr>
              <p:grpSp>
                <p:nvGrpSpPr>
                  <p:cNvPr id="33305" name="Group 9"/>
                  <p:cNvGrpSpPr>
                    <a:grpSpLocks/>
                  </p:cNvGrpSpPr>
                  <p:nvPr/>
                </p:nvGrpSpPr>
                <p:grpSpPr bwMode="auto">
                  <a:xfrm>
                    <a:off x="748" y="2387"/>
                    <a:ext cx="434" cy="409"/>
                    <a:chOff x="748" y="2387"/>
                    <a:chExt cx="434" cy="409"/>
                  </a:xfrm>
                </p:grpSpPr>
                <p:pic>
                  <p:nvPicPr>
                    <p:cNvPr id="33310" name="Picture 10"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311" name="Picture 11"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312" name="Picture 12"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306" name="Group 13"/>
                  <p:cNvGrpSpPr>
                    <a:grpSpLocks/>
                  </p:cNvGrpSpPr>
                  <p:nvPr/>
                </p:nvGrpSpPr>
                <p:grpSpPr bwMode="auto">
                  <a:xfrm>
                    <a:off x="703" y="2387"/>
                    <a:ext cx="434" cy="409"/>
                    <a:chOff x="748" y="2387"/>
                    <a:chExt cx="434" cy="409"/>
                  </a:xfrm>
                </p:grpSpPr>
                <p:pic>
                  <p:nvPicPr>
                    <p:cNvPr id="33307" name="Picture 14"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308" name="Picture 15"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309" name="Picture 16"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3296" name="Group 17"/>
                <p:cNvGrpSpPr>
                  <a:grpSpLocks/>
                </p:cNvGrpSpPr>
                <p:nvPr/>
              </p:nvGrpSpPr>
              <p:grpSpPr bwMode="auto">
                <a:xfrm rot="10800000">
                  <a:off x="657" y="2478"/>
                  <a:ext cx="479" cy="409"/>
                  <a:chOff x="703" y="2387"/>
                  <a:chExt cx="479" cy="409"/>
                </a:xfrm>
              </p:grpSpPr>
              <p:grpSp>
                <p:nvGrpSpPr>
                  <p:cNvPr id="33297" name="Group 18"/>
                  <p:cNvGrpSpPr>
                    <a:grpSpLocks/>
                  </p:cNvGrpSpPr>
                  <p:nvPr/>
                </p:nvGrpSpPr>
                <p:grpSpPr bwMode="auto">
                  <a:xfrm>
                    <a:off x="748" y="2387"/>
                    <a:ext cx="434" cy="409"/>
                    <a:chOff x="748" y="2387"/>
                    <a:chExt cx="434" cy="409"/>
                  </a:xfrm>
                </p:grpSpPr>
                <p:pic>
                  <p:nvPicPr>
                    <p:cNvPr id="33302" name="Picture 1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303" name="Picture 2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304" name="Picture 2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298" name="Group 22"/>
                  <p:cNvGrpSpPr>
                    <a:grpSpLocks/>
                  </p:cNvGrpSpPr>
                  <p:nvPr/>
                </p:nvGrpSpPr>
                <p:grpSpPr bwMode="auto">
                  <a:xfrm>
                    <a:off x="703" y="2387"/>
                    <a:ext cx="434" cy="409"/>
                    <a:chOff x="748" y="2387"/>
                    <a:chExt cx="434" cy="409"/>
                  </a:xfrm>
                </p:grpSpPr>
                <p:pic>
                  <p:nvPicPr>
                    <p:cNvPr id="33299" name="Picture 2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300" name="Picture 2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301" name="Picture 2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3284" name="Picture 26" descr="REACT3"/>
              <p:cNvPicPr>
                <a:picLocks noChangeAspect="1" noChangeArrowheads="1"/>
              </p:cNvPicPr>
              <p:nvPr/>
            </p:nvPicPr>
            <p:blipFill>
              <a:blip r:embed="rId4" cstate="print"/>
              <a:srcRect/>
              <a:stretch>
                <a:fillRect/>
              </a:stretch>
            </p:blipFill>
            <p:spPr bwMode="auto">
              <a:xfrm>
                <a:off x="1202" y="1116"/>
                <a:ext cx="343" cy="408"/>
              </a:xfrm>
              <a:prstGeom prst="rect">
                <a:avLst/>
              </a:prstGeom>
              <a:noFill/>
              <a:ln w="9525">
                <a:noFill/>
                <a:miter lim="800000"/>
                <a:headEnd/>
                <a:tailEnd/>
              </a:ln>
            </p:spPr>
          </p:pic>
          <p:pic>
            <p:nvPicPr>
              <p:cNvPr id="33285" name="Picture 27" descr="REACT3"/>
              <p:cNvPicPr>
                <a:picLocks noChangeAspect="1" noChangeArrowheads="1"/>
              </p:cNvPicPr>
              <p:nvPr/>
            </p:nvPicPr>
            <p:blipFill>
              <a:blip r:embed="rId4" cstate="print"/>
              <a:srcRect/>
              <a:stretch>
                <a:fillRect/>
              </a:stretch>
            </p:blipFill>
            <p:spPr bwMode="auto">
              <a:xfrm>
                <a:off x="1429" y="708"/>
                <a:ext cx="343" cy="408"/>
              </a:xfrm>
              <a:prstGeom prst="rect">
                <a:avLst/>
              </a:prstGeom>
              <a:noFill/>
              <a:ln w="9525">
                <a:noFill/>
                <a:miter lim="800000"/>
                <a:headEnd/>
                <a:tailEnd/>
              </a:ln>
            </p:spPr>
          </p:pic>
          <p:pic>
            <p:nvPicPr>
              <p:cNvPr id="33286" name="Picture 28" descr="REACT3"/>
              <p:cNvPicPr>
                <a:picLocks noChangeAspect="1" noChangeArrowheads="1"/>
              </p:cNvPicPr>
              <p:nvPr/>
            </p:nvPicPr>
            <p:blipFill>
              <a:blip r:embed="rId4" cstate="print"/>
              <a:srcRect/>
              <a:stretch>
                <a:fillRect/>
              </a:stretch>
            </p:blipFill>
            <p:spPr bwMode="auto">
              <a:xfrm rot="10800000">
                <a:off x="1157" y="980"/>
                <a:ext cx="343" cy="408"/>
              </a:xfrm>
              <a:prstGeom prst="rect">
                <a:avLst/>
              </a:prstGeom>
              <a:noFill/>
              <a:ln w="9525">
                <a:noFill/>
                <a:miter lim="800000"/>
                <a:headEnd/>
                <a:tailEnd/>
              </a:ln>
            </p:spPr>
          </p:pic>
          <p:pic>
            <p:nvPicPr>
              <p:cNvPr id="33287" name="Picture 29" descr="REACT3"/>
              <p:cNvPicPr>
                <a:picLocks noChangeAspect="1" noChangeArrowheads="1"/>
              </p:cNvPicPr>
              <p:nvPr/>
            </p:nvPicPr>
            <p:blipFill>
              <a:blip r:embed="rId4" cstate="print"/>
              <a:srcRect/>
              <a:stretch>
                <a:fillRect/>
              </a:stretch>
            </p:blipFill>
            <p:spPr bwMode="auto">
              <a:xfrm rot="10800000">
                <a:off x="1247" y="753"/>
                <a:ext cx="343" cy="408"/>
              </a:xfrm>
              <a:prstGeom prst="rect">
                <a:avLst/>
              </a:prstGeom>
              <a:noFill/>
              <a:ln w="9525">
                <a:noFill/>
                <a:miter lim="800000"/>
                <a:headEnd/>
                <a:tailEnd/>
              </a:ln>
            </p:spPr>
          </p:pic>
          <p:pic>
            <p:nvPicPr>
              <p:cNvPr id="33288" name="Picture 30" descr="REACT3"/>
              <p:cNvPicPr>
                <a:picLocks noChangeAspect="1" noChangeArrowheads="1"/>
              </p:cNvPicPr>
              <p:nvPr/>
            </p:nvPicPr>
            <p:blipFill>
              <a:blip r:embed="rId4" cstate="print"/>
              <a:srcRect/>
              <a:stretch>
                <a:fillRect/>
              </a:stretch>
            </p:blipFill>
            <p:spPr bwMode="auto">
              <a:xfrm rot="5400000">
                <a:off x="1098" y="767"/>
                <a:ext cx="343" cy="408"/>
              </a:xfrm>
              <a:prstGeom prst="rect">
                <a:avLst/>
              </a:prstGeom>
              <a:noFill/>
              <a:ln w="9525">
                <a:noFill/>
                <a:miter lim="800000"/>
                <a:headEnd/>
                <a:tailEnd/>
              </a:ln>
            </p:spPr>
          </p:pic>
          <p:pic>
            <p:nvPicPr>
              <p:cNvPr id="33289" name="Picture 31" descr="REACT3"/>
              <p:cNvPicPr>
                <a:picLocks noChangeAspect="1" noChangeArrowheads="1"/>
              </p:cNvPicPr>
              <p:nvPr/>
            </p:nvPicPr>
            <p:blipFill>
              <a:blip r:embed="rId4" cstate="print"/>
              <a:srcRect/>
              <a:stretch>
                <a:fillRect/>
              </a:stretch>
            </p:blipFill>
            <p:spPr bwMode="auto">
              <a:xfrm rot="10800000">
                <a:off x="975" y="663"/>
                <a:ext cx="343" cy="408"/>
              </a:xfrm>
              <a:prstGeom prst="rect">
                <a:avLst/>
              </a:prstGeom>
              <a:noFill/>
              <a:ln w="9525">
                <a:noFill/>
                <a:miter lim="800000"/>
                <a:headEnd/>
                <a:tailEnd/>
              </a:ln>
            </p:spPr>
          </p:pic>
          <p:pic>
            <p:nvPicPr>
              <p:cNvPr id="33290" name="Picture 32" descr="REACT3"/>
              <p:cNvPicPr>
                <a:picLocks noChangeAspect="1" noChangeArrowheads="1"/>
              </p:cNvPicPr>
              <p:nvPr/>
            </p:nvPicPr>
            <p:blipFill>
              <a:blip r:embed="rId4" cstate="print"/>
              <a:srcRect/>
              <a:stretch>
                <a:fillRect/>
              </a:stretch>
            </p:blipFill>
            <p:spPr bwMode="auto">
              <a:xfrm rot="5400000">
                <a:off x="1279" y="585"/>
                <a:ext cx="343" cy="408"/>
              </a:xfrm>
              <a:prstGeom prst="rect">
                <a:avLst/>
              </a:prstGeom>
              <a:noFill/>
              <a:ln w="9525">
                <a:noFill/>
                <a:miter lim="800000"/>
                <a:headEnd/>
                <a:tailEnd/>
              </a:ln>
            </p:spPr>
          </p:pic>
          <p:pic>
            <p:nvPicPr>
              <p:cNvPr id="33291" name="Picture 33" descr="REACT3"/>
              <p:cNvPicPr>
                <a:picLocks noChangeAspect="1" noChangeArrowheads="1"/>
              </p:cNvPicPr>
              <p:nvPr/>
            </p:nvPicPr>
            <p:blipFill>
              <a:blip r:embed="rId4" cstate="print"/>
              <a:srcRect/>
              <a:stretch>
                <a:fillRect/>
              </a:stretch>
            </p:blipFill>
            <p:spPr bwMode="auto">
              <a:xfrm rot="-5400000">
                <a:off x="1415" y="540"/>
                <a:ext cx="343" cy="408"/>
              </a:xfrm>
              <a:prstGeom prst="rect">
                <a:avLst/>
              </a:prstGeom>
              <a:noFill/>
              <a:ln w="9525">
                <a:noFill/>
                <a:miter lim="800000"/>
                <a:headEnd/>
                <a:tailEnd/>
              </a:ln>
            </p:spPr>
          </p:pic>
          <p:pic>
            <p:nvPicPr>
              <p:cNvPr id="33292" name="Picture 34" descr="REACT3"/>
              <p:cNvPicPr>
                <a:picLocks noChangeAspect="1" noChangeArrowheads="1"/>
              </p:cNvPicPr>
              <p:nvPr/>
            </p:nvPicPr>
            <p:blipFill>
              <a:blip r:embed="rId4" cstate="print"/>
              <a:srcRect/>
              <a:stretch>
                <a:fillRect/>
              </a:stretch>
            </p:blipFill>
            <p:spPr bwMode="auto">
              <a:xfrm>
                <a:off x="975" y="980"/>
                <a:ext cx="343" cy="408"/>
              </a:xfrm>
              <a:prstGeom prst="rect">
                <a:avLst/>
              </a:prstGeom>
              <a:noFill/>
              <a:ln w="9525">
                <a:noFill/>
                <a:miter lim="800000"/>
                <a:headEnd/>
                <a:tailEnd/>
              </a:ln>
            </p:spPr>
          </p:pic>
          <p:pic>
            <p:nvPicPr>
              <p:cNvPr id="33293" name="Picture 35" descr="REACT3"/>
              <p:cNvPicPr>
                <a:picLocks noChangeAspect="1" noChangeArrowheads="1"/>
              </p:cNvPicPr>
              <p:nvPr/>
            </p:nvPicPr>
            <p:blipFill>
              <a:blip r:embed="rId4" cstate="print"/>
              <a:srcRect/>
              <a:stretch>
                <a:fillRect/>
              </a:stretch>
            </p:blipFill>
            <p:spPr bwMode="auto">
              <a:xfrm rot="10800000">
                <a:off x="1111" y="527"/>
                <a:ext cx="343" cy="408"/>
              </a:xfrm>
              <a:prstGeom prst="rect">
                <a:avLst/>
              </a:prstGeom>
              <a:noFill/>
              <a:ln w="9525">
                <a:noFill/>
                <a:miter lim="800000"/>
                <a:headEnd/>
                <a:tailEnd/>
              </a:ln>
            </p:spPr>
          </p:pic>
          <p:pic>
            <p:nvPicPr>
              <p:cNvPr id="33294" name="Picture 36" descr="REACT3"/>
              <p:cNvPicPr>
                <a:picLocks noChangeAspect="1" noChangeArrowheads="1"/>
              </p:cNvPicPr>
              <p:nvPr/>
            </p:nvPicPr>
            <p:blipFill>
              <a:blip r:embed="rId4" cstate="print"/>
              <a:srcRect/>
              <a:stretch>
                <a:fillRect/>
              </a:stretch>
            </p:blipFill>
            <p:spPr bwMode="auto">
              <a:xfrm rot="5400000">
                <a:off x="871" y="857"/>
                <a:ext cx="343" cy="408"/>
              </a:xfrm>
              <a:prstGeom prst="rect">
                <a:avLst/>
              </a:prstGeom>
              <a:noFill/>
              <a:ln w="9525">
                <a:noFill/>
                <a:miter lim="800000"/>
                <a:headEnd/>
                <a:tailEnd/>
              </a:ln>
            </p:spPr>
          </p:pic>
        </p:grpSp>
        <p:pic>
          <p:nvPicPr>
            <p:cNvPr id="33258" name="Picture 37" descr="REACT3"/>
            <p:cNvPicPr>
              <a:picLocks noChangeAspect="1" noChangeArrowheads="1"/>
            </p:cNvPicPr>
            <p:nvPr/>
          </p:nvPicPr>
          <p:blipFill>
            <a:blip r:embed="rId4" cstate="print"/>
            <a:srcRect/>
            <a:stretch>
              <a:fillRect/>
            </a:stretch>
          </p:blipFill>
          <p:spPr bwMode="auto">
            <a:xfrm>
              <a:off x="2018" y="2704"/>
              <a:ext cx="343" cy="408"/>
            </a:xfrm>
            <a:prstGeom prst="rect">
              <a:avLst/>
            </a:prstGeom>
            <a:noFill/>
            <a:ln w="9525">
              <a:noFill/>
              <a:miter lim="800000"/>
              <a:headEnd/>
              <a:tailEnd/>
            </a:ln>
          </p:spPr>
        </p:pic>
        <p:grpSp>
          <p:nvGrpSpPr>
            <p:cNvPr id="33259" name="Group 38"/>
            <p:cNvGrpSpPr>
              <a:grpSpLocks/>
            </p:cNvGrpSpPr>
            <p:nvPr/>
          </p:nvGrpSpPr>
          <p:grpSpPr bwMode="auto">
            <a:xfrm>
              <a:off x="1746" y="1480"/>
              <a:ext cx="1043" cy="1698"/>
              <a:chOff x="975" y="1480"/>
              <a:chExt cx="1043" cy="1698"/>
            </a:xfrm>
          </p:grpSpPr>
          <p:pic>
            <p:nvPicPr>
              <p:cNvPr id="33260" name="Picture 39" descr="REACT3"/>
              <p:cNvPicPr>
                <a:picLocks noChangeAspect="1" noChangeArrowheads="1"/>
              </p:cNvPicPr>
              <p:nvPr/>
            </p:nvPicPr>
            <p:blipFill>
              <a:blip r:embed="rId4" cstate="print"/>
              <a:srcRect/>
              <a:stretch>
                <a:fillRect/>
              </a:stretch>
            </p:blipFill>
            <p:spPr bwMode="auto">
              <a:xfrm rot="-5400000">
                <a:off x="1007" y="1493"/>
                <a:ext cx="343" cy="408"/>
              </a:xfrm>
              <a:prstGeom prst="rect">
                <a:avLst/>
              </a:prstGeom>
              <a:noFill/>
              <a:ln w="9525">
                <a:noFill/>
                <a:miter lim="800000"/>
                <a:headEnd/>
                <a:tailEnd/>
              </a:ln>
            </p:spPr>
          </p:pic>
          <p:grpSp>
            <p:nvGrpSpPr>
              <p:cNvPr id="33261" name="Group 40"/>
              <p:cNvGrpSpPr>
                <a:grpSpLocks/>
              </p:cNvGrpSpPr>
              <p:nvPr/>
            </p:nvGrpSpPr>
            <p:grpSpPr bwMode="auto">
              <a:xfrm>
                <a:off x="975" y="1480"/>
                <a:ext cx="1043" cy="1698"/>
                <a:chOff x="975" y="1480"/>
                <a:chExt cx="1043" cy="1698"/>
              </a:xfrm>
            </p:grpSpPr>
            <p:pic>
              <p:nvPicPr>
                <p:cNvPr id="33262" name="Picture 41" descr="REACT3"/>
                <p:cNvPicPr>
                  <a:picLocks noChangeAspect="1" noChangeArrowheads="1"/>
                </p:cNvPicPr>
                <p:nvPr/>
              </p:nvPicPr>
              <p:blipFill>
                <a:blip r:embed="rId4" cstate="print"/>
                <a:srcRect/>
                <a:stretch>
                  <a:fillRect/>
                </a:stretch>
              </p:blipFill>
              <p:spPr bwMode="auto">
                <a:xfrm rot="-5400000">
                  <a:off x="1007" y="2375"/>
                  <a:ext cx="343" cy="408"/>
                </a:xfrm>
                <a:prstGeom prst="rect">
                  <a:avLst/>
                </a:prstGeom>
                <a:noFill/>
                <a:ln w="9525">
                  <a:noFill/>
                  <a:miter lim="800000"/>
                  <a:headEnd/>
                  <a:tailEnd/>
                </a:ln>
              </p:spPr>
            </p:pic>
            <p:grpSp>
              <p:nvGrpSpPr>
                <p:cNvPr id="33263" name="Group 42"/>
                <p:cNvGrpSpPr>
                  <a:grpSpLocks/>
                </p:cNvGrpSpPr>
                <p:nvPr/>
              </p:nvGrpSpPr>
              <p:grpSpPr bwMode="auto">
                <a:xfrm>
                  <a:off x="975" y="1480"/>
                  <a:ext cx="1043" cy="1698"/>
                  <a:chOff x="975" y="1480"/>
                  <a:chExt cx="1043" cy="1698"/>
                </a:xfrm>
              </p:grpSpPr>
              <p:pic>
                <p:nvPicPr>
                  <p:cNvPr id="33264" name="Picture 43" descr="REACT3"/>
                  <p:cNvPicPr>
                    <a:picLocks noChangeAspect="1" noChangeArrowheads="1"/>
                  </p:cNvPicPr>
                  <p:nvPr/>
                </p:nvPicPr>
                <p:blipFill>
                  <a:blip r:embed="rId4" cstate="print"/>
                  <a:srcRect/>
                  <a:stretch>
                    <a:fillRect/>
                  </a:stretch>
                </p:blipFill>
                <p:spPr bwMode="auto">
                  <a:xfrm rot="-5400000">
                    <a:off x="1415" y="2536"/>
                    <a:ext cx="343" cy="408"/>
                  </a:xfrm>
                  <a:prstGeom prst="rect">
                    <a:avLst/>
                  </a:prstGeom>
                  <a:noFill/>
                  <a:ln w="9525">
                    <a:noFill/>
                    <a:miter lim="800000"/>
                    <a:headEnd/>
                    <a:tailEnd/>
                  </a:ln>
                </p:spPr>
              </p:pic>
              <p:pic>
                <p:nvPicPr>
                  <p:cNvPr id="33265" name="Picture 44" descr="REACT3"/>
                  <p:cNvPicPr>
                    <a:picLocks noChangeAspect="1" noChangeArrowheads="1"/>
                  </p:cNvPicPr>
                  <p:nvPr/>
                </p:nvPicPr>
                <p:blipFill>
                  <a:blip r:embed="rId4" cstate="print"/>
                  <a:srcRect/>
                  <a:stretch>
                    <a:fillRect/>
                  </a:stretch>
                </p:blipFill>
                <p:spPr bwMode="auto">
                  <a:xfrm>
                    <a:off x="1066" y="1480"/>
                    <a:ext cx="343" cy="408"/>
                  </a:xfrm>
                  <a:prstGeom prst="rect">
                    <a:avLst/>
                  </a:prstGeom>
                  <a:noFill/>
                  <a:ln w="9525">
                    <a:noFill/>
                    <a:miter lim="800000"/>
                    <a:headEnd/>
                    <a:tailEnd/>
                  </a:ln>
                </p:spPr>
              </p:pic>
              <p:pic>
                <p:nvPicPr>
                  <p:cNvPr id="33266" name="Picture 45" descr="REACT3"/>
                  <p:cNvPicPr>
                    <a:picLocks noChangeAspect="1" noChangeArrowheads="1"/>
                  </p:cNvPicPr>
                  <p:nvPr/>
                </p:nvPicPr>
                <p:blipFill>
                  <a:blip r:embed="rId4" cstate="print"/>
                  <a:srcRect/>
                  <a:stretch>
                    <a:fillRect/>
                  </a:stretch>
                </p:blipFill>
                <p:spPr bwMode="auto">
                  <a:xfrm rot="-5400000">
                    <a:off x="1007" y="1629"/>
                    <a:ext cx="343" cy="408"/>
                  </a:xfrm>
                  <a:prstGeom prst="rect">
                    <a:avLst/>
                  </a:prstGeom>
                  <a:noFill/>
                  <a:ln w="9525">
                    <a:noFill/>
                    <a:miter lim="800000"/>
                    <a:headEnd/>
                    <a:tailEnd/>
                  </a:ln>
                </p:spPr>
              </p:pic>
              <p:pic>
                <p:nvPicPr>
                  <p:cNvPr id="33267" name="Picture 46" descr="REACT3"/>
                  <p:cNvPicPr>
                    <a:picLocks noChangeAspect="1" noChangeArrowheads="1"/>
                  </p:cNvPicPr>
                  <p:nvPr/>
                </p:nvPicPr>
                <p:blipFill>
                  <a:blip r:embed="rId4" cstate="print"/>
                  <a:srcRect/>
                  <a:stretch>
                    <a:fillRect/>
                  </a:stretch>
                </p:blipFill>
                <p:spPr bwMode="auto">
                  <a:xfrm>
                    <a:off x="1519" y="2523"/>
                    <a:ext cx="343" cy="408"/>
                  </a:xfrm>
                  <a:prstGeom prst="rect">
                    <a:avLst/>
                  </a:prstGeom>
                  <a:noFill/>
                  <a:ln w="9525">
                    <a:noFill/>
                    <a:miter lim="800000"/>
                    <a:headEnd/>
                    <a:tailEnd/>
                  </a:ln>
                </p:spPr>
              </p:pic>
              <p:pic>
                <p:nvPicPr>
                  <p:cNvPr id="33268" name="Picture 47" descr="REACT3"/>
                  <p:cNvPicPr>
                    <a:picLocks noChangeAspect="1" noChangeArrowheads="1"/>
                  </p:cNvPicPr>
                  <p:nvPr/>
                </p:nvPicPr>
                <p:blipFill>
                  <a:blip r:embed="rId4" cstate="print"/>
                  <a:srcRect/>
                  <a:stretch>
                    <a:fillRect/>
                  </a:stretch>
                </p:blipFill>
                <p:spPr bwMode="auto">
                  <a:xfrm rot="10800000">
                    <a:off x="1020" y="1797"/>
                    <a:ext cx="343" cy="408"/>
                  </a:xfrm>
                  <a:prstGeom prst="rect">
                    <a:avLst/>
                  </a:prstGeom>
                  <a:noFill/>
                  <a:ln w="9525">
                    <a:noFill/>
                    <a:miter lim="800000"/>
                    <a:headEnd/>
                    <a:tailEnd/>
                  </a:ln>
                </p:spPr>
              </p:pic>
              <p:pic>
                <p:nvPicPr>
                  <p:cNvPr id="33269" name="Picture 48" descr="REACT3"/>
                  <p:cNvPicPr>
                    <a:picLocks noChangeAspect="1" noChangeArrowheads="1"/>
                  </p:cNvPicPr>
                  <p:nvPr/>
                </p:nvPicPr>
                <p:blipFill>
                  <a:blip r:embed="rId4" cstate="print"/>
                  <a:srcRect/>
                  <a:stretch>
                    <a:fillRect/>
                  </a:stretch>
                </p:blipFill>
                <p:spPr bwMode="auto">
                  <a:xfrm rot="5400000">
                    <a:off x="1370" y="2672"/>
                    <a:ext cx="343" cy="408"/>
                  </a:xfrm>
                  <a:prstGeom prst="rect">
                    <a:avLst/>
                  </a:prstGeom>
                  <a:noFill/>
                  <a:ln w="9525">
                    <a:noFill/>
                    <a:miter lim="800000"/>
                    <a:headEnd/>
                    <a:tailEnd/>
                  </a:ln>
                </p:spPr>
              </p:pic>
              <p:pic>
                <p:nvPicPr>
                  <p:cNvPr id="33270" name="Picture 49" descr="REACT3"/>
                  <p:cNvPicPr>
                    <a:picLocks noChangeAspect="1" noChangeArrowheads="1"/>
                  </p:cNvPicPr>
                  <p:nvPr/>
                </p:nvPicPr>
                <p:blipFill>
                  <a:blip r:embed="rId4" cstate="print"/>
                  <a:srcRect/>
                  <a:stretch>
                    <a:fillRect/>
                  </a:stretch>
                </p:blipFill>
                <p:spPr bwMode="auto">
                  <a:xfrm rot="-8400000">
                    <a:off x="1202" y="1706"/>
                    <a:ext cx="343" cy="408"/>
                  </a:xfrm>
                  <a:prstGeom prst="rect">
                    <a:avLst/>
                  </a:prstGeom>
                  <a:noFill/>
                  <a:ln w="9525">
                    <a:noFill/>
                    <a:miter lim="800000"/>
                    <a:headEnd/>
                    <a:tailEnd/>
                  </a:ln>
                </p:spPr>
              </p:pic>
              <p:pic>
                <p:nvPicPr>
                  <p:cNvPr id="33271" name="Picture 50" descr="REACT3"/>
                  <p:cNvPicPr>
                    <a:picLocks noChangeAspect="1" noChangeArrowheads="1"/>
                  </p:cNvPicPr>
                  <p:nvPr/>
                </p:nvPicPr>
                <p:blipFill>
                  <a:blip r:embed="rId4" cstate="print"/>
                  <a:srcRect/>
                  <a:stretch>
                    <a:fillRect/>
                  </a:stretch>
                </p:blipFill>
                <p:spPr bwMode="auto">
                  <a:xfrm rot="-6000000">
                    <a:off x="1007" y="2763"/>
                    <a:ext cx="343" cy="408"/>
                  </a:xfrm>
                  <a:prstGeom prst="rect">
                    <a:avLst/>
                  </a:prstGeom>
                  <a:noFill/>
                  <a:ln w="9525">
                    <a:noFill/>
                    <a:miter lim="800000"/>
                    <a:headEnd/>
                    <a:tailEnd/>
                  </a:ln>
                </p:spPr>
              </p:pic>
              <p:pic>
                <p:nvPicPr>
                  <p:cNvPr id="33272" name="Picture 51" descr="REACT3"/>
                  <p:cNvPicPr>
                    <a:picLocks noChangeAspect="1" noChangeArrowheads="1"/>
                  </p:cNvPicPr>
                  <p:nvPr/>
                </p:nvPicPr>
                <p:blipFill>
                  <a:blip r:embed="rId4" cstate="print"/>
                  <a:srcRect/>
                  <a:stretch>
                    <a:fillRect/>
                  </a:stretch>
                </p:blipFill>
                <p:spPr bwMode="auto">
                  <a:xfrm rot="-5400000">
                    <a:off x="1007" y="2582"/>
                    <a:ext cx="343" cy="408"/>
                  </a:xfrm>
                  <a:prstGeom prst="rect">
                    <a:avLst/>
                  </a:prstGeom>
                  <a:noFill/>
                  <a:ln w="9525">
                    <a:noFill/>
                    <a:miter lim="800000"/>
                    <a:headEnd/>
                    <a:tailEnd/>
                  </a:ln>
                </p:spPr>
              </p:pic>
              <p:pic>
                <p:nvPicPr>
                  <p:cNvPr id="33273" name="Picture 52" descr="REACT2"/>
                  <p:cNvPicPr>
                    <a:picLocks noChangeAspect="1" noChangeArrowheads="1"/>
                  </p:cNvPicPr>
                  <p:nvPr/>
                </p:nvPicPr>
                <p:blipFill>
                  <a:blip r:embed="rId5" cstate="print"/>
                  <a:srcRect/>
                  <a:stretch>
                    <a:fillRect/>
                  </a:stretch>
                </p:blipFill>
                <p:spPr bwMode="auto">
                  <a:xfrm>
                    <a:off x="1066" y="2931"/>
                    <a:ext cx="317" cy="247"/>
                  </a:xfrm>
                  <a:prstGeom prst="rect">
                    <a:avLst/>
                  </a:prstGeom>
                  <a:noFill/>
                  <a:ln w="9525">
                    <a:noFill/>
                    <a:miter lim="800000"/>
                    <a:headEnd/>
                    <a:tailEnd/>
                  </a:ln>
                </p:spPr>
              </p:pic>
              <p:pic>
                <p:nvPicPr>
                  <p:cNvPr id="33274" name="Picture 53" descr="REACT3"/>
                  <p:cNvPicPr>
                    <a:picLocks noChangeAspect="1" noChangeArrowheads="1"/>
                  </p:cNvPicPr>
                  <p:nvPr/>
                </p:nvPicPr>
                <p:blipFill>
                  <a:blip r:embed="rId4" cstate="print"/>
                  <a:srcRect/>
                  <a:stretch>
                    <a:fillRect/>
                  </a:stretch>
                </p:blipFill>
                <p:spPr bwMode="auto">
                  <a:xfrm rot="-5400000">
                    <a:off x="1189" y="2718"/>
                    <a:ext cx="343" cy="408"/>
                  </a:xfrm>
                  <a:prstGeom prst="rect">
                    <a:avLst/>
                  </a:prstGeom>
                  <a:noFill/>
                  <a:ln w="9525">
                    <a:noFill/>
                    <a:miter lim="800000"/>
                    <a:headEnd/>
                    <a:tailEnd/>
                  </a:ln>
                </p:spPr>
              </p:pic>
              <p:pic>
                <p:nvPicPr>
                  <p:cNvPr id="33275" name="Picture 54" descr="REACT3"/>
                  <p:cNvPicPr>
                    <a:picLocks noChangeAspect="1" noChangeArrowheads="1"/>
                  </p:cNvPicPr>
                  <p:nvPr/>
                </p:nvPicPr>
                <p:blipFill>
                  <a:blip r:embed="rId4" cstate="print"/>
                  <a:srcRect/>
                  <a:stretch>
                    <a:fillRect/>
                  </a:stretch>
                </p:blipFill>
                <p:spPr bwMode="auto">
                  <a:xfrm rot="-5400000">
                    <a:off x="1279" y="1584"/>
                    <a:ext cx="343" cy="408"/>
                  </a:xfrm>
                  <a:prstGeom prst="rect">
                    <a:avLst/>
                  </a:prstGeom>
                  <a:noFill/>
                  <a:ln w="9525">
                    <a:noFill/>
                    <a:miter lim="800000"/>
                    <a:headEnd/>
                    <a:tailEnd/>
                  </a:ln>
                </p:spPr>
              </p:pic>
              <p:pic>
                <p:nvPicPr>
                  <p:cNvPr id="33276" name="Picture 55" descr="REACT3"/>
                  <p:cNvPicPr>
                    <a:picLocks noChangeAspect="1" noChangeArrowheads="1"/>
                  </p:cNvPicPr>
                  <p:nvPr/>
                </p:nvPicPr>
                <p:blipFill>
                  <a:blip r:embed="rId4" cstate="print"/>
                  <a:srcRect/>
                  <a:stretch>
                    <a:fillRect/>
                  </a:stretch>
                </p:blipFill>
                <p:spPr bwMode="auto">
                  <a:xfrm rot="-5400000">
                    <a:off x="1506" y="1765"/>
                    <a:ext cx="343" cy="408"/>
                  </a:xfrm>
                  <a:prstGeom prst="rect">
                    <a:avLst/>
                  </a:prstGeom>
                  <a:noFill/>
                  <a:ln w="9525">
                    <a:noFill/>
                    <a:miter lim="800000"/>
                    <a:headEnd/>
                    <a:tailEnd/>
                  </a:ln>
                </p:spPr>
              </p:pic>
              <p:pic>
                <p:nvPicPr>
                  <p:cNvPr id="33277" name="Picture 56" descr="REACT3"/>
                  <p:cNvPicPr>
                    <a:picLocks noChangeAspect="1" noChangeArrowheads="1"/>
                  </p:cNvPicPr>
                  <p:nvPr/>
                </p:nvPicPr>
                <p:blipFill>
                  <a:blip r:embed="rId4" cstate="print"/>
                  <a:srcRect/>
                  <a:stretch>
                    <a:fillRect/>
                  </a:stretch>
                </p:blipFill>
                <p:spPr bwMode="auto">
                  <a:xfrm rot="-5400000">
                    <a:off x="1597" y="1992"/>
                    <a:ext cx="343" cy="408"/>
                  </a:xfrm>
                  <a:prstGeom prst="rect">
                    <a:avLst/>
                  </a:prstGeom>
                  <a:noFill/>
                  <a:ln w="9525">
                    <a:noFill/>
                    <a:miter lim="800000"/>
                    <a:headEnd/>
                    <a:tailEnd/>
                  </a:ln>
                </p:spPr>
              </p:pic>
              <p:pic>
                <p:nvPicPr>
                  <p:cNvPr id="33278" name="Picture 57" descr="REACT2"/>
                  <p:cNvPicPr>
                    <a:picLocks noChangeAspect="1" noChangeArrowheads="1"/>
                  </p:cNvPicPr>
                  <p:nvPr/>
                </p:nvPicPr>
                <p:blipFill>
                  <a:blip r:embed="rId5" cstate="print"/>
                  <a:srcRect/>
                  <a:stretch>
                    <a:fillRect/>
                  </a:stretch>
                </p:blipFill>
                <p:spPr bwMode="auto">
                  <a:xfrm>
                    <a:off x="1610" y="2478"/>
                    <a:ext cx="317" cy="247"/>
                  </a:xfrm>
                  <a:prstGeom prst="rect">
                    <a:avLst/>
                  </a:prstGeom>
                  <a:noFill/>
                  <a:ln w="9525">
                    <a:noFill/>
                    <a:miter lim="800000"/>
                    <a:headEnd/>
                    <a:tailEnd/>
                  </a:ln>
                </p:spPr>
              </p:pic>
              <p:pic>
                <p:nvPicPr>
                  <p:cNvPr id="33279" name="Picture 58" descr="REACT3"/>
                  <p:cNvPicPr>
                    <a:picLocks noChangeAspect="1" noChangeArrowheads="1"/>
                  </p:cNvPicPr>
                  <p:nvPr/>
                </p:nvPicPr>
                <p:blipFill>
                  <a:blip r:embed="rId4" cstate="print"/>
                  <a:srcRect/>
                  <a:stretch>
                    <a:fillRect/>
                  </a:stretch>
                </p:blipFill>
                <p:spPr bwMode="auto">
                  <a:xfrm>
                    <a:off x="1383" y="1706"/>
                    <a:ext cx="343" cy="408"/>
                  </a:xfrm>
                  <a:prstGeom prst="rect">
                    <a:avLst/>
                  </a:prstGeom>
                  <a:noFill/>
                  <a:ln w="9525">
                    <a:noFill/>
                    <a:miter lim="800000"/>
                    <a:headEnd/>
                    <a:tailEnd/>
                  </a:ln>
                </p:spPr>
              </p:pic>
              <p:pic>
                <p:nvPicPr>
                  <p:cNvPr id="33280" name="Picture 59" descr="REACT2"/>
                  <p:cNvPicPr>
                    <a:picLocks noChangeAspect="1" noChangeArrowheads="1"/>
                  </p:cNvPicPr>
                  <p:nvPr/>
                </p:nvPicPr>
                <p:blipFill>
                  <a:blip r:embed="rId5" cstate="print"/>
                  <a:srcRect/>
                  <a:stretch>
                    <a:fillRect/>
                  </a:stretch>
                </p:blipFill>
                <p:spPr bwMode="auto">
                  <a:xfrm rot="3600000">
                    <a:off x="1580" y="1963"/>
                    <a:ext cx="272" cy="212"/>
                  </a:xfrm>
                  <a:prstGeom prst="rect">
                    <a:avLst/>
                  </a:prstGeom>
                  <a:noFill/>
                  <a:ln w="9525">
                    <a:noFill/>
                    <a:miter lim="800000"/>
                    <a:headEnd/>
                    <a:tailEnd/>
                  </a:ln>
                </p:spPr>
              </p:pic>
              <p:pic>
                <p:nvPicPr>
                  <p:cNvPr id="33281" name="Picture 60" descr="REACT3"/>
                  <p:cNvPicPr>
                    <a:picLocks noChangeAspect="1" noChangeArrowheads="1"/>
                  </p:cNvPicPr>
                  <p:nvPr/>
                </p:nvPicPr>
                <p:blipFill>
                  <a:blip r:embed="rId4" cstate="print"/>
                  <a:srcRect/>
                  <a:stretch>
                    <a:fillRect/>
                  </a:stretch>
                </p:blipFill>
                <p:spPr bwMode="auto">
                  <a:xfrm rot="-5400000">
                    <a:off x="1642" y="2083"/>
                    <a:ext cx="343" cy="408"/>
                  </a:xfrm>
                  <a:prstGeom prst="rect">
                    <a:avLst/>
                  </a:prstGeom>
                  <a:noFill/>
                  <a:ln w="9525">
                    <a:noFill/>
                    <a:miter lim="800000"/>
                    <a:headEnd/>
                    <a:tailEnd/>
                  </a:ln>
                </p:spPr>
              </p:pic>
            </p:grpSp>
          </p:grpSp>
        </p:grpSp>
      </p:grpSp>
      <p:grpSp>
        <p:nvGrpSpPr>
          <p:cNvPr id="14" name="Group 61"/>
          <p:cNvGrpSpPr>
            <a:grpSpLocks/>
          </p:cNvGrpSpPr>
          <p:nvPr/>
        </p:nvGrpSpPr>
        <p:grpSpPr bwMode="auto">
          <a:xfrm rot="-2700000">
            <a:off x="1503363" y="1762125"/>
            <a:ext cx="968375" cy="1651000"/>
            <a:chOff x="68" y="1525"/>
            <a:chExt cx="1088" cy="1724"/>
          </a:xfrm>
        </p:grpSpPr>
        <p:pic>
          <p:nvPicPr>
            <p:cNvPr id="33184" name="Picture 62" descr="REACT3"/>
            <p:cNvPicPr>
              <a:picLocks noChangeAspect="1" noChangeArrowheads="1"/>
            </p:cNvPicPr>
            <p:nvPr/>
          </p:nvPicPr>
          <p:blipFill>
            <a:blip r:embed="rId4" cstate="print"/>
            <a:srcRect/>
            <a:stretch>
              <a:fillRect/>
            </a:stretch>
          </p:blipFill>
          <p:spPr bwMode="auto">
            <a:xfrm rot="10800000">
              <a:off x="360" y="1661"/>
              <a:ext cx="343" cy="408"/>
            </a:xfrm>
            <a:prstGeom prst="rect">
              <a:avLst/>
            </a:prstGeom>
            <a:noFill/>
            <a:ln w="9525">
              <a:noFill/>
              <a:miter lim="800000"/>
              <a:headEnd/>
              <a:tailEnd/>
            </a:ln>
          </p:spPr>
        </p:pic>
        <p:grpSp>
          <p:nvGrpSpPr>
            <p:cNvPr id="33185" name="Group 63"/>
            <p:cNvGrpSpPr>
              <a:grpSpLocks/>
            </p:cNvGrpSpPr>
            <p:nvPr/>
          </p:nvGrpSpPr>
          <p:grpSpPr bwMode="auto">
            <a:xfrm>
              <a:off x="68" y="1525"/>
              <a:ext cx="1088" cy="1724"/>
              <a:chOff x="68" y="1525"/>
              <a:chExt cx="1088" cy="1724"/>
            </a:xfrm>
          </p:grpSpPr>
          <p:grpSp>
            <p:nvGrpSpPr>
              <p:cNvPr id="33186" name="Group 64"/>
              <p:cNvGrpSpPr>
                <a:grpSpLocks/>
              </p:cNvGrpSpPr>
              <p:nvPr/>
            </p:nvGrpSpPr>
            <p:grpSpPr bwMode="auto">
              <a:xfrm>
                <a:off x="68" y="1525"/>
                <a:ext cx="1088" cy="1724"/>
                <a:chOff x="68" y="1525"/>
                <a:chExt cx="1088" cy="1724"/>
              </a:xfrm>
            </p:grpSpPr>
            <p:pic>
              <p:nvPicPr>
                <p:cNvPr id="33188" name="Picture 65" descr="REACT3"/>
                <p:cNvPicPr>
                  <a:picLocks noChangeAspect="1" noChangeArrowheads="1"/>
                </p:cNvPicPr>
                <p:nvPr/>
              </p:nvPicPr>
              <p:blipFill>
                <a:blip r:embed="rId4" cstate="print"/>
                <a:srcRect/>
                <a:stretch>
                  <a:fillRect/>
                </a:stretch>
              </p:blipFill>
              <p:spPr bwMode="auto">
                <a:xfrm rot="-6000000">
                  <a:off x="644" y="1493"/>
                  <a:ext cx="343" cy="408"/>
                </a:xfrm>
                <a:prstGeom prst="rect">
                  <a:avLst/>
                </a:prstGeom>
                <a:noFill/>
                <a:ln w="9525">
                  <a:noFill/>
                  <a:miter lim="800000"/>
                  <a:headEnd/>
                  <a:tailEnd/>
                </a:ln>
              </p:spPr>
            </p:pic>
            <p:pic>
              <p:nvPicPr>
                <p:cNvPr id="33189" name="Picture 66" descr="REACT3"/>
                <p:cNvPicPr>
                  <a:picLocks noChangeAspect="1" noChangeArrowheads="1"/>
                </p:cNvPicPr>
                <p:nvPr/>
              </p:nvPicPr>
              <p:blipFill>
                <a:blip r:embed="rId4" cstate="print"/>
                <a:srcRect/>
                <a:stretch>
                  <a:fillRect/>
                </a:stretch>
              </p:blipFill>
              <p:spPr bwMode="auto">
                <a:xfrm rot="10200000">
                  <a:off x="703" y="1797"/>
                  <a:ext cx="343" cy="408"/>
                </a:xfrm>
                <a:prstGeom prst="rect">
                  <a:avLst/>
                </a:prstGeom>
                <a:noFill/>
                <a:ln w="9525">
                  <a:noFill/>
                  <a:miter lim="800000"/>
                  <a:headEnd/>
                  <a:tailEnd/>
                </a:ln>
              </p:spPr>
            </p:pic>
            <p:pic>
              <p:nvPicPr>
                <p:cNvPr id="33190" name="Picture 67" descr="REACT3"/>
                <p:cNvPicPr>
                  <a:picLocks noChangeAspect="1" noChangeArrowheads="1"/>
                </p:cNvPicPr>
                <p:nvPr/>
              </p:nvPicPr>
              <p:blipFill>
                <a:blip r:embed="rId4" cstate="print"/>
                <a:srcRect/>
                <a:stretch>
                  <a:fillRect/>
                </a:stretch>
              </p:blipFill>
              <p:spPr bwMode="auto">
                <a:xfrm rot="10200000">
                  <a:off x="496" y="1616"/>
                  <a:ext cx="343" cy="408"/>
                </a:xfrm>
                <a:prstGeom prst="rect">
                  <a:avLst/>
                </a:prstGeom>
                <a:noFill/>
                <a:ln w="9525">
                  <a:noFill/>
                  <a:miter lim="800000"/>
                  <a:headEnd/>
                  <a:tailEnd/>
                </a:ln>
              </p:spPr>
            </p:pic>
            <p:pic>
              <p:nvPicPr>
                <p:cNvPr id="33191" name="Picture 68" descr="REACT3"/>
                <p:cNvPicPr>
                  <a:picLocks noChangeAspect="1" noChangeArrowheads="1"/>
                </p:cNvPicPr>
                <p:nvPr/>
              </p:nvPicPr>
              <p:blipFill>
                <a:blip r:embed="rId4" cstate="print"/>
                <a:srcRect/>
                <a:stretch>
                  <a:fillRect/>
                </a:stretch>
              </p:blipFill>
              <p:spPr bwMode="auto">
                <a:xfrm rot="-7200000">
                  <a:off x="735" y="2874"/>
                  <a:ext cx="343" cy="408"/>
                </a:xfrm>
                <a:prstGeom prst="rect">
                  <a:avLst/>
                </a:prstGeom>
                <a:noFill/>
                <a:ln w="9525">
                  <a:noFill/>
                  <a:miter lim="800000"/>
                  <a:headEnd/>
                  <a:tailEnd/>
                </a:ln>
              </p:spPr>
            </p:pic>
            <p:pic>
              <p:nvPicPr>
                <p:cNvPr id="33192" name="Picture 69" descr="REACT2"/>
                <p:cNvPicPr>
                  <a:picLocks noChangeAspect="1" noChangeArrowheads="1"/>
                </p:cNvPicPr>
                <p:nvPr/>
              </p:nvPicPr>
              <p:blipFill>
                <a:blip r:embed="rId5" cstate="print"/>
                <a:srcRect/>
                <a:stretch>
                  <a:fillRect/>
                </a:stretch>
              </p:blipFill>
              <p:spPr bwMode="auto">
                <a:xfrm rot="-4200000">
                  <a:off x="900" y="1555"/>
                  <a:ext cx="272" cy="212"/>
                </a:xfrm>
                <a:prstGeom prst="rect">
                  <a:avLst/>
                </a:prstGeom>
                <a:noFill/>
                <a:ln w="9525">
                  <a:noFill/>
                  <a:miter lim="800000"/>
                  <a:headEnd/>
                  <a:tailEnd/>
                </a:ln>
              </p:spPr>
            </p:pic>
            <p:pic>
              <p:nvPicPr>
                <p:cNvPr id="33193" name="Picture 70" descr="REACT2"/>
                <p:cNvPicPr>
                  <a:picLocks noChangeAspect="1" noChangeArrowheads="1"/>
                </p:cNvPicPr>
                <p:nvPr/>
              </p:nvPicPr>
              <p:blipFill>
                <a:blip r:embed="rId5" cstate="print"/>
                <a:srcRect/>
                <a:stretch>
                  <a:fillRect/>
                </a:stretch>
              </p:blipFill>
              <p:spPr bwMode="auto">
                <a:xfrm rot="6000000">
                  <a:off x="870" y="2055"/>
                  <a:ext cx="271" cy="211"/>
                </a:xfrm>
                <a:prstGeom prst="rect">
                  <a:avLst/>
                </a:prstGeom>
                <a:noFill/>
                <a:ln w="9525">
                  <a:noFill/>
                  <a:miter lim="800000"/>
                  <a:headEnd/>
                  <a:tailEnd/>
                </a:ln>
              </p:spPr>
            </p:pic>
            <p:pic>
              <p:nvPicPr>
                <p:cNvPr id="33194" name="Picture 71" descr="REACT3"/>
                <p:cNvPicPr>
                  <a:picLocks noChangeAspect="1" noChangeArrowheads="1"/>
                </p:cNvPicPr>
                <p:nvPr/>
              </p:nvPicPr>
              <p:blipFill>
                <a:blip r:embed="rId4" cstate="print"/>
                <a:srcRect/>
                <a:stretch>
                  <a:fillRect/>
                </a:stretch>
              </p:blipFill>
              <p:spPr bwMode="auto">
                <a:xfrm>
                  <a:off x="793" y="1661"/>
                  <a:ext cx="343" cy="408"/>
                </a:xfrm>
                <a:prstGeom prst="rect">
                  <a:avLst/>
                </a:prstGeom>
                <a:noFill/>
                <a:ln w="9525">
                  <a:noFill/>
                  <a:miter lim="800000"/>
                  <a:headEnd/>
                  <a:tailEnd/>
                </a:ln>
              </p:spPr>
            </p:pic>
            <p:grpSp>
              <p:nvGrpSpPr>
                <p:cNvPr id="33195" name="Group 72"/>
                <p:cNvGrpSpPr>
                  <a:grpSpLocks/>
                </p:cNvGrpSpPr>
                <p:nvPr/>
              </p:nvGrpSpPr>
              <p:grpSpPr bwMode="auto">
                <a:xfrm>
                  <a:off x="68" y="1797"/>
                  <a:ext cx="1088" cy="1361"/>
                  <a:chOff x="68" y="1797"/>
                  <a:chExt cx="1088" cy="1361"/>
                </a:xfrm>
              </p:grpSpPr>
              <p:pic>
                <p:nvPicPr>
                  <p:cNvPr id="33197" name="Picture 73" descr="REACT3"/>
                  <p:cNvPicPr>
                    <a:picLocks noChangeAspect="1" noChangeArrowheads="1"/>
                  </p:cNvPicPr>
                  <p:nvPr/>
                </p:nvPicPr>
                <p:blipFill>
                  <a:blip r:embed="rId4" cstate="print"/>
                  <a:srcRect/>
                  <a:stretch>
                    <a:fillRect/>
                  </a:stretch>
                </p:blipFill>
                <p:spPr bwMode="auto">
                  <a:xfrm rot="-6000000">
                    <a:off x="190" y="1992"/>
                    <a:ext cx="343" cy="408"/>
                  </a:xfrm>
                  <a:prstGeom prst="rect">
                    <a:avLst/>
                  </a:prstGeom>
                  <a:noFill/>
                  <a:ln w="9525">
                    <a:noFill/>
                    <a:miter lim="800000"/>
                    <a:headEnd/>
                    <a:tailEnd/>
                  </a:ln>
                </p:spPr>
              </p:pic>
              <p:pic>
                <p:nvPicPr>
                  <p:cNvPr id="33198" name="Picture 74" descr="REACT3"/>
                  <p:cNvPicPr>
                    <a:picLocks noChangeAspect="1" noChangeArrowheads="1"/>
                  </p:cNvPicPr>
                  <p:nvPr/>
                </p:nvPicPr>
                <p:blipFill>
                  <a:blip r:embed="rId4" cstate="print"/>
                  <a:srcRect/>
                  <a:stretch>
                    <a:fillRect/>
                  </a:stretch>
                </p:blipFill>
                <p:spPr bwMode="auto">
                  <a:xfrm rot="4800000">
                    <a:off x="145" y="2219"/>
                    <a:ext cx="343" cy="408"/>
                  </a:xfrm>
                  <a:prstGeom prst="rect">
                    <a:avLst/>
                  </a:prstGeom>
                  <a:noFill/>
                  <a:ln w="9525">
                    <a:noFill/>
                    <a:miter lim="800000"/>
                    <a:headEnd/>
                    <a:tailEnd/>
                  </a:ln>
                </p:spPr>
              </p:pic>
              <p:pic>
                <p:nvPicPr>
                  <p:cNvPr id="33199" name="Picture 75" descr="REACT3"/>
                  <p:cNvPicPr>
                    <a:picLocks noChangeAspect="1" noChangeArrowheads="1"/>
                  </p:cNvPicPr>
                  <p:nvPr/>
                </p:nvPicPr>
                <p:blipFill>
                  <a:blip r:embed="rId4" cstate="print"/>
                  <a:srcRect/>
                  <a:stretch>
                    <a:fillRect/>
                  </a:stretch>
                </p:blipFill>
                <p:spPr bwMode="auto">
                  <a:xfrm rot="4800000">
                    <a:off x="100" y="2057"/>
                    <a:ext cx="343" cy="408"/>
                  </a:xfrm>
                  <a:prstGeom prst="rect">
                    <a:avLst/>
                  </a:prstGeom>
                  <a:noFill/>
                  <a:ln w="9525">
                    <a:noFill/>
                    <a:miter lim="800000"/>
                    <a:headEnd/>
                    <a:tailEnd/>
                  </a:ln>
                </p:spPr>
              </p:pic>
              <p:pic>
                <p:nvPicPr>
                  <p:cNvPr id="33200" name="Picture 76" descr="REACT2"/>
                  <p:cNvPicPr>
                    <a:picLocks noChangeAspect="1" noChangeArrowheads="1"/>
                  </p:cNvPicPr>
                  <p:nvPr/>
                </p:nvPicPr>
                <p:blipFill>
                  <a:blip r:embed="rId5" cstate="print"/>
                  <a:srcRect/>
                  <a:stretch>
                    <a:fillRect/>
                  </a:stretch>
                </p:blipFill>
                <p:spPr bwMode="auto">
                  <a:xfrm rot="-900000">
                    <a:off x="250" y="1797"/>
                    <a:ext cx="317" cy="247"/>
                  </a:xfrm>
                  <a:prstGeom prst="rect">
                    <a:avLst/>
                  </a:prstGeom>
                  <a:noFill/>
                  <a:ln w="9525">
                    <a:noFill/>
                    <a:miter lim="800000"/>
                    <a:headEnd/>
                    <a:tailEnd/>
                  </a:ln>
                </p:spPr>
              </p:pic>
              <p:pic>
                <p:nvPicPr>
                  <p:cNvPr id="33201" name="Picture 77" descr="REACT2"/>
                  <p:cNvPicPr>
                    <a:picLocks noChangeAspect="1" noChangeArrowheads="1"/>
                  </p:cNvPicPr>
                  <p:nvPr/>
                </p:nvPicPr>
                <p:blipFill>
                  <a:blip r:embed="rId5" cstate="print"/>
                  <a:srcRect/>
                  <a:stretch>
                    <a:fillRect/>
                  </a:stretch>
                </p:blipFill>
                <p:spPr bwMode="auto">
                  <a:xfrm rot="-1800000">
                    <a:off x="113" y="1979"/>
                    <a:ext cx="317" cy="247"/>
                  </a:xfrm>
                  <a:prstGeom prst="rect">
                    <a:avLst/>
                  </a:prstGeom>
                  <a:noFill/>
                  <a:ln w="9525">
                    <a:noFill/>
                    <a:miter lim="800000"/>
                    <a:headEnd/>
                    <a:tailEnd/>
                  </a:ln>
                </p:spPr>
              </p:pic>
              <p:grpSp>
                <p:nvGrpSpPr>
                  <p:cNvPr id="33202" name="Group 78"/>
                  <p:cNvGrpSpPr>
                    <a:grpSpLocks/>
                  </p:cNvGrpSpPr>
                  <p:nvPr/>
                </p:nvGrpSpPr>
                <p:grpSpPr bwMode="auto">
                  <a:xfrm>
                    <a:off x="204" y="1797"/>
                    <a:ext cx="952" cy="1361"/>
                    <a:chOff x="204" y="1797"/>
                    <a:chExt cx="952" cy="1361"/>
                  </a:xfrm>
                </p:grpSpPr>
                <p:pic>
                  <p:nvPicPr>
                    <p:cNvPr id="33204" name="Picture 79" descr="REACT3"/>
                    <p:cNvPicPr>
                      <a:picLocks noChangeAspect="1" noChangeArrowheads="1"/>
                    </p:cNvPicPr>
                    <p:nvPr/>
                  </p:nvPicPr>
                  <p:blipFill>
                    <a:blip r:embed="rId4" cstate="print"/>
                    <a:srcRect/>
                    <a:stretch>
                      <a:fillRect/>
                    </a:stretch>
                  </p:blipFill>
                  <p:spPr bwMode="auto">
                    <a:xfrm>
                      <a:off x="204" y="2341"/>
                      <a:ext cx="305" cy="363"/>
                    </a:xfrm>
                    <a:prstGeom prst="rect">
                      <a:avLst/>
                    </a:prstGeom>
                    <a:noFill/>
                    <a:ln w="9525">
                      <a:noFill/>
                      <a:miter lim="800000"/>
                      <a:headEnd/>
                      <a:tailEnd/>
                    </a:ln>
                  </p:spPr>
                </p:pic>
                <p:pic>
                  <p:nvPicPr>
                    <p:cNvPr id="33205" name="Picture 80" descr="REACT3"/>
                    <p:cNvPicPr>
                      <a:picLocks noChangeAspect="1" noChangeArrowheads="1"/>
                    </p:cNvPicPr>
                    <p:nvPr/>
                  </p:nvPicPr>
                  <p:blipFill>
                    <a:blip r:embed="rId4" cstate="print"/>
                    <a:srcRect/>
                    <a:stretch>
                      <a:fillRect/>
                    </a:stretch>
                  </p:blipFill>
                  <p:spPr bwMode="auto">
                    <a:xfrm>
                      <a:off x="521" y="2750"/>
                      <a:ext cx="343" cy="408"/>
                    </a:xfrm>
                    <a:prstGeom prst="rect">
                      <a:avLst/>
                    </a:prstGeom>
                    <a:noFill/>
                    <a:ln w="9525">
                      <a:noFill/>
                      <a:miter lim="800000"/>
                      <a:headEnd/>
                      <a:tailEnd/>
                    </a:ln>
                  </p:spPr>
                </p:pic>
                <p:pic>
                  <p:nvPicPr>
                    <p:cNvPr id="33206" name="Picture 81" descr="REACT3"/>
                    <p:cNvPicPr>
                      <a:picLocks noChangeAspect="1" noChangeArrowheads="1"/>
                    </p:cNvPicPr>
                    <p:nvPr/>
                  </p:nvPicPr>
                  <p:blipFill>
                    <a:blip r:embed="rId4" cstate="print"/>
                    <a:srcRect/>
                    <a:stretch>
                      <a:fillRect/>
                    </a:stretch>
                  </p:blipFill>
                  <p:spPr bwMode="auto">
                    <a:xfrm rot="5400000">
                      <a:off x="463" y="2400"/>
                      <a:ext cx="343" cy="408"/>
                    </a:xfrm>
                    <a:prstGeom prst="rect">
                      <a:avLst/>
                    </a:prstGeom>
                    <a:noFill/>
                    <a:ln w="9525">
                      <a:noFill/>
                      <a:miter lim="800000"/>
                      <a:headEnd/>
                      <a:tailEnd/>
                    </a:ln>
                  </p:spPr>
                </p:pic>
                <p:pic>
                  <p:nvPicPr>
                    <p:cNvPr id="33207" name="Picture 82" descr="REACT3"/>
                    <p:cNvPicPr>
                      <a:picLocks noChangeAspect="1" noChangeArrowheads="1"/>
                    </p:cNvPicPr>
                    <p:nvPr/>
                  </p:nvPicPr>
                  <p:blipFill>
                    <a:blip r:embed="rId4" cstate="print"/>
                    <a:srcRect/>
                    <a:stretch>
                      <a:fillRect/>
                    </a:stretch>
                  </p:blipFill>
                  <p:spPr bwMode="auto">
                    <a:xfrm rot="10800000">
                      <a:off x="340" y="2296"/>
                      <a:ext cx="343" cy="408"/>
                    </a:xfrm>
                    <a:prstGeom prst="rect">
                      <a:avLst/>
                    </a:prstGeom>
                    <a:noFill/>
                    <a:ln w="9525">
                      <a:noFill/>
                      <a:miter lim="800000"/>
                      <a:headEnd/>
                      <a:tailEnd/>
                    </a:ln>
                  </p:spPr>
                </p:pic>
                <p:pic>
                  <p:nvPicPr>
                    <p:cNvPr id="33208" name="Picture 83" descr="REACT3"/>
                    <p:cNvPicPr>
                      <a:picLocks noChangeAspect="1" noChangeArrowheads="1"/>
                    </p:cNvPicPr>
                    <p:nvPr/>
                  </p:nvPicPr>
                  <p:blipFill>
                    <a:blip r:embed="rId4" cstate="print"/>
                    <a:srcRect/>
                    <a:stretch>
                      <a:fillRect/>
                    </a:stretch>
                  </p:blipFill>
                  <p:spPr bwMode="auto">
                    <a:xfrm rot="-5400000">
                      <a:off x="735" y="2173"/>
                      <a:ext cx="343" cy="408"/>
                    </a:xfrm>
                    <a:prstGeom prst="rect">
                      <a:avLst/>
                    </a:prstGeom>
                    <a:noFill/>
                    <a:ln w="9525">
                      <a:noFill/>
                      <a:miter lim="800000"/>
                      <a:headEnd/>
                      <a:tailEnd/>
                    </a:ln>
                  </p:spPr>
                </p:pic>
                <p:pic>
                  <p:nvPicPr>
                    <p:cNvPr id="33209" name="Picture 84" descr="REACT3"/>
                    <p:cNvPicPr>
                      <a:picLocks noChangeAspect="1" noChangeArrowheads="1"/>
                    </p:cNvPicPr>
                    <p:nvPr/>
                  </p:nvPicPr>
                  <p:blipFill>
                    <a:blip r:embed="rId4" cstate="print"/>
                    <a:srcRect/>
                    <a:stretch>
                      <a:fillRect/>
                    </a:stretch>
                  </p:blipFill>
                  <p:spPr bwMode="auto">
                    <a:xfrm rot="10800000">
                      <a:off x="476" y="2160"/>
                      <a:ext cx="343" cy="408"/>
                    </a:xfrm>
                    <a:prstGeom prst="rect">
                      <a:avLst/>
                    </a:prstGeom>
                    <a:noFill/>
                    <a:ln w="9525">
                      <a:noFill/>
                      <a:miter lim="800000"/>
                      <a:headEnd/>
                      <a:tailEnd/>
                    </a:ln>
                  </p:spPr>
                </p:pic>
                <p:pic>
                  <p:nvPicPr>
                    <p:cNvPr id="33210" name="Picture 85" descr="REACT3"/>
                    <p:cNvPicPr>
                      <a:picLocks noChangeAspect="1" noChangeArrowheads="1"/>
                    </p:cNvPicPr>
                    <p:nvPr/>
                  </p:nvPicPr>
                  <p:blipFill>
                    <a:blip r:embed="rId4" cstate="print"/>
                    <a:srcRect/>
                    <a:stretch>
                      <a:fillRect/>
                    </a:stretch>
                  </p:blipFill>
                  <p:spPr bwMode="auto">
                    <a:xfrm rot="4800000">
                      <a:off x="644" y="1992"/>
                      <a:ext cx="343" cy="408"/>
                    </a:xfrm>
                    <a:prstGeom prst="rect">
                      <a:avLst/>
                    </a:prstGeom>
                    <a:noFill/>
                    <a:ln w="9525">
                      <a:noFill/>
                      <a:miter lim="800000"/>
                      <a:headEnd/>
                      <a:tailEnd/>
                    </a:ln>
                  </p:spPr>
                </p:pic>
                <p:grpSp>
                  <p:nvGrpSpPr>
                    <p:cNvPr id="33211" name="Group 86"/>
                    <p:cNvGrpSpPr>
                      <a:grpSpLocks/>
                    </p:cNvGrpSpPr>
                    <p:nvPr/>
                  </p:nvGrpSpPr>
                  <p:grpSpPr bwMode="auto">
                    <a:xfrm>
                      <a:off x="204" y="1797"/>
                      <a:ext cx="952" cy="1271"/>
                      <a:chOff x="204" y="1797"/>
                      <a:chExt cx="952" cy="1271"/>
                    </a:xfrm>
                  </p:grpSpPr>
                  <p:grpSp>
                    <p:nvGrpSpPr>
                      <p:cNvPr id="33212" name="Group 87"/>
                      <p:cNvGrpSpPr>
                        <a:grpSpLocks/>
                      </p:cNvGrpSpPr>
                      <p:nvPr/>
                    </p:nvGrpSpPr>
                    <p:grpSpPr bwMode="auto">
                      <a:xfrm>
                        <a:off x="612" y="2568"/>
                        <a:ext cx="525" cy="500"/>
                        <a:chOff x="657" y="2387"/>
                        <a:chExt cx="525" cy="500"/>
                      </a:xfrm>
                    </p:grpSpPr>
                    <p:grpSp>
                      <p:nvGrpSpPr>
                        <p:cNvPr id="33239" name="Group 88"/>
                        <p:cNvGrpSpPr>
                          <a:grpSpLocks/>
                        </p:cNvGrpSpPr>
                        <p:nvPr/>
                      </p:nvGrpSpPr>
                      <p:grpSpPr bwMode="auto">
                        <a:xfrm>
                          <a:off x="703" y="2387"/>
                          <a:ext cx="479" cy="409"/>
                          <a:chOff x="703" y="2387"/>
                          <a:chExt cx="479" cy="409"/>
                        </a:xfrm>
                      </p:grpSpPr>
                      <p:grpSp>
                        <p:nvGrpSpPr>
                          <p:cNvPr id="33249" name="Group 89"/>
                          <p:cNvGrpSpPr>
                            <a:grpSpLocks/>
                          </p:cNvGrpSpPr>
                          <p:nvPr/>
                        </p:nvGrpSpPr>
                        <p:grpSpPr bwMode="auto">
                          <a:xfrm>
                            <a:off x="748" y="2387"/>
                            <a:ext cx="434" cy="409"/>
                            <a:chOff x="748" y="2387"/>
                            <a:chExt cx="434" cy="409"/>
                          </a:xfrm>
                        </p:grpSpPr>
                        <p:pic>
                          <p:nvPicPr>
                            <p:cNvPr id="33254" name="Picture 90"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255" name="Picture 91"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256" name="Picture 92"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250" name="Group 93"/>
                          <p:cNvGrpSpPr>
                            <a:grpSpLocks/>
                          </p:cNvGrpSpPr>
                          <p:nvPr/>
                        </p:nvGrpSpPr>
                        <p:grpSpPr bwMode="auto">
                          <a:xfrm>
                            <a:off x="703" y="2387"/>
                            <a:ext cx="434" cy="409"/>
                            <a:chOff x="748" y="2387"/>
                            <a:chExt cx="434" cy="409"/>
                          </a:xfrm>
                        </p:grpSpPr>
                        <p:pic>
                          <p:nvPicPr>
                            <p:cNvPr id="33251" name="Picture 94"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252" name="Picture 95"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253" name="Picture 96"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3240" name="Group 97"/>
                        <p:cNvGrpSpPr>
                          <a:grpSpLocks/>
                        </p:cNvGrpSpPr>
                        <p:nvPr/>
                      </p:nvGrpSpPr>
                      <p:grpSpPr bwMode="auto">
                        <a:xfrm rot="10800000">
                          <a:off x="657" y="2478"/>
                          <a:ext cx="479" cy="409"/>
                          <a:chOff x="703" y="2387"/>
                          <a:chExt cx="479" cy="409"/>
                        </a:xfrm>
                      </p:grpSpPr>
                      <p:grpSp>
                        <p:nvGrpSpPr>
                          <p:cNvPr id="33241" name="Group 98"/>
                          <p:cNvGrpSpPr>
                            <a:grpSpLocks/>
                          </p:cNvGrpSpPr>
                          <p:nvPr/>
                        </p:nvGrpSpPr>
                        <p:grpSpPr bwMode="auto">
                          <a:xfrm>
                            <a:off x="748" y="2387"/>
                            <a:ext cx="434" cy="409"/>
                            <a:chOff x="748" y="2387"/>
                            <a:chExt cx="434" cy="409"/>
                          </a:xfrm>
                        </p:grpSpPr>
                        <p:pic>
                          <p:nvPicPr>
                            <p:cNvPr id="33246" name="Picture 9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247" name="Picture 10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248" name="Picture 10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242" name="Group 102"/>
                          <p:cNvGrpSpPr>
                            <a:grpSpLocks/>
                          </p:cNvGrpSpPr>
                          <p:nvPr/>
                        </p:nvGrpSpPr>
                        <p:grpSpPr bwMode="auto">
                          <a:xfrm>
                            <a:off x="703" y="2387"/>
                            <a:ext cx="434" cy="409"/>
                            <a:chOff x="748" y="2387"/>
                            <a:chExt cx="434" cy="409"/>
                          </a:xfrm>
                        </p:grpSpPr>
                        <p:pic>
                          <p:nvPicPr>
                            <p:cNvPr id="33243" name="Picture 10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244" name="Picture 10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245" name="Picture 10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3213" name="Picture 106" descr="REACT3"/>
                      <p:cNvPicPr>
                        <a:picLocks noChangeAspect="1" noChangeArrowheads="1"/>
                      </p:cNvPicPr>
                      <p:nvPr/>
                    </p:nvPicPr>
                    <p:blipFill>
                      <a:blip r:embed="rId4" cstate="print"/>
                      <a:srcRect/>
                      <a:stretch>
                        <a:fillRect/>
                      </a:stretch>
                    </p:blipFill>
                    <p:spPr bwMode="auto">
                      <a:xfrm rot="10800000">
                        <a:off x="522" y="2613"/>
                        <a:ext cx="343" cy="408"/>
                      </a:xfrm>
                      <a:prstGeom prst="rect">
                        <a:avLst/>
                      </a:prstGeom>
                      <a:noFill/>
                      <a:ln w="9525">
                        <a:noFill/>
                        <a:miter lim="800000"/>
                        <a:headEnd/>
                        <a:tailEnd/>
                      </a:ln>
                    </p:spPr>
                  </p:pic>
                  <p:pic>
                    <p:nvPicPr>
                      <p:cNvPr id="33214" name="Picture 107" descr="REACT3"/>
                      <p:cNvPicPr>
                        <a:picLocks noChangeAspect="1" noChangeArrowheads="1"/>
                      </p:cNvPicPr>
                      <p:nvPr/>
                    </p:nvPicPr>
                    <p:blipFill>
                      <a:blip r:embed="rId4" cstate="print"/>
                      <a:srcRect/>
                      <a:stretch>
                        <a:fillRect/>
                      </a:stretch>
                    </p:blipFill>
                    <p:spPr bwMode="auto">
                      <a:xfrm>
                        <a:off x="295" y="2659"/>
                        <a:ext cx="343" cy="408"/>
                      </a:xfrm>
                      <a:prstGeom prst="rect">
                        <a:avLst/>
                      </a:prstGeom>
                      <a:noFill/>
                      <a:ln w="9525">
                        <a:noFill/>
                        <a:miter lim="800000"/>
                        <a:headEnd/>
                        <a:tailEnd/>
                      </a:ln>
                    </p:spPr>
                  </p:pic>
                  <p:pic>
                    <p:nvPicPr>
                      <p:cNvPr id="33215" name="Picture 108" descr="REACT3"/>
                      <p:cNvPicPr>
                        <a:picLocks noChangeAspect="1" noChangeArrowheads="1"/>
                      </p:cNvPicPr>
                      <p:nvPr/>
                    </p:nvPicPr>
                    <p:blipFill>
                      <a:blip r:embed="rId4" cstate="print"/>
                      <a:srcRect/>
                      <a:stretch>
                        <a:fillRect/>
                      </a:stretch>
                    </p:blipFill>
                    <p:spPr bwMode="auto">
                      <a:xfrm rot="5400000">
                        <a:off x="236" y="2490"/>
                        <a:ext cx="343" cy="408"/>
                      </a:xfrm>
                      <a:prstGeom prst="rect">
                        <a:avLst/>
                      </a:prstGeom>
                      <a:noFill/>
                      <a:ln w="9525">
                        <a:noFill/>
                        <a:miter lim="800000"/>
                        <a:headEnd/>
                        <a:tailEnd/>
                      </a:ln>
                    </p:spPr>
                  </p:pic>
                  <p:pic>
                    <p:nvPicPr>
                      <p:cNvPr id="33216" name="Picture 109" descr="REACT3"/>
                      <p:cNvPicPr>
                        <a:picLocks noChangeAspect="1" noChangeArrowheads="1"/>
                      </p:cNvPicPr>
                      <p:nvPr/>
                    </p:nvPicPr>
                    <p:blipFill>
                      <a:blip r:embed="rId4" cstate="print"/>
                      <a:srcRect/>
                      <a:stretch>
                        <a:fillRect/>
                      </a:stretch>
                    </p:blipFill>
                    <p:spPr bwMode="auto">
                      <a:xfrm rot="4800000">
                        <a:off x="324" y="2085"/>
                        <a:ext cx="305" cy="363"/>
                      </a:xfrm>
                      <a:prstGeom prst="rect">
                        <a:avLst/>
                      </a:prstGeom>
                      <a:noFill/>
                      <a:ln w="9525">
                        <a:noFill/>
                        <a:miter lim="800000"/>
                        <a:headEnd/>
                        <a:tailEnd/>
                      </a:ln>
                    </p:spPr>
                  </p:pic>
                  <p:grpSp>
                    <p:nvGrpSpPr>
                      <p:cNvPr id="33217" name="Group 110"/>
                      <p:cNvGrpSpPr>
                        <a:grpSpLocks/>
                      </p:cNvGrpSpPr>
                      <p:nvPr/>
                    </p:nvGrpSpPr>
                    <p:grpSpPr bwMode="auto">
                      <a:xfrm rot="4800000">
                        <a:off x="327" y="1810"/>
                        <a:ext cx="525" cy="500"/>
                        <a:chOff x="657" y="2387"/>
                        <a:chExt cx="525" cy="500"/>
                      </a:xfrm>
                    </p:grpSpPr>
                    <p:grpSp>
                      <p:nvGrpSpPr>
                        <p:cNvPr id="33221" name="Group 111"/>
                        <p:cNvGrpSpPr>
                          <a:grpSpLocks/>
                        </p:cNvGrpSpPr>
                        <p:nvPr/>
                      </p:nvGrpSpPr>
                      <p:grpSpPr bwMode="auto">
                        <a:xfrm>
                          <a:off x="703" y="2387"/>
                          <a:ext cx="479" cy="409"/>
                          <a:chOff x="703" y="2387"/>
                          <a:chExt cx="479" cy="409"/>
                        </a:xfrm>
                      </p:grpSpPr>
                      <p:grpSp>
                        <p:nvGrpSpPr>
                          <p:cNvPr id="33231" name="Group 112"/>
                          <p:cNvGrpSpPr>
                            <a:grpSpLocks/>
                          </p:cNvGrpSpPr>
                          <p:nvPr/>
                        </p:nvGrpSpPr>
                        <p:grpSpPr bwMode="auto">
                          <a:xfrm>
                            <a:off x="748" y="2387"/>
                            <a:ext cx="434" cy="409"/>
                            <a:chOff x="748" y="2387"/>
                            <a:chExt cx="434" cy="409"/>
                          </a:xfrm>
                        </p:grpSpPr>
                        <p:pic>
                          <p:nvPicPr>
                            <p:cNvPr id="33236" name="Picture 11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237" name="Picture 11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238" name="Picture 11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232" name="Group 116"/>
                          <p:cNvGrpSpPr>
                            <a:grpSpLocks/>
                          </p:cNvGrpSpPr>
                          <p:nvPr/>
                        </p:nvGrpSpPr>
                        <p:grpSpPr bwMode="auto">
                          <a:xfrm>
                            <a:off x="703" y="2387"/>
                            <a:ext cx="434" cy="409"/>
                            <a:chOff x="748" y="2387"/>
                            <a:chExt cx="434" cy="409"/>
                          </a:xfrm>
                        </p:grpSpPr>
                        <p:pic>
                          <p:nvPicPr>
                            <p:cNvPr id="33233" name="Picture 117"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234" name="Picture 118"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235" name="Picture 119"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3222" name="Group 120"/>
                        <p:cNvGrpSpPr>
                          <a:grpSpLocks/>
                        </p:cNvGrpSpPr>
                        <p:nvPr/>
                      </p:nvGrpSpPr>
                      <p:grpSpPr bwMode="auto">
                        <a:xfrm rot="10800000">
                          <a:off x="657" y="2478"/>
                          <a:ext cx="479" cy="409"/>
                          <a:chOff x="703" y="2387"/>
                          <a:chExt cx="479" cy="409"/>
                        </a:xfrm>
                      </p:grpSpPr>
                      <p:grpSp>
                        <p:nvGrpSpPr>
                          <p:cNvPr id="33223" name="Group 121"/>
                          <p:cNvGrpSpPr>
                            <a:grpSpLocks/>
                          </p:cNvGrpSpPr>
                          <p:nvPr/>
                        </p:nvGrpSpPr>
                        <p:grpSpPr bwMode="auto">
                          <a:xfrm>
                            <a:off x="748" y="2387"/>
                            <a:ext cx="434" cy="409"/>
                            <a:chOff x="748" y="2387"/>
                            <a:chExt cx="434" cy="409"/>
                          </a:xfrm>
                        </p:grpSpPr>
                        <p:pic>
                          <p:nvPicPr>
                            <p:cNvPr id="33228" name="Picture 12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229" name="Picture 12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230" name="Picture 12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224" name="Group 125"/>
                          <p:cNvGrpSpPr>
                            <a:grpSpLocks/>
                          </p:cNvGrpSpPr>
                          <p:nvPr/>
                        </p:nvGrpSpPr>
                        <p:grpSpPr bwMode="auto">
                          <a:xfrm>
                            <a:off x="703" y="2387"/>
                            <a:ext cx="434" cy="409"/>
                            <a:chOff x="748" y="2387"/>
                            <a:chExt cx="434" cy="409"/>
                          </a:xfrm>
                        </p:grpSpPr>
                        <p:pic>
                          <p:nvPicPr>
                            <p:cNvPr id="33225" name="Picture 126"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226" name="Picture 127"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227" name="Picture 128"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3218" name="Picture 129" descr="REACT3"/>
                      <p:cNvPicPr>
                        <a:picLocks noChangeAspect="1" noChangeArrowheads="1"/>
                      </p:cNvPicPr>
                      <p:nvPr/>
                    </p:nvPicPr>
                    <p:blipFill>
                      <a:blip r:embed="rId4" cstate="print"/>
                      <a:srcRect/>
                      <a:stretch>
                        <a:fillRect/>
                      </a:stretch>
                    </p:blipFill>
                    <p:spPr bwMode="auto">
                      <a:xfrm rot="-6000000">
                        <a:off x="599" y="2309"/>
                        <a:ext cx="343" cy="408"/>
                      </a:xfrm>
                      <a:prstGeom prst="rect">
                        <a:avLst/>
                      </a:prstGeom>
                      <a:noFill/>
                      <a:ln w="9525">
                        <a:noFill/>
                        <a:miter lim="800000"/>
                        <a:headEnd/>
                        <a:tailEnd/>
                      </a:ln>
                    </p:spPr>
                  </p:pic>
                  <p:pic>
                    <p:nvPicPr>
                      <p:cNvPr id="33219" name="Picture 130" descr="REACT3"/>
                      <p:cNvPicPr>
                        <a:picLocks noChangeAspect="1" noChangeArrowheads="1"/>
                      </p:cNvPicPr>
                      <p:nvPr/>
                    </p:nvPicPr>
                    <p:blipFill>
                      <a:blip r:embed="rId4" cstate="print"/>
                      <a:srcRect/>
                      <a:stretch>
                        <a:fillRect/>
                      </a:stretch>
                    </p:blipFill>
                    <p:spPr bwMode="auto">
                      <a:xfrm>
                        <a:off x="813" y="2296"/>
                        <a:ext cx="343" cy="408"/>
                      </a:xfrm>
                      <a:prstGeom prst="rect">
                        <a:avLst/>
                      </a:prstGeom>
                      <a:noFill/>
                      <a:ln w="9525">
                        <a:noFill/>
                        <a:miter lim="800000"/>
                        <a:headEnd/>
                        <a:tailEnd/>
                      </a:ln>
                    </p:spPr>
                  </p:pic>
                  <p:pic>
                    <p:nvPicPr>
                      <p:cNvPr id="33220" name="Picture 131" descr="REACT2"/>
                      <p:cNvPicPr>
                        <a:picLocks noChangeAspect="1" noChangeArrowheads="1"/>
                      </p:cNvPicPr>
                      <p:nvPr/>
                    </p:nvPicPr>
                    <p:blipFill>
                      <a:blip r:embed="rId5" cstate="print"/>
                      <a:srcRect/>
                      <a:stretch>
                        <a:fillRect/>
                      </a:stretch>
                    </p:blipFill>
                    <p:spPr bwMode="auto">
                      <a:xfrm rot="5400000">
                        <a:off x="809" y="2055"/>
                        <a:ext cx="271" cy="211"/>
                      </a:xfrm>
                      <a:prstGeom prst="rect">
                        <a:avLst/>
                      </a:prstGeom>
                      <a:noFill/>
                      <a:ln w="9525">
                        <a:noFill/>
                        <a:miter lim="800000"/>
                        <a:headEnd/>
                        <a:tailEnd/>
                      </a:ln>
                    </p:spPr>
                  </p:pic>
                </p:grpSp>
              </p:grpSp>
              <p:pic>
                <p:nvPicPr>
                  <p:cNvPr id="33203" name="Picture 132" descr="REACT2"/>
                  <p:cNvPicPr>
                    <a:picLocks noChangeAspect="1" noChangeArrowheads="1"/>
                  </p:cNvPicPr>
                  <p:nvPr/>
                </p:nvPicPr>
                <p:blipFill>
                  <a:blip r:embed="rId5" cstate="print"/>
                  <a:srcRect/>
                  <a:stretch>
                    <a:fillRect/>
                  </a:stretch>
                </p:blipFill>
                <p:spPr bwMode="auto">
                  <a:xfrm rot="3600000">
                    <a:off x="128" y="2508"/>
                    <a:ext cx="272" cy="212"/>
                  </a:xfrm>
                  <a:prstGeom prst="rect">
                    <a:avLst/>
                  </a:prstGeom>
                  <a:noFill/>
                  <a:ln w="9525">
                    <a:noFill/>
                    <a:miter lim="800000"/>
                    <a:headEnd/>
                    <a:tailEnd/>
                  </a:ln>
                </p:spPr>
              </p:pic>
            </p:grpSp>
            <p:pic>
              <p:nvPicPr>
                <p:cNvPr id="33196" name="Picture 133" descr="REACT2"/>
                <p:cNvPicPr>
                  <a:picLocks noChangeAspect="1" noChangeArrowheads="1"/>
                </p:cNvPicPr>
                <p:nvPr/>
              </p:nvPicPr>
              <p:blipFill>
                <a:blip r:embed="rId5" cstate="print"/>
                <a:srcRect/>
                <a:stretch>
                  <a:fillRect/>
                </a:stretch>
              </p:blipFill>
              <p:spPr bwMode="auto">
                <a:xfrm rot="6000000">
                  <a:off x="870" y="2962"/>
                  <a:ext cx="271" cy="211"/>
                </a:xfrm>
                <a:prstGeom prst="rect">
                  <a:avLst/>
                </a:prstGeom>
                <a:noFill/>
                <a:ln w="9525">
                  <a:noFill/>
                  <a:miter lim="800000"/>
                  <a:headEnd/>
                  <a:tailEnd/>
                </a:ln>
              </p:spPr>
            </p:pic>
          </p:grpSp>
          <p:pic>
            <p:nvPicPr>
              <p:cNvPr id="33187" name="Picture 134" descr="REACT2"/>
              <p:cNvPicPr>
                <a:picLocks noChangeAspect="1" noChangeArrowheads="1"/>
              </p:cNvPicPr>
              <p:nvPr/>
            </p:nvPicPr>
            <p:blipFill>
              <a:blip r:embed="rId5" cstate="print"/>
              <a:srcRect/>
              <a:stretch>
                <a:fillRect/>
              </a:stretch>
            </p:blipFill>
            <p:spPr bwMode="auto">
              <a:xfrm rot="3600000">
                <a:off x="582" y="1691"/>
                <a:ext cx="272" cy="212"/>
              </a:xfrm>
              <a:prstGeom prst="rect">
                <a:avLst/>
              </a:prstGeom>
              <a:noFill/>
              <a:ln w="9525">
                <a:noFill/>
                <a:miter lim="800000"/>
                <a:headEnd/>
                <a:tailEnd/>
              </a:ln>
            </p:spPr>
          </p:pic>
        </p:grpSp>
      </p:grpSp>
      <p:grpSp>
        <p:nvGrpSpPr>
          <p:cNvPr id="27971" name="Group 135"/>
          <p:cNvGrpSpPr>
            <a:grpSpLocks/>
          </p:cNvGrpSpPr>
          <p:nvPr/>
        </p:nvGrpSpPr>
        <p:grpSpPr bwMode="auto">
          <a:xfrm>
            <a:off x="0" y="806450"/>
            <a:ext cx="290513" cy="304800"/>
            <a:chOff x="249" y="255"/>
            <a:chExt cx="326" cy="318"/>
          </a:xfrm>
        </p:grpSpPr>
        <p:pic>
          <p:nvPicPr>
            <p:cNvPr id="33182" name="Picture 136"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3183" name="Text Box 137"/>
            <p:cNvSpPr txBox="1">
              <a:spLocks noChangeArrowheads="1"/>
            </p:cNvSpPr>
            <p:nvPr/>
          </p:nvSpPr>
          <p:spPr bwMode="auto">
            <a:xfrm>
              <a:off x="249" y="255"/>
              <a:ext cx="182"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27972" name="Group 139"/>
          <p:cNvGrpSpPr>
            <a:grpSpLocks/>
          </p:cNvGrpSpPr>
          <p:nvPr/>
        </p:nvGrpSpPr>
        <p:grpSpPr bwMode="auto">
          <a:xfrm>
            <a:off x="3670300" y="3065463"/>
            <a:ext cx="288925" cy="304800"/>
            <a:chOff x="249" y="255"/>
            <a:chExt cx="326" cy="318"/>
          </a:xfrm>
        </p:grpSpPr>
        <p:pic>
          <p:nvPicPr>
            <p:cNvPr id="33180" name="Picture 140"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3181" name="Text Box 141"/>
            <p:cNvSpPr txBox="1">
              <a:spLocks noChangeArrowheads="1"/>
            </p:cNvSpPr>
            <p:nvPr/>
          </p:nvSpPr>
          <p:spPr bwMode="auto">
            <a:xfrm>
              <a:off x="249" y="255"/>
              <a:ext cx="183"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27979" name="Group 142"/>
          <p:cNvGrpSpPr>
            <a:grpSpLocks/>
          </p:cNvGrpSpPr>
          <p:nvPr/>
        </p:nvGrpSpPr>
        <p:grpSpPr bwMode="auto">
          <a:xfrm>
            <a:off x="536575" y="2370138"/>
            <a:ext cx="290513" cy="304800"/>
            <a:chOff x="249" y="255"/>
            <a:chExt cx="326" cy="318"/>
          </a:xfrm>
        </p:grpSpPr>
        <p:pic>
          <p:nvPicPr>
            <p:cNvPr id="33178" name="Picture 143"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3179" name="Text Box 144"/>
            <p:cNvSpPr txBox="1">
              <a:spLocks noChangeArrowheads="1"/>
            </p:cNvSpPr>
            <p:nvPr/>
          </p:nvSpPr>
          <p:spPr bwMode="auto">
            <a:xfrm>
              <a:off x="249" y="255"/>
              <a:ext cx="182"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27980" name="Group 145"/>
          <p:cNvGrpSpPr>
            <a:grpSpLocks/>
          </p:cNvGrpSpPr>
          <p:nvPr/>
        </p:nvGrpSpPr>
        <p:grpSpPr bwMode="auto">
          <a:xfrm>
            <a:off x="657225" y="3195638"/>
            <a:ext cx="1238250" cy="1196975"/>
            <a:chOff x="340" y="2432"/>
            <a:chExt cx="1392" cy="1249"/>
          </a:xfrm>
        </p:grpSpPr>
        <p:pic>
          <p:nvPicPr>
            <p:cNvPr id="33107" name="Picture 146" descr="REACT3"/>
            <p:cNvPicPr>
              <a:picLocks noChangeAspect="1" noChangeArrowheads="1"/>
            </p:cNvPicPr>
            <p:nvPr/>
          </p:nvPicPr>
          <p:blipFill>
            <a:blip r:embed="rId4" cstate="print"/>
            <a:srcRect/>
            <a:stretch>
              <a:fillRect/>
            </a:stretch>
          </p:blipFill>
          <p:spPr bwMode="auto">
            <a:xfrm rot="-2700000">
              <a:off x="1363" y="2977"/>
              <a:ext cx="343" cy="408"/>
            </a:xfrm>
            <a:prstGeom prst="rect">
              <a:avLst/>
            </a:prstGeom>
            <a:noFill/>
            <a:ln w="9525">
              <a:noFill/>
              <a:miter lim="800000"/>
              <a:headEnd/>
              <a:tailEnd/>
            </a:ln>
          </p:spPr>
        </p:pic>
        <p:pic>
          <p:nvPicPr>
            <p:cNvPr id="33108" name="Picture 147" descr="REACT3"/>
            <p:cNvPicPr>
              <a:picLocks noChangeAspect="1" noChangeArrowheads="1"/>
            </p:cNvPicPr>
            <p:nvPr/>
          </p:nvPicPr>
          <p:blipFill>
            <a:blip r:embed="rId4" cstate="print"/>
            <a:srcRect/>
            <a:stretch>
              <a:fillRect/>
            </a:stretch>
          </p:blipFill>
          <p:spPr bwMode="auto">
            <a:xfrm rot="-2700000">
              <a:off x="823" y="3273"/>
              <a:ext cx="343" cy="408"/>
            </a:xfrm>
            <a:prstGeom prst="rect">
              <a:avLst/>
            </a:prstGeom>
            <a:noFill/>
            <a:ln w="9525">
              <a:noFill/>
              <a:miter lim="800000"/>
              <a:headEnd/>
              <a:tailEnd/>
            </a:ln>
          </p:spPr>
        </p:pic>
        <p:grpSp>
          <p:nvGrpSpPr>
            <p:cNvPr id="33109" name="Group 148"/>
            <p:cNvGrpSpPr>
              <a:grpSpLocks/>
            </p:cNvGrpSpPr>
            <p:nvPr/>
          </p:nvGrpSpPr>
          <p:grpSpPr bwMode="auto">
            <a:xfrm>
              <a:off x="340" y="2432"/>
              <a:ext cx="1392" cy="1225"/>
              <a:chOff x="340" y="2432"/>
              <a:chExt cx="1392" cy="1225"/>
            </a:xfrm>
          </p:grpSpPr>
          <p:pic>
            <p:nvPicPr>
              <p:cNvPr id="33110" name="Picture 149" descr="REACT3"/>
              <p:cNvPicPr>
                <a:picLocks noChangeAspect="1" noChangeArrowheads="1"/>
              </p:cNvPicPr>
              <p:nvPr/>
            </p:nvPicPr>
            <p:blipFill>
              <a:blip r:embed="rId4" cstate="print"/>
              <a:srcRect/>
              <a:stretch>
                <a:fillRect/>
              </a:stretch>
            </p:blipFill>
            <p:spPr bwMode="auto">
              <a:xfrm rot="7500000">
                <a:off x="1305" y="3172"/>
                <a:ext cx="343" cy="408"/>
              </a:xfrm>
              <a:prstGeom prst="rect">
                <a:avLst/>
              </a:prstGeom>
              <a:noFill/>
              <a:ln w="9525">
                <a:noFill/>
                <a:miter lim="800000"/>
                <a:headEnd/>
                <a:tailEnd/>
              </a:ln>
            </p:spPr>
          </p:pic>
          <p:pic>
            <p:nvPicPr>
              <p:cNvPr id="33111" name="Picture 150" descr="REACT3"/>
              <p:cNvPicPr>
                <a:picLocks noChangeAspect="1" noChangeArrowheads="1"/>
              </p:cNvPicPr>
              <p:nvPr/>
            </p:nvPicPr>
            <p:blipFill>
              <a:blip r:embed="rId4" cstate="print"/>
              <a:srcRect/>
              <a:stretch>
                <a:fillRect/>
              </a:stretch>
            </p:blipFill>
            <p:spPr bwMode="auto">
              <a:xfrm rot="-9900000">
                <a:off x="1389" y="2826"/>
                <a:ext cx="343" cy="408"/>
              </a:xfrm>
              <a:prstGeom prst="rect">
                <a:avLst/>
              </a:prstGeom>
              <a:noFill/>
              <a:ln w="9525">
                <a:noFill/>
                <a:miter lim="800000"/>
                <a:headEnd/>
                <a:tailEnd/>
              </a:ln>
            </p:spPr>
          </p:pic>
          <p:pic>
            <p:nvPicPr>
              <p:cNvPr id="33112" name="Picture 151" descr="REACT2"/>
              <p:cNvPicPr>
                <a:picLocks noChangeAspect="1" noChangeArrowheads="1"/>
              </p:cNvPicPr>
              <p:nvPr/>
            </p:nvPicPr>
            <p:blipFill>
              <a:blip r:embed="rId5" cstate="print"/>
              <a:srcRect/>
              <a:stretch>
                <a:fillRect/>
              </a:stretch>
            </p:blipFill>
            <p:spPr bwMode="auto">
              <a:xfrm rot="-6900000">
                <a:off x="1243" y="2599"/>
                <a:ext cx="272" cy="212"/>
              </a:xfrm>
              <a:prstGeom prst="rect">
                <a:avLst/>
              </a:prstGeom>
              <a:noFill/>
              <a:ln w="9525">
                <a:noFill/>
                <a:miter lim="800000"/>
                <a:headEnd/>
                <a:tailEnd/>
              </a:ln>
            </p:spPr>
          </p:pic>
          <p:pic>
            <p:nvPicPr>
              <p:cNvPr id="33113" name="Picture 152" descr="REACT3"/>
              <p:cNvPicPr>
                <a:picLocks noChangeAspect="1" noChangeArrowheads="1"/>
              </p:cNvPicPr>
              <p:nvPr/>
            </p:nvPicPr>
            <p:blipFill>
              <a:blip r:embed="rId4" cstate="print"/>
              <a:srcRect/>
              <a:stretch>
                <a:fillRect/>
              </a:stretch>
            </p:blipFill>
            <p:spPr bwMode="auto">
              <a:xfrm rot="-8700000">
                <a:off x="411" y="2659"/>
                <a:ext cx="343" cy="408"/>
              </a:xfrm>
              <a:prstGeom prst="rect">
                <a:avLst/>
              </a:prstGeom>
              <a:noFill/>
              <a:ln w="9525">
                <a:noFill/>
                <a:miter lim="800000"/>
                <a:headEnd/>
                <a:tailEnd/>
              </a:ln>
            </p:spPr>
          </p:pic>
          <p:pic>
            <p:nvPicPr>
              <p:cNvPr id="33114" name="Picture 153" descr="REACT3"/>
              <p:cNvPicPr>
                <a:picLocks noChangeAspect="1" noChangeArrowheads="1"/>
              </p:cNvPicPr>
              <p:nvPr/>
            </p:nvPicPr>
            <p:blipFill>
              <a:blip r:embed="rId4" cstate="print"/>
              <a:srcRect/>
              <a:stretch>
                <a:fillRect/>
              </a:stretch>
            </p:blipFill>
            <p:spPr bwMode="auto">
              <a:xfrm rot="2100000">
                <a:off x="456" y="3068"/>
                <a:ext cx="343" cy="408"/>
              </a:xfrm>
              <a:prstGeom prst="rect">
                <a:avLst/>
              </a:prstGeom>
              <a:noFill/>
              <a:ln w="9525">
                <a:noFill/>
                <a:miter lim="800000"/>
                <a:headEnd/>
                <a:tailEnd/>
              </a:ln>
            </p:spPr>
          </p:pic>
          <p:pic>
            <p:nvPicPr>
              <p:cNvPr id="33115" name="Picture 154" descr="REACT2"/>
              <p:cNvPicPr>
                <a:picLocks noChangeAspect="1" noChangeArrowheads="1"/>
              </p:cNvPicPr>
              <p:nvPr/>
            </p:nvPicPr>
            <p:blipFill>
              <a:blip r:embed="rId5" cstate="print"/>
              <a:srcRect/>
              <a:stretch>
                <a:fillRect/>
              </a:stretch>
            </p:blipFill>
            <p:spPr bwMode="auto">
              <a:xfrm rot="-4500000">
                <a:off x="557" y="3329"/>
                <a:ext cx="317" cy="247"/>
              </a:xfrm>
              <a:prstGeom prst="rect">
                <a:avLst/>
              </a:prstGeom>
              <a:noFill/>
              <a:ln w="9525">
                <a:noFill/>
                <a:miter lim="800000"/>
                <a:headEnd/>
                <a:tailEnd/>
              </a:ln>
            </p:spPr>
          </p:pic>
          <p:grpSp>
            <p:nvGrpSpPr>
              <p:cNvPr id="33116" name="Group 155"/>
              <p:cNvGrpSpPr>
                <a:grpSpLocks/>
              </p:cNvGrpSpPr>
              <p:nvPr/>
            </p:nvGrpSpPr>
            <p:grpSpPr bwMode="auto">
              <a:xfrm rot="-2700000">
                <a:off x="989" y="2907"/>
                <a:ext cx="525" cy="500"/>
                <a:chOff x="657" y="2387"/>
                <a:chExt cx="525" cy="500"/>
              </a:xfrm>
            </p:grpSpPr>
            <p:grpSp>
              <p:nvGrpSpPr>
                <p:cNvPr id="33160" name="Group 156"/>
                <p:cNvGrpSpPr>
                  <a:grpSpLocks/>
                </p:cNvGrpSpPr>
                <p:nvPr/>
              </p:nvGrpSpPr>
              <p:grpSpPr bwMode="auto">
                <a:xfrm>
                  <a:off x="703" y="2387"/>
                  <a:ext cx="479" cy="409"/>
                  <a:chOff x="703" y="2387"/>
                  <a:chExt cx="479" cy="409"/>
                </a:xfrm>
              </p:grpSpPr>
              <p:grpSp>
                <p:nvGrpSpPr>
                  <p:cNvPr id="33170" name="Group 157"/>
                  <p:cNvGrpSpPr>
                    <a:grpSpLocks/>
                  </p:cNvGrpSpPr>
                  <p:nvPr/>
                </p:nvGrpSpPr>
                <p:grpSpPr bwMode="auto">
                  <a:xfrm>
                    <a:off x="748" y="2387"/>
                    <a:ext cx="434" cy="409"/>
                    <a:chOff x="748" y="2387"/>
                    <a:chExt cx="434" cy="409"/>
                  </a:xfrm>
                </p:grpSpPr>
                <p:pic>
                  <p:nvPicPr>
                    <p:cNvPr id="33175" name="Picture 158"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176" name="Picture 159"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177" name="Picture 160"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171" name="Group 161"/>
                  <p:cNvGrpSpPr>
                    <a:grpSpLocks/>
                  </p:cNvGrpSpPr>
                  <p:nvPr/>
                </p:nvGrpSpPr>
                <p:grpSpPr bwMode="auto">
                  <a:xfrm>
                    <a:off x="703" y="2387"/>
                    <a:ext cx="434" cy="409"/>
                    <a:chOff x="748" y="2387"/>
                    <a:chExt cx="434" cy="409"/>
                  </a:xfrm>
                </p:grpSpPr>
                <p:pic>
                  <p:nvPicPr>
                    <p:cNvPr id="33172" name="Picture 16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173" name="Picture 16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174" name="Picture 16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3161" name="Group 165"/>
                <p:cNvGrpSpPr>
                  <a:grpSpLocks/>
                </p:cNvGrpSpPr>
                <p:nvPr/>
              </p:nvGrpSpPr>
              <p:grpSpPr bwMode="auto">
                <a:xfrm rot="10800000">
                  <a:off x="657" y="2478"/>
                  <a:ext cx="479" cy="409"/>
                  <a:chOff x="703" y="2387"/>
                  <a:chExt cx="479" cy="409"/>
                </a:xfrm>
              </p:grpSpPr>
              <p:grpSp>
                <p:nvGrpSpPr>
                  <p:cNvPr id="33162" name="Group 166"/>
                  <p:cNvGrpSpPr>
                    <a:grpSpLocks/>
                  </p:cNvGrpSpPr>
                  <p:nvPr/>
                </p:nvGrpSpPr>
                <p:grpSpPr bwMode="auto">
                  <a:xfrm>
                    <a:off x="748" y="2387"/>
                    <a:ext cx="434" cy="409"/>
                    <a:chOff x="748" y="2387"/>
                    <a:chExt cx="434" cy="409"/>
                  </a:xfrm>
                </p:grpSpPr>
                <p:pic>
                  <p:nvPicPr>
                    <p:cNvPr id="33167" name="Picture 167"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168" name="Picture 168"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169" name="Picture 169"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163" name="Group 170"/>
                  <p:cNvGrpSpPr>
                    <a:grpSpLocks/>
                  </p:cNvGrpSpPr>
                  <p:nvPr/>
                </p:nvGrpSpPr>
                <p:grpSpPr bwMode="auto">
                  <a:xfrm>
                    <a:off x="703" y="2387"/>
                    <a:ext cx="434" cy="409"/>
                    <a:chOff x="748" y="2387"/>
                    <a:chExt cx="434" cy="409"/>
                  </a:xfrm>
                </p:grpSpPr>
                <p:pic>
                  <p:nvPicPr>
                    <p:cNvPr id="33164" name="Picture 171"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165" name="Picture 172"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166" name="Picture 173"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grpSp>
            <p:nvGrpSpPr>
              <p:cNvPr id="33117" name="Group 174"/>
              <p:cNvGrpSpPr>
                <a:grpSpLocks/>
              </p:cNvGrpSpPr>
              <p:nvPr/>
            </p:nvGrpSpPr>
            <p:grpSpPr bwMode="auto">
              <a:xfrm>
                <a:off x="592" y="2432"/>
                <a:ext cx="873" cy="1225"/>
                <a:chOff x="592" y="2432"/>
                <a:chExt cx="873" cy="1225"/>
              </a:xfrm>
            </p:grpSpPr>
            <p:pic>
              <p:nvPicPr>
                <p:cNvPr id="33143" name="Picture 175" descr="REACT3"/>
                <p:cNvPicPr>
                  <a:picLocks noChangeAspect="1" noChangeArrowheads="1"/>
                </p:cNvPicPr>
                <p:nvPr/>
              </p:nvPicPr>
              <p:blipFill>
                <a:blip r:embed="rId4" cstate="print"/>
                <a:srcRect/>
                <a:stretch>
                  <a:fillRect/>
                </a:stretch>
              </p:blipFill>
              <p:spPr bwMode="auto">
                <a:xfrm rot="7500000">
                  <a:off x="670" y="2627"/>
                  <a:ext cx="343" cy="408"/>
                </a:xfrm>
                <a:prstGeom prst="rect">
                  <a:avLst/>
                </a:prstGeom>
                <a:noFill/>
                <a:ln w="9525">
                  <a:noFill/>
                  <a:miter lim="800000"/>
                  <a:headEnd/>
                  <a:tailEnd/>
                </a:ln>
              </p:spPr>
            </p:pic>
            <p:pic>
              <p:nvPicPr>
                <p:cNvPr id="33144" name="Picture 176" descr="REACT2"/>
                <p:cNvPicPr>
                  <a:picLocks noChangeAspect="1" noChangeArrowheads="1"/>
                </p:cNvPicPr>
                <p:nvPr/>
              </p:nvPicPr>
              <p:blipFill>
                <a:blip r:embed="rId5" cstate="print"/>
                <a:srcRect/>
                <a:stretch>
                  <a:fillRect/>
                </a:stretch>
              </p:blipFill>
              <p:spPr bwMode="auto">
                <a:xfrm rot="3300000">
                  <a:off x="1197" y="2780"/>
                  <a:ext cx="271" cy="211"/>
                </a:xfrm>
                <a:prstGeom prst="rect">
                  <a:avLst/>
                </a:prstGeom>
                <a:noFill/>
                <a:ln w="9525">
                  <a:noFill/>
                  <a:miter lim="800000"/>
                  <a:headEnd/>
                  <a:tailEnd/>
                </a:ln>
              </p:spPr>
            </p:pic>
            <p:pic>
              <p:nvPicPr>
                <p:cNvPr id="33145" name="Picture 177" descr="REACT3"/>
                <p:cNvPicPr>
                  <a:picLocks noChangeAspect="1" noChangeArrowheads="1"/>
                </p:cNvPicPr>
                <p:nvPr/>
              </p:nvPicPr>
              <p:blipFill>
                <a:blip r:embed="rId4" cstate="print"/>
                <a:srcRect/>
                <a:stretch>
                  <a:fillRect/>
                </a:stretch>
              </p:blipFill>
              <p:spPr bwMode="auto">
                <a:xfrm rot="-2700000">
                  <a:off x="854" y="3010"/>
                  <a:ext cx="305" cy="363"/>
                </a:xfrm>
                <a:prstGeom prst="rect">
                  <a:avLst/>
                </a:prstGeom>
                <a:noFill/>
                <a:ln w="9525">
                  <a:noFill/>
                  <a:miter lim="800000"/>
                  <a:headEnd/>
                  <a:tailEnd/>
                </a:ln>
              </p:spPr>
            </p:pic>
            <p:pic>
              <p:nvPicPr>
                <p:cNvPr id="33146" name="Picture 178" descr="REACT3"/>
                <p:cNvPicPr>
                  <a:picLocks noChangeAspect="1" noChangeArrowheads="1"/>
                </p:cNvPicPr>
                <p:nvPr/>
              </p:nvPicPr>
              <p:blipFill>
                <a:blip r:embed="rId4" cstate="print"/>
                <a:srcRect/>
                <a:stretch>
                  <a:fillRect/>
                </a:stretch>
              </p:blipFill>
              <p:spPr bwMode="auto">
                <a:xfrm rot="-2700000">
                  <a:off x="1046" y="3204"/>
                  <a:ext cx="343" cy="408"/>
                </a:xfrm>
                <a:prstGeom prst="rect">
                  <a:avLst/>
                </a:prstGeom>
                <a:noFill/>
                <a:ln w="9525">
                  <a:noFill/>
                  <a:miter lim="800000"/>
                  <a:headEnd/>
                  <a:tailEnd/>
                </a:ln>
              </p:spPr>
            </p:pic>
            <p:pic>
              <p:nvPicPr>
                <p:cNvPr id="33147" name="Picture 179" descr="REACT3"/>
                <p:cNvPicPr>
                  <a:picLocks noChangeAspect="1" noChangeArrowheads="1"/>
                </p:cNvPicPr>
                <p:nvPr/>
              </p:nvPicPr>
              <p:blipFill>
                <a:blip r:embed="rId4" cstate="print"/>
                <a:srcRect/>
                <a:stretch>
                  <a:fillRect/>
                </a:stretch>
              </p:blipFill>
              <p:spPr bwMode="auto">
                <a:xfrm rot="2700000">
                  <a:off x="1089" y="2848"/>
                  <a:ext cx="343" cy="408"/>
                </a:xfrm>
                <a:prstGeom prst="rect">
                  <a:avLst/>
                </a:prstGeom>
                <a:noFill/>
                <a:ln w="9525">
                  <a:noFill/>
                  <a:miter lim="800000"/>
                  <a:headEnd/>
                  <a:tailEnd/>
                </a:ln>
              </p:spPr>
            </p:pic>
            <p:pic>
              <p:nvPicPr>
                <p:cNvPr id="33148" name="Picture 180" descr="REACT3"/>
                <p:cNvPicPr>
                  <a:picLocks noChangeAspect="1" noChangeArrowheads="1"/>
                </p:cNvPicPr>
                <p:nvPr/>
              </p:nvPicPr>
              <p:blipFill>
                <a:blip r:embed="rId4" cstate="print"/>
                <a:srcRect/>
                <a:stretch>
                  <a:fillRect/>
                </a:stretch>
              </p:blipFill>
              <p:spPr bwMode="auto">
                <a:xfrm rot="8100000">
                  <a:off x="928" y="2862"/>
                  <a:ext cx="343" cy="408"/>
                </a:xfrm>
                <a:prstGeom prst="rect">
                  <a:avLst/>
                </a:prstGeom>
                <a:noFill/>
                <a:ln w="9525">
                  <a:noFill/>
                  <a:miter lim="800000"/>
                  <a:headEnd/>
                  <a:tailEnd/>
                </a:ln>
              </p:spPr>
            </p:pic>
            <p:pic>
              <p:nvPicPr>
                <p:cNvPr id="33149" name="Picture 181" descr="REACT3"/>
                <p:cNvPicPr>
                  <a:picLocks noChangeAspect="1" noChangeArrowheads="1"/>
                </p:cNvPicPr>
                <p:nvPr/>
              </p:nvPicPr>
              <p:blipFill>
                <a:blip r:embed="rId4" cstate="print"/>
                <a:srcRect/>
                <a:stretch>
                  <a:fillRect/>
                </a:stretch>
              </p:blipFill>
              <p:spPr bwMode="auto">
                <a:xfrm rot="-8100000">
                  <a:off x="1033" y="2496"/>
                  <a:ext cx="343" cy="408"/>
                </a:xfrm>
                <a:prstGeom prst="rect">
                  <a:avLst/>
                </a:prstGeom>
                <a:noFill/>
                <a:ln w="9525">
                  <a:noFill/>
                  <a:miter lim="800000"/>
                  <a:headEnd/>
                  <a:tailEnd/>
                </a:ln>
              </p:spPr>
            </p:pic>
            <p:pic>
              <p:nvPicPr>
                <p:cNvPr id="33150" name="Picture 182" descr="REACT3"/>
                <p:cNvPicPr>
                  <a:picLocks noChangeAspect="1" noChangeArrowheads="1"/>
                </p:cNvPicPr>
                <p:nvPr/>
              </p:nvPicPr>
              <p:blipFill>
                <a:blip r:embed="rId4" cstate="print"/>
                <a:srcRect/>
                <a:stretch>
                  <a:fillRect/>
                </a:stretch>
              </p:blipFill>
              <p:spPr bwMode="auto">
                <a:xfrm rot="8100000">
                  <a:off x="928" y="2670"/>
                  <a:ext cx="343" cy="408"/>
                </a:xfrm>
                <a:prstGeom prst="rect">
                  <a:avLst/>
                </a:prstGeom>
                <a:noFill/>
                <a:ln w="9525">
                  <a:noFill/>
                  <a:miter lim="800000"/>
                  <a:headEnd/>
                  <a:tailEnd/>
                </a:ln>
              </p:spPr>
            </p:pic>
            <p:pic>
              <p:nvPicPr>
                <p:cNvPr id="33151" name="Picture 183" descr="REACT3"/>
                <p:cNvPicPr>
                  <a:picLocks noChangeAspect="1" noChangeArrowheads="1"/>
                </p:cNvPicPr>
                <p:nvPr/>
              </p:nvPicPr>
              <p:blipFill>
                <a:blip r:embed="rId4" cstate="print"/>
                <a:srcRect/>
                <a:stretch>
                  <a:fillRect/>
                </a:stretch>
              </p:blipFill>
              <p:spPr bwMode="auto">
                <a:xfrm rot="2100000">
                  <a:off x="819" y="2432"/>
                  <a:ext cx="343" cy="408"/>
                </a:xfrm>
                <a:prstGeom prst="rect">
                  <a:avLst/>
                </a:prstGeom>
                <a:noFill/>
                <a:ln w="9525">
                  <a:noFill/>
                  <a:miter lim="800000"/>
                  <a:headEnd/>
                  <a:tailEnd/>
                </a:ln>
              </p:spPr>
            </p:pic>
            <p:pic>
              <p:nvPicPr>
                <p:cNvPr id="33152" name="Picture 184" descr="REACT3"/>
                <p:cNvPicPr>
                  <a:picLocks noChangeAspect="1" noChangeArrowheads="1"/>
                </p:cNvPicPr>
                <p:nvPr/>
              </p:nvPicPr>
              <p:blipFill>
                <a:blip r:embed="rId4" cstate="print"/>
                <a:srcRect/>
                <a:stretch>
                  <a:fillRect/>
                </a:stretch>
              </p:blipFill>
              <p:spPr bwMode="auto">
                <a:xfrm rot="8100000">
                  <a:off x="951" y="3080"/>
                  <a:ext cx="343" cy="408"/>
                </a:xfrm>
                <a:prstGeom prst="rect">
                  <a:avLst/>
                </a:prstGeom>
                <a:noFill/>
                <a:ln w="9525">
                  <a:noFill/>
                  <a:miter lim="800000"/>
                  <a:headEnd/>
                  <a:tailEnd/>
                </a:ln>
              </p:spPr>
            </p:pic>
            <p:pic>
              <p:nvPicPr>
                <p:cNvPr id="33153" name="Picture 185" descr="REACT3"/>
                <p:cNvPicPr>
                  <a:picLocks noChangeAspect="1" noChangeArrowheads="1"/>
                </p:cNvPicPr>
                <p:nvPr/>
              </p:nvPicPr>
              <p:blipFill>
                <a:blip r:embed="rId4" cstate="print"/>
                <a:srcRect/>
                <a:stretch>
                  <a:fillRect/>
                </a:stretch>
              </p:blipFill>
              <p:spPr bwMode="auto">
                <a:xfrm rot="2700000">
                  <a:off x="662" y="3195"/>
                  <a:ext cx="343" cy="408"/>
                </a:xfrm>
                <a:prstGeom prst="rect">
                  <a:avLst/>
                </a:prstGeom>
                <a:noFill/>
                <a:ln w="9525">
                  <a:noFill/>
                  <a:miter lim="800000"/>
                  <a:headEnd/>
                  <a:tailEnd/>
                </a:ln>
              </p:spPr>
            </p:pic>
            <p:pic>
              <p:nvPicPr>
                <p:cNvPr id="33154" name="Picture 186" descr="REACT3"/>
                <p:cNvPicPr>
                  <a:picLocks noChangeAspect="1" noChangeArrowheads="1"/>
                </p:cNvPicPr>
                <p:nvPr/>
              </p:nvPicPr>
              <p:blipFill>
                <a:blip r:embed="rId4" cstate="print"/>
                <a:srcRect/>
                <a:stretch>
                  <a:fillRect/>
                </a:stretch>
              </p:blipFill>
              <p:spPr bwMode="auto">
                <a:xfrm rot="-8700000">
                  <a:off x="790" y="2811"/>
                  <a:ext cx="343" cy="408"/>
                </a:xfrm>
                <a:prstGeom prst="rect">
                  <a:avLst/>
                </a:prstGeom>
                <a:noFill/>
                <a:ln w="9525">
                  <a:noFill/>
                  <a:miter lim="800000"/>
                  <a:headEnd/>
                  <a:tailEnd/>
                </a:ln>
              </p:spPr>
            </p:pic>
            <p:pic>
              <p:nvPicPr>
                <p:cNvPr id="33155" name="Picture 187" descr="REACT3"/>
                <p:cNvPicPr>
                  <a:picLocks noChangeAspect="1" noChangeArrowheads="1"/>
                </p:cNvPicPr>
                <p:nvPr/>
              </p:nvPicPr>
              <p:blipFill>
                <a:blip r:embed="rId4" cstate="print"/>
                <a:srcRect/>
                <a:stretch>
                  <a:fillRect/>
                </a:stretch>
              </p:blipFill>
              <p:spPr bwMode="auto">
                <a:xfrm rot="-2700000">
                  <a:off x="910" y="2650"/>
                  <a:ext cx="343" cy="408"/>
                </a:xfrm>
                <a:prstGeom prst="rect">
                  <a:avLst/>
                </a:prstGeom>
                <a:noFill/>
                <a:ln w="9525">
                  <a:noFill/>
                  <a:miter lim="800000"/>
                  <a:headEnd/>
                  <a:tailEnd/>
                </a:ln>
              </p:spPr>
            </p:pic>
            <p:pic>
              <p:nvPicPr>
                <p:cNvPr id="33156" name="Picture 188" descr="REACT2"/>
                <p:cNvPicPr>
                  <a:picLocks noChangeAspect="1" noChangeArrowheads="1"/>
                </p:cNvPicPr>
                <p:nvPr/>
              </p:nvPicPr>
              <p:blipFill>
                <a:blip r:embed="rId5" cstate="print"/>
                <a:srcRect/>
                <a:stretch>
                  <a:fillRect/>
                </a:stretch>
              </p:blipFill>
              <p:spPr bwMode="auto">
                <a:xfrm rot="2700000">
                  <a:off x="701" y="2537"/>
                  <a:ext cx="271" cy="211"/>
                </a:xfrm>
                <a:prstGeom prst="rect">
                  <a:avLst/>
                </a:prstGeom>
                <a:noFill/>
                <a:ln w="9525">
                  <a:noFill/>
                  <a:miter lim="800000"/>
                  <a:headEnd/>
                  <a:tailEnd/>
                </a:ln>
              </p:spPr>
            </p:pic>
            <p:pic>
              <p:nvPicPr>
                <p:cNvPr id="33157" name="Picture 189" descr="REACT2"/>
                <p:cNvPicPr>
                  <a:picLocks noChangeAspect="1" noChangeArrowheads="1"/>
                </p:cNvPicPr>
                <p:nvPr/>
              </p:nvPicPr>
              <p:blipFill>
                <a:blip r:embed="rId5" cstate="print"/>
                <a:srcRect/>
                <a:stretch>
                  <a:fillRect/>
                </a:stretch>
              </p:blipFill>
              <p:spPr bwMode="auto">
                <a:xfrm rot="900000">
                  <a:off x="1046" y="3445"/>
                  <a:ext cx="272" cy="212"/>
                </a:xfrm>
                <a:prstGeom prst="rect">
                  <a:avLst/>
                </a:prstGeom>
                <a:noFill/>
                <a:ln w="9525">
                  <a:noFill/>
                  <a:miter lim="800000"/>
                  <a:headEnd/>
                  <a:tailEnd/>
                </a:ln>
              </p:spPr>
            </p:pic>
            <p:pic>
              <p:nvPicPr>
                <p:cNvPr id="33158" name="Picture 190" descr="REACT2"/>
                <p:cNvPicPr>
                  <a:picLocks noChangeAspect="1" noChangeArrowheads="1"/>
                </p:cNvPicPr>
                <p:nvPr/>
              </p:nvPicPr>
              <p:blipFill>
                <a:blip r:embed="rId5" cstate="print"/>
                <a:srcRect/>
                <a:stretch>
                  <a:fillRect/>
                </a:stretch>
              </p:blipFill>
              <p:spPr bwMode="auto">
                <a:xfrm rot="3300000">
                  <a:off x="971" y="2462"/>
                  <a:ext cx="271" cy="211"/>
                </a:xfrm>
                <a:prstGeom prst="rect">
                  <a:avLst/>
                </a:prstGeom>
                <a:noFill/>
                <a:ln w="9525">
                  <a:noFill/>
                  <a:miter lim="800000"/>
                  <a:headEnd/>
                  <a:tailEnd/>
                </a:ln>
              </p:spPr>
            </p:pic>
            <p:pic>
              <p:nvPicPr>
                <p:cNvPr id="33159" name="Picture 191" descr="REACT2"/>
                <p:cNvPicPr>
                  <a:picLocks noChangeAspect="1" noChangeArrowheads="1"/>
                </p:cNvPicPr>
                <p:nvPr/>
              </p:nvPicPr>
              <p:blipFill>
                <a:blip r:embed="rId5" cstate="print"/>
                <a:srcRect/>
                <a:stretch>
                  <a:fillRect/>
                </a:stretch>
              </p:blipFill>
              <p:spPr bwMode="auto">
                <a:xfrm rot="900000">
                  <a:off x="592" y="2614"/>
                  <a:ext cx="272" cy="212"/>
                </a:xfrm>
                <a:prstGeom prst="rect">
                  <a:avLst/>
                </a:prstGeom>
                <a:noFill/>
                <a:ln w="9525">
                  <a:noFill/>
                  <a:miter lim="800000"/>
                  <a:headEnd/>
                  <a:tailEnd/>
                </a:ln>
              </p:spPr>
            </p:pic>
          </p:grpSp>
          <p:grpSp>
            <p:nvGrpSpPr>
              <p:cNvPr id="33118" name="Group 192"/>
              <p:cNvGrpSpPr>
                <a:grpSpLocks/>
              </p:cNvGrpSpPr>
              <p:nvPr/>
            </p:nvGrpSpPr>
            <p:grpSpPr bwMode="auto">
              <a:xfrm>
                <a:off x="340" y="2749"/>
                <a:ext cx="1321" cy="636"/>
                <a:chOff x="340" y="2705"/>
                <a:chExt cx="1321" cy="636"/>
              </a:xfrm>
            </p:grpSpPr>
            <p:pic>
              <p:nvPicPr>
                <p:cNvPr id="33119" name="Picture 193" descr="REACT3"/>
                <p:cNvPicPr>
                  <a:picLocks noChangeAspect="1" noChangeArrowheads="1"/>
                </p:cNvPicPr>
                <p:nvPr/>
              </p:nvPicPr>
              <p:blipFill>
                <a:blip r:embed="rId4" cstate="print"/>
                <a:srcRect/>
                <a:stretch>
                  <a:fillRect/>
                </a:stretch>
              </p:blipFill>
              <p:spPr bwMode="auto">
                <a:xfrm rot="8100000">
                  <a:off x="456" y="2705"/>
                  <a:ext cx="343" cy="408"/>
                </a:xfrm>
                <a:prstGeom prst="rect">
                  <a:avLst/>
                </a:prstGeom>
                <a:noFill/>
                <a:ln w="9525">
                  <a:noFill/>
                  <a:miter lim="800000"/>
                  <a:headEnd/>
                  <a:tailEnd/>
                </a:ln>
              </p:spPr>
            </p:pic>
            <p:pic>
              <p:nvPicPr>
                <p:cNvPr id="33120" name="Picture 194" descr="REACT3"/>
                <p:cNvPicPr>
                  <a:picLocks noChangeAspect="1" noChangeArrowheads="1"/>
                </p:cNvPicPr>
                <p:nvPr/>
              </p:nvPicPr>
              <p:blipFill>
                <a:blip r:embed="rId4" cstate="print"/>
                <a:srcRect/>
                <a:stretch>
                  <a:fillRect/>
                </a:stretch>
              </p:blipFill>
              <p:spPr bwMode="auto">
                <a:xfrm rot="-8700000">
                  <a:off x="1318" y="2705"/>
                  <a:ext cx="343" cy="408"/>
                </a:xfrm>
                <a:prstGeom prst="rect">
                  <a:avLst/>
                </a:prstGeom>
                <a:noFill/>
                <a:ln w="9525">
                  <a:noFill/>
                  <a:miter lim="800000"/>
                  <a:headEnd/>
                  <a:tailEnd/>
                </a:ln>
              </p:spPr>
            </p:pic>
            <p:pic>
              <p:nvPicPr>
                <p:cNvPr id="33121" name="Picture 195" descr="REACT3"/>
                <p:cNvPicPr>
                  <a:picLocks noChangeAspect="1" noChangeArrowheads="1"/>
                </p:cNvPicPr>
                <p:nvPr/>
              </p:nvPicPr>
              <p:blipFill>
                <a:blip r:embed="rId4" cstate="print"/>
                <a:srcRect/>
                <a:stretch>
                  <a:fillRect/>
                </a:stretch>
              </p:blipFill>
              <p:spPr bwMode="auto">
                <a:xfrm rot="2100000">
                  <a:off x="340" y="2841"/>
                  <a:ext cx="343" cy="408"/>
                </a:xfrm>
                <a:prstGeom prst="rect">
                  <a:avLst/>
                </a:prstGeom>
                <a:noFill/>
                <a:ln w="9525">
                  <a:noFill/>
                  <a:miter lim="800000"/>
                  <a:headEnd/>
                  <a:tailEnd/>
                </a:ln>
              </p:spPr>
            </p:pic>
            <p:pic>
              <p:nvPicPr>
                <p:cNvPr id="33122" name="Picture 196" descr="REACT2"/>
                <p:cNvPicPr>
                  <a:picLocks noChangeAspect="1" noChangeArrowheads="1"/>
                </p:cNvPicPr>
                <p:nvPr/>
              </p:nvPicPr>
              <p:blipFill>
                <a:blip r:embed="rId5" cstate="print"/>
                <a:srcRect/>
                <a:stretch>
                  <a:fillRect/>
                </a:stretch>
              </p:blipFill>
              <p:spPr bwMode="auto">
                <a:xfrm rot="-3600000">
                  <a:off x="331" y="3057"/>
                  <a:ext cx="317" cy="247"/>
                </a:xfrm>
                <a:prstGeom prst="rect">
                  <a:avLst/>
                </a:prstGeom>
                <a:noFill/>
                <a:ln w="9525">
                  <a:noFill/>
                  <a:miter lim="800000"/>
                  <a:headEnd/>
                  <a:tailEnd/>
                </a:ln>
              </p:spPr>
            </p:pic>
            <p:grpSp>
              <p:nvGrpSpPr>
                <p:cNvPr id="33123" name="Group 197"/>
                <p:cNvGrpSpPr>
                  <a:grpSpLocks/>
                </p:cNvGrpSpPr>
                <p:nvPr/>
              </p:nvGrpSpPr>
              <p:grpSpPr bwMode="auto">
                <a:xfrm rot="2100000">
                  <a:off x="592" y="2841"/>
                  <a:ext cx="525" cy="500"/>
                  <a:chOff x="657" y="2387"/>
                  <a:chExt cx="525" cy="500"/>
                </a:xfrm>
              </p:grpSpPr>
              <p:grpSp>
                <p:nvGrpSpPr>
                  <p:cNvPr id="33125" name="Group 198"/>
                  <p:cNvGrpSpPr>
                    <a:grpSpLocks/>
                  </p:cNvGrpSpPr>
                  <p:nvPr/>
                </p:nvGrpSpPr>
                <p:grpSpPr bwMode="auto">
                  <a:xfrm>
                    <a:off x="703" y="2387"/>
                    <a:ext cx="479" cy="409"/>
                    <a:chOff x="703" y="2387"/>
                    <a:chExt cx="479" cy="409"/>
                  </a:xfrm>
                </p:grpSpPr>
                <p:grpSp>
                  <p:nvGrpSpPr>
                    <p:cNvPr id="33135" name="Group 199"/>
                    <p:cNvGrpSpPr>
                      <a:grpSpLocks/>
                    </p:cNvGrpSpPr>
                    <p:nvPr/>
                  </p:nvGrpSpPr>
                  <p:grpSpPr bwMode="auto">
                    <a:xfrm>
                      <a:off x="748" y="2387"/>
                      <a:ext cx="434" cy="409"/>
                      <a:chOff x="748" y="2387"/>
                      <a:chExt cx="434" cy="409"/>
                    </a:xfrm>
                  </p:grpSpPr>
                  <p:pic>
                    <p:nvPicPr>
                      <p:cNvPr id="33140" name="Picture 200"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141" name="Picture 201"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142" name="Picture 202"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136" name="Group 203"/>
                    <p:cNvGrpSpPr>
                      <a:grpSpLocks/>
                    </p:cNvGrpSpPr>
                    <p:nvPr/>
                  </p:nvGrpSpPr>
                  <p:grpSpPr bwMode="auto">
                    <a:xfrm>
                      <a:off x="703" y="2387"/>
                      <a:ext cx="434" cy="409"/>
                      <a:chOff x="748" y="2387"/>
                      <a:chExt cx="434" cy="409"/>
                    </a:xfrm>
                  </p:grpSpPr>
                  <p:pic>
                    <p:nvPicPr>
                      <p:cNvPr id="33137" name="Picture 204"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138" name="Picture 205"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139" name="Picture 206"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3126" name="Group 207"/>
                  <p:cNvGrpSpPr>
                    <a:grpSpLocks/>
                  </p:cNvGrpSpPr>
                  <p:nvPr/>
                </p:nvGrpSpPr>
                <p:grpSpPr bwMode="auto">
                  <a:xfrm rot="10800000">
                    <a:off x="657" y="2478"/>
                    <a:ext cx="479" cy="409"/>
                    <a:chOff x="703" y="2387"/>
                    <a:chExt cx="479" cy="409"/>
                  </a:xfrm>
                </p:grpSpPr>
                <p:grpSp>
                  <p:nvGrpSpPr>
                    <p:cNvPr id="33127" name="Group 208"/>
                    <p:cNvGrpSpPr>
                      <a:grpSpLocks/>
                    </p:cNvGrpSpPr>
                    <p:nvPr/>
                  </p:nvGrpSpPr>
                  <p:grpSpPr bwMode="auto">
                    <a:xfrm>
                      <a:off x="748" y="2387"/>
                      <a:ext cx="434" cy="409"/>
                      <a:chOff x="748" y="2387"/>
                      <a:chExt cx="434" cy="409"/>
                    </a:xfrm>
                  </p:grpSpPr>
                  <p:pic>
                    <p:nvPicPr>
                      <p:cNvPr id="33132" name="Picture 20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133" name="Picture 21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134" name="Picture 21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128" name="Group 212"/>
                    <p:cNvGrpSpPr>
                      <a:grpSpLocks/>
                    </p:cNvGrpSpPr>
                    <p:nvPr/>
                  </p:nvGrpSpPr>
                  <p:grpSpPr bwMode="auto">
                    <a:xfrm>
                      <a:off x="703" y="2387"/>
                      <a:ext cx="434" cy="409"/>
                      <a:chOff x="748" y="2387"/>
                      <a:chExt cx="434" cy="409"/>
                    </a:xfrm>
                  </p:grpSpPr>
                  <p:pic>
                    <p:nvPicPr>
                      <p:cNvPr id="33129" name="Picture 21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130" name="Picture 21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131" name="Picture 21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3124" name="Picture 216" descr="REACT3"/>
                <p:cNvPicPr>
                  <a:picLocks noChangeAspect="1" noChangeArrowheads="1"/>
                </p:cNvPicPr>
                <p:nvPr/>
              </p:nvPicPr>
              <p:blipFill>
                <a:blip r:embed="rId4" cstate="print"/>
                <a:srcRect/>
                <a:stretch>
                  <a:fillRect/>
                </a:stretch>
              </p:blipFill>
              <p:spPr bwMode="auto">
                <a:xfrm rot="2100000">
                  <a:off x="469" y="2867"/>
                  <a:ext cx="305" cy="363"/>
                </a:xfrm>
                <a:prstGeom prst="rect">
                  <a:avLst/>
                </a:prstGeom>
                <a:noFill/>
                <a:ln w="9525">
                  <a:noFill/>
                  <a:miter lim="800000"/>
                  <a:headEnd/>
                  <a:tailEnd/>
                </a:ln>
              </p:spPr>
            </p:pic>
          </p:grpSp>
        </p:grpSp>
      </p:grpSp>
      <p:grpSp>
        <p:nvGrpSpPr>
          <p:cNvPr id="61102" name="Group 217"/>
          <p:cNvGrpSpPr>
            <a:grpSpLocks/>
          </p:cNvGrpSpPr>
          <p:nvPr/>
        </p:nvGrpSpPr>
        <p:grpSpPr bwMode="auto">
          <a:xfrm>
            <a:off x="3802063" y="1328738"/>
            <a:ext cx="1192212" cy="1109662"/>
            <a:chOff x="3807" y="184"/>
            <a:chExt cx="1341" cy="1159"/>
          </a:xfrm>
        </p:grpSpPr>
        <p:pic>
          <p:nvPicPr>
            <p:cNvPr id="33055" name="Picture 218" descr="REACT3"/>
            <p:cNvPicPr>
              <a:picLocks noChangeAspect="1" noChangeArrowheads="1"/>
            </p:cNvPicPr>
            <p:nvPr/>
          </p:nvPicPr>
          <p:blipFill>
            <a:blip r:embed="rId4" cstate="print"/>
            <a:srcRect/>
            <a:stretch>
              <a:fillRect/>
            </a:stretch>
          </p:blipFill>
          <p:spPr bwMode="auto">
            <a:xfrm rot="420000">
              <a:off x="4092" y="758"/>
              <a:ext cx="305" cy="363"/>
            </a:xfrm>
            <a:prstGeom prst="rect">
              <a:avLst/>
            </a:prstGeom>
            <a:noFill/>
            <a:ln w="9525">
              <a:noFill/>
              <a:miter lim="800000"/>
              <a:headEnd/>
              <a:tailEnd/>
            </a:ln>
          </p:spPr>
        </p:pic>
        <p:grpSp>
          <p:nvGrpSpPr>
            <p:cNvPr id="33056" name="Group 219"/>
            <p:cNvGrpSpPr>
              <a:grpSpLocks/>
            </p:cNvGrpSpPr>
            <p:nvPr/>
          </p:nvGrpSpPr>
          <p:grpSpPr bwMode="auto">
            <a:xfrm rot="420000">
              <a:off x="3878" y="709"/>
              <a:ext cx="525" cy="500"/>
              <a:chOff x="657" y="2387"/>
              <a:chExt cx="525" cy="500"/>
            </a:xfrm>
          </p:grpSpPr>
          <p:grpSp>
            <p:nvGrpSpPr>
              <p:cNvPr id="33089" name="Group 220"/>
              <p:cNvGrpSpPr>
                <a:grpSpLocks/>
              </p:cNvGrpSpPr>
              <p:nvPr/>
            </p:nvGrpSpPr>
            <p:grpSpPr bwMode="auto">
              <a:xfrm>
                <a:off x="703" y="2387"/>
                <a:ext cx="479" cy="409"/>
                <a:chOff x="703" y="2387"/>
                <a:chExt cx="479" cy="409"/>
              </a:xfrm>
            </p:grpSpPr>
            <p:grpSp>
              <p:nvGrpSpPr>
                <p:cNvPr id="33099" name="Group 221"/>
                <p:cNvGrpSpPr>
                  <a:grpSpLocks/>
                </p:cNvGrpSpPr>
                <p:nvPr/>
              </p:nvGrpSpPr>
              <p:grpSpPr bwMode="auto">
                <a:xfrm>
                  <a:off x="748" y="2387"/>
                  <a:ext cx="434" cy="409"/>
                  <a:chOff x="748" y="2387"/>
                  <a:chExt cx="434" cy="409"/>
                </a:xfrm>
              </p:grpSpPr>
              <p:pic>
                <p:nvPicPr>
                  <p:cNvPr id="33104" name="Picture 22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105" name="Picture 22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106" name="Picture 22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100" name="Group 225"/>
                <p:cNvGrpSpPr>
                  <a:grpSpLocks/>
                </p:cNvGrpSpPr>
                <p:nvPr/>
              </p:nvGrpSpPr>
              <p:grpSpPr bwMode="auto">
                <a:xfrm>
                  <a:off x="703" y="2387"/>
                  <a:ext cx="434" cy="409"/>
                  <a:chOff x="748" y="2387"/>
                  <a:chExt cx="434" cy="409"/>
                </a:xfrm>
              </p:grpSpPr>
              <p:pic>
                <p:nvPicPr>
                  <p:cNvPr id="33101" name="Picture 226"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102" name="Picture 227"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103" name="Picture 228"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3090" name="Group 229"/>
              <p:cNvGrpSpPr>
                <a:grpSpLocks/>
              </p:cNvGrpSpPr>
              <p:nvPr/>
            </p:nvGrpSpPr>
            <p:grpSpPr bwMode="auto">
              <a:xfrm rot="10800000">
                <a:off x="657" y="2478"/>
                <a:ext cx="479" cy="409"/>
                <a:chOff x="703" y="2387"/>
                <a:chExt cx="479" cy="409"/>
              </a:xfrm>
            </p:grpSpPr>
            <p:grpSp>
              <p:nvGrpSpPr>
                <p:cNvPr id="33091" name="Group 230"/>
                <p:cNvGrpSpPr>
                  <a:grpSpLocks/>
                </p:cNvGrpSpPr>
                <p:nvPr/>
              </p:nvGrpSpPr>
              <p:grpSpPr bwMode="auto">
                <a:xfrm>
                  <a:off x="748" y="2387"/>
                  <a:ext cx="434" cy="409"/>
                  <a:chOff x="748" y="2387"/>
                  <a:chExt cx="434" cy="409"/>
                </a:xfrm>
              </p:grpSpPr>
              <p:pic>
                <p:nvPicPr>
                  <p:cNvPr id="33096" name="Picture 231"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097" name="Picture 232"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098" name="Picture 233"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092" name="Group 234"/>
                <p:cNvGrpSpPr>
                  <a:grpSpLocks/>
                </p:cNvGrpSpPr>
                <p:nvPr/>
              </p:nvGrpSpPr>
              <p:grpSpPr bwMode="auto">
                <a:xfrm>
                  <a:off x="703" y="2387"/>
                  <a:ext cx="434" cy="409"/>
                  <a:chOff x="748" y="2387"/>
                  <a:chExt cx="434" cy="409"/>
                </a:xfrm>
              </p:grpSpPr>
              <p:pic>
                <p:nvPicPr>
                  <p:cNvPr id="33093" name="Picture 235"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094" name="Picture 236"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095" name="Picture 237"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3057" name="Picture 238" descr="REACT3"/>
            <p:cNvPicPr>
              <a:picLocks noChangeAspect="1" noChangeArrowheads="1"/>
            </p:cNvPicPr>
            <p:nvPr/>
          </p:nvPicPr>
          <p:blipFill>
            <a:blip r:embed="rId4" cstate="print"/>
            <a:srcRect/>
            <a:stretch>
              <a:fillRect/>
            </a:stretch>
          </p:blipFill>
          <p:spPr bwMode="auto">
            <a:xfrm rot="420000">
              <a:off x="4332" y="935"/>
              <a:ext cx="343" cy="408"/>
            </a:xfrm>
            <a:prstGeom prst="rect">
              <a:avLst/>
            </a:prstGeom>
            <a:noFill/>
            <a:ln w="9525">
              <a:noFill/>
              <a:miter lim="800000"/>
              <a:headEnd/>
              <a:tailEnd/>
            </a:ln>
          </p:spPr>
        </p:pic>
        <p:pic>
          <p:nvPicPr>
            <p:cNvPr id="33058" name="Picture 239" descr="REACT3"/>
            <p:cNvPicPr>
              <a:picLocks noChangeAspect="1" noChangeArrowheads="1"/>
            </p:cNvPicPr>
            <p:nvPr/>
          </p:nvPicPr>
          <p:blipFill>
            <a:blip r:embed="rId4" cstate="print"/>
            <a:srcRect/>
            <a:stretch>
              <a:fillRect/>
            </a:stretch>
          </p:blipFill>
          <p:spPr bwMode="auto">
            <a:xfrm rot="420000">
              <a:off x="4513" y="754"/>
              <a:ext cx="343" cy="408"/>
            </a:xfrm>
            <a:prstGeom prst="rect">
              <a:avLst/>
            </a:prstGeom>
            <a:noFill/>
            <a:ln w="9525">
              <a:noFill/>
              <a:miter lim="800000"/>
              <a:headEnd/>
              <a:tailEnd/>
            </a:ln>
          </p:spPr>
        </p:pic>
        <p:pic>
          <p:nvPicPr>
            <p:cNvPr id="33059" name="Picture 240" descr="REACT3"/>
            <p:cNvPicPr>
              <a:picLocks noChangeAspect="1" noChangeArrowheads="1"/>
            </p:cNvPicPr>
            <p:nvPr/>
          </p:nvPicPr>
          <p:blipFill>
            <a:blip r:embed="rId4" cstate="print"/>
            <a:srcRect/>
            <a:stretch>
              <a:fillRect/>
            </a:stretch>
          </p:blipFill>
          <p:spPr bwMode="auto">
            <a:xfrm rot="-10380000">
              <a:off x="3878" y="482"/>
              <a:ext cx="343" cy="408"/>
            </a:xfrm>
            <a:prstGeom prst="rect">
              <a:avLst/>
            </a:prstGeom>
            <a:noFill/>
            <a:ln w="9525">
              <a:noFill/>
              <a:miter lim="800000"/>
              <a:headEnd/>
              <a:tailEnd/>
            </a:ln>
          </p:spPr>
        </p:pic>
        <p:pic>
          <p:nvPicPr>
            <p:cNvPr id="33060" name="Picture 241" descr="REACT3"/>
            <p:cNvPicPr>
              <a:picLocks noChangeAspect="1" noChangeArrowheads="1"/>
            </p:cNvPicPr>
            <p:nvPr/>
          </p:nvPicPr>
          <p:blipFill>
            <a:blip r:embed="rId4" cstate="print"/>
            <a:srcRect/>
            <a:stretch>
              <a:fillRect/>
            </a:stretch>
          </p:blipFill>
          <p:spPr bwMode="auto">
            <a:xfrm rot="-10380000">
              <a:off x="4468" y="754"/>
              <a:ext cx="343" cy="408"/>
            </a:xfrm>
            <a:prstGeom prst="rect">
              <a:avLst/>
            </a:prstGeom>
            <a:noFill/>
            <a:ln w="9525">
              <a:noFill/>
              <a:miter lim="800000"/>
              <a:headEnd/>
              <a:tailEnd/>
            </a:ln>
          </p:spPr>
        </p:pic>
        <p:pic>
          <p:nvPicPr>
            <p:cNvPr id="33061" name="Picture 242" descr="REACT3"/>
            <p:cNvPicPr>
              <a:picLocks noChangeAspect="1" noChangeArrowheads="1"/>
            </p:cNvPicPr>
            <p:nvPr/>
          </p:nvPicPr>
          <p:blipFill>
            <a:blip r:embed="rId4" cstate="print"/>
            <a:srcRect/>
            <a:stretch>
              <a:fillRect/>
            </a:stretch>
          </p:blipFill>
          <p:spPr bwMode="auto">
            <a:xfrm rot="5820000">
              <a:off x="4340" y="850"/>
              <a:ext cx="343" cy="408"/>
            </a:xfrm>
            <a:prstGeom prst="rect">
              <a:avLst/>
            </a:prstGeom>
            <a:noFill/>
            <a:ln w="9525">
              <a:noFill/>
              <a:miter lim="800000"/>
              <a:headEnd/>
              <a:tailEnd/>
            </a:ln>
          </p:spPr>
        </p:pic>
        <p:pic>
          <p:nvPicPr>
            <p:cNvPr id="33062" name="Picture 243" descr="REACT3"/>
            <p:cNvPicPr>
              <a:picLocks noChangeAspect="1" noChangeArrowheads="1"/>
            </p:cNvPicPr>
            <p:nvPr/>
          </p:nvPicPr>
          <p:blipFill>
            <a:blip r:embed="rId4" cstate="print"/>
            <a:srcRect/>
            <a:stretch>
              <a:fillRect/>
            </a:stretch>
          </p:blipFill>
          <p:spPr bwMode="auto">
            <a:xfrm rot="-10380000">
              <a:off x="4230" y="732"/>
              <a:ext cx="343" cy="408"/>
            </a:xfrm>
            <a:prstGeom prst="rect">
              <a:avLst/>
            </a:prstGeom>
            <a:noFill/>
            <a:ln w="9525">
              <a:noFill/>
              <a:miter lim="800000"/>
              <a:headEnd/>
              <a:tailEnd/>
            </a:ln>
          </p:spPr>
        </p:pic>
        <p:pic>
          <p:nvPicPr>
            <p:cNvPr id="33063" name="Picture 244" descr="REACT3"/>
            <p:cNvPicPr>
              <a:picLocks noChangeAspect="1" noChangeArrowheads="1"/>
            </p:cNvPicPr>
            <p:nvPr/>
          </p:nvPicPr>
          <p:blipFill>
            <a:blip r:embed="rId4" cstate="print"/>
            <a:srcRect/>
            <a:stretch>
              <a:fillRect/>
            </a:stretch>
          </p:blipFill>
          <p:spPr bwMode="auto">
            <a:xfrm rot="5820000">
              <a:off x="4541" y="692"/>
              <a:ext cx="343" cy="408"/>
            </a:xfrm>
            <a:prstGeom prst="rect">
              <a:avLst/>
            </a:prstGeom>
            <a:noFill/>
            <a:ln w="9525">
              <a:noFill/>
              <a:miter lim="800000"/>
              <a:headEnd/>
              <a:tailEnd/>
            </a:ln>
          </p:spPr>
        </p:pic>
        <p:pic>
          <p:nvPicPr>
            <p:cNvPr id="33064" name="Picture 245" descr="REACT3"/>
            <p:cNvPicPr>
              <a:picLocks noChangeAspect="1" noChangeArrowheads="1"/>
            </p:cNvPicPr>
            <p:nvPr/>
          </p:nvPicPr>
          <p:blipFill>
            <a:blip r:embed="rId4" cstate="print"/>
            <a:srcRect/>
            <a:stretch>
              <a:fillRect/>
            </a:stretch>
          </p:blipFill>
          <p:spPr bwMode="auto">
            <a:xfrm rot="-4980000">
              <a:off x="4682" y="664"/>
              <a:ext cx="343" cy="408"/>
            </a:xfrm>
            <a:prstGeom prst="rect">
              <a:avLst/>
            </a:prstGeom>
            <a:noFill/>
            <a:ln w="9525">
              <a:noFill/>
              <a:miter lim="800000"/>
              <a:headEnd/>
              <a:tailEnd/>
            </a:ln>
          </p:spPr>
        </p:pic>
        <p:pic>
          <p:nvPicPr>
            <p:cNvPr id="33065" name="Picture 246" descr="REACT3"/>
            <p:cNvPicPr>
              <a:picLocks noChangeAspect="1" noChangeArrowheads="1"/>
            </p:cNvPicPr>
            <p:nvPr/>
          </p:nvPicPr>
          <p:blipFill>
            <a:blip r:embed="rId4" cstate="print"/>
            <a:srcRect/>
            <a:stretch>
              <a:fillRect/>
            </a:stretch>
          </p:blipFill>
          <p:spPr bwMode="auto">
            <a:xfrm rot="420000">
              <a:off x="4105" y="890"/>
              <a:ext cx="343" cy="408"/>
            </a:xfrm>
            <a:prstGeom prst="rect">
              <a:avLst/>
            </a:prstGeom>
            <a:noFill/>
            <a:ln w="9525">
              <a:noFill/>
              <a:miter lim="800000"/>
              <a:headEnd/>
              <a:tailEnd/>
            </a:ln>
          </p:spPr>
        </p:pic>
        <p:pic>
          <p:nvPicPr>
            <p:cNvPr id="33066" name="Picture 247" descr="REACT3"/>
            <p:cNvPicPr>
              <a:picLocks noChangeAspect="1" noChangeArrowheads="1"/>
            </p:cNvPicPr>
            <p:nvPr/>
          </p:nvPicPr>
          <p:blipFill>
            <a:blip r:embed="rId4" cstate="print"/>
            <a:srcRect/>
            <a:stretch>
              <a:fillRect/>
            </a:stretch>
          </p:blipFill>
          <p:spPr bwMode="auto">
            <a:xfrm rot="-10380000">
              <a:off x="4382" y="614"/>
              <a:ext cx="343" cy="408"/>
            </a:xfrm>
            <a:prstGeom prst="rect">
              <a:avLst/>
            </a:prstGeom>
            <a:noFill/>
            <a:ln w="9525">
              <a:noFill/>
              <a:miter lim="800000"/>
              <a:headEnd/>
              <a:tailEnd/>
            </a:ln>
          </p:spPr>
        </p:pic>
        <p:pic>
          <p:nvPicPr>
            <p:cNvPr id="33067" name="Picture 248" descr="REACT3"/>
            <p:cNvPicPr>
              <a:picLocks noChangeAspect="1" noChangeArrowheads="1"/>
            </p:cNvPicPr>
            <p:nvPr/>
          </p:nvPicPr>
          <p:blipFill>
            <a:blip r:embed="rId4" cstate="print"/>
            <a:srcRect/>
            <a:stretch>
              <a:fillRect/>
            </a:stretch>
          </p:blipFill>
          <p:spPr bwMode="auto">
            <a:xfrm rot="5820000">
              <a:off x="4182" y="268"/>
              <a:ext cx="343" cy="408"/>
            </a:xfrm>
            <a:prstGeom prst="rect">
              <a:avLst/>
            </a:prstGeom>
            <a:noFill/>
            <a:ln w="9525">
              <a:noFill/>
              <a:miter lim="800000"/>
              <a:headEnd/>
              <a:tailEnd/>
            </a:ln>
          </p:spPr>
        </p:pic>
        <p:pic>
          <p:nvPicPr>
            <p:cNvPr id="33068" name="Picture 249" descr="REACT3"/>
            <p:cNvPicPr>
              <a:picLocks noChangeAspect="1" noChangeArrowheads="1"/>
            </p:cNvPicPr>
            <p:nvPr/>
          </p:nvPicPr>
          <p:blipFill>
            <a:blip r:embed="rId4" cstate="print"/>
            <a:srcRect/>
            <a:stretch>
              <a:fillRect/>
            </a:stretch>
          </p:blipFill>
          <p:spPr bwMode="auto">
            <a:xfrm rot="-2700000">
              <a:off x="3807" y="618"/>
              <a:ext cx="343" cy="408"/>
            </a:xfrm>
            <a:prstGeom prst="rect">
              <a:avLst/>
            </a:prstGeom>
            <a:noFill/>
            <a:ln w="9525">
              <a:noFill/>
              <a:miter lim="800000"/>
              <a:headEnd/>
              <a:tailEnd/>
            </a:ln>
          </p:spPr>
        </p:pic>
        <p:pic>
          <p:nvPicPr>
            <p:cNvPr id="33069" name="Picture 250" descr="REACT3"/>
            <p:cNvPicPr>
              <a:picLocks noChangeAspect="1" noChangeArrowheads="1"/>
            </p:cNvPicPr>
            <p:nvPr/>
          </p:nvPicPr>
          <p:blipFill>
            <a:blip r:embed="rId4" cstate="print"/>
            <a:srcRect/>
            <a:stretch>
              <a:fillRect/>
            </a:stretch>
          </p:blipFill>
          <p:spPr bwMode="auto">
            <a:xfrm rot="-8100000">
              <a:off x="4010" y="541"/>
              <a:ext cx="343" cy="408"/>
            </a:xfrm>
            <a:prstGeom prst="rect">
              <a:avLst/>
            </a:prstGeom>
            <a:noFill/>
            <a:ln w="9525">
              <a:noFill/>
              <a:miter lim="800000"/>
              <a:headEnd/>
              <a:tailEnd/>
            </a:ln>
          </p:spPr>
        </p:pic>
        <p:pic>
          <p:nvPicPr>
            <p:cNvPr id="33070" name="Picture 251" descr="REACT3"/>
            <p:cNvPicPr>
              <a:picLocks noChangeAspect="1" noChangeArrowheads="1"/>
            </p:cNvPicPr>
            <p:nvPr/>
          </p:nvPicPr>
          <p:blipFill>
            <a:blip r:embed="rId4" cstate="print"/>
            <a:srcRect/>
            <a:stretch>
              <a:fillRect/>
            </a:stretch>
          </p:blipFill>
          <p:spPr bwMode="auto">
            <a:xfrm rot="-8100000">
              <a:off x="3955" y="268"/>
              <a:ext cx="343" cy="408"/>
            </a:xfrm>
            <a:prstGeom prst="rect">
              <a:avLst/>
            </a:prstGeom>
            <a:noFill/>
            <a:ln w="9525">
              <a:noFill/>
              <a:miter lim="800000"/>
              <a:headEnd/>
              <a:tailEnd/>
            </a:ln>
          </p:spPr>
        </p:pic>
        <p:pic>
          <p:nvPicPr>
            <p:cNvPr id="33071" name="Picture 252" descr="REACT3"/>
            <p:cNvPicPr>
              <a:picLocks noChangeAspect="1" noChangeArrowheads="1"/>
            </p:cNvPicPr>
            <p:nvPr/>
          </p:nvPicPr>
          <p:blipFill>
            <a:blip r:embed="rId4" cstate="print"/>
            <a:srcRect/>
            <a:stretch>
              <a:fillRect/>
            </a:stretch>
          </p:blipFill>
          <p:spPr bwMode="auto">
            <a:xfrm rot="-2700000">
              <a:off x="3996" y="582"/>
              <a:ext cx="343" cy="408"/>
            </a:xfrm>
            <a:prstGeom prst="rect">
              <a:avLst/>
            </a:prstGeom>
            <a:noFill/>
            <a:ln w="9525">
              <a:noFill/>
              <a:miter lim="800000"/>
              <a:headEnd/>
              <a:tailEnd/>
            </a:ln>
          </p:spPr>
        </p:pic>
        <p:pic>
          <p:nvPicPr>
            <p:cNvPr id="33072" name="Picture 253" descr="REACT3"/>
            <p:cNvPicPr>
              <a:picLocks noChangeAspect="1" noChangeArrowheads="1"/>
            </p:cNvPicPr>
            <p:nvPr/>
          </p:nvPicPr>
          <p:blipFill>
            <a:blip r:embed="rId4" cstate="print"/>
            <a:srcRect/>
            <a:stretch>
              <a:fillRect/>
            </a:stretch>
          </p:blipFill>
          <p:spPr bwMode="auto">
            <a:xfrm rot="-8100000">
              <a:off x="4060" y="729"/>
              <a:ext cx="343" cy="408"/>
            </a:xfrm>
            <a:prstGeom prst="rect">
              <a:avLst/>
            </a:prstGeom>
            <a:noFill/>
            <a:ln w="9525">
              <a:noFill/>
              <a:miter lim="800000"/>
              <a:headEnd/>
              <a:tailEnd/>
            </a:ln>
          </p:spPr>
        </p:pic>
        <p:pic>
          <p:nvPicPr>
            <p:cNvPr id="33073" name="Picture 254" descr="REACT3"/>
            <p:cNvPicPr>
              <a:picLocks noChangeAspect="1" noChangeArrowheads="1"/>
            </p:cNvPicPr>
            <p:nvPr/>
          </p:nvPicPr>
          <p:blipFill>
            <a:blip r:embed="rId4" cstate="print"/>
            <a:srcRect/>
            <a:stretch>
              <a:fillRect/>
            </a:stretch>
          </p:blipFill>
          <p:spPr bwMode="auto">
            <a:xfrm rot="-2700000">
              <a:off x="4468" y="935"/>
              <a:ext cx="343" cy="408"/>
            </a:xfrm>
            <a:prstGeom prst="rect">
              <a:avLst/>
            </a:prstGeom>
            <a:noFill/>
            <a:ln w="9525">
              <a:noFill/>
              <a:miter lim="800000"/>
              <a:headEnd/>
              <a:tailEnd/>
            </a:ln>
          </p:spPr>
        </p:pic>
        <p:pic>
          <p:nvPicPr>
            <p:cNvPr id="33074" name="Picture 255" descr="REACT3"/>
            <p:cNvPicPr>
              <a:picLocks noChangeAspect="1" noChangeArrowheads="1"/>
            </p:cNvPicPr>
            <p:nvPr/>
          </p:nvPicPr>
          <p:blipFill>
            <a:blip r:embed="rId4" cstate="print"/>
            <a:srcRect/>
            <a:stretch>
              <a:fillRect/>
            </a:stretch>
          </p:blipFill>
          <p:spPr bwMode="auto">
            <a:xfrm rot="8100000">
              <a:off x="4241" y="255"/>
              <a:ext cx="343" cy="408"/>
            </a:xfrm>
            <a:prstGeom prst="rect">
              <a:avLst/>
            </a:prstGeom>
            <a:noFill/>
            <a:ln w="9525">
              <a:noFill/>
              <a:miter lim="800000"/>
              <a:headEnd/>
              <a:tailEnd/>
            </a:ln>
          </p:spPr>
        </p:pic>
        <p:pic>
          <p:nvPicPr>
            <p:cNvPr id="33075" name="Picture 256" descr="REACT3"/>
            <p:cNvPicPr>
              <a:picLocks noChangeAspect="1" noChangeArrowheads="1"/>
            </p:cNvPicPr>
            <p:nvPr/>
          </p:nvPicPr>
          <p:blipFill>
            <a:blip r:embed="rId4" cstate="print"/>
            <a:srcRect/>
            <a:stretch>
              <a:fillRect/>
            </a:stretch>
          </p:blipFill>
          <p:spPr bwMode="auto">
            <a:xfrm rot="2700000">
              <a:off x="4636" y="858"/>
              <a:ext cx="343" cy="408"/>
            </a:xfrm>
            <a:prstGeom prst="rect">
              <a:avLst/>
            </a:prstGeom>
            <a:noFill/>
            <a:ln w="9525">
              <a:noFill/>
              <a:miter lim="800000"/>
              <a:headEnd/>
              <a:tailEnd/>
            </a:ln>
          </p:spPr>
        </p:pic>
        <p:pic>
          <p:nvPicPr>
            <p:cNvPr id="33076" name="Picture 257" descr="REACT3"/>
            <p:cNvPicPr>
              <a:picLocks noChangeAspect="1" noChangeArrowheads="1"/>
            </p:cNvPicPr>
            <p:nvPr/>
          </p:nvPicPr>
          <p:blipFill>
            <a:blip r:embed="rId4" cstate="print"/>
            <a:srcRect/>
            <a:stretch>
              <a:fillRect/>
            </a:stretch>
          </p:blipFill>
          <p:spPr bwMode="auto">
            <a:xfrm rot="10500000">
              <a:off x="4252" y="645"/>
              <a:ext cx="343" cy="408"/>
            </a:xfrm>
            <a:prstGeom prst="rect">
              <a:avLst/>
            </a:prstGeom>
            <a:noFill/>
            <a:ln w="9525">
              <a:noFill/>
              <a:miter lim="800000"/>
              <a:headEnd/>
              <a:tailEnd/>
            </a:ln>
          </p:spPr>
        </p:pic>
        <p:pic>
          <p:nvPicPr>
            <p:cNvPr id="33077" name="Picture 258" descr="REACT3"/>
            <p:cNvPicPr>
              <a:picLocks noChangeAspect="1" noChangeArrowheads="1"/>
            </p:cNvPicPr>
            <p:nvPr/>
          </p:nvPicPr>
          <p:blipFill>
            <a:blip r:embed="rId4" cstate="print"/>
            <a:srcRect/>
            <a:stretch>
              <a:fillRect/>
            </a:stretch>
          </p:blipFill>
          <p:spPr bwMode="auto">
            <a:xfrm rot="-8700000">
              <a:off x="4649" y="300"/>
              <a:ext cx="343" cy="408"/>
            </a:xfrm>
            <a:prstGeom prst="rect">
              <a:avLst/>
            </a:prstGeom>
            <a:noFill/>
            <a:ln w="9525">
              <a:noFill/>
              <a:miter lim="800000"/>
              <a:headEnd/>
              <a:tailEnd/>
            </a:ln>
          </p:spPr>
        </p:pic>
        <p:pic>
          <p:nvPicPr>
            <p:cNvPr id="33078" name="Picture 259" descr="REACT3"/>
            <p:cNvPicPr>
              <a:picLocks noChangeAspect="1" noChangeArrowheads="1"/>
            </p:cNvPicPr>
            <p:nvPr/>
          </p:nvPicPr>
          <p:blipFill>
            <a:blip r:embed="rId4" cstate="print"/>
            <a:srcRect/>
            <a:stretch>
              <a:fillRect/>
            </a:stretch>
          </p:blipFill>
          <p:spPr bwMode="auto">
            <a:xfrm rot="-8100000">
              <a:off x="4001" y="314"/>
              <a:ext cx="343" cy="408"/>
            </a:xfrm>
            <a:prstGeom prst="rect">
              <a:avLst/>
            </a:prstGeom>
            <a:noFill/>
            <a:ln w="9525">
              <a:noFill/>
              <a:miter lim="800000"/>
              <a:headEnd/>
              <a:tailEnd/>
            </a:ln>
          </p:spPr>
        </p:pic>
        <p:pic>
          <p:nvPicPr>
            <p:cNvPr id="33079" name="Picture 260" descr="REACT2"/>
            <p:cNvPicPr>
              <a:picLocks noChangeAspect="1" noChangeArrowheads="1"/>
            </p:cNvPicPr>
            <p:nvPr/>
          </p:nvPicPr>
          <p:blipFill>
            <a:blip r:embed="rId5" cstate="print"/>
            <a:srcRect/>
            <a:stretch>
              <a:fillRect/>
            </a:stretch>
          </p:blipFill>
          <p:spPr bwMode="auto">
            <a:xfrm rot="-2700000">
              <a:off x="3833" y="436"/>
              <a:ext cx="317" cy="247"/>
            </a:xfrm>
            <a:prstGeom prst="rect">
              <a:avLst/>
            </a:prstGeom>
            <a:noFill/>
            <a:ln w="9525">
              <a:noFill/>
              <a:miter lim="800000"/>
              <a:headEnd/>
              <a:tailEnd/>
            </a:ln>
          </p:spPr>
        </p:pic>
        <p:pic>
          <p:nvPicPr>
            <p:cNvPr id="33080" name="Picture 261" descr="REACT3"/>
            <p:cNvPicPr>
              <a:picLocks noChangeAspect="1" noChangeArrowheads="1"/>
            </p:cNvPicPr>
            <p:nvPr/>
          </p:nvPicPr>
          <p:blipFill>
            <a:blip r:embed="rId4" cstate="print"/>
            <a:srcRect/>
            <a:stretch>
              <a:fillRect/>
            </a:stretch>
          </p:blipFill>
          <p:spPr bwMode="auto">
            <a:xfrm rot="-8100000">
              <a:off x="4091" y="178"/>
              <a:ext cx="343" cy="408"/>
            </a:xfrm>
            <a:prstGeom prst="rect">
              <a:avLst/>
            </a:prstGeom>
            <a:noFill/>
            <a:ln w="9525">
              <a:noFill/>
              <a:miter lim="800000"/>
              <a:headEnd/>
              <a:tailEnd/>
            </a:ln>
          </p:spPr>
        </p:pic>
        <p:pic>
          <p:nvPicPr>
            <p:cNvPr id="33081" name="Picture 262" descr="REACT3"/>
            <p:cNvPicPr>
              <a:picLocks noChangeAspect="1" noChangeArrowheads="1"/>
            </p:cNvPicPr>
            <p:nvPr/>
          </p:nvPicPr>
          <p:blipFill>
            <a:blip r:embed="rId4" cstate="print"/>
            <a:srcRect/>
            <a:stretch>
              <a:fillRect/>
            </a:stretch>
          </p:blipFill>
          <p:spPr bwMode="auto">
            <a:xfrm rot="-8100000">
              <a:off x="4220" y="504"/>
              <a:ext cx="343" cy="408"/>
            </a:xfrm>
            <a:prstGeom prst="rect">
              <a:avLst/>
            </a:prstGeom>
            <a:noFill/>
            <a:ln w="9525">
              <a:noFill/>
              <a:miter lim="800000"/>
              <a:headEnd/>
              <a:tailEnd/>
            </a:ln>
          </p:spPr>
        </p:pic>
        <p:pic>
          <p:nvPicPr>
            <p:cNvPr id="33082" name="Picture 263" descr="REACT3"/>
            <p:cNvPicPr>
              <a:picLocks noChangeAspect="1" noChangeArrowheads="1"/>
            </p:cNvPicPr>
            <p:nvPr/>
          </p:nvPicPr>
          <p:blipFill>
            <a:blip r:embed="rId4" cstate="print"/>
            <a:srcRect/>
            <a:stretch>
              <a:fillRect/>
            </a:stretch>
          </p:blipFill>
          <p:spPr bwMode="auto">
            <a:xfrm rot="-8100000">
              <a:off x="4500" y="450"/>
              <a:ext cx="343" cy="408"/>
            </a:xfrm>
            <a:prstGeom prst="rect">
              <a:avLst/>
            </a:prstGeom>
            <a:noFill/>
            <a:ln w="9525">
              <a:noFill/>
              <a:miter lim="800000"/>
              <a:headEnd/>
              <a:tailEnd/>
            </a:ln>
          </p:spPr>
        </p:pic>
        <p:pic>
          <p:nvPicPr>
            <p:cNvPr id="33083" name="Picture 264" descr="REACT3"/>
            <p:cNvPicPr>
              <a:picLocks noChangeAspect="1" noChangeArrowheads="1"/>
            </p:cNvPicPr>
            <p:nvPr/>
          </p:nvPicPr>
          <p:blipFill>
            <a:blip r:embed="rId4" cstate="print"/>
            <a:srcRect/>
            <a:stretch>
              <a:fillRect/>
            </a:stretch>
          </p:blipFill>
          <p:spPr bwMode="auto">
            <a:xfrm rot="-8100000">
              <a:off x="4772" y="495"/>
              <a:ext cx="343" cy="408"/>
            </a:xfrm>
            <a:prstGeom prst="rect">
              <a:avLst/>
            </a:prstGeom>
            <a:noFill/>
            <a:ln w="9525">
              <a:noFill/>
              <a:miter lim="800000"/>
              <a:headEnd/>
              <a:tailEnd/>
            </a:ln>
          </p:spPr>
        </p:pic>
        <p:pic>
          <p:nvPicPr>
            <p:cNvPr id="33084" name="Picture 265" descr="REACT2"/>
            <p:cNvPicPr>
              <a:picLocks noChangeAspect="1" noChangeArrowheads="1"/>
            </p:cNvPicPr>
            <p:nvPr/>
          </p:nvPicPr>
          <p:blipFill>
            <a:blip r:embed="rId5" cstate="print"/>
            <a:srcRect/>
            <a:stretch>
              <a:fillRect/>
            </a:stretch>
          </p:blipFill>
          <p:spPr bwMode="auto">
            <a:xfrm rot="-2700000">
              <a:off x="4785" y="799"/>
              <a:ext cx="317" cy="247"/>
            </a:xfrm>
            <a:prstGeom prst="rect">
              <a:avLst/>
            </a:prstGeom>
            <a:noFill/>
            <a:ln w="9525">
              <a:noFill/>
              <a:miter lim="800000"/>
              <a:headEnd/>
              <a:tailEnd/>
            </a:ln>
          </p:spPr>
        </p:pic>
        <p:pic>
          <p:nvPicPr>
            <p:cNvPr id="33085" name="Picture 266" descr="REACT3"/>
            <p:cNvPicPr>
              <a:picLocks noChangeAspect="1" noChangeArrowheads="1"/>
            </p:cNvPicPr>
            <p:nvPr/>
          </p:nvPicPr>
          <p:blipFill>
            <a:blip r:embed="rId4" cstate="print"/>
            <a:srcRect/>
            <a:stretch>
              <a:fillRect/>
            </a:stretch>
          </p:blipFill>
          <p:spPr bwMode="auto">
            <a:xfrm rot="-2700000">
              <a:off x="4332" y="301"/>
              <a:ext cx="343" cy="408"/>
            </a:xfrm>
            <a:prstGeom prst="rect">
              <a:avLst/>
            </a:prstGeom>
            <a:noFill/>
            <a:ln w="9525">
              <a:noFill/>
              <a:miter lim="800000"/>
              <a:headEnd/>
              <a:tailEnd/>
            </a:ln>
          </p:spPr>
        </p:pic>
        <p:pic>
          <p:nvPicPr>
            <p:cNvPr id="33086" name="Picture 267" descr="REACT2"/>
            <p:cNvPicPr>
              <a:picLocks noChangeAspect="1" noChangeArrowheads="1"/>
            </p:cNvPicPr>
            <p:nvPr/>
          </p:nvPicPr>
          <p:blipFill>
            <a:blip r:embed="rId5" cstate="print"/>
            <a:srcRect/>
            <a:stretch>
              <a:fillRect/>
            </a:stretch>
          </p:blipFill>
          <p:spPr bwMode="auto">
            <a:xfrm rot="900000">
              <a:off x="4643" y="614"/>
              <a:ext cx="272" cy="212"/>
            </a:xfrm>
            <a:prstGeom prst="rect">
              <a:avLst/>
            </a:prstGeom>
            <a:noFill/>
            <a:ln w="9525">
              <a:noFill/>
              <a:miter lim="800000"/>
              <a:headEnd/>
              <a:tailEnd/>
            </a:ln>
          </p:spPr>
        </p:pic>
        <p:pic>
          <p:nvPicPr>
            <p:cNvPr id="33087" name="Picture 268" descr="REACT3"/>
            <p:cNvPicPr>
              <a:picLocks noChangeAspect="1" noChangeArrowheads="1"/>
            </p:cNvPicPr>
            <p:nvPr/>
          </p:nvPicPr>
          <p:blipFill>
            <a:blip r:embed="rId4" cstate="print"/>
            <a:srcRect/>
            <a:stretch>
              <a:fillRect/>
            </a:stretch>
          </p:blipFill>
          <p:spPr bwMode="auto">
            <a:xfrm rot="-8100000">
              <a:off x="4318" y="152"/>
              <a:ext cx="343" cy="408"/>
            </a:xfrm>
            <a:prstGeom prst="rect">
              <a:avLst/>
            </a:prstGeom>
            <a:noFill/>
            <a:ln w="9525">
              <a:noFill/>
              <a:miter lim="800000"/>
              <a:headEnd/>
              <a:tailEnd/>
            </a:ln>
          </p:spPr>
        </p:pic>
        <p:pic>
          <p:nvPicPr>
            <p:cNvPr id="33088" name="Picture 269" descr="REACT3"/>
            <p:cNvPicPr>
              <a:picLocks noChangeAspect="1" noChangeArrowheads="1"/>
            </p:cNvPicPr>
            <p:nvPr/>
          </p:nvPicPr>
          <p:blipFill>
            <a:blip r:embed="rId4" cstate="print"/>
            <a:srcRect/>
            <a:stretch>
              <a:fillRect/>
            </a:stretch>
          </p:blipFill>
          <p:spPr bwMode="auto">
            <a:xfrm rot="-8100000">
              <a:off x="4545" y="223"/>
              <a:ext cx="343" cy="408"/>
            </a:xfrm>
            <a:prstGeom prst="rect">
              <a:avLst/>
            </a:prstGeom>
            <a:noFill/>
            <a:ln w="9525">
              <a:noFill/>
              <a:miter lim="800000"/>
              <a:headEnd/>
              <a:tailEnd/>
            </a:ln>
          </p:spPr>
        </p:pic>
      </p:grpSp>
      <p:sp>
        <p:nvSpPr>
          <p:cNvPr id="60688" name="Text Box 272"/>
          <p:cNvSpPr txBox="1">
            <a:spLocks noChangeArrowheads="1"/>
          </p:cNvSpPr>
          <p:nvPr/>
        </p:nvSpPr>
        <p:spPr bwMode="auto">
          <a:xfrm>
            <a:off x="3157538" y="2154238"/>
            <a:ext cx="490537" cy="304800"/>
          </a:xfrm>
          <a:prstGeom prst="rect">
            <a:avLst/>
          </a:prstGeom>
          <a:noFill/>
          <a:ln w="9525">
            <a:noFill/>
            <a:miter lim="800000"/>
            <a:headEnd/>
            <a:tailEnd/>
          </a:ln>
        </p:spPr>
        <p:txBody>
          <a:bodyPr lIns="0" tIns="0" rIns="0" bIns="0">
            <a:spAutoFit/>
          </a:bodyPr>
          <a:lstStyle/>
          <a:p>
            <a:pPr algn="l">
              <a:spcBef>
                <a:spcPct val="50000"/>
              </a:spcBef>
            </a:pPr>
            <a:r>
              <a:rPr lang="en-GB" sz="2000" b="1" baseline="30000"/>
              <a:t>235</a:t>
            </a:r>
            <a:r>
              <a:rPr lang="en-GB" sz="2000" b="1"/>
              <a:t>U</a:t>
            </a:r>
            <a:endParaRPr lang="en-GB" sz="2000" b="1" baseline="30000"/>
          </a:p>
        </p:txBody>
      </p:sp>
      <p:grpSp>
        <p:nvGrpSpPr>
          <p:cNvPr id="61110" name="Group 545"/>
          <p:cNvGrpSpPr>
            <a:grpSpLocks/>
          </p:cNvGrpSpPr>
          <p:nvPr/>
        </p:nvGrpSpPr>
        <p:grpSpPr bwMode="auto">
          <a:xfrm rot="-2700000">
            <a:off x="5072063" y="3438525"/>
            <a:ext cx="968375" cy="1625600"/>
            <a:chOff x="1701" y="1480"/>
            <a:chExt cx="1088" cy="1698"/>
          </a:xfrm>
        </p:grpSpPr>
        <p:grpSp>
          <p:nvGrpSpPr>
            <p:cNvPr id="32999" name="Group 546"/>
            <p:cNvGrpSpPr>
              <a:grpSpLocks/>
            </p:cNvGrpSpPr>
            <p:nvPr/>
          </p:nvGrpSpPr>
          <p:grpSpPr bwMode="auto">
            <a:xfrm rot="3120000">
              <a:off x="1724" y="1865"/>
              <a:ext cx="952" cy="997"/>
              <a:chOff x="839" y="527"/>
              <a:chExt cx="952" cy="997"/>
            </a:xfrm>
          </p:grpSpPr>
          <p:pic>
            <p:nvPicPr>
              <p:cNvPr id="33024" name="Picture 547" descr="REACT3"/>
              <p:cNvPicPr>
                <a:picLocks noChangeAspect="1" noChangeArrowheads="1"/>
              </p:cNvPicPr>
              <p:nvPr/>
            </p:nvPicPr>
            <p:blipFill>
              <a:blip r:embed="rId4" cstate="print"/>
              <a:srcRect/>
              <a:stretch>
                <a:fillRect/>
              </a:stretch>
            </p:blipFill>
            <p:spPr bwMode="auto">
              <a:xfrm>
                <a:off x="839" y="708"/>
                <a:ext cx="305" cy="363"/>
              </a:xfrm>
              <a:prstGeom prst="rect">
                <a:avLst/>
              </a:prstGeom>
              <a:noFill/>
              <a:ln w="9525">
                <a:noFill/>
                <a:miter lim="800000"/>
                <a:headEnd/>
                <a:tailEnd/>
              </a:ln>
            </p:spPr>
          </p:pic>
          <p:grpSp>
            <p:nvGrpSpPr>
              <p:cNvPr id="33025" name="Group 548"/>
              <p:cNvGrpSpPr>
                <a:grpSpLocks/>
              </p:cNvGrpSpPr>
              <p:nvPr/>
            </p:nvGrpSpPr>
            <p:grpSpPr bwMode="auto">
              <a:xfrm>
                <a:off x="1247" y="935"/>
                <a:ext cx="525" cy="500"/>
                <a:chOff x="657" y="2387"/>
                <a:chExt cx="525" cy="500"/>
              </a:xfrm>
            </p:grpSpPr>
            <p:grpSp>
              <p:nvGrpSpPr>
                <p:cNvPr id="33037" name="Group 549"/>
                <p:cNvGrpSpPr>
                  <a:grpSpLocks/>
                </p:cNvGrpSpPr>
                <p:nvPr/>
              </p:nvGrpSpPr>
              <p:grpSpPr bwMode="auto">
                <a:xfrm>
                  <a:off x="703" y="2387"/>
                  <a:ext cx="479" cy="409"/>
                  <a:chOff x="703" y="2387"/>
                  <a:chExt cx="479" cy="409"/>
                </a:xfrm>
              </p:grpSpPr>
              <p:grpSp>
                <p:nvGrpSpPr>
                  <p:cNvPr id="33047" name="Group 550"/>
                  <p:cNvGrpSpPr>
                    <a:grpSpLocks/>
                  </p:cNvGrpSpPr>
                  <p:nvPr/>
                </p:nvGrpSpPr>
                <p:grpSpPr bwMode="auto">
                  <a:xfrm>
                    <a:off x="748" y="2387"/>
                    <a:ext cx="434" cy="409"/>
                    <a:chOff x="748" y="2387"/>
                    <a:chExt cx="434" cy="409"/>
                  </a:xfrm>
                </p:grpSpPr>
                <p:pic>
                  <p:nvPicPr>
                    <p:cNvPr id="33052" name="Picture 551"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053" name="Picture 552"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054" name="Picture 553"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048" name="Group 554"/>
                  <p:cNvGrpSpPr>
                    <a:grpSpLocks/>
                  </p:cNvGrpSpPr>
                  <p:nvPr/>
                </p:nvGrpSpPr>
                <p:grpSpPr bwMode="auto">
                  <a:xfrm>
                    <a:off x="703" y="2387"/>
                    <a:ext cx="434" cy="409"/>
                    <a:chOff x="748" y="2387"/>
                    <a:chExt cx="434" cy="409"/>
                  </a:xfrm>
                </p:grpSpPr>
                <p:pic>
                  <p:nvPicPr>
                    <p:cNvPr id="33049" name="Picture 555"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050" name="Picture 556"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051" name="Picture 557"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3038" name="Group 558"/>
                <p:cNvGrpSpPr>
                  <a:grpSpLocks/>
                </p:cNvGrpSpPr>
                <p:nvPr/>
              </p:nvGrpSpPr>
              <p:grpSpPr bwMode="auto">
                <a:xfrm rot="10800000">
                  <a:off x="657" y="2478"/>
                  <a:ext cx="479" cy="409"/>
                  <a:chOff x="703" y="2387"/>
                  <a:chExt cx="479" cy="409"/>
                </a:xfrm>
              </p:grpSpPr>
              <p:grpSp>
                <p:nvGrpSpPr>
                  <p:cNvPr id="33039" name="Group 559"/>
                  <p:cNvGrpSpPr>
                    <a:grpSpLocks/>
                  </p:cNvGrpSpPr>
                  <p:nvPr/>
                </p:nvGrpSpPr>
                <p:grpSpPr bwMode="auto">
                  <a:xfrm>
                    <a:off x="748" y="2387"/>
                    <a:ext cx="434" cy="409"/>
                    <a:chOff x="748" y="2387"/>
                    <a:chExt cx="434" cy="409"/>
                  </a:xfrm>
                </p:grpSpPr>
                <p:pic>
                  <p:nvPicPr>
                    <p:cNvPr id="33044" name="Picture 560"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045" name="Picture 561"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046" name="Picture 562"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3040" name="Group 563"/>
                  <p:cNvGrpSpPr>
                    <a:grpSpLocks/>
                  </p:cNvGrpSpPr>
                  <p:nvPr/>
                </p:nvGrpSpPr>
                <p:grpSpPr bwMode="auto">
                  <a:xfrm>
                    <a:off x="703" y="2387"/>
                    <a:ext cx="434" cy="409"/>
                    <a:chOff x="748" y="2387"/>
                    <a:chExt cx="434" cy="409"/>
                  </a:xfrm>
                </p:grpSpPr>
                <p:pic>
                  <p:nvPicPr>
                    <p:cNvPr id="33041" name="Picture 564"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3042" name="Picture 565"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3043" name="Picture 566"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3026" name="Picture 567" descr="REACT3"/>
              <p:cNvPicPr>
                <a:picLocks noChangeAspect="1" noChangeArrowheads="1"/>
              </p:cNvPicPr>
              <p:nvPr/>
            </p:nvPicPr>
            <p:blipFill>
              <a:blip r:embed="rId4" cstate="print"/>
              <a:srcRect/>
              <a:stretch>
                <a:fillRect/>
              </a:stretch>
            </p:blipFill>
            <p:spPr bwMode="auto">
              <a:xfrm>
                <a:off x="1202" y="1116"/>
                <a:ext cx="343" cy="408"/>
              </a:xfrm>
              <a:prstGeom prst="rect">
                <a:avLst/>
              </a:prstGeom>
              <a:noFill/>
              <a:ln w="9525">
                <a:noFill/>
                <a:miter lim="800000"/>
                <a:headEnd/>
                <a:tailEnd/>
              </a:ln>
            </p:spPr>
          </p:pic>
          <p:pic>
            <p:nvPicPr>
              <p:cNvPr id="33027" name="Picture 568" descr="REACT3"/>
              <p:cNvPicPr>
                <a:picLocks noChangeAspect="1" noChangeArrowheads="1"/>
              </p:cNvPicPr>
              <p:nvPr/>
            </p:nvPicPr>
            <p:blipFill>
              <a:blip r:embed="rId4" cstate="print"/>
              <a:srcRect/>
              <a:stretch>
                <a:fillRect/>
              </a:stretch>
            </p:blipFill>
            <p:spPr bwMode="auto">
              <a:xfrm>
                <a:off x="1429" y="708"/>
                <a:ext cx="343" cy="408"/>
              </a:xfrm>
              <a:prstGeom prst="rect">
                <a:avLst/>
              </a:prstGeom>
              <a:noFill/>
              <a:ln w="9525">
                <a:noFill/>
                <a:miter lim="800000"/>
                <a:headEnd/>
                <a:tailEnd/>
              </a:ln>
            </p:spPr>
          </p:pic>
          <p:pic>
            <p:nvPicPr>
              <p:cNvPr id="33028" name="Picture 569" descr="REACT3"/>
              <p:cNvPicPr>
                <a:picLocks noChangeAspect="1" noChangeArrowheads="1"/>
              </p:cNvPicPr>
              <p:nvPr/>
            </p:nvPicPr>
            <p:blipFill>
              <a:blip r:embed="rId4" cstate="print"/>
              <a:srcRect/>
              <a:stretch>
                <a:fillRect/>
              </a:stretch>
            </p:blipFill>
            <p:spPr bwMode="auto">
              <a:xfrm rot="10800000">
                <a:off x="1157" y="980"/>
                <a:ext cx="343" cy="408"/>
              </a:xfrm>
              <a:prstGeom prst="rect">
                <a:avLst/>
              </a:prstGeom>
              <a:noFill/>
              <a:ln w="9525">
                <a:noFill/>
                <a:miter lim="800000"/>
                <a:headEnd/>
                <a:tailEnd/>
              </a:ln>
            </p:spPr>
          </p:pic>
          <p:pic>
            <p:nvPicPr>
              <p:cNvPr id="33029" name="Picture 570" descr="REACT3"/>
              <p:cNvPicPr>
                <a:picLocks noChangeAspect="1" noChangeArrowheads="1"/>
              </p:cNvPicPr>
              <p:nvPr/>
            </p:nvPicPr>
            <p:blipFill>
              <a:blip r:embed="rId4" cstate="print"/>
              <a:srcRect/>
              <a:stretch>
                <a:fillRect/>
              </a:stretch>
            </p:blipFill>
            <p:spPr bwMode="auto">
              <a:xfrm rot="10800000">
                <a:off x="1247" y="753"/>
                <a:ext cx="343" cy="408"/>
              </a:xfrm>
              <a:prstGeom prst="rect">
                <a:avLst/>
              </a:prstGeom>
              <a:noFill/>
              <a:ln w="9525">
                <a:noFill/>
                <a:miter lim="800000"/>
                <a:headEnd/>
                <a:tailEnd/>
              </a:ln>
            </p:spPr>
          </p:pic>
          <p:pic>
            <p:nvPicPr>
              <p:cNvPr id="33030" name="Picture 571" descr="REACT3"/>
              <p:cNvPicPr>
                <a:picLocks noChangeAspect="1" noChangeArrowheads="1"/>
              </p:cNvPicPr>
              <p:nvPr/>
            </p:nvPicPr>
            <p:blipFill>
              <a:blip r:embed="rId4" cstate="print"/>
              <a:srcRect/>
              <a:stretch>
                <a:fillRect/>
              </a:stretch>
            </p:blipFill>
            <p:spPr bwMode="auto">
              <a:xfrm rot="5400000">
                <a:off x="1098" y="767"/>
                <a:ext cx="343" cy="408"/>
              </a:xfrm>
              <a:prstGeom prst="rect">
                <a:avLst/>
              </a:prstGeom>
              <a:noFill/>
              <a:ln w="9525">
                <a:noFill/>
                <a:miter lim="800000"/>
                <a:headEnd/>
                <a:tailEnd/>
              </a:ln>
            </p:spPr>
          </p:pic>
          <p:pic>
            <p:nvPicPr>
              <p:cNvPr id="33031" name="Picture 572" descr="REACT3"/>
              <p:cNvPicPr>
                <a:picLocks noChangeAspect="1" noChangeArrowheads="1"/>
              </p:cNvPicPr>
              <p:nvPr/>
            </p:nvPicPr>
            <p:blipFill>
              <a:blip r:embed="rId4" cstate="print"/>
              <a:srcRect/>
              <a:stretch>
                <a:fillRect/>
              </a:stretch>
            </p:blipFill>
            <p:spPr bwMode="auto">
              <a:xfrm rot="10800000">
                <a:off x="975" y="663"/>
                <a:ext cx="343" cy="408"/>
              </a:xfrm>
              <a:prstGeom prst="rect">
                <a:avLst/>
              </a:prstGeom>
              <a:noFill/>
              <a:ln w="9525">
                <a:noFill/>
                <a:miter lim="800000"/>
                <a:headEnd/>
                <a:tailEnd/>
              </a:ln>
            </p:spPr>
          </p:pic>
          <p:pic>
            <p:nvPicPr>
              <p:cNvPr id="33032" name="Picture 573" descr="REACT3"/>
              <p:cNvPicPr>
                <a:picLocks noChangeAspect="1" noChangeArrowheads="1"/>
              </p:cNvPicPr>
              <p:nvPr/>
            </p:nvPicPr>
            <p:blipFill>
              <a:blip r:embed="rId4" cstate="print"/>
              <a:srcRect/>
              <a:stretch>
                <a:fillRect/>
              </a:stretch>
            </p:blipFill>
            <p:spPr bwMode="auto">
              <a:xfrm rot="5400000">
                <a:off x="1279" y="585"/>
                <a:ext cx="343" cy="408"/>
              </a:xfrm>
              <a:prstGeom prst="rect">
                <a:avLst/>
              </a:prstGeom>
              <a:noFill/>
              <a:ln w="9525">
                <a:noFill/>
                <a:miter lim="800000"/>
                <a:headEnd/>
                <a:tailEnd/>
              </a:ln>
            </p:spPr>
          </p:pic>
          <p:pic>
            <p:nvPicPr>
              <p:cNvPr id="33033" name="Picture 574" descr="REACT3"/>
              <p:cNvPicPr>
                <a:picLocks noChangeAspect="1" noChangeArrowheads="1"/>
              </p:cNvPicPr>
              <p:nvPr/>
            </p:nvPicPr>
            <p:blipFill>
              <a:blip r:embed="rId4" cstate="print"/>
              <a:srcRect/>
              <a:stretch>
                <a:fillRect/>
              </a:stretch>
            </p:blipFill>
            <p:spPr bwMode="auto">
              <a:xfrm rot="-5400000">
                <a:off x="1415" y="540"/>
                <a:ext cx="343" cy="408"/>
              </a:xfrm>
              <a:prstGeom prst="rect">
                <a:avLst/>
              </a:prstGeom>
              <a:noFill/>
              <a:ln w="9525">
                <a:noFill/>
                <a:miter lim="800000"/>
                <a:headEnd/>
                <a:tailEnd/>
              </a:ln>
            </p:spPr>
          </p:pic>
          <p:pic>
            <p:nvPicPr>
              <p:cNvPr id="33034" name="Picture 575" descr="REACT3"/>
              <p:cNvPicPr>
                <a:picLocks noChangeAspect="1" noChangeArrowheads="1"/>
              </p:cNvPicPr>
              <p:nvPr/>
            </p:nvPicPr>
            <p:blipFill>
              <a:blip r:embed="rId4" cstate="print"/>
              <a:srcRect/>
              <a:stretch>
                <a:fillRect/>
              </a:stretch>
            </p:blipFill>
            <p:spPr bwMode="auto">
              <a:xfrm>
                <a:off x="975" y="980"/>
                <a:ext cx="343" cy="408"/>
              </a:xfrm>
              <a:prstGeom prst="rect">
                <a:avLst/>
              </a:prstGeom>
              <a:noFill/>
              <a:ln w="9525">
                <a:noFill/>
                <a:miter lim="800000"/>
                <a:headEnd/>
                <a:tailEnd/>
              </a:ln>
            </p:spPr>
          </p:pic>
          <p:pic>
            <p:nvPicPr>
              <p:cNvPr id="33035" name="Picture 576" descr="REACT3"/>
              <p:cNvPicPr>
                <a:picLocks noChangeAspect="1" noChangeArrowheads="1"/>
              </p:cNvPicPr>
              <p:nvPr/>
            </p:nvPicPr>
            <p:blipFill>
              <a:blip r:embed="rId4" cstate="print"/>
              <a:srcRect/>
              <a:stretch>
                <a:fillRect/>
              </a:stretch>
            </p:blipFill>
            <p:spPr bwMode="auto">
              <a:xfrm rot="10800000">
                <a:off x="1111" y="527"/>
                <a:ext cx="343" cy="408"/>
              </a:xfrm>
              <a:prstGeom prst="rect">
                <a:avLst/>
              </a:prstGeom>
              <a:noFill/>
              <a:ln w="9525">
                <a:noFill/>
                <a:miter lim="800000"/>
                <a:headEnd/>
                <a:tailEnd/>
              </a:ln>
            </p:spPr>
          </p:pic>
          <p:pic>
            <p:nvPicPr>
              <p:cNvPr id="33036" name="Picture 577" descr="REACT3"/>
              <p:cNvPicPr>
                <a:picLocks noChangeAspect="1" noChangeArrowheads="1"/>
              </p:cNvPicPr>
              <p:nvPr/>
            </p:nvPicPr>
            <p:blipFill>
              <a:blip r:embed="rId4" cstate="print"/>
              <a:srcRect/>
              <a:stretch>
                <a:fillRect/>
              </a:stretch>
            </p:blipFill>
            <p:spPr bwMode="auto">
              <a:xfrm rot="5400000">
                <a:off x="871" y="857"/>
                <a:ext cx="343" cy="408"/>
              </a:xfrm>
              <a:prstGeom prst="rect">
                <a:avLst/>
              </a:prstGeom>
              <a:noFill/>
              <a:ln w="9525">
                <a:noFill/>
                <a:miter lim="800000"/>
                <a:headEnd/>
                <a:tailEnd/>
              </a:ln>
            </p:spPr>
          </p:pic>
        </p:grpSp>
        <p:pic>
          <p:nvPicPr>
            <p:cNvPr id="33000" name="Picture 578" descr="REACT3"/>
            <p:cNvPicPr>
              <a:picLocks noChangeAspect="1" noChangeArrowheads="1"/>
            </p:cNvPicPr>
            <p:nvPr/>
          </p:nvPicPr>
          <p:blipFill>
            <a:blip r:embed="rId4" cstate="print"/>
            <a:srcRect/>
            <a:stretch>
              <a:fillRect/>
            </a:stretch>
          </p:blipFill>
          <p:spPr bwMode="auto">
            <a:xfrm>
              <a:off x="2018" y="2704"/>
              <a:ext cx="343" cy="408"/>
            </a:xfrm>
            <a:prstGeom prst="rect">
              <a:avLst/>
            </a:prstGeom>
            <a:noFill/>
            <a:ln w="9525">
              <a:noFill/>
              <a:miter lim="800000"/>
              <a:headEnd/>
              <a:tailEnd/>
            </a:ln>
          </p:spPr>
        </p:pic>
        <p:grpSp>
          <p:nvGrpSpPr>
            <p:cNvPr id="33001" name="Group 579"/>
            <p:cNvGrpSpPr>
              <a:grpSpLocks/>
            </p:cNvGrpSpPr>
            <p:nvPr/>
          </p:nvGrpSpPr>
          <p:grpSpPr bwMode="auto">
            <a:xfrm>
              <a:off x="1746" y="1480"/>
              <a:ext cx="1043" cy="1698"/>
              <a:chOff x="975" y="1480"/>
              <a:chExt cx="1043" cy="1698"/>
            </a:xfrm>
          </p:grpSpPr>
          <p:pic>
            <p:nvPicPr>
              <p:cNvPr id="33002" name="Picture 580" descr="REACT3"/>
              <p:cNvPicPr>
                <a:picLocks noChangeAspect="1" noChangeArrowheads="1"/>
              </p:cNvPicPr>
              <p:nvPr/>
            </p:nvPicPr>
            <p:blipFill>
              <a:blip r:embed="rId4" cstate="print"/>
              <a:srcRect/>
              <a:stretch>
                <a:fillRect/>
              </a:stretch>
            </p:blipFill>
            <p:spPr bwMode="auto">
              <a:xfrm rot="-5400000">
                <a:off x="1007" y="1493"/>
                <a:ext cx="343" cy="408"/>
              </a:xfrm>
              <a:prstGeom prst="rect">
                <a:avLst/>
              </a:prstGeom>
              <a:noFill/>
              <a:ln w="9525">
                <a:noFill/>
                <a:miter lim="800000"/>
                <a:headEnd/>
                <a:tailEnd/>
              </a:ln>
            </p:spPr>
          </p:pic>
          <p:grpSp>
            <p:nvGrpSpPr>
              <p:cNvPr id="33003" name="Group 581"/>
              <p:cNvGrpSpPr>
                <a:grpSpLocks/>
              </p:cNvGrpSpPr>
              <p:nvPr/>
            </p:nvGrpSpPr>
            <p:grpSpPr bwMode="auto">
              <a:xfrm>
                <a:off x="975" y="1480"/>
                <a:ext cx="1043" cy="1698"/>
                <a:chOff x="975" y="1480"/>
                <a:chExt cx="1043" cy="1698"/>
              </a:xfrm>
            </p:grpSpPr>
            <p:pic>
              <p:nvPicPr>
                <p:cNvPr id="33004" name="Picture 582" descr="REACT3"/>
                <p:cNvPicPr>
                  <a:picLocks noChangeAspect="1" noChangeArrowheads="1"/>
                </p:cNvPicPr>
                <p:nvPr/>
              </p:nvPicPr>
              <p:blipFill>
                <a:blip r:embed="rId4" cstate="print"/>
                <a:srcRect/>
                <a:stretch>
                  <a:fillRect/>
                </a:stretch>
              </p:blipFill>
              <p:spPr bwMode="auto">
                <a:xfrm rot="-5400000">
                  <a:off x="1007" y="2375"/>
                  <a:ext cx="343" cy="408"/>
                </a:xfrm>
                <a:prstGeom prst="rect">
                  <a:avLst/>
                </a:prstGeom>
                <a:noFill/>
                <a:ln w="9525">
                  <a:noFill/>
                  <a:miter lim="800000"/>
                  <a:headEnd/>
                  <a:tailEnd/>
                </a:ln>
              </p:spPr>
            </p:pic>
            <p:grpSp>
              <p:nvGrpSpPr>
                <p:cNvPr id="33005" name="Group 583"/>
                <p:cNvGrpSpPr>
                  <a:grpSpLocks/>
                </p:cNvGrpSpPr>
                <p:nvPr/>
              </p:nvGrpSpPr>
              <p:grpSpPr bwMode="auto">
                <a:xfrm>
                  <a:off x="975" y="1480"/>
                  <a:ext cx="1043" cy="1698"/>
                  <a:chOff x="975" y="1480"/>
                  <a:chExt cx="1043" cy="1698"/>
                </a:xfrm>
              </p:grpSpPr>
              <p:pic>
                <p:nvPicPr>
                  <p:cNvPr id="33006" name="Picture 584" descr="REACT3"/>
                  <p:cNvPicPr>
                    <a:picLocks noChangeAspect="1" noChangeArrowheads="1"/>
                  </p:cNvPicPr>
                  <p:nvPr/>
                </p:nvPicPr>
                <p:blipFill>
                  <a:blip r:embed="rId4" cstate="print"/>
                  <a:srcRect/>
                  <a:stretch>
                    <a:fillRect/>
                  </a:stretch>
                </p:blipFill>
                <p:spPr bwMode="auto">
                  <a:xfrm rot="-5400000">
                    <a:off x="1415" y="2536"/>
                    <a:ext cx="343" cy="408"/>
                  </a:xfrm>
                  <a:prstGeom prst="rect">
                    <a:avLst/>
                  </a:prstGeom>
                  <a:noFill/>
                  <a:ln w="9525">
                    <a:noFill/>
                    <a:miter lim="800000"/>
                    <a:headEnd/>
                    <a:tailEnd/>
                  </a:ln>
                </p:spPr>
              </p:pic>
              <p:pic>
                <p:nvPicPr>
                  <p:cNvPr id="33007" name="Picture 585" descr="REACT3"/>
                  <p:cNvPicPr>
                    <a:picLocks noChangeAspect="1" noChangeArrowheads="1"/>
                  </p:cNvPicPr>
                  <p:nvPr/>
                </p:nvPicPr>
                <p:blipFill>
                  <a:blip r:embed="rId4" cstate="print"/>
                  <a:srcRect/>
                  <a:stretch>
                    <a:fillRect/>
                  </a:stretch>
                </p:blipFill>
                <p:spPr bwMode="auto">
                  <a:xfrm>
                    <a:off x="1066" y="1480"/>
                    <a:ext cx="343" cy="408"/>
                  </a:xfrm>
                  <a:prstGeom prst="rect">
                    <a:avLst/>
                  </a:prstGeom>
                  <a:noFill/>
                  <a:ln w="9525">
                    <a:noFill/>
                    <a:miter lim="800000"/>
                    <a:headEnd/>
                    <a:tailEnd/>
                  </a:ln>
                </p:spPr>
              </p:pic>
              <p:pic>
                <p:nvPicPr>
                  <p:cNvPr id="33008" name="Picture 586" descr="REACT3"/>
                  <p:cNvPicPr>
                    <a:picLocks noChangeAspect="1" noChangeArrowheads="1"/>
                  </p:cNvPicPr>
                  <p:nvPr/>
                </p:nvPicPr>
                <p:blipFill>
                  <a:blip r:embed="rId4" cstate="print"/>
                  <a:srcRect/>
                  <a:stretch>
                    <a:fillRect/>
                  </a:stretch>
                </p:blipFill>
                <p:spPr bwMode="auto">
                  <a:xfrm rot="-5400000">
                    <a:off x="1007" y="1629"/>
                    <a:ext cx="343" cy="408"/>
                  </a:xfrm>
                  <a:prstGeom prst="rect">
                    <a:avLst/>
                  </a:prstGeom>
                  <a:noFill/>
                  <a:ln w="9525">
                    <a:noFill/>
                    <a:miter lim="800000"/>
                    <a:headEnd/>
                    <a:tailEnd/>
                  </a:ln>
                </p:spPr>
              </p:pic>
              <p:pic>
                <p:nvPicPr>
                  <p:cNvPr id="33009" name="Picture 587" descr="REACT3"/>
                  <p:cNvPicPr>
                    <a:picLocks noChangeAspect="1" noChangeArrowheads="1"/>
                  </p:cNvPicPr>
                  <p:nvPr/>
                </p:nvPicPr>
                <p:blipFill>
                  <a:blip r:embed="rId4" cstate="print"/>
                  <a:srcRect/>
                  <a:stretch>
                    <a:fillRect/>
                  </a:stretch>
                </p:blipFill>
                <p:spPr bwMode="auto">
                  <a:xfrm>
                    <a:off x="1519" y="2523"/>
                    <a:ext cx="343" cy="408"/>
                  </a:xfrm>
                  <a:prstGeom prst="rect">
                    <a:avLst/>
                  </a:prstGeom>
                  <a:noFill/>
                  <a:ln w="9525">
                    <a:noFill/>
                    <a:miter lim="800000"/>
                    <a:headEnd/>
                    <a:tailEnd/>
                  </a:ln>
                </p:spPr>
              </p:pic>
              <p:pic>
                <p:nvPicPr>
                  <p:cNvPr id="33010" name="Picture 588" descr="REACT3"/>
                  <p:cNvPicPr>
                    <a:picLocks noChangeAspect="1" noChangeArrowheads="1"/>
                  </p:cNvPicPr>
                  <p:nvPr/>
                </p:nvPicPr>
                <p:blipFill>
                  <a:blip r:embed="rId4" cstate="print"/>
                  <a:srcRect/>
                  <a:stretch>
                    <a:fillRect/>
                  </a:stretch>
                </p:blipFill>
                <p:spPr bwMode="auto">
                  <a:xfrm rot="10800000">
                    <a:off x="1020" y="1797"/>
                    <a:ext cx="343" cy="408"/>
                  </a:xfrm>
                  <a:prstGeom prst="rect">
                    <a:avLst/>
                  </a:prstGeom>
                  <a:noFill/>
                  <a:ln w="9525">
                    <a:noFill/>
                    <a:miter lim="800000"/>
                    <a:headEnd/>
                    <a:tailEnd/>
                  </a:ln>
                </p:spPr>
              </p:pic>
              <p:pic>
                <p:nvPicPr>
                  <p:cNvPr id="33011" name="Picture 589" descr="REACT3"/>
                  <p:cNvPicPr>
                    <a:picLocks noChangeAspect="1" noChangeArrowheads="1"/>
                  </p:cNvPicPr>
                  <p:nvPr/>
                </p:nvPicPr>
                <p:blipFill>
                  <a:blip r:embed="rId4" cstate="print"/>
                  <a:srcRect/>
                  <a:stretch>
                    <a:fillRect/>
                  </a:stretch>
                </p:blipFill>
                <p:spPr bwMode="auto">
                  <a:xfrm rot="5400000">
                    <a:off x="1370" y="2672"/>
                    <a:ext cx="343" cy="408"/>
                  </a:xfrm>
                  <a:prstGeom prst="rect">
                    <a:avLst/>
                  </a:prstGeom>
                  <a:noFill/>
                  <a:ln w="9525">
                    <a:noFill/>
                    <a:miter lim="800000"/>
                    <a:headEnd/>
                    <a:tailEnd/>
                  </a:ln>
                </p:spPr>
              </p:pic>
              <p:pic>
                <p:nvPicPr>
                  <p:cNvPr id="33012" name="Picture 590" descr="REACT3"/>
                  <p:cNvPicPr>
                    <a:picLocks noChangeAspect="1" noChangeArrowheads="1"/>
                  </p:cNvPicPr>
                  <p:nvPr/>
                </p:nvPicPr>
                <p:blipFill>
                  <a:blip r:embed="rId4" cstate="print"/>
                  <a:srcRect/>
                  <a:stretch>
                    <a:fillRect/>
                  </a:stretch>
                </p:blipFill>
                <p:spPr bwMode="auto">
                  <a:xfrm rot="-8400000">
                    <a:off x="1202" y="1706"/>
                    <a:ext cx="343" cy="408"/>
                  </a:xfrm>
                  <a:prstGeom prst="rect">
                    <a:avLst/>
                  </a:prstGeom>
                  <a:noFill/>
                  <a:ln w="9525">
                    <a:noFill/>
                    <a:miter lim="800000"/>
                    <a:headEnd/>
                    <a:tailEnd/>
                  </a:ln>
                </p:spPr>
              </p:pic>
              <p:pic>
                <p:nvPicPr>
                  <p:cNvPr id="33013" name="Picture 591" descr="REACT3"/>
                  <p:cNvPicPr>
                    <a:picLocks noChangeAspect="1" noChangeArrowheads="1"/>
                  </p:cNvPicPr>
                  <p:nvPr/>
                </p:nvPicPr>
                <p:blipFill>
                  <a:blip r:embed="rId4" cstate="print"/>
                  <a:srcRect/>
                  <a:stretch>
                    <a:fillRect/>
                  </a:stretch>
                </p:blipFill>
                <p:spPr bwMode="auto">
                  <a:xfrm rot="-6000000">
                    <a:off x="1007" y="2763"/>
                    <a:ext cx="343" cy="408"/>
                  </a:xfrm>
                  <a:prstGeom prst="rect">
                    <a:avLst/>
                  </a:prstGeom>
                  <a:noFill/>
                  <a:ln w="9525">
                    <a:noFill/>
                    <a:miter lim="800000"/>
                    <a:headEnd/>
                    <a:tailEnd/>
                  </a:ln>
                </p:spPr>
              </p:pic>
              <p:pic>
                <p:nvPicPr>
                  <p:cNvPr id="33014" name="Picture 592" descr="REACT3"/>
                  <p:cNvPicPr>
                    <a:picLocks noChangeAspect="1" noChangeArrowheads="1"/>
                  </p:cNvPicPr>
                  <p:nvPr/>
                </p:nvPicPr>
                <p:blipFill>
                  <a:blip r:embed="rId4" cstate="print"/>
                  <a:srcRect/>
                  <a:stretch>
                    <a:fillRect/>
                  </a:stretch>
                </p:blipFill>
                <p:spPr bwMode="auto">
                  <a:xfrm rot="-5400000">
                    <a:off x="1007" y="2582"/>
                    <a:ext cx="343" cy="408"/>
                  </a:xfrm>
                  <a:prstGeom prst="rect">
                    <a:avLst/>
                  </a:prstGeom>
                  <a:noFill/>
                  <a:ln w="9525">
                    <a:noFill/>
                    <a:miter lim="800000"/>
                    <a:headEnd/>
                    <a:tailEnd/>
                  </a:ln>
                </p:spPr>
              </p:pic>
              <p:pic>
                <p:nvPicPr>
                  <p:cNvPr id="33015" name="Picture 593" descr="REACT2"/>
                  <p:cNvPicPr>
                    <a:picLocks noChangeAspect="1" noChangeArrowheads="1"/>
                  </p:cNvPicPr>
                  <p:nvPr/>
                </p:nvPicPr>
                <p:blipFill>
                  <a:blip r:embed="rId5" cstate="print"/>
                  <a:srcRect/>
                  <a:stretch>
                    <a:fillRect/>
                  </a:stretch>
                </p:blipFill>
                <p:spPr bwMode="auto">
                  <a:xfrm>
                    <a:off x="1066" y="2931"/>
                    <a:ext cx="317" cy="247"/>
                  </a:xfrm>
                  <a:prstGeom prst="rect">
                    <a:avLst/>
                  </a:prstGeom>
                  <a:noFill/>
                  <a:ln w="9525">
                    <a:noFill/>
                    <a:miter lim="800000"/>
                    <a:headEnd/>
                    <a:tailEnd/>
                  </a:ln>
                </p:spPr>
              </p:pic>
              <p:pic>
                <p:nvPicPr>
                  <p:cNvPr id="33016" name="Picture 594" descr="REACT3"/>
                  <p:cNvPicPr>
                    <a:picLocks noChangeAspect="1" noChangeArrowheads="1"/>
                  </p:cNvPicPr>
                  <p:nvPr/>
                </p:nvPicPr>
                <p:blipFill>
                  <a:blip r:embed="rId4" cstate="print"/>
                  <a:srcRect/>
                  <a:stretch>
                    <a:fillRect/>
                  </a:stretch>
                </p:blipFill>
                <p:spPr bwMode="auto">
                  <a:xfrm rot="-5400000">
                    <a:off x="1189" y="2718"/>
                    <a:ext cx="343" cy="408"/>
                  </a:xfrm>
                  <a:prstGeom prst="rect">
                    <a:avLst/>
                  </a:prstGeom>
                  <a:noFill/>
                  <a:ln w="9525">
                    <a:noFill/>
                    <a:miter lim="800000"/>
                    <a:headEnd/>
                    <a:tailEnd/>
                  </a:ln>
                </p:spPr>
              </p:pic>
              <p:pic>
                <p:nvPicPr>
                  <p:cNvPr id="33017" name="Picture 595" descr="REACT3"/>
                  <p:cNvPicPr>
                    <a:picLocks noChangeAspect="1" noChangeArrowheads="1"/>
                  </p:cNvPicPr>
                  <p:nvPr/>
                </p:nvPicPr>
                <p:blipFill>
                  <a:blip r:embed="rId4" cstate="print"/>
                  <a:srcRect/>
                  <a:stretch>
                    <a:fillRect/>
                  </a:stretch>
                </p:blipFill>
                <p:spPr bwMode="auto">
                  <a:xfrm rot="-5400000">
                    <a:off x="1279" y="1584"/>
                    <a:ext cx="343" cy="408"/>
                  </a:xfrm>
                  <a:prstGeom prst="rect">
                    <a:avLst/>
                  </a:prstGeom>
                  <a:noFill/>
                  <a:ln w="9525">
                    <a:noFill/>
                    <a:miter lim="800000"/>
                    <a:headEnd/>
                    <a:tailEnd/>
                  </a:ln>
                </p:spPr>
              </p:pic>
              <p:pic>
                <p:nvPicPr>
                  <p:cNvPr id="33018" name="Picture 596" descr="REACT3"/>
                  <p:cNvPicPr>
                    <a:picLocks noChangeAspect="1" noChangeArrowheads="1"/>
                  </p:cNvPicPr>
                  <p:nvPr/>
                </p:nvPicPr>
                <p:blipFill>
                  <a:blip r:embed="rId4" cstate="print"/>
                  <a:srcRect/>
                  <a:stretch>
                    <a:fillRect/>
                  </a:stretch>
                </p:blipFill>
                <p:spPr bwMode="auto">
                  <a:xfrm rot="-5400000">
                    <a:off x="1506" y="1765"/>
                    <a:ext cx="343" cy="408"/>
                  </a:xfrm>
                  <a:prstGeom prst="rect">
                    <a:avLst/>
                  </a:prstGeom>
                  <a:noFill/>
                  <a:ln w="9525">
                    <a:noFill/>
                    <a:miter lim="800000"/>
                    <a:headEnd/>
                    <a:tailEnd/>
                  </a:ln>
                </p:spPr>
              </p:pic>
              <p:pic>
                <p:nvPicPr>
                  <p:cNvPr id="33019" name="Picture 597" descr="REACT3"/>
                  <p:cNvPicPr>
                    <a:picLocks noChangeAspect="1" noChangeArrowheads="1"/>
                  </p:cNvPicPr>
                  <p:nvPr/>
                </p:nvPicPr>
                <p:blipFill>
                  <a:blip r:embed="rId4" cstate="print"/>
                  <a:srcRect/>
                  <a:stretch>
                    <a:fillRect/>
                  </a:stretch>
                </p:blipFill>
                <p:spPr bwMode="auto">
                  <a:xfrm rot="-5400000">
                    <a:off x="1597" y="1992"/>
                    <a:ext cx="343" cy="408"/>
                  </a:xfrm>
                  <a:prstGeom prst="rect">
                    <a:avLst/>
                  </a:prstGeom>
                  <a:noFill/>
                  <a:ln w="9525">
                    <a:noFill/>
                    <a:miter lim="800000"/>
                    <a:headEnd/>
                    <a:tailEnd/>
                  </a:ln>
                </p:spPr>
              </p:pic>
              <p:pic>
                <p:nvPicPr>
                  <p:cNvPr id="33020" name="Picture 598" descr="REACT2"/>
                  <p:cNvPicPr>
                    <a:picLocks noChangeAspect="1" noChangeArrowheads="1"/>
                  </p:cNvPicPr>
                  <p:nvPr/>
                </p:nvPicPr>
                <p:blipFill>
                  <a:blip r:embed="rId5" cstate="print"/>
                  <a:srcRect/>
                  <a:stretch>
                    <a:fillRect/>
                  </a:stretch>
                </p:blipFill>
                <p:spPr bwMode="auto">
                  <a:xfrm>
                    <a:off x="1610" y="2478"/>
                    <a:ext cx="317" cy="247"/>
                  </a:xfrm>
                  <a:prstGeom prst="rect">
                    <a:avLst/>
                  </a:prstGeom>
                  <a:noFill/>
                  <a:ln w="9525">
                    <a:noFill/>
                    <a:miter lim="800000"/>
                    <a:headEnd/>
                    <a:tailEnd/>
                  </a:ln>
                </p:spPr>
              </p:pic>
              <p:pic>
                <p:nvPicPr>
                  <p:cNvPr id="33021" name="Picture 599" descr="REACT3"/>
                  <p:cNvPicPr>
                    <a:picLocks noChangeAspect="1" noChangeArrowheads="1"/>
                  </p:cNvPicPr>
                  <p:nvPr/>
                </p:nvPicPr>
                <p:blipFill>
                  <a:blip r:embed="rId4" cstate="print"/>
                  <a:srcRect/>
                  <a:stretch>
                    <a:fillRect/>
                  </a:stretch>
                </p:blipFill>
                <p:spPr bwMode="auto">
                  <a:xfrm>
                    <a:off x="1383" y="1706"/>
                    <a:ext cx="343" cy="408"/>
                  </a:xfrm>
                  <a:prstGeom prst="rect">
                    <a:avLst/>
                  </a:prstGeom>
                  <a:noFill/>
                  <a:ln w="9525">
                    <a:noFill/>
                    <a:miter lim="800000"/>
                    <a:headEnd/>
                    <a:tailEnd/>
                  </a:ln>
                </p:spPr>
              </p:pic>
              <p:pic>
                <p:nvPicPr>
                  <p:cNvPr id="33022" name="Picture 600" descr="REACT2"/>
                  <p:cNvPicPr>
                    <a:picLocks noChangeAspect="1" noChangeArrowheads="1"/>
                  </p:cNvPicPr>
                  <p:nvPr/>
                </p:nvPicPr>
                <p:blipFill>
                  <a:blip r:embed="rId5" cstate="print"/>
                  <a:srcRect/>
                  <a:stretch>
                    <a:fillRect/>
                  </a:stretch>
                </p:blipFill>
                <p:spPr bwMode="auto">
                  <a:xfrm rot="3600000">
                    <a:off x="1580" y="1963"/>
                    <a:ext cx="272" cy="212"/>
                  </a:xfrm>
                  <a:prstGeom prst="rect">
                    <a:avLst/>
                  </a:prstGeom>
                  <a:noFill/>
                  <a:ln w="9525">
                    <a:noFill/>
                    <a:miter lim="800000"/>
                    <a:headEnd/>
                    <a:tailEnd/>
                  </a:ln>
                </p:spPr>
              </p:pic>
              <p:pic>
                <p:nvPicPr>
                  <p:cNvPr id="33023" name="Picture 601" descr="REACT3"/>
                  <p:cNvPicPr>
                    <a:picLocks noChangeAspect="1" noChangeArrowheads="1"/>
                  </p:cNvPicPr>
                  <p:nvPr/>
                </p:nvPicPr>
                <p:blipFill>
                  <a:blip r:embed="rId4" cstate="print"/>
                  <a:srcRect/>
                  <a:stretch>
                    <a:fillRect/>
                  </a:stretch>
                </p:blipFill>
                <p:spPr bwMode="auto">
                  <a:xfrm rot="-5400000">
                    <a:off x="1642" y="2083"/>
                    <a:ext cx="343" cy="408"/>
                  </a:xfrm>
                  <a:prstGeom prst="rect">
                    <a:avLst/>
                  </a:prstGeom>
                  <a:noFill/>
                  <a:ln w="9525">
                    <a:noFill/>
                    <a:miter lim="800000"/>
                    <a:headEnd/>
                    <a:tailEnd/>
                  </a:ln>
                </p:spPr>
              </p:pic>
            </p:grpSp>
          </p:grpSp>
        </p:grpSp>
      </p:grpSp>
      <p:grpSp>
        <p:nvGrpSpPr>
          <p:cNvPr id="28006" name="Group 602"/>
          <p:cNvGrpSpPr>
            <a:grpSpLocks/>
          </p:cNvGrpSpPr>
          <p:nvPr/>
        </p:nvGrpSpPr>
        <p:grpSpPr bwMode="auto">
          <a:xfrm rot="-2700000">
            <a:off x="4587875" y="4046538"/>
            <a:ext cx="968375" cy="1651000"/>
            <a:chOff x="68" y="1525"/>
            <a:chExt cx="1088" cy="1724"/>
          </a:xfrm>
        </p:grpSpPr>
        <p:pic>
          <p:nvPicPr>
            <p:cNvPr id="32926" name="Picture 603" descr="REACT3"/>
            <p:cNvPicPr>
              <a:picLocks noChangeAspect="1" noChangeArrowheads="1"/>
            </p:cNvPicPr>
            <p:nvPr/>
          </p:nvPicPr>
          <p:blipFill>
            <a:blip r:embed="rId4" cstate="print"/>
            <a:srcRect/>
            <a:stretch>
              <a:fillRect/>
            </a:stretch>
          </p:blipFill>
          <p:spPr bwMode="auto">
            <a:xfrm rot="10800000">
              <a:off x="360" y="1661"/>
              <a:ext cx="343" cy="408"/>
            </a:xfrm>
            <a:prstGeom prst="rect">
              <a:avLst/>
            </a:prstGeom>
            <a:noFill/>
            <a:ln w="9525">
              <a:noFill/>
              <a:miter lim="800000"/>
              <a:headEnd/>
              <a:tailEnd/>
            </a:ln>
          </p:spPr>
        </p:pic>
        <p:grpSp>
          <p:nvGrpSpPr>
            <p:cNvPr id="32927" name="Group 604"/>
            <p:cNvGrpSpPr>
              <a:grpSpLocks/>
            </p:cNvGrpSpPr>
            <p:nvPr/>
          </p:nvGrpSpPr>
          <p:grpSpPr bwMode="auto">
            <a:xfrm>
              <a:off x="68" y="1525"/>
              <a:ext cx="1088" cy="1724"/>
              <a:chOff x="68" y="1525"/>
              <a:chExt cx="1088" cy="1724"/>
            </a:xfrm>
          </p:grpSpPr>
          <p:grpSp>
            <p:nvGrpSpPr>
              <p:cNvPr id="32928" name="Group 605"/>
              <p:cNvGrpSpPr>
                <a:grpSpLocks/>
              </p:cNvGrpSpPr>
              <p:nvPr/>
            </p:nvGrpSpPr>
            <p:grpSpPr bwMode="auto">
              <a:xfrm>
                <a:off x="68" y="1525"/>
                <a:ext cx="1088" cy="1724"/>
                <a:chOff x="68" y="1525"/>
                <a:chExt cx="1088" cy="1724"/>
              </a:xfrm>
            </p:grpSpPr>
            <p:pic>
              <p:nvPicPr>
                <p:cNvPr id="32930" name="Picture 606" descr="REACT3"/>
                <p:cNvPicPr>
                  <a:picLocks noChangeAspect="1" noChangeArrowheads="1"/>
                </p:cNvPicPr>
                <p:nvPr/>
              </p:nvPicPr>
              <p:blipFill>
                <a:blip r:embed="rId4" cstate="print"/>
                <a:srcRect/>
                <a:stretch>
                  <a:fillRect/>
                </a:stretch>
              </p:blipFill>
              <p:spPr bwMode="auto">
                <a:xfrm rot="-6000000">
                  <a:off x="644" y="1493"/>
                  <a:ext cx="343" cy="408"/>
                </a:xfrm>
                <a:prstGeom prst="rect">
                  <a:avLst/>
                </a:prstGeom>
                <a:noFill/>
                <a:ln w="9525">
                  <a:noFill/>
                  <a:miter lim="800000"/>
                  <a:headEnd/>
                  <a:tailEnd/>
                </a:ln>
              </p:spPr>
            </p:pic>
            <p:pic>
              <p:nvPicPr>
                <p:cNvPr id="32931" name="Picture 607" descr="REACT3"/>
                <p:cNvPicPr>
                  <a:picLocks noChangeAspect="1" noChangeArrowheads="1"/>
                </p:cNvPicPr>
                <p:nvPr/>
              </p:nvPicPr>
              <p:blipFill>
                <a:blip r:embed="rId4" cstate="print"/>
                <a:srcRect/>
                <a:stretch>
                  <a:fillRect/>
                </a:stretch>
              </p:blipFill>
              <p:spPr bwMode="auto">
                <a:xfrm rot="10200000">
                  <a:off x="703" y="1797"/>
                  <a:ext cx="343" cy="408"/>
                </a:xfrm>
                <a:prstGeom prst="rect">
                  <a:avLst/>
                </a:prstGeom>
                <a:noFill/>
                <a:ln w="9525">
                  <a:noFill/>
                  <a:miter lim="800000"/>
                  <a:headEnd/>
                  <a:tailEnd/>
                </a:ln>
              </p:spPr>
            </p:pic>
            <p:pic>
              <p:nvPicPr>
                <p:cNvPr id="32932" name="Picture 608" descr="REACT3"/>
                <p:cNvPicPr>
                  <a:picLocks noChangeAspect="1" noChangeArrowheads="1"/>
                </p:cNvPicPr>
                <p:nvPr/>
              </p:nvPicPr>
              <p:blipFill>
                <a:blip r:embed="rId4" cstate="print"/>
                <a:srcRect/>
                <a:stretch>
                  <a:fillRect/>
                </a:stretch>
              </p:blipFill>
              <p:spPr bwMode="auto">
                <a:xfrm rot="10200000">
                  <a:off x="496" y="1616"/>
                  <a:ext cx="343" cy="408"/>
                </a:xfrm>
                <a:prstGeom prst="rect">
                  <a:avLst/>
                </a:prstGeom>
                <a:noFill/>
                <a:ln w="9525">
                  <a:noFill/>
                  <a:miter lim="800000"/>
                  <a:headEnd/>
                  <a:tailEnd/>
                </a:ln>
              </p:spPr>
            </p:pic>
            <p:pic>
              <p:nvPicPr>
                <p:cNvPr id="32933" name="Picture 609" descr="REACT3"/>
                <p:cNvPicPr>
                  <a:picLocks noChangeAspect="1" noChangeArrowheads="1"/>
                </p:cNvPicPr>
                <p:nvPr/>
              </p:nvPicPr>
              <p:blipFill>
                <a:blip r:embed="rId4" cstate="print"/>
                <a:srcRect/>
                <a:stretch>
                  <a:fillRect/>
                </a:stretch>
              </p:blipFill>
              <p:spPr bwMode="auto">
                <a:xfrm rot="-7200000">
                  <a:off x="735" y="2874"/>
                  <a:ext cx="343" cy="408"/>
                </a:xfrm>
                <a:prstGeom prst="rect">
                  <a:avLst/>
                </a:prstGeom>
                <a:noFill/>
                <a:ln w="9525">
                  <a:noFill/>
                  <a:miter lim="800000"/>
                  <a:headEnd/>
                  <a:tailEnd/>
                </a:ln>
              </p:spPr>
            </p:pic>
            <p:pic>
              <p:nvPicPr>
                <p:cNvPr id="32934" name="Picture 610" descr="REACT2"/>
                <p:cNvPicPr>
                  <a:picLocks noChangeAspect="1" noChangeArrowheads="1"/>
                </p:cNvPicPr>
                <p:nvPr/>
              </p:nvPicPr>
              <p:blipFill>
                <a:blip r:embed="rId5" cstate="print"/>
                <a:srcRect/>
                <a:stretch>
                  <a:fillRect/>
                </a:stretch>
              </p:blipFill>
              <p:spPr bwMode="auto">
                <a:xfrm rot="-4200000">
                  <a:off x="900" y="1555"/>
                  <a:ext cx="272" cy="212"/>
                </a:xfrm>
                <a:prstGeom prst="rect">
                  <a:avLst/>
                </a:prstGeom>
                <a:noFill/>
                <a:ln w="9525">
                  <a:noFill/>
                  <a:miter lim="800000"/>
                  <a:headEnd/>
                  <a:tailEnd/>
                </a:ln>
              </p:spPr>
            </p:pic>
            <p:pic>
              <p:nvPicPr>
                <p:cNvPr id="32935" name="Picture 611" descr="REACT2"/>
                <p:cNvPicPr>
                  <a:picLocks noChangeAspect="1" noChangeArrowheads="1"/>
                </p:cNvPicPr>
                <p:nvPr/>
              </p:nvPicPr>
              <p:blipFill>
                <a:blip r:embed="rId5" cstate="print"/>
                <a:srcRect/>
                <a:stretch>
                  <a:fillRect/>
                </a:stretch>
              </p:blipFill>
              <p:spPr bwMode="auto">
                <a:xfrm rot="6000000">
                  <a:off x="870" y="2055"/>
                  <a:ext cx="271" cy="211"/>
                </a:xfrm>
                <a:prstGeom prst="rect">
                  <a:avLst/>
                </a:prstGeom>
                <a:noFill/>
                <a:ln w="9525">
                  <a:noFill/>
                  <a:miter lim="800000"/>
                  <a:headEnd/>
                  <a:tailEnd/>
                </a:ln>
              </p:spPr>
            </p:pic>
            <p:pic>
              <p:nvPicPr>
                <p:cNvPr id="32936" name="Picture 612" descr="REACT3"/>
                <p:cNvPicPr>
                  <a:picLocks noChangeAspect="1" noChangeArrowheads="1"/>
                </p:cNvPicPr>
                <p:nvPr/>
              </p:nvPicPr>
              <p:blipFill>
                <a:blip r:embed="rId4" cstate="print"/>
                <a:srcRect/>
                <a:stretch>
                  <a:fillRect/>
                </a:stretch>
              </p:blipFill>
              <p:spPr bwMode="auto">
                <a:xfrm>
                  <a:off x="793" y="1661"/>
                  <a:ext cx="343" cy="408"/>
                </a:xfrm>
                <a:prstGeom prst="rect">
                  <a:avLst/>
                </a:prstGeom>
                <a:noFill/>
                <a:ln w="9525">
                  <a:noFill/>
                  <a:miter lim="800000"/>
                  <a:headEnd/>
                  <a:tailEnd/>
                </a:ln>
              </p:spPr>
            </p:pic>
            <p:grpSp>
              <p:nvGrpSpPr>
                <p:cNvPr id="32937" name="Group 613"/>
                <p:cNvGrpSpPr>
                  <a:grpSpLocks/>
                </p:cNvGrpSpPr>
                <p:nvPr/>
              </p:nvGrpSpPr>
              <p:grpSpPr bwMode="auto">
                <a:xfrm>
                  <a:off x="68" y="1797"/>
                  <a:ext cx="1088" cy="1361"/>
                  <a:chOff x="68" y="1797"/>
                  <a:chExt cx="1088" cy="1361"/>
                </a:xfrm>
              </p:grpSpPr>
              <p:pic>
                <p:nvPicPr>
                  <p:cNvPr id="32939" name="Picture 614" descr="REACT3"/>
                  <p:cNvPicPr>
                    <a:picLocks noChangeAspect="1" noChangeArrowheads="1"/>
                  </p:cNvPicPr>
                  <p:nvPr/>
                </p:nvPicPr>
                <p:blipFill>
                  <a:blip r:embed="rId4" cstate="print"/>
                  <a:srcRect/>
                  <a:stretch>
                    <a:fillRect/>
                  </a:stretch>
                </p:blipFill>
                <p:spPr bwMode="auto">
                  <a:xfrm rot="-6000000">
                    <a:off x="190" y="1992"/>
                    <a:ext cx="343" cy="408"/>
                  </a:xfrm>
                  <a:prstGeom prst="rect">
                    <a:avLst/>
                  </a:prstGeom>
                  <a:noFill/>
                  <a:ln w="9525">
                    <a:noFill/>
                    <a:miter lim="800000"/>
                    <a:headEnd/>
                    <a:tailEnd/>
                  </a:ln>
                </p:spPr>
              </p:pic>
              <p:pic>
                <p:nvPicPr>
                  <p:cNvPr id="32940" name="Picture 615" descr="REACT3"/>
                  <p:cNvPicPr>
                    <a:picLocks noChangeAspect="1" noChangeArrowheads="1"/>
                  </p:cNvPicPr>
                  <p:nvPr/>
                </p:nvPicPr>
                <p:blipFill>
                  <a:blip r:embed="rId4" cstate="print"/>
                  <a:srcRect/>
                  <a:stretch>
                    <a:fillRect/>
                  </a:stretch>
                </p:blipFill>
                <p:spPr bwMode="auto">
                  <a:xfrm rot="4800000">
                    <a:off x="145" y="2219"/>
                    <a:ext cx="343" cy="408"/>
                  </a:xfrm>
                  <a:prstGeom prst="rect">
                    <a:avLst/>
                  </a:prstGeom>
                  <a:noFill/>
                  <a:ln w="9525">
                    <a:noFill/>
                    <a:miter lim="800000"/>
                    <a:headEnd/>
                    <a:tailEnd/>
                  </a:ln>
                </p:spPr>
              </p:pic>
              <p:pic>
                <p:nvPicPr>
                  <p:cNvPr id="32941" name="Picture 616" descr="REACT3"/>
                  <p:cNvPicPr>
                    <a:picLocks noChangeAspect="1" noChangeArrowheads="1"/>
                  </p:cNvPicPr>
                  <p:nvPr/>
                </p:nvPicPr>
                <p:blipFill>
                  <a:blip r:embed="rId4" cstate="print"/>
                  <a:srcRect/>
                  <a:stretch>
                    <a:fillRect/>
                  </a:stretch>
                </p:blipFill>
                <p:spPr bwMode="auto">
                  <a:xfrm rot="4800000">
                    <a:off x="100" y="2057"/>
                    <a:ext cx="343" cy="408"/>
                  </a:xfrm>
                  <a:prstGeom prst="rect">
                    <a:avLst/>
                  </a:prstGeom>
                  <a:noFill/>
                  <a:ln w="9525">
                    <a:noFill/>
                    <a:miter lim="800000"/>
                    <a:headEnd/>
                    <a:tailEnd/>
                  </a:ln>
                </p:spPr>
              </p:pic>
              <p:pic>
                <p:nvPicPr>
                  <p:cNvPr id="32942" name="Picture 617" descr="REACT2"/>
                  <p:cNvPicPr>
                    <a:picLocks noChangeAspect="1" noChangeArrowheads="1"/>
                  </p:cNvPicPr>
                  <p:nvPr/>
                </p:nvPicPr>
                <p:blipFill>
                  <a:blip r:embed="rId5" cstate="print"/>
                  <a:srcRect/>
                  <a:stretch>
                    <a:fillRect/>
                  </a:stretch>
                </p:blipFill>
                <p:spPr bwMode="auto">
                  <a:xfrm rot="-900000">
                    <a:off x="250" y="1797"/>
                    <a:ext cx="317" cy="247"/>
                  </a:xfrm>
                  <a:prstGeom prst="rect">
                    <a:avLst/>
                  </a:prstGeom>
                  <a:noFill/>
                  <a:ln w="9525">
                    <a:noFill/>
                    <a:miter lim="800000"/>
                    <a:headEnd/>
                    <a:tailEnd/>
                  </a:ln>
                </p:spPr>
              </p:pic>
              <p:pic>
                <p:nvPicPr>
                  <p:cNvPr id="32943" name="Picture 618" descr="REACT2"/>
                  <p:cNvPicPr>
                    <a:picLocks noChangeAspect="1" noChangeArrowheads="1"/>
                  </p:cNvPicPr>
                  <p:nvPr/>
                </p:nvPicPr>
                <p:blipFill>
                  <a:blip r:embed="rId5" cstate="print"/>
                  <a:srcRect/>
                  <a:stretch>
                    <a:fillRect/>
                  </a:stretch>
                </p:blipFill>
                <p:spPr bwMode="auto">
                  <a:xfrm rot="-1800000">
                    <a:off x="113" y="1979"/>
                    <a:ext cx="317" cy="247"/>
                  </a:xfrm>
                  <a:prstGeom prst="rect">
                    <a:avLst/>
                  </a:prstGeom>
                  <a:noFill/>
                  <a:ln w="9525">
                    <a:noFill/>
                    <a:miter lim="800000"/>
                    <a:headEnd/>
                    <a:tailEnd/>
                  </a:ln>
                </p:spPr>
              </p:pic>
              <p:grpSp>
                <p:nvGrpSpPr>
                  <p:cNvPr id="32944" name="Group 619"/>
                  <p:cNvGrpSpPr>
                    <a:grpSpLocks/>
                  </p:cNvGrpSpPr>
                  <p:nvPr/>
                </p:nvGrpSpPr>
                <p:grpSpPr bwMode="auto">
                  <a:xfrm>
                    <a:off x="204" y="1797"/>
                    <a:ext cx="952" cy="1361"/>
                    <a:chOff x="204" y="1797"/>
                    <a:chExt cx="952" cy="1361"/>
                  </a:xfrm>
                </p:grpSpPr>
                <p:pic>
                  <p:nvPicPr>
                    <p:cNvPr id="32946" name="Picture 620" descr="REACT3"/>
                    <p:cNvPicPr>
                      <a:picLocks noChangeAspect="1" noChangeArrowheads="1"/>
                    </p:cNvPicPr>
                    <p:nvPr/>
                  </p:nvPicPr>
                  <p:blipFill>
                    <a:blip r:embed="rId4" cstate="print"/>
                    <a:srcRect/>
                    <a:stretch>
                      <a:fillRect/>
                    </a:stretch>
                  </p:blipFill>
                  <p:spPr bwMode="auto">
                    <a:xfrm>
                      <a:off x="204" y="2341"/>
                      <a:ext cx="305" cy="363"/>
                    </a:xfrm>
                    <a:prstGeom prst="rect">
                      <a:avLst/>
                    </a:prstGeom>
                    <a:noFill/>
                    <a:ln w="9525">
                      <a:noFill/>
                      <a:miter lim="800000"/>
                      <a:headEnd/>
                      <a:tailEnd/>
                    </a:ln>
                  </p:spPr>
                </p:pic>
                <p:pic>
                  <p:nvPicPr>
                    <p:cNvPr id="32947" name="Picture 621" descr="REACT3"/>
                    <p:cNvPicPr>
                      <a:picLocks noChangeAspect="1" noChangeArrowheads="1"/>
                    </p:cNvPicPr>
                    <p:nvPr/>
                  </p:nvPicPr>
                  <p:blipFill>
                    <a:blip r:embed="rId4" cstate="print"/>
                    <a:srcRect/>
                    <a:stretch>
                      <a:fillRect/>
                    </a:stretch>
                  </p:blipFill>
                  <p:spPr bwMode="auto">
                    <a:xfrm>
                      <a:off x="521" y="2750"/>
                      <a:ext cx="343" cy="408"/>
                    </a:xfrm>
                    <a:prstGeom prst="rect">
                      <a:avLst/>
                    </a:prstGeom>
                    <a:noFill/>
                    <a:ln w="9525">
                      <a:noFill/>
                      <a:miter lim="800000"/>
                      <a:headEnd/>
                      <a:tailEnd/>
                    </a:ln>
                  </p:spPr>
                </p:pic>
                <p:pic>
                  <p:nvPicPr>
                    <p:cNvPr id="32948" name="Picture 622" descr="REACT3"/>
                    <p:cNvPicPr>
                      <a:picLocks noChangeAspect="1" noChangeArrowheads="1"/>
                    </p:cNvPicPr>
                    <p:nvPr/>
                  </p:nvPicPr>
                  <p:blipFill>
                    <a:blip r:embed="rId4" cstate="print"/>
                    <a:srcRect/>
                    <a:stretch>
                      <a:fillRect/>
                    </a:stretch>
                  </p:blipFill>
                  <p:spPr bwMode="auto">
                    <a:xfrm rot="5400000">
                      <a:off x="463" y="2400"/>
                      <a:ext cx="343" cy="408"/>
                    </a:xfrm>
                    <a:prstGeom prst="rect">
                      <a:avLst/>
                    </a:prstGeom>
                    <a:noFill/>
                    <a:ln w="9525">
                      <a:noFill/>
                      <a:miter lim="800000"/>
                      <a:headEnd/>
                      <a:tailEnd/>
                    </a:ln>
                  </p:spPr>
                </p:pic>
                <p:pic>
                  <p:nvPicPr>
                    <p:cNvPr id="32949" name="Picture 623" descr="REACT3"/>
                    <p:cNvPicPr>
                      <a:picLocks noChangeAspect="1" noChangeArrowheads="1"/>
                    </p:cNvPicPr>
                    <p:nvPr/>
                  </p:nvPicPr>
                  <p:blipFill>
                    <a:blip r:embed="rId4" cstate="print"/>
                    <a:srcRect/>
                    <a:stretch>
                      <a:fillRect/>
                    </a:stretch>
                  </p:blipFill>
                  <p:spPr bwMode="auto">
                    <a:xfrm rot="10800000">
                      <a:off x="340" y="2296"/>
                      <a:ext cx="343" cy="408"/>
                    </a:xfrm>
                    <a:prstGeom prst="rect">
                      <a:avLst/>
                    </a:prstGeom>
                    <a:noFill/>
                    <a:ln w="9525">
                      <a:noFill/>
                      <a:miter lim="800000"/>
                      <a:headEnd/>
                      <a:tailEnd/>
                    </a:ln>
                  </p:spPr>
                </p:pic>
                <p:pic>
                  <p:nvPicPr>
                    <p:cNvPr id="32950" name="Picture 624" descr="REACT3"/>
                    <p:cNvPicPr>
                      <a:picLocks noChangeAspect="1" noChangeArrowheads="1"/>
                    </p:cNvPicPr>
                    <p:nvPr/>
                  </p:nvPicPr>
                  <p:blipFill>
                    <a:blip r:embed="rId4" cstate="print"/>
                    <a:srcRect/>
                    <a:stretch>
                      <a:fillRect/>
                    </a:stretch>
                  </p:blipFill>
                  <p:spPr bwMode="auto">
                    <a:xfrm rot="-5400000">
                      <a:off x="735" y="2173"/>
                      <a:ext cx="343" cy="408"/>
                    </a:xfrm>
                    <a:prstGeom prst="rect">
                      <a:avLst/>
                    </a:prstGeom>
                    <a:noFill/>
                    <a:ln w="9525">
                      <a:noFill/>
                      <a:miter lim="800000"/>
                      <a:headEnd/>
                      <a:tailEnd/>
                    </a:ln>
                  </p:spPr>
                </p:pic>
                <p:pic>
                  <p:nvPicPr>
                    <p:cNvPr id="32951" name="Picture 625" descr="REACT3"/>
                    <p:cNvPicPr>
                      <a:picLocks noChangeAspect="1" noChangeArrowheads="1"/>
                    </p:cNvPicPr>
                    <p:nvPr/>
                  </p:nvPicPr>
                  <p:blipFill>
                    <a:blip r:embed="rId4" cstate="print"/>
                    <a:srcRect/>
                    <a:stretch>
                      <a:fillRect/>
                    </a:stretch>
                  </p:blipFill>
                  <p:spPr bwMode="auto">
                    <a:xfrm rot="10800000">
                      <a:off x="476" y="2160"/>
                      <a:ext cx="343" cy="408"/>
                    </a:xfrm>
                    <a:prstGeom prst="rect">
                      <a:avLst/>
                    </a:prstGeom>
                    <a:noFill/>
                    <a:ln w="9525">
                      <a:noFill/>
                      <a:miter lim="800000"/>
                      <a:headEnd/>
                      <a:tailEnd/>
                    </a:ln>
                  </p:spPr>
                </p:pic>
                <p:pic>
                  <p:nvPicPr>
                    <p:cNvPr id="32952" name="Picture 626" descr="REACT3"/>
                    <p:cNvPicPr>
                      <a:picLocks noChangeAspect="1" noChangeArrowheads="1"/>
                    </p:cNvPicPr>
                    <p:nvPr/>
                  </p:nvPicPr>
                  <p:blipFill>
                    <a:blip r:embed="rId4" cstate="print"/>
                    <a:srcRect/>
                    <a:stretch>
                      <a:fillRect/>
                    </a:stretch>
                  </p:blipFill>
                  <p:spPr bwMode="auto">
                    <a:xfrm rot="4800000">
                      <a:off x="644" y="1992"/>
                      <a:ext cx="343" cy="408"/>
                    </a:xfrm>
                    <a:prstGeom prst="rect">
                      <a:avLst/>
                    </a:prstGeom>
                    <a:noFill/>
                    <a:ln w="9525">
                      <a:noFill/>
                      <a:miter lim="800000"/>
                      <a:headEnd/>
                      <a:tailEnd/>
                    </a:ln>
                  </p:spPr>
                </p:pic>
                <p:grpSp>
                  <p:nvGrpSpPr>
                    <p:cNvPr id="32953" name="Group 627"/>
                    <p:cNvGrpSpPr>
                      <a:grpSpLocks/>
                    </p:cNvGrpSpPr>
                    <p:nvPr/>
                  </p:nvGrpSpPr>
                  <p:grpSpPr bwMode="auto">
                    <a:xfrm>
                      <a:off x="204" y="1797"/>
                      <a:ext cx="952" cy="1271"/>
                      <a:chOff x="204" y="1797"/>
                      <a:chExt cx="952" cy="1271"/>
                    </a:xfrm>
                  </p:grpSpPr>
                  <p:grpSp>
                    <p:nvGrpSpPr>
                      <p:cNvPr id="32954" name="Group 628"/>
                      <p:cNvGrpSpPr>
                        <a:grpSpLocks/>
                      </p:cNvGrpSpPr>
                      <p:nvPr/>
                    </p:nvGrpSpPr>
                    <p:grpSpPr bwMode="auto">
                      <a:xfrm>
                        <a:off x="612" y="2568"/>
                        <a:ext cx="525" cy="500"/>
                        <a:chOff x="657" y="2387"/>
                        <a:chExt cx="525" cy="500"/>
                      </a:xfrm>
                    </p:grpSpPr>
                    <p:grpSp>
                      <p:nvGrpSpPr>
                        <p:cNvPr id="32981" name="Group 629"/>
                        <p:cNvGrpSpPr>
                          <a:grpSpLocks/>
                        </p:cNvGrpSpPr>
                        <p:nvPr/>
                      </p:nvGrpSpPr>
                      <p:grpSpPr bwMode="auto">
                        <a:xfrm>
                          <a:off x="703" y="2387"/>
                          <a:ext cx="479" cy="409"/>
                          <a:chOff x="703" y="2387"/>
                          <a:chExt cx="479" cy="409"/>
                        </a:xfrm>
                      </p:grpSpPr>
                      <p:grpSp>
                        <p:nvGrpSpPr>
                          <p:cNvPr id="32991" name="Group 630"/>
                          <p:cNvGrpSpPr>
                            <a:grpSpLocks/>
                          </p:cNvGrpSpPr>
                          <p:nvPr/>
                        </p:nvGrpSpPr>
                        <p:grpSpPr bwMode="auto">
                          <a:xfrm>
                            <a:off x="748" y="2387"/>
                            <a:ext cx="434" cy="409"/>
                            <a:chOff x="748" y="2387"/>
                            <a:chExt cx="434" cy="409"/>
                          </a:xfrm>
                        </p:grpSpPr>
                        <p:pic>
                          <p:nvPicPr>
                            <p:cNvPr id="32996" name="Picture 631"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997" name="Picture 632"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998" name="Picture 633"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2992" name="Group 634"/>
                          <p:cNvGrpSpPr>
                            <a:grpSpLocks/>
                          </p:cNvGrpSpPr>
                          <p:nvPr/>
                        </p:nvGrpSpPr>
                        <p:grpSpPr bwMode="auto">
                          <a:xfrm>
                            <a:off x="703" y="2387"/>
                            <a:ext cx="434" cy="409"/>
                            <a:chOff x="748" y="2387"/>
                            <a:chExt cx="434" cy="409"/>
                          </a:xfrm>
                        </p:grpSpPr>
                        <p:pic>
                          <p:nvPicPr>
                            <p:cNvPr id="32993" name="Picture 635"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994" name="Picture 636"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995" name="Picture 637"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2982" name="Group 638"/>
                        <p:cNvGrpSpPr>
                          <a:grpSpLocks/>
                        </p:cNvGrpSpPr>
                        <p:nvPr/>
                      </p:nvGrpSpPr>
                      <p:grpSpPr bwMode="auto">
                        <a:xfrm rot="10800000">
                          <a:off x="657" y="2478"/>
                          <a:ext cx="479" cy="409"/>
                          <a:chOff x="703" y="2387"/>
                          <a:chExt cx="479" cy="409"/>
                        </a:xfrm>
                      </p:grpSpPr>
                      <p:grpSp>
                        <p:nvGrpSpPr>
                          <p:cNvPr id="32983" name="Group 639"/>
                          <p:cNvGrpSpPr>
                            <a:grpSpLocks/>
                          </p:cNvGrpSpPr>
                          <p:nvPr/>
                        </p:nvGrpSpPr>
                        <p:grpSpPr bwMode="auto">
                          <a:xfrm>
                            <a:off x="748" y="2387"/>
                            <a:ext cx="434" cy="409"/>
                            <a:chOff x="748" y="2387"/>
                            <a:chExt cx="434" cy="409"/>
                          </a:xfrm>
                        </p:grpSpPr>
                        <p:pic>
                          <p:nvPicPr>
                            <p:cNvPr id="32988" name="Picture 640"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989" name="Picture 641"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990" name="Picture 642"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2984" name="Group 643"/>
                          <p:cNvGrpSpPr>
                            <a:grpSpLocks/>
                          </p:cNvGrpSpPr>
                          <p:nvPr/>
                        </p:nvGrpSpPr>
                        <p:grpSpPr bwMode="auto">
                          <a:xfrm>
                            <a:off x="703" y="2387"/>
                            <a:ext cx="434" cy="409"/>
                            <a:chOff x="748" y="2387"/>
                            <a:chExt cx="434" cy="409"/>
                          </a:xfrm>
                        </p:grpSpPr>
                        <p:pic>
                          <p:nvPicPr>
                            <p:cNvPr id="32985" name="Picture 644"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986" name="Picture 645"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987" name="Picture 646"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2955" name="Picture 647" descr="REACT3"/>
                      <p:cNvPicPr>
                        <a:picLocks noChangeAspect="1" noChangeArrowheads="1"/>
                      </p:cNvPicPr>
                      <p:nvPr/>
                    </p:nvPicPr>
                    <p:blipFill>
                      <a:blip r:embed="rId4" cstate="print"/>
                      <a:srcRect/>
                      <a:stretch>
                        <a:fillRect/>
                      </a:stretch>
                    </p:blipFill>
                    <p:spPr bwMode="auto">
                      <a:xfrm rot="10800000">
                        <a:off x="522" y="2613"/>
                        <a:ext cx="343" cy="408"/>
                      </a:xfrm>
                      <a:prstGeom prst="rect">
                        <a:avLst/>
                      </a:prstGeom>
                      <a:noFill/>
                      <a:ln w="9525">
                        <a:noFill/>
                        <a:miter lim="800000"/>
                        <a:headEnd/>
                        <a:tailEnd/>
                      </a:ln>
                    </p:spPr>
                  </p:pic>
                  <p:pic>
                    <p:nvPicPr>
                      <p:cNvPr id="32956" name="Picture 648" descr="REACT3"/>
                      <p:cNvPicPr>
                        <a:picLocks noChangeAspect="1" noChangeArrowheads="1"/>
                      </p:cNvPicPr>
                      <p:nvPr/>
                    </p:nvPicPr>
                    <p:blipFill>
                      <a:blip r:embed="rId4" cstate="print"/>
                      <a:srcRect/>
                      <a:stretch>
                        <a:fillRect/>
                      </a:stretch>
                    </p:blipFill>
                    <p:spPr bwMode="auto">
                      <a:xfrm>
                        <a:off x="295" y="2659"/>
                        <a:ext cx="343" cy="408"/>
                      </a:xfrm>
                      <a:prstGeom prst="rect">
                        <a:avLst/>
                      </a:prstGeom>
                      <a:noFill/>
                      <a:ln w="9525">
                        <a:noFill/>
                        <a:miter lim="800000"/>
                        <a:headEnd/>
                        <a:tailEnd/>
                      </a:ln>
                    </p:spPr>
                  </p:pic>
                  <p:pic>
                    <p:nvPicPr>
                      <p:cNvPr id="32957" name="Picture 649" descr="REACT3"/>
                      <p:cNvPicPr>
                        <a:picLocks noChangeAspect="1" noChangeArrowheads="1"/>
                      </p:cNvPicPr>
                      <p:nvPr/>
                    </p:nvPicPr>
                    <p:blipFill>
                      <a:blip r:embed="rId4" cstate="print"/>
                      <a:srcRect/>
                      <a:stretch>
                        <a:fillRect/>
                      </a:stretch>
                    </p:blipFill>
                    <p:spPr bwMode="auto">
                      <a:xfrm rot="5400000">
                        <a:off x="236" y="2490"/>
                        <a:ext cx="343" cy="408"/>
                      </a:xfrm>
                      <a:prstGeom prst="rect">
                        <a:avLst/>
                      </a:prstGeom>
                      <a:noFill/>
                      <a:ln w="9525">
                        <a:noFill/>
                        <a:miter lim="800000"/>
                        <a:headEnd/>
                        <a:tailEnd/>
                      </a:ln>
                    </p:spPr>
                  </p:pic>
                  <p:pic>
                    <p:nvPicPr>
                      <p:cNvPr id="32958" name="Picture 650" descr="REACT3"/>
                      <p:cNvPicPr>
                        <a:picLocks noChangeAspect="1" noChangeArrowheads="1"/>
                      </p:cNvPicPr>
                      <p:nvPr/>
                    </p:nvPicPr>
                    <p:blipFill>
                      <a:blip r:embed="rId4" cstate="print"/>
                      <a:srcRect/>
                      <a:stretch>
                        <a:fillRect/>
                      </a:stretch>
                    </p:blipFill>
                    <p:spPr bwMode="auto">
                      <a:xfrm rot="4800000">
                        <a:off x="324" y="2085"/>
                        <a:ext cx="305" cy="363"/>
                      </a:xfrm>
                      <a:prstGeom prst="rect">
                        <a:avLst/>
                      </a:prstGeom>
                      <a:noFill/>
                      <a:ln w="9525">
                        <a:noFill/>
                        <a:miter lim="800000"/>
                        <a:headEnd/>
                        <a:tailEnd/>
                      </a:ln>
                    </p:spPr>
                  </p:pic>
                  <p:grpSp>
                    <p:nvGrpSpPr>
                      <p:cNvPr id="32959" name="Group 651"/>
                      <p:cNvGrpSpPr>
                        <a:grpSpLocks/>
                      </p:cNvGrpSpPr>
                      <p:nvPr/>
                    </p:nvGrpSpPr>
                    <p:grpSpPr bwMode="auto">
                      <a:xfrm rot="4800000">
                        <a:off x="327" y="1810"/>
                        <a:ext cx="525" cy="500"/>
                        <a:chOff x="657" y="2387"/>
                        <a:chExt cx="525" cy="500"/>
                      </a:xfrm>
                    </p:grpSpPr>
                    <p:grpSp>
                      <p:nvGrpSpPr>
                        <p:cNvPr id="32963" name="Group 652"/>
                        <p:cNvGrpSpPr>
                          <a:grpSpLocks/>
                        </p:cNvGrpSpPr>
                        <p:nvPr/>
                      </p:nvGrpSpPr>
                      <p:grpSpPr bwMode="auto">
                        <a:xfrm>
                          <a:off x="703" y="2387"/>
                          <a:ext cx="479" cy="409"/>
                          <a:chOff x="703" y="2387"/>
                          <a:chExt cx="479" cy="409"/>
                        </a:xfrm>
                      </p:grpSpPr>
                      <p:grpSp>
                        <p:nvGrpSpPr>
                          <p:cNvPr id="32973" name="Group 653"/>
                          <p:cNvGrpSpPr>
                            <a:grpSpLocks/>
                          </p:cNvGrpSpPr>
                          <p:nvPr/>
                        </p:nvGrpSpPr>
                        <p:grpSpPr bwMode="auto">
                          <a:xfrm>
                            <a:off x="748" y="2387"/>
                            <a:ext cx="434" cy="409"/>
                            <a:chOff x="748" y="2387"/>
                            <a:chExt cx="434" cy="409"/>
                          </a:xfrm>
                        </p:grpSpPr>
                        <p:pic>
                          <p:nvPicPr>
                            <p:cNvPr id="32978" name="Picture 654"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979" name="Picture 655"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980" name="Picture 656"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2974" name="Group 657"/>
                          <p:cNvGrpSpPr>
                            <a:grpSpLocks/>
                          </p:cNvGrpSpPr>
                          <p:nvPr/>
                        </p:nvGrpSpPr>
                        <p:grpSpPr bwMode="auto">
                          <a:xfrm>
                            <a:off x="703" y="2387"/>
                            <a:ext cx="434" cy="409"/>
                            <a:chOff x="748" y="2387"/>
                            <a:chExt cx="434" cy="409"/>
                          </a:xfrm>
                        </p:grpSpPr>
                        <p:pic>
                          <p:nvPicPr>
                            <p:cNvPr id="32975" name="Picture 658"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976" name="Picture 659"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977" name="Picture 660"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2964" name="Group 661"/>
                        <p:cNvGrpSpPr>
                          <a:grpSpLocks/>
                        </p:cNvGrpSpPr>
                        <p:nvPr/>
                      </p:nvGrpSpPr>
                      <p:grpSpPr bwMode="auto">
                        <a:xfrm rot="10800000">
                          <a:off x="657" y="2478"/>
                          <a:ext cx="479" cy="409"/>
                          <a:chOff x="703" y="2387"/>
                          <a:chExt cx="479" cy="409"/>
                        </a:xfrm>
                      </p:grpSpPr>
                      <p:grpSp>
                        <p:nvGrpSpPr>
                          <p:cNvPr id="32965" name="Group 662"/>
                          <p:cNvGrpSpPr>
                            <a:grpSpLocks/>
                          </p:cNvGrpSpPr>
                          <p:nvPr/>
                        </p:nvGrpSpPr>
                        <p:grpSpPr bwMode="auto">
                          <a:xfrm>
                            <a:off x="748" y="2387"/>
                            <a:ext cx="434" cy="409"/>
                            <a:chOff x="748" y="2387"/>
                            <a:chExt cx="434" cy="409"/>
                          </a:xfrm>
                        </p:grpSpPr>
                        <p:pic>
                          <p:nvPicPr>
                            <p:cNvPr id="32970" name="Picture 66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971" name="Picture 66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972" name="Picture 66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2966" name="Group 666"/>
                          <p:cNvGrpSpPr>
                            <a:grpSpLocks/>
                          </p:cNvGrpSpPr>
                          <p:nvPr/>
                        </p:nvGrpSpPr>
                        <p:grpSpPr bwMode="auto">
                          <a:xfrm>
                            <a:off x="703" y="2387"/>
                            <a:ext cx="434" cy="409"/>
                            <a:chOff x="748" y="2387"/>
                            <a:chExt cx="434" cy="409"/>
                          </a:xfrm>
                        </p:grpSpPr>
                        <p:pic>
                          <p:nvPicPr>
                            <p:cNvPr id="32967" name="Picture 667"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968" name="Picture 668"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969" name="Picture 669"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2960" name="Picture 670" descr="REACT3"/>
                      <p:cNvPicPr>
                        <a:picLocks noChangeAspect="1" noChangeArrowheads="1"/>
                      </p:cNvPicPr>
                      <p:nvPr/>
                    </p:nvPicPr>
                    <p:blipFill>
                      <a:blip r:embed="rId4" cstate="print"/>
                      <a:srcRect/>
                      <a:stretch>
                        <a:fillRect/>
                      </a:stretch>
                    </p:blipFill>
                    <p:spPr bwMode="auto">
                      <a:xfrm rot="-6000000">
                        <a:off x="599" y="2309"/>
                        <a:ext cx="343" cy="408"/>
                      </a:xfrm>
                      <a:prstGeom prst="rect">
                        <a:avLst/>
                      </a:prstGeom>
                      <a:noFill/>
                      <a:ln w="9525">
                        <a:noFill/>
                        <a:miter lim="800000"/>
                        <a:headEnd/>
                        <a:tailEnd/>
                      </a:ln>
                    </p:spPr>
                  </p:pic>
                  <p:pic>
                    <p:nvPicPr>
                      <p:cNvPr id="32961" name="Picture 671" descr="REACT3"/>
                      <p:cNvPicPr>
                        <a:picLocks noChangeAspect="1" noChangeArrowheads="1"/>
                      </p:cNvPicPr>
                      <p:nvPr/>
                    </p:nvPicPr>
                    <p:blipFill>
                      <a:blip r:embed="rId4" cstate="print"/>
                      <a:srcRect/>
                      <a:stretch>
                        <a:fillRect/>
                      </a:stretch>
                    </p:blipFill>
                    <p:spPr bwMode="auto">
                      <a:xfrm>
                        <a:off x="813" y="2296"/>
                        <a:ext cx="343" cy="408"/>
                      </a:xfrm>
                      <a:prstGeom prst="rect">
                        <a:avLst/>
                      </a:prstGeom>
                      <a:noFill/>
                      <a:ln w="9525">
                        <a:noFill/>
                        <a:miter lim="800000"/>
                        <a:headEnd/>
                        <a:tailEnd/>
                      </a:ln>
                    </p:spPr>
                  </p:pic>
                  <p:pic>
                    <p:nvPicPr>
                      <p:cNvPr id="32962" name="Picture 672" descr="REACT2"/>
                      <p:cNvPicPr>
                        <a:picLocks noChangeAspect="1" noChangeArrowheads="1"/>
                      </p:cNvPicPr>
                      <p:nvPr/>
                    </p:nvPicPr>
                    <p:blipFill>
                      <a:blip r:embed="rId5" cstate="print"/>
                      <a:srcRect/>
                      <a:stretch>
                        <a:fillRect/>
                      </a:stretch>
                    </p:blipFill>
                    <p:spPr bwMode="auto">
                      <a:xfrm rot="5400000">
                        <a:off x="809" y="2055"/>
                        <a:ext cx="271" cy="211"/>
                      </a:xfrm>
                      <a:prstGeom prst="rect">
                        <a:avLst/>
                      </a:prstGeom>
                      <a:noFill/>
                      <a:ln w="9525">
                        <a:noFill/>
                        <a:miter lim="800000"/>
                        <a:headEnd/>
                        <a:tailEnd/>
                      </a:ln>
                    </p:spPr>
                  </p:pic>
                </p:grpSp>
              </p:grpSp>
              <p:pic>
                <p:nvPicPr>
                  <p:cNvPr id="32945" name="Picture 673" descr="REACT2"/>
                  <p:cNvPicPr>
                    <a:picLocks noChangeAspect="1" noChangeArrowheads="1"/>
                  </p:cNvPicPr>
                  <p:nvPr/>
                </p:nvPicPr>
                <p:blipFill>
                  <a:blip r:embed="rId5" cstate="print"/>
                  <a:srcRect/>
                  <a:stretch>
                    <a:fillRect/>
                  </a:stretch>
                </p:blipFill>
                <p:spPr bwMode="auto">
                  <a:xfrm rot="3600000">
                    <a:off x="128" y="2508"/>
                    <a:ext cx="272" cy="212"/>
                  </a:xfrm>
                  <a:prstGeom prst="rect">
                    <a:avLst/>
                  </a:prstGeom>
                  <a:noFill/>
                  <a:ln w="9525">
                    <a:noFill/>
                    <a:miter lim="800000"/>
                    <a:headEnd/>
                    <a:tailEnd/>
                  </a:ln>
                </p:spPr>
              </p:pic>
            </p:grpSp>
            <p:pic>
              <p:nvPicPr>
                <p:cNvPr id="32938" name="Picture 674" descr="REACT2"/>
                <p:cNvPicPr>
                  <a:picLocks noChangeAspect="1" noChangeArrowheads="1"/>
                </p:cNvPicPr>
                <p:nvPr/>
              </p:nvPicPr>
              <p:blipFill>
                <a:blip r:embed="rId5" cstate="print"/>
                <a:srcRect/>
                <a:stretch>
                  <a:fillRect/>
                </a:stretch>
              </p:blipFill>
              <p:spPr bwMode="auto">
                <a:xfrm rot="6000000">
                  <a:off x="870" y="2962"/>
                  <a:ext cx="271" cy="211"/>
                </a:xfrm>
                <a:prstGeom prst="rect">
                  <a:avLst/>
                </a:prstGeom>
                <a:noFill/>
                <a:ln w="9525">
                  <a:noFill/>
                  <a:miter lim="800000"/>
                  <a:headEnd/>
                  <a:tailEnd/>
                </a:ln>
              </p:spPr>
            </p:pic>
          </p:grpSp>
          <p:pic>
            <p:nvPicPr>
              <p:cNvPr id="32929" name="Picture 675" descr="REACT2"/>
              <p:cNvPicPr>
                <a:picLocks noChangeAspect="1" noChangeArrowheads="1"/>
              </p:cNvPicPr>
              <p:nvPr/>
            </p:nvPicPr>
            <p:blipFill>
              <a:blip r:embed="rId5" cstate="print"/>
              <a:srcRect/>
              <a:stretch>
                <a:fillRect/>
              </a:stretch>
            </p:blipFill>
            <p:spPr bwMode="auto">
              <a:xfrm rot="3600000">
                <a:off x="582" y="1691"/>
                <a:ext cx="272" cy="212"/>
              </a:xfrm>
              <a:prstGeom prst="rect">
                <a:avLst/>
              </a:prstGeom>
              <a:noFill/>
              <a:ln w="9525">
                <a:noFill/>
                <a:miter lim="800000"/>
                <a:headEnd/>
                <a:tailEnd/>
              </a:ln>
            </p:spPr>
          </p:pic>
        </p:grpSp>
      </p:grpSp>
      <p:grpSp>
        <p:nvGrpSpPr>
          <p:cNvPr id="61219" name="Group 676"/>
          <p:cNvGrpSpPr>
            <a:grpSpLocks/>
          </p:cNvGrpSpPr>
          <p:nvPr/>
        </p:nvGrpSpPr>
        <p:grpSpPr bwMode="auto">
          <a:xfrm>
            <a:off x="3646488" y="3048000"/>
            <a:ext cx="290512" cy="304800"/>
            <a:chOff x="249" y="255"/>
            <a:chExt cx="326" cy="318"/>
          </a:xfrm>
        </p:grpSpPr>
        <p:pic>
          <p:nvPicPr>
            <p:cNvPr id="32924" name="Picture 677"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2925" name="Text Box 678"/>
            <p:cNvSpPr txBox="1">
              <a:spLocks noChangeArrowheads="1"/>
            </p:cNvSpPr>
            <p:nvPr/>
          </p:nvSpPr>
          <p:spPr bwMode="auto">
            <a:xfrm>
              <a:off x="249" y="255"/>
              <a:ext cx="182"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sp>
        <p:nvSpPr>
          <p:cNvPr id="61095" name="AutoShape 679"/>
          <p:cNvSpPr>
            <a:spLocks noChangeArrowheads="1"/>
          </p:cNvSpPr>
          <p:nvPr/>
        </p:nvSpPr>
        <p:spPr bwMode="auto">
          <a:xfrm>
            <a:off x="4284663" y="3409950"/>
            <a:ext cx="2217737" cy="2171700"/>
          </a:xfrm>
          <a:prstGeom prst="irregularSeal1">
            <a:avLst/>
          </a:prstGeom>
          <a:solidFill>
            <a:srgbClr val="FA431E"/>
          </a:solidFill>
          <a:ln w="9525">
            <a:solidFill>
              <a:schemeClr val="tx1"/>
            </a:solidFill>
            <a:miter lim="800000"/>
            <a:headEnd/>
            <a:tailEnd/>
          </a:ln>
        </p:spPr>
        <p:txBody>
          <a:bodyPr wrap="none" anchor="ctr"/>
          <a:lstStyle/>
          <a:p>
            <a:endParaRPr lang="en-US"/>
          </a:p>
        </p:txBody>
      </p:sp>
      <p:grpSp>
        <p:nvGrpSpPr>
          <p:cNvPr id="61220" name="Group 680"/>
          <p:cNvGrpSpPr>
            <a:grpSpLocks/>
          </p:cNvGrpSpPr>
          <p:nvPr/>
        </p:nvGrpSpPr>
        <p:grpSpPr bwMode="auto">
          <a:xfrm>
            <a:off x="6726238" y="5697538"/>
            <a:ext cx="288925" cy="304800"/>
            <a:chOff x="249" y="255"/>
            <a:chExt cx="326" cy="318"/>
          </a:xfrm>
        </p:grpSpPr>
        <p:pic>
          <p:nvPicPr>
            <p:cNvPr id="32922" name="Picture 681"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2923" name="Text Box 682"/>
            <p:cNvSpPr txBox="1">
              <a:spLocks noChangeArrowheads="1"/>
            </p:cNvSpPr>
            <p:nvPr/>
          </p:nvSpPr>
          <p:spPr bwMode="auto">
            <a:xfrm>
              <a:off x="249" y="255"/>
              <a:ext cx="183"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61221" name="Group 683"/>
          <p:cNvGrpSpPr>
            <a:grpSpLocks/>
          </p:cNvGrpSpPr>
          <p:nvPr/>
        </p:nvGrpSpPr>
        <p:grpSpPr bwMode="auto">
          <a:xfrm>
            <a:off x="1952625" y="5105400"/>
            <a:ext cx="290513" cy="304800"/>
            <a:chOff x="249" y="255"/>
            <a:chExt cx="326" cy="318"/>
          </a:xfrm>
        </p:grpSpPr>
        <p:pic>
          <p:nvPicPr>
            <p:cNvPr id="32920" name="Picture 684"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2921" name="Text Box 685"/>
            <p:cNvSpPr txBox="1">
              <a:spLocks noChangeArrowheads="1"/>
            </p:cNvSpPr>
            <p:nvPr/>
          </p:nvSpPr>
          <p:spPr bwMode="auto">
            <a:xfrm>
              <a:off x="249" y="255"/>
              <a:ext cx="182"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61222" name="Group 686"/>
          <p:cNvGrpSpPr>
            <a:grpSpLocks/>
          </p:cNvGrpSpPr>
          <p:nvPr/>
        </p:nvGrpSpPr>
        <p:grpSpPr bwMode="auto">
          <a:xfrm>
            <a:off x="3741738" y="5480050"/>
            <a:ext cx="1238250" cy="1196975"/>
            <a:chOff x="340" y="2432"/>
            <a:chExt cx="1392" cy="1249"/>
          </a:xfrm>
        </p:grpSpPr>
        <p:pic>
          <p:nvPicPr>
            <p:cNvPr id="32849" name="Picture 687" descr="REACT3"/>
            <p:cNvPicPr>
              <a:picLocks noChangeAspect="1" noChangeArrowheads="1"/>
            </p:cNvPicPr>
            <p:nvPr/>
          </p:nvPicPr>
          <p:blipFill>
            <a:blip r:embed="rId4" cstate="print"/>
            <a:srcRect/>
            <a:stretch>
              <a:fillRect/>
            </a:stretch>
          </p:blipFill>
          <p:spPr bwMode="auto">
            <a:xfrm rot="-2700000">
              <a:off x="1363" y="2977"/>
              <a:ext cx="343" cy="408"/>
            </a:xfrm>
            <a:prstGeom prst="rect">
              <a:avLst/>
            </a:prstGeom>
            <a:noFill/>
            <a:ln w="9525">
              <a:noFill/>
              <a:miter lim="800000"/>
              <a:headEnd/>
              <a:tailEnd/>
            </a:ln>
          </p:spPr>
        </p:pic>
        <p:pic>
          <p:nvPicPr>
            <p:cNvPr id="32850" name="Picture 688" descr="REACT3"/>
            <p:cNvPicPr>
              <a:picLocks noChangeAspect="1" noChangeArrowheads="1"/>
            </p:cNvPicPr>
            <p:nvPr/>
          </p:nvPicPr>
          <p:blipFill>
            <a:blip r:embed="rId4" cstate="print"/>
            <a:srcRect/>
            <a:stretch>
              <a:fillRect/>
            </a:stretch>
          </p:blipFill>
          <p:spPr bwMode="auto">
            <a:xfrm rot="-2700000">
              <a:off x="823" y="3273"/>
              <a:ext cx="343" cy="408"/>
            </a:xfrm>
            <a:prstGeom prst="rect">
              <a:avLst/>
            </a:prstGeom>
            <a:noFill/>
            <a:ln w="9525">
              <a:noFill/>
              <a:miter lim="800000"/>
              <a:headEnd/>
              <a:tailEnd/>
            </a:ln>
          </p:spPr>
        </p:pic>
        <p:grpSp>
          <p:nvGrpSpPr>
            <p:cNvPr id="32851" name="Group 689"/>
            <p:cNvGrpSpPr>
              <a:grpSpLocks/>
            </p:cNvGrpSpPr>
            <p:nvPr/>
          </p:nvGrpSpPr>
          <p:grpSpPr bwMode="auto">
            <a:xfrm>
              <a:off x="340" y="2432"/>
              <a:ext cx="1392" cy="1225"/>
              <a:chOff x="340" y="2432"/>
              <a:chExt cx="1392" cy="1225"/>
            </a:xfrm>
          </p:grpSpPr>
          <p:pic>
            <p:nvPicPr>
              <p:cNvPr id="32852" name="Picture 690" descr="REACT3"/>
              <p:cNvPicPr>
                <a:picLocks noChangeAspect="1" noChangeArrowheads="1"/>
              </p:cNvPicPr>
              <p:nvPr/>
            </p:nvPicPr>
            <p:blipFill>
              <a:blip r:embed="rId4" cstate="print"/>
              <a:srcRect/>
              <a:stretch>
                <a:fillRect/>
              </a:stretch>
            </p:blipFill>
            <p:spPr bwMode="auto">
              <a:xfrm rot="7500000">
                <a:off x="1305" y="3172"/>
                <a:ext cx="343" cy="408"/>
              </a:xfrm>
              <a:prstGeom prst="rect">
                <a:avLst/>
              </a:prstGeom>
              <a:noFill/>
              <a:ln w="9525">
                <a:noFill/>
                <a:miter lim="800000"/>
                <a:headEnd/>
                <a:tailEnd/>
              </a:ln>
            </p:spPr>
          </p:pic>
          <p:pic>
            <p:nvPicPr>
              <p:cNvPr id="32853" name="Picture 691" descr="REACT3"/>
              <p:cNvPicPr>
                <a:picLocks noChangeAspect="1" noChangeArrowheads="1"/>
              </p:cNvPicPr>
              <p:nvPr/>
            </p:nvPicPr>
            <p:blipFill>
              <a:blip r:embed="rId4" cstate="print"/>
              <a:srcRect/>
              <a:stretch>
                <a:fillRect/>
              </a:stretch>
            </p:blipFill>
            <p:spPr bwMode="auto">
              <a:xfrm rot="-9900000">
                <a:off x="1389" y="2826"/>
                <a:ext cx="343" cy="408"/>
              </a:xfrm>
              <a:prstGeom prst="rect">
                <a:avLst/>
              </a:prstGeom>
              <a:noFill/>
              <a:ln w="9525">
                <a:noFill/>
                <a:miter lim="800000"/>
                <a:headEnd/>
                <a:tailEnd/>
              </a:ln>
            </p:spPr>
          </p:pic>
          <p:pic>
            <p:nvPicPr>
              <p:cNvPr id="32854" name="Picture 692" descr="REACT2"/>
              <p:cNvPicPr>
                <a:picLocks noChangeAspect="1" noChangeArrowheads="1"/>
              </p:cNvPicPr>
              <p:nvPr/>
            </p:nvPicPr>
            <p:blipFill>
              <a:blip r:embed="rId5" cstate="print"/>
              <a:srcRect/>
              <a:stretch>
                <a:fillRect/>
              </a:stretch>
            </p:blipFill>
            <p:spPr bwMode="auto">
              <a:xfrm rot="-6900000">
                <a:off x="1243" y="2599"/>
                <a:ext cx="272" cy="212"/>
              </a:xfrm>
              <a:prstGeom prst="rect">
                <a:avLst/>
              </a:prstGeom>
              <a:noFill/>
              <a:ln w="9525">
                <a:noFill/>
                <a:miter lim="800000"/>
                <a:headEnd/>
                <a:tailEnd/>
              </a:ln>
            </p:spPr>
          </p:pic>
          <p:pic>
            <p:nvPicPr>
              <p:cNvPr id="32855" name="Picture 693" descr="REACT3"/>
              <p:cNvPicPr>
                <a:picLocks noChangeAspect="1" noChangeArrowheads="1"/>
              </p:cNvPicPr>
              <p:nvPr/>
            </p:nvPicPr>
            <p:blipFill>
              <a:blip r:embed="rId4" cstate="print"/>
              <a:srcRect/>
              <a:stretch>
                <a:fillRect/>
              </a:stretch>
            </p:blipFill>
            <p:spPr bwMode="auto">
              <a:xfrm rot="-8700000">
                <a:off x="411" y="2659"/>
                <a:ext cx="343" cy="408"/>
              </a:xfrm>
              <a:prstGeom prst="rect">
                <a:avLst/>
              </a:prstGeom>
              <a:noFill/>
              <a:ln w="9525">
                <a:noFill/>
                <a:miter lim="800000"/>
                <a:headEnd/>
                <a:tailEnd/>
              </a:ln>
            </p:spPr>
          </p:pic>
          <p:pic>
            <p:nvPicPr>
              <p:cNvPr id="32856" name="Picture 694" descr="REACT3"/>
              <p:cNvPicPr>
                <a:picLocks noChangeAspect="1" noChangeArrowheads="1"/>
              </p:cNvPicPr>
              <p:nvPr/>
            </p:nvPicPr>
            <p:blipFill>
              <a:blip r:embed="rId4" cstate="print"/>
              <a:srcRect/>
              <a:stretch>
                <a:fillRect/>
              </a:stretch>
            </p:blipFill>
            <p:spPr bwMode="auto">
              <a:xfrm rot="2100000">
                <a:off x="456" y="3068"/>
                <a:ext cx="343" cy="408"/>
              </a:xfrm>
              <a:prstGeom prst="rect">
                <a:avLst/>
              </a:prstGeom>
              <a:noFill/>
              <a:ln w="9525">
                <a:noFill/>
                <a:miter lim="800000"/>
                <a:headEnd/>
                <a:tailEnd/>
              </a:ln>
            </p:spPr>
          </p:pic>
          <p:pic>
            <p:nvPicPr>
              <p:cNvPr id="32857" name="Picture 695" descr="REACT2"/>
              <p:cNvPicPr>
                <a:picLocks noChangeAspect="1" noChangeArrowheads="1"/>
              </p:cNvPicPr>
              <p:nvPr/>
            </p:nvPicPr>
            <p:blipFill>
              <a:blip r:embed="rId5" cstate="print"/>
              <a:srcRect/>
              <a:stretch>
                <a:fillRect/>
              </a:stretch>
            </p:blipFill>
            <p:spPr bwMode="auto">
              <a:xfrm rot="-4500000">
                <a:off x="557" y="3329"/>
                <a:ext cx="317" cy="247"/>
              </a:xfrm>
              <a:prstGeom prst="rect">
                <a:avLst/>
              </a:prstGeom>
              <a:noFill/>
              <a:ln w="9525">
                <a:noFill/>
                <a:miter lim="800000"/>
                <a:headEnd/>
                <a:tailEnd/>
              </a:ln>
            </p:spPr>
          </p:pic>
          <p:grpSp>
            <p:nvGrpSpPr>
              <p:cNvPr id="32858" name="Group 696"/>
              <p:cNvGrpSpPr>
                <a:grpSpLocks/>
              </p:cNvGrpSpPr>
              <p:nvPr/>
            </p:nvGrpSpPr>
            <p:grpSpPr bwMode="auto">
              <a:xfrm rot="-2700000">
                <a:off x="989" y="2907"/>
                <a:ext cx="525" cy="500"/>
                <a:chOff x="657" y="2387"/>
                <a:chExt cx="525" cy="500"/>
              </a:xfrm>
            </p:grpSpPr>
            <p:grpSp>
              <p:nvGrpSpPr>
                <p:cNvPr id="32902" name="Group 697"/>
                <p:cNvGrpSpPr>
                  <a:grpSpLocks/>
                </p:cNvGrpSpPr>
                <p:nvPr/>
              </p:nvGrpSpPr>
              <p:grpSpPr bwMode="auto">
                <a:xfrm>
                  <a:off x="703" y="2387"/>
                  <a:ext cx="479" cy="409"/>
                  <a:chOff x="703" y="2387"/>
                  <a:chExt cx="479" cy="409"/>
                </a:xfrm>
              </p:grpSpPr>
              <p:grpSp>
                <p:nvGrpSpPr>
                  <p:cNvPr id="32912" name="Group 698"/>
                  <p:cNvGrpSpPr>
                    <a:grpSpLocks/>
                  </p:cNvGrpSpPr>
                  <p:nvPr/>
                </p:nvGrpSpPr>
                <p:grpSpPr bwMode="auto">
                  <a:xfrm>
                    <a:off x="748" y="2387"/>
                    <a:ext cx="434" cy="409"/>
                    <a:chOff x="748" y="2387"/>
                    <a:chExt cx="434" cy="409"/>
                  </a:xfrm>
                </p:grpSpPr>
                <p:pic>
                  <p:nvPicPr>
                    <p:cNvPr id="32917" name="Picture 69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918" name="Picture 70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919" name="Picture 70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2913" name="Group 702"/>
                  <p:cNvGrpSpPr>
                    <a:grpSpLocks/>
                  </p:cNvGrpSpPr>
                  <p:nvPr/>
                </p:nvGrpSpPr>
                <p:grpSpPr bwMode="auto">
                  <a:xfrm>
                    <a:off x="703" y="2387"/>
                    <a:ext cx="434" cy="409"/>
                    <a:chOff x="748" y="2387"/>
                    <a:chExt cx="434" cy="409"/>
                  </a:xfrm>
                </p:grpSpPr>
                <p:pic>
                  <p:nvPicPr>
                    <p:cNvPr id="32914" name="Picture 70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915" name="Picture 70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916" name="Picture 70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2903" name="Group 706"/>
                <p:cNvGrpSpPr>
                  <a:grpSpLocks/>
                </p:cNvGrpSpPr>
                <p:nvPr/>
              </p:nvGrpSpPr>
              <p:grpSpPr bwMode="auto">
                <a:xfrm rot="10800000">
                  <a:off x="657" y="2478"/>
                  <a:ext cx="479" cy="409"/>
                  <a:chOff x="703" y="2387"/>
                  <a:chExt cx="479" cy="409"/>
                </a:xfrm>
              </p:grpSpPr>
              <p:grpSp>
                <p:nvGrpSpPr>
                  <p:cNvPr id="32904" name="Group 707"/>
                  <p:cNvGrpSpPr>
                    <a:grpSpLocks/>
                  </p:cNvGrpSpPr>
                  <p:nvPr/>
                </p:nvGrpSpPr>
                <p:grpSpPr bwMode="auto">
                  <a:xfrm>
                    <a:off x="748" y="2387"/>
                    <a:ext cx="434" cy="409"/>
                    <a:chOff x="748" y="2387"/>
                    <a:chExt cx="434" cy="409"/>
                  </a:xfrm>
                </p:grpSpPr>
                <p:pic>
                  <p:nvPicPr>
                    <p:cNvPr id="32909" name="Picture 708"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910" name="Picture 709"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911" name="Picture 710"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2905" name="Group 711"/>
                  <p:cNvGrpSpPr>
                    <a:grpSpLocks/>
                  </p:cNvGrpSpPr>
                  <p:nvPr/>
                </p:nvGrpSpPr>
                <p:grpSpPr bwMode="auto">
                  <a:xfrm>
                    <a:off x="703" y="2387"/>
                    <a:ext cx="434" cy="409"/>
                    <a:chOff x="748" y="2387"/>
                    <a:chExt cx="434" cy="409"/>
                  </a:xfrm>
                </p:grpSpPr>
                <p:pic>
                  <p:nvPicPr>
                    <p:cNvPr id="32906" name="Picture 71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907" name="Picture 71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908" name="Picture 71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grpSp>
            <p:nvGrpSpPr>
              <p:cNvPr id="32859" name="Group 715"/>
              <p:cNvGrpSpPr>
                <a:grpSpLocks/>
              </p:cNvGrpSpPr>
              <p:nvPr/>
            </p:nvGrpSpPr>
            <p:grpSpPr bwMode="auto">
              <a:xfrm>
                <a:off x="592" y="2432"/>
                <a:ext cx="873" cy="1225"/>
                <a:chOff x="592" y="2432"/>
                <a:chExt cx="873" cy="1225"/>
              </a:xfrm>
            </p:grpSpPr>
            <p:pic>
              <p:nvPicPr>
                <p:cNvPr id="32885" name="Picture 716" descr="REACT3"/>
                <p:cNvPicPr>
                  <a:picLocks noChangeAspect="1" noChangeArrowheads="1"/>
                </p:cNvPicPr>
                <p:nvPr/>
              </p:nvPicPr>
              <p:blipFill>
                <a:blip r:embed="rId4" cstate="print"/>
                <a:srcRect/>
                <a:stretch>
                  <a:fillRect/>
                </a:stretch>
              </p:blipFill>
              <p:spPr bwMode="auto">
                <a:xfrm rot="7500000">
                  <a:off x="670" y="2627"/>
                  <a:ext cx="343" cy="408"/>
                </a:xfrm>
                <a:prstGeom prst="rect">
                  <a:avLst/>
                </a:prstGeom>
                <a:noFill/>
                <a:ln w="9525">
                  <a:noFill/>
                  <a:miter lim="800000"/>
                  <a:headEnd/>
                  <a:tailEnd/>
                </a:ln>
              </p:spPr>
            </p:pic>
            <p:pic>
              <p:nvPicPr>
                <p:cNvPr id="32886" name="Picture 717" descr="REACT2"/>
                <p:cNvPicPr>
                  <a:picLocks noChangeAspect="1" noChangeArrowheads="1"/>
                </p:cNvPicPr>
                <p:nvPr/>
              </p:nvPicPr>
              <p:blipFill>
                <a:blip r:embed="rId5" cstate="print"/>
                <a:srcRect/>
                <a:stretch>
                  <a:fillRect/>
                </a:stretch>
              </p:blipFill>
              <p:spPr bwMode="auto">
                <a:xfrm rot="3300000">
                  <a:off x="1197" y="2780"/>
                  <a:ext cx="271" cy="211"/>
                </a:xfrm>
                <a:prstGeom prst="rect">
                  <a:avLst/>
                </a:prstGeom>
                <a:noFill/>
                <a:ln w="9525">
                  <a:noFill/>
                  <a:miter lim="800000"/>
                  <a:headEnd/>
                  <a:tailEnd/>
                </a:ln>
              </p:spPr>
            </p:pic>
            <p:pic>
              <p:nvPicPr>
                <p:cNvPr id="32887" name="Picture 718" descr="REACT3"/>
                <p:cNvPicPr>
                  <a:picLocks noChangeAspect="1" noChangeArrowheads="1"/>
                </p:cNvPicPr>
                <p:nvPr/>
              </p:nvPicPr>
              <p:blipFill>
                <a:blip r:embed="rId4" cstate="print"/>
                <a:srcRect/>
                <a:stretch>
                  <a:fillRect/>
                </a:stretch>
              </p:blipFill>
              <p:spPr bwMode="auto">
                <a:xfrm rot="-2700000">
                  <a:off x="854" y="3010"/>
                  <a:ext cx="305" cy="363"/>
                </a:xfrm>
                <a:prstGeom prst="rect">
                  <a:avLst/>
                </a:prstGeom>
                <a:noFill/>
                <a:ln w="9525">
                  <a:noFill/>
                  <a:miter lim="800000"/>
                  <a:headEnd/>
                  <a:tailEnd/>
                </a:ln>
              </p:spPr>
            </p:pic>
            <p:pic>
              <p:nvPicPr>
                <p:cNvPr id="32888" name="Picture 719" descr="REACT3"/>
                <p:cNvPicPr>
                  <a:picLocks noChangeAspect="1" noChangeArrowheads="1"/>
                </p:cNvPicPr>
                <p:nvPr/>
              </p:nvPicPr>
              <p:blipFill>
                <a:blip r:embed="rId4" cstate="print"/>
                <a:srcRect/>
                <a:stretch>
                  <a:fillRect/>
                </a:stretch>
              </p:blipFill>
              <p:spPr bwMode="auto">
                <a:xfrm rot="-2700000">
                  <a:off x="1046" y="3204"/>
                  <a:ext cx="343" cy="408"/>
                </a:xfrm>
                <a:prstGeom prst="rect">
                  <a:avLst/>
                </a:prstGeom>
                <a:noFill/>
                <a:ln w="9525">
                  <a:noFill/>
                  <a:miter lim="800000"/>
                  <a:headEnd/>
                  <a:tailEnd/>
                </a:ln>
              </p:spPr>
            </p:pic>
            <p:pic>
              <p:nvPicPr>
                <p:cNvPr id="32889" name="Picture 720" descr="REACT3"/>
                <p:cNvPicPr>
                  <a:picLocks noChangeAspect="1" noChangeArrowheads="1"/>
                </p:cNvPicPr>
                <p:nvPr/>
              </p:nvPicPr>
              <p:blipFill>
                <a:blip r:embed="rId4" cstate="print"/>
                <a:srcRect/>
                <a:stretch>
                  <a:fillRect/>
                </a:stretch>
              </p:blipFill>
              <p:spPr bwMode="auto">
                <a:xfrm rot="2700000">
                  <a:off x="1089" y="2848"/>
                  <a:ext cx="343" cy="408"/>
                </a:xfrm>
                <a:prstGeom prst="rect">
                  <a:avLst/>
                </a:prstGeom>
                <a:noFill/>
                <a:ln w="9525">
                  <a:noFill/>
                  <a:miter lim="800000"/>
                  <a:headEnd/>
                  <a:tailEnd/>
                </a:ln>
              </p:spPr>
            </p:pic>
            <p:pic>
              <p:nvPicPr>
                <p:cNvPr id="32890" name="Picture 721" descr="REACT3"/>
                <p:cNvPicPr>
                  <a:picLocks noChangeAspect="1" noChangeArrowheads="1"/>
                </p:cNvPicPr>
                <p:nvPr/>
              </p:nvPicPr>
              <p:blipFill>
                <a:blip r:embed="rId4" cstate="print"/>
                <a:srcRect/>
                <a:stretch>
                  <a:fillRect/>
                </a:stretch>
              </p:blipFill>
              <p:spPr bwMode="auto">
                <a:xfrm rot="8100000">
                  <a:off x="928" y="2862"/>
                  <a:ext cx="343" cy="408"/>
                </a:xfrm>
                <a:prstGeom prst="rect">
                  <a:avLst/>
                </a:prstGeom>
                <a:noFill/>
                <a:ln w="9525">
                  <a:noFill/>
                  <a:miter lim="800000"/>
                  <a:headEnd/>
                  <a:tailEnd/>
                </a:ln>
              </p:spPr>
            </p:pic>
            <p:pic>
              <p:nvPicPr>
                <p:cNvPr id="32891" name="Picture 722" descr="REACT3"/>
                <p:cNvPicPr>
                  <a:picLocks noChangeAspect="1" noChangeArrowheads="1"/>
                </p:cNvPicPr>
                <p:nvPr/>
              </p:nvPicPr>
              <p:blipFill>
                <a:blip r:embed="rId4" cstate="print"/>
                <a:srcRect/>
                <a:stretch>
                  <a:fillRect/>
                </a:stretch>
              </p:blipFill>
              <p:spPr bwMode="auto">
                <a:xfrm rot="-8100000">
                  <a:off x="1033" y="2496"/>
                  <a:ext cx="343" cy="408"/>
                </a:xfrm>
                <a:prstGeom prst="rect">
                  <a:avLst/>
                </a:prstGeom>
                <a:noFill/>
                <a:ln w="9525">
                  <a:noFill/>
                  <a:miter lim="800000"/>
                  <a:headEnd/>
                  <a:tailEnd/>
                </a:ln>
              </p:spPr>
            </p:pic>
            <p:pic>
              <p:nvPicPr>
                <p:cNvPr id="32892" name="Picture 723" descr="REACT3"/>
                <p:cNvPicPr>
                  <a:picLocks noChangeAspect="1" noChangeArrowheads="1"/>
                </p:cNvPicPr>
                <p:nvPr/>
              </p:nvPicPr>
              <p:blipFill>
                <a:blip r:embed="rId4" cstate="print"/>
                <a:srcRect/>
                <a:stretch>
                  <a:fillRect/>
                </a:stretch>
              </p:blipFill>
              <p:spPr bwMode="auto">
                <a:xfrm rot="8100000">
                  <a:off x="928" y="2670"/>
                  <a:ext cx="343" cy="408"/>
                </a:xfrm>
                <a:prstGeom prst="rect">
                  <a:avLst/>
                </a:prstGeom>
                <a:noFill/>
                <a:ln w="9525">
                  <a:noFill/>
                  <a:miter lim="800000"/>
                  <a:headEnd/>
                  <a:tailEnd/>
                </a:ln>
              </p:spPr>
            </p:pic>
            <p:pic>
              <p:nvPicPr>
                <p:cNvPr id="32893" name="Picture 724" descr="REACT3"/>
                <p:cNvPicPr>
                  <a:picLocks noChangeAspect="1" noChangeArrowheads="1"/>
                </p:cNvPicPr>
                <p:nvPr/>
              </p:nvPicPr>
              <p:blipFill>
                <a:blip r:embed="rId4" cstate="print"/>
                <a:srcRect/>
                <a:stretch>
                  <a:fillRect/>
                </a:stretch>
              </p:blipFill>
              <p:spPr bwMode="auto">
                <a:xfrm rot="2100000">
                  <a:off x="819" y="2432"/>
                  <a:ext cx="343" cy="408"/>
                </a:xfrm>
                <a:prstGeom prst="rect">
                  <a:avLst/>
                </a:prstGeom>
                <a:noFill/>
                <a:ln w="9525">
                  <a:noFill/>
                  <a:miter lim="800000"/>
                  <a:headEnd/>
                  <a:tailEnd/>
                </a:ln>
              </p:spPr>
            </p:pic>
            <p:pic>
              <p:nvPicPr>
                <p:cNvPr id="32894" name="Picture 725" descr="REACT3"/>
                <p:cNvPicPr>
                  <a:picLocks noChangeAspect="1" noChangeArrowheads="1"/>
                </p:cNvPicPr>
                <p:nvPr/>
              </p:nvPicPr>
              <p:blipFill>
                <a:blip r:embed="rId4" cstate="print"/>
                <a:srcRect/>
                <a:stretch>
                  <a:fillRect/>
                </a:stretch>
              </p:blipFill>
              <p:spPr bwMode="auto">
                <a:xfrm rot="8100000">
                  <a:off x="951" y="3080"/>
                  <a:ext cx="343" cy="408"/>
                </a:xfrm>
                <a:prstGeom prst="rect">
                  <a:avLst/>
                </a:prstGeom>
                <a:noFill/>
                <a:ln w="9525">
                  <a:noFill/>
                  <a:miter lim="800000"/>
                  <a:headEnd/>
                  <a:tailEnd/>
                </a:ln>
              </p:spPr>
            </p:pic>
            <p:pic>
              <p:nvPicPr>
                <p:cNvPr id="32895" name="Picture 726" descr="REACT3"/>
                <p:cNvPicPr>
                  <a:picLocks noChangeAspect="1" noChangeArrowheads="1"/>
                </p:cNvPicPr>
                <p:nvPr/>
              </p:nvPicPr>
              <p:blipFill>
                <a:blip r:embed="rId4" cstate="print"/>
                <a:srcRect/>
                <a:stretch>
                  <a:fillRect/>
                </a:stretch>
              </p:blipFill>
              <p:spPr bwMode="auto">
                <a:xfrm rot="2700000">
                  <a:off x="662" y="3195"/>
                  <a:ext cx="343" cy="408"/>
                </a:xfrm>
                <a:prstGeom prst="rect">
                  <a:avLst/>
                </a:prstGeom>
                <a:noFill/>
                <a:ln w="9525">
                  <a:noFill/>
                  <a:miter lim="800000"/>
                  <a:headEnd/>
                  <a:tailEnd/>
                </a:ln>
              </p:spPr>
            </p:pic>
            <p:pic>
              <p:nvPicPr>
                <p:cNvPr id="32896" name="Picture 727" descr="REACT3"/>
                <p:cNvPicPr>
                  <a:picLocks noChangeAspect="1" noChangeArrowheads="1"/>
                </p:cNvPicPr>
                <p:nvPr/>
              </p:nvPicPr>
              <p:blipFill>
                <a:blip r:embed="rId4" cstate="print"/>
                <a:srcRect/>
                <a:stretch>
                  <a:fillRect/>
                </a:stretch>
              </p:blipFill>
              <p:spPr bwMode="auto">
                <a:xfrm rot="-8700000">
                  <a:off x="790" y="2811"/>
                  <a:ext cx="343" cy="408"/>
                </a:xfrm>
                <a:prstGeom prst="rect">
                  <a:avLst/>
                </a:prstGeom>
                <a:noFill/>
                <a:ln w="9525">
                  <a:noFill/>
                  <a:miter lim="800000"/>
                  <a:headEnd/>
                  <a:tailEnd/>
                </a:ln>
              </p:spPr>
            </p:pic>
            <p:pic>
              <p:nvPicPr>
                <p:cNvPr id="32897" name="Picture 728" descr="REACT3"/>
                <p:cNvPicPr>
                  <a:picLocks noChangeAspect="1" noChangeArrowheads="1"/>
                </p:cNvPicPr>
                <p:nvPr/>
              </p:nvPicPr>
              <p:blipFill>
                <a:blip r:embed="rId4" cstate="print"/>
                <a:srcRect/>
                <a:stretch>
                  <a:fillRect/>
                </a:stretch>
              </p:blipFill>
              <p:spPr bwMode="auto">
                <a:xfrm rot="-2700000">
                  <a:off x="910" y="2650"/>
                  <a:ext cx="343" cy="408"/>
                </a:xfrm>
                <a:prstGeom prst="rect">
                  <a:avLst/>
                </a:prstGeom>
                <a:noFill/>
                <a:ln w="9525">
                  <a:noFill/>
                  <a:miter lim="800000"/>
                  <a:headEnd/>
                  <a:tailEnd/>
                </a:ln>
              </p:spPr>
            </p:pic>
            <p:pic>
              <p:nvPicPr>
                <p:cNvPr id="32898" name="Picture 729" descr="REACT2"/>
                <p:cNvPicPr>
                  <a:picLocks noChangeAspect="1" noChangeArrowheads="1"/>
                </p:cNvPicPr>
                <p:nvPr/>
              </p:nvPicPr>
              <p:blipFill>
                <a:blip r:embed="rId5" cstate="print"/>
                <a:srcRect/>
                <a:stretch>
                  <a:fillRect/>
                </a:stretch>
              </p:blipFill>
              <p:spPr bwMode="auto">
                <a:xfrm rot="2700000">
                  <a:off x="701" y="2537"/>
                  <a:ext cx="271" cy="211"/>
                </a:xfrm>
                <a:prstGeom prst="rect">
                  <a:avLst/>
                </a:prstGeom>
                <a:noFill/>
                <a:ln w="9525">
                  <a:noFill/>
                  <a:miter lim="800000"/>
                  <a:headEnd/>
                  <a:tailEnd/>
                </a:ln>
              </p:spPr>
            </p:pic>
            <p:pic>
              <p:nvPicPr>
                <p:cNvPr id="32899" name="Picture 730" descr="REACT2"/>
                <p:cNvPicPr>
                  <a:picLocks noChangeAspect="1" noChangeArrowheads="1"/>
                </p:cNvPicPr>
                <p:nvPr/>
              </p:nvPicPr>
              <p:blipFill>
                <a:blip r:embed="rId5" cstate="print"/>
                <a:srcRect/>
                <a:stretch>
                  <a:fillRect/>
                </a:stretch>
              </p:blipFill>
              <p:spPr bwMode="auto">
                <a:xfrm rot="900000">
                  <a:off x="1046" y="3445"/>
                  <a:ext cx="272" cy="212"/>
                </a:xfrm>
                <a:prstGeom prst="rect">
                  <a:avLst/>
                </a:prstGeom>
                <a:noFill/>
                <a:ln w="9525">
                  <a:noFill/>
                  <a:miter lim="800000"/>
                  <a:headEnd/>
                  <a:tailEnd/>
                </a:ln>
              </p:spPr>
            </p:pic>
            <p:pic>
              <p:nvPicPr>
                <p:cNvPr id="32900" name="Picture 731" descr="REACT2"/>
                <p:cNvPicPr>
                  <a:picLocks noChangeAspect="1" noChangeArrowheads="1"/>
                </p:cNvPicPr>
                <p:nvPr/>
              </p:nvPicPr>
              <p:blipFill>
                <a:blip r:embed="rId5" cstate="print"/>
                <a:srcRect/>
                <a:stretch>
                  <a:fillRect/>
                </a:stretch>
              </p:blipFill>
              <p:spPr bwMode="auto">
                <a:xfrm rot="3300000">
                  <a:off x="971" y="2462"/>
                  <a:ext cx="271" cy="211"/>
                </a:xfrm>
                <a:prstGeom prst="rect">
                  <a:avLst/>
                </a:prstGeom>
                <a:noFill/>
                <a:ln w="9525">
                  <a:noFill/>
                  <a:miter lim="800000"/>
                  <a:headEnd/>
                  <a:tailEnd/>
                </a:ln>
              </p:spPr>
            </p:pic>
            <p:pic>
              <p:nvPicPr>
                <p:cNvPr id="32901" name="Picture 732" descr="REACT2"/>
                <p:cNvPicPr>
                  <a:picLocks noChangeAspect="1" noChangeArrowheads="1"/>
                </p:cNvPicPr>
                <p:nvPr/>
              </p:nvPicPr>
              <p:blipFill>
                <a:blip r:embed="rId5" cstate="print"/>
                <a:srcRect/>
                <a:stretch>
                  <a:fillRect/>
                </a:stretch>
              </p:blipFill>
              <p:spPr bwMode="auto">
                <a:xfrm rot="900000">
                  <a:off x="592" y="2614"/>
                  <a:ext cx="272" cy="212"/>
                </a:xfrm>
                <a:prstGeom prst="rect">
                  <a:avLst/>
                </a:prstGeom>
                <a:noFill/>
                <a:ln w="9525">
                  <a:noFill/>
                  <a:miter lim="800000"/>
                  <a:headEnd/>
                  <a:tailEnd/>
                </a:ln>
              </p:spPr>
            </p:pic>
          </p:grpSp>
          <p:grpSp>
            <p:nvGrpSpPr>
              <p:cNvPr id="32860" name="Group 733"/>
              <p:cNvGrpSpPr>
                <a:grpSpLocks/>
              </p:cNvGrpSpPr>
              <p:nvPr/>
            </p:nvGrpSpPr>
            <p:grpSpPr bwMode="auto">
              <a:xfrm>
                <a:off x="340" y="2749"/>
                <a:ext cx="1321" cy="636"/>
                <a:chOff x="340" y="2705"/>
                <a:chExt cx="1321" cy="636"/>
              </a:xfrm>
            </p:grpSpPr>
            <p:pic>
              <p:nvPicPr>
                <p:cNvPr id="32861" name="Picture 734" descr="REACT3"/>
                <p:cNvPicPr>
                  <a:picLocks noChangeAspect="1" noChangeArrowheads="1"/>
                </p:cNvPicPr>
                <p:nvPr/>
              </p:nvPicPr>
              <p:blipFill>
                <a:blip r:embed="rId4" cstate="print"/>
                <a:srcRect/>
                <a:stretch>
                  <a:fillRect/>
                </a:stretch>
              </p:blipFill>
              <p:spPr bwMode="auto">
                <a:xfrm rot="8100000">
                  <a:off x="456" y="2705"/>
                  <a:ext cx="343" cy="408"/>
                </a:xfrm>
                <a:prstGeom prst="rect">
                  <a:avLst/>
                </a:prstGeom>
                <a:noFill/>
                <a:ln w="9525">
                  <a:noFill/>
                  <a:miter lim="800000"/>
                  <a:headEnd/>
                  <a:tailEnd/>
                </a:ln>
              </p:spPr>
            </p:pic>
            <p:pic>
              <p:nvPicPr>
                <p:cNvPr id="32862" name="Picture 735" descr="REACT3"/>
                <p:cNvPicPr>
                  <a:picLocks noChangeAspect="1" noChangeArrowheads="1"/>
                </p:cNvPicPr>
                <p:nvPr/>
              </p:nvPicPr>
              <p:blipFill>
                <a:blip r:embed="rId4" cstate="print"/>
                <a:srcRect/>
                <a:stretch>
                  <a:fillRect/>
                </a:stretch>
              </p:blipFill>
              <p:spPr bwMode="auto">
                <a:xfrm rot="-8700000">
                  <a:off x="1318" y="2705"/>
                  <a:ext cx="343" cy="408"/>
                </a:xfrm>
                <a:prstGeom prst="rect">
                  <a:avLst/>
                </a:prstGeom>
                <a:noFill/>
                <a:ln w="9525">
                  <a:noFill/>
                  <a:miter lim="800000"/>
                  <a:headEnd/>
                  <a:tailEnd/>
                </a:ln>
              </p:spPr>
            </p:pic>
            <p:pic>
              <p:nvPicPr>
                <p:cNvPr id="32863" name="Picture 736" descr="REACT3"/>
                <p:cNvPicPr>
                  <a:picLocks noChangeAspect="1" noChangeArrowheads="1"/>
                </p:cNvPicPr>
                <p:nvPr/>
              </p:nvPicPr>
              <p:blipFill>
                <a:blip r:embed="rId4" cstate="print"/>
                <a:srcRect/>
                <a:stretch>
                  <a:fillRect/>
                </a:stretch>
              </p:blipFill>
              <p:spPr bwMode="auto">
                <a:xfrm rot="2100000">
                  <a:off x="340" y="2841"/>
                  <a:ext cx="343" cy="408"/>
                </a:xfrm>
                <a:prstGeom prst="rect">
                  <a:avLst/>
                </a:prstGeom>
                <a:noFill/>
                <a:ln w="9525">
                  <a:noFill/>
                  <a:miter lim="800000"/>
                  <a:headEnd/>
                  <a:tailEnd/>
                </a:ln>
              </p:spPr>
            </p:pic>
            <p:pic>
              <p:nvPicPr>
                <p:cNvPr id="32864" name="Picture 737" descr="REACT2"/>
                <p:cNvPicPr>
                  <a:picLocks noChangeAspect="1" noChangeArrowheads="1"/>
                </p:cNvPicPr>
                <p:nvPr/>
              </p:nvPicPr>
              <p:blipFill>
                <a:blip r:embed="rId5" cstate="print"/>
                <a:srcRect/>
                <a:stretch>
                  <a:fillRect/>
                </a:stretch>
              </p:blipFill>
              <p:spPr bwMode="auto">
                <a:xfrm rot="-3600000">
                  <a:off x="331" y="3057"/>
                  <a:ext cx="317" cy="247"/>
                </a:xfrm>
                <a:prstGeom prst="rect">
                  <a:avLst/>
                </a:prstGeom>
                <a:noFill/>
                <a:ln w="9525">
                  <a:noFill/>
                  <a:miter lim="800000"/>
                  <a:headEnd/>
                  <a:tailEnd/>
                </a:ln>
              </p:spPr>
            </p:pic>
            <p:grpSp>
              <p:nvGrpSpPr>
                <p:cNvPr id="32865" name="Group 738"/>
                <p:cNvGrpSpPr>
                  <a:grpSpLocks/>
                </p:cNvGrpSpPr>
                <p:nvPr/>
              </p:nvGrpSpPr>
              <p:grpSpPr bwMode="auto">
                <a:xfrm rot="2100000">
                  <a:off x="592" y="2841"/>
                  <a:ext cx="525" cy="500"/>
                  <a:chOff x="657" y="2387"/>
                  <a:chExt cx="525" cy="500"/>
                </a:xfrm>
              </p:grpSpPr>
              <p:grpSp>
                <p:nvGrpSpPr>
                  <p:cNvPr id="32867" name="Group 739"/>
                  <p:cNvGrpSpPr>
                    <a:grpSpLocks/>
                  </p:cNvGrpSpPr>
                  <p:nvPr/>
                </p:nvGrpSpPr>
                <p:grpSpPr bwMode="auto">
                  <a:xfrm>
                    <a:off x="703" y="2387"/>
                    <a:ext cx="479" cy="409"/>
                    <a:chOff x="703" y="2387"/>
                    <a:chExt cx="479" cy="409"/>
                  </a:xfrm>
                </p:grpSpPr>
                <p:grpSp>
                  <p:nvGrpSpPr>
                    <p:cNvPr id="32877" name="Group 740"/>
                    <p:cNvGrpSpPr>
                      <a:grpSpLocks/>
                    </p:cNvGrpSpPr>
                    <p:nvPr/>
                  </p:nvGrpSpPr>
                  <p:grpSpPr bwMode="auto">
                    <a:xfrm>
                      <a:off x="748" y="2387"/>
                      <a:ext cx="434" cy="409"/>
                      <a:chOff x="748" y="2387"/>
                      <a:chExt cx="434" cy="409"/>
                    </a:xfrm>
                  </p:grpSpPr>
                  <p:pic>
                    <p:nvPicPr>
                      <p:cNvPr id="32882" name="Picture 741"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883" name="Picture 742"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884" name="Picture 743"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2878" name="Group 744"/>
                    <p:cNvGrpSpPr>
                      <a:grpSpLocks/>
                    </p:cNvGrpSpPr>
                    <p:nvPr/>
                  </p:nvGrpSpPr>
                  <p:grpSpPr bwMode="auto">
                    <a:xfrm>
                      <a:off x="703" y="2387"/>
                      <a:ext cx="434" cy="409"/>
                      <a:chOff x="748" y="2387"/>
                      <a:chExt cx="434" cy="409"/>
                    </a:xfrm>
                  </p:grpSpPr>
                  <p:pic>
                    <p:nvPicPr>
                      <p:cNvPr id="32879" name="Picture 745"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880" name="Picture 746"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881" name="Picture 747"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2868" name="Group 748"/>
                  <p:cNvGrpSpPr>
                    <a:grpSpLocks/>
                  </p:cNvGrpSpPr>
                  <p:nvPr/>
                </p:nvGrpSpPr>
                <p:grpSpPr bwMode="auto">
                  <a:xfrm rot="10800000">
                    <a:off x="657" y="2478"/>
                    <a:ext cx="479" cy="409"/>
                    <a:chOff x="703" y="2387"/>
                    <a:chExt cx="479" cy="409"/>
                  </a:xfrm>
                </p:grpSpPr>
                <p:grpSp>
                  <p:nvGrpSpPr>
                    <p:cNvPr id="32869" name="Group 749"/>
                    <p:cNvGrpSpPr>
                      <a:grpSpLocks/>
                    </p:cNvGrpSpPr>
                    <p:nvPr/>
                  </p:nvGrpSpPr>
                  <p:grpSpPr bwMode="auto">
                    <a:xfrm>
                      <a:off x="748" y="2387"/>
                      <a:ext cx="434" cy="409"/>
                      <a:chOff x="748" y="2387"/>
                      <a:chExt cx="434" cy="409"/>
                    </a:xfrm>
                  </p:grpSpPr>
                  <p:pic>
                    <p:nvPicPr>
                      <p:cNvPr id="32874" name="Picture 750"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875" name="Picture 751"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876" name="Picture 752"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2870" name="Group 753"/>
                    <p:cNvGrpSpPr>
                      <a:grpSpLocks/>
                    </p:cNvGrpSpPr>
                    <p:nvPr/>
                  </p:nvGrpSpPr>
                  <p:grpSpPr bwMode="auto">
                    <a:xfrm>
                      <a:off x="703" y="2387"/>
                      <a:ext cx="434" cy="409"/>
                      <a:chOff x="748" y="2387"/>
                      <a:chExt cx="434" cy="409"/>
                    </a:xfrm>
                  </p:grpSpPr>
                  <p:pic>
                    <p:nvPicPr>
                      <p:cNvPr id="32871" name="Picture 754"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872" name="Picture 755"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873" name="Picture 756"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2866" name="Picture 757" descr="REACT3"/>
                <p:cNvPicPr>
                  <a:picLocks noChangeAspect="1" noChangeArrowheads="1"/>
                </p:cNvPicPr>
                <p:nvPr/>
              </p:nvPicPr>
              <p:blipFill>
                <a:blip r:embed="rId4" cstate="print"/>
                <a:srcRect/>
                <a:stretch>
                  <a:fillRect/>
                </a:stretch>
              </p:blipFill>
              <p:spPr bwMode="auto">
                <a:xfrm rot="2100000">
                  <a:off x="469" y="2867"/>
                  <a:ext cx="305" cy="363"/>
                </a:xfrm>
                <a:prstGeom prst="rect">
                  <a:avLst/>
                </a:prstGeom>
                <a:noFill/>
                <a:ln w="9525">
                  <a:noFill/>
                  <a:miter lim="800000"/>
                  <a:headEnd/>
                  <a:tailEnd/>
                </a:ln>
              </p:spPr>
            </p:pic>
          </p:grpSp>
        </p:grpSp>
      </p:grpSp>
      <p:grpSp>
        <p:nvGrpSpPr>
          <p:cNvPr id="61246" name="Group 758"/>
          <p:cNvGrpSpPr>
            <a:grpSpLocks/>
          </p:cNvGrpSpPr>
          <p:nvPr/>
        </p:nvGrpSpPr>
        <p:grpSpPr bwMode="auto">
          <a:xfrm>
            <a:off x="6886575" y="3613150"/>
            <a:ext cx="1192213" cy="1109663"/>
            <a:chOff x="3807" y="184"/>
            <a:chExt cx="1341" cy="1159"/>
          </a:xfrm>
        </p:grpSpPr>
        <p:pic>
          <p:nvPicPr>
            <p:cNvPr id="32797" name="Picture 759" descr="REACT3"/>
            <p:cNvPicPr>
              <a:picLocks noChangeAspect="1" noChangeArrowheads="1"/>
            </p:cNvPicPr>
            <p:nvPr/>
          </p:nvPicPr>
          <p:blipFill>
            <a:blip r:embed="rId4" cstate="print"/>
            <a:srcRect/>
            <a:stretch>
              <a:fillRect/>
            </a:stretch>
          </p:blipFill>
          <p:spPr bwMode="auto">
            <a:xfrm rot="420000">
              <a:off x="4092" y="758"/>
              <a:ext cx="305" cy="363"/>
            </a:xfrm>
            <a:prstGeom prst="rect">
              <a:avLst/>
            </a:prstGeom>
            <a:noFill/>
            <a:ln w="9525">
              <a:noFill/>
              <a:miter lim="800000"/>
              <a:headEnd/>
              <a:tailEnd/>
            </a:ln>
          </p:spPr>
        </p:pic>
        <p:grpSp>
          <p:nvGrpSpPr>
            <p:cNvPr id="32798" name="Group 760"/>
            <p:cNvGrpSpPr>
              <a:grpSpLocks/>
            </p:cNvGrpSpPr>
            <p:nvPr/>
          </p:nvGrpSpPr>
          <p:grpSpPr bwMode="auto">
            <a:xfrm rot="420000">
              <a:off x="3878" y="709"/>
              <a:ext cx="525" cy="500"/>
              <a:chOff x="657" y="2387"/>
              <a:chExt cx="525" cy="500"/>
            </a:xfrm>
          </p:grpSpPr>
          <p:grpSp>
            <p:nvGrpSpPr>
              <p:cNvPr id="32831" name="Group 761"/>
              <p:cNvGrpSpPr>
                <a:grpSpLocks/>
              </p:cNvGrpSpPr>
              <p:nvPr/>
            </p:nvGrpSpPr>
            <p:grpSpPr bwMode="auto">
              <a:xfrm>
                <a:off x="703" y="2387"/>
                <a:ext cx="479" cy="409"/>
                <a:chOff x="703" y="2387"/>
                <a:chExt cx="479" cy="409"/>
              </a:xfrm>
            </p:grpSpPr>
            <p:grpSp>
              <p:nvGrpSpPr>
                <p:cNvPr id="32841" name="Group 762"/>
                <p:cNvGrpSpPr>
                  <a:grpSpLocks/>
                </p:cNvGrpSpPr>
                <p:nvPr/>
              </p:nvGrpSpPr>
              <p:grpSpPr bwMode="auto">
                <a:xfrm>
                  <a:off x="748" y="2387"/>
                  <a:ext cx="434" cy="409"/>
                  <a:chOff x="748" y="2387"/>
                  <a:chExt cx="434" cy="409"/>
                </a:xfrm>
              </p:grpSpPr>
              <p:pic>
                <p:nvPicPr>
                  <p:cNvPr id="32846" name="Picture 76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847" name="Picture 76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848" name="Picture 76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2842" name="Group 766"/>
                <p:cNvGrpSpPr>
                  <a:grpSpLocks/>
                </p:cNvGrpSpPr>
                <p:nvPr/>
              </p:nvGrpSpPr>
              <p:grpSpPr bwMode="auto">
                <a:xfrm>
                  <a:off x="703" y="2387"/>
                  <a:ext cx="434" cy="409"/>
                  <a:chOff x="748" y="2387"/>
                  <a:chExt cx="434" cy="409"/>
                </a:xfrm>
              </p:grpSpPr>
              <p:pic>
                <p:nvPicPr>
                  <p:cNvPr id="32843" name="Picture 767"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844" name="Picture 768"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845" name="Picture 769"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2832" name="Group 770"/>
              <p:cNvGrpSpPr>
                <a:grpSpLocks/>
              </p:cNvGrpSpPr>
              <p:nvPr/>
            </p:nvGrpSpPr>
            <p:grpSpPr bwMode="auto">
              <a:xfrm rot="10800000">
                <a:off x="657" y="2478"/>
                <a:ext cx="479" cy="409"/>
                <a:chOff x="703" y="2387"/>
                <a:chExt cx="479" cy="409"/>
              </a:xfrm>
            </p:grpSpPr>
            <p:grpSp>
              <p:nvGrpSpPr>
                <p:cNvPr id="32833" name="Group 771"/>
                <p:cNvGrpSpPr>
                  <a:grpSpLocks/>
                </p:cNvGrpSpPr>
                <p:nvPr/>
              </p:nvGrpSpPr>
              <p:grpSpPr bwMode="auto">
                <a:xfrm>
                  <a:off x="748" y="2387"/>
                  <a:ext cx="434" cy="409"/>
                  <a:chOff x="748" y="2387"/>
                  <a:chExt cx="434" cy="409"/>
                </a:xfrm>
              </p:grpSpPr>
              <p:pic>
                <p:nvPicPr>
                  <p:cNvPr id="32838" name="Picture 77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839" name="Picture 77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840" name="Picture 77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2834" name="Group 775"/>
                <p:cNvGrpSpPr>
                  <a:grpSpLocks/>
                </p:cNvGrpSpPr>
                <p:nvPr/>
              </p:nvGrpSpPr>
              <p:grpSpPr bwMode="auto">
                <a:xfrm>
                  <a:off x="703" y="2387"/>
                  <a:ext cx="434" cy="409"/>
                  <a:chOff x="748" y="2387"/>
                  <a:chExt cx="434" cy="409"/>
                </a:xfrm>
              </p:grpSpPr>
              <p:pic>
                <p:nvPicPr>
                  <p:cNvPr id="32835" name="Picture 776"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2836" name="Picture 777"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2837" name="Picture 778"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2799" name="Picture 779" descr="REACT3"/>
            <p:cNvPicPr>
              <a:picLocks noChangeAspect="1" noChangeArrowheads="1"/>
            </p:cNvPicPr>
            <p:nvPr/>
          </p:nvPicPr>
          <p:blipFill>
            <a:blip r:embed="rId4" cstate="print"/>
            <a:srcRect/>
            <a:stretch>
              <a:fillRect/>
            </a:stretch>
          </p:blipFill>
          <p:spPr bwMode="auto">
            <a:xfrm rot="420000">
              <a:off x="4332" y="935"/>
              <a:ext cx="343" cy="408"/>
            </a:xfrm>
            <a:prstGeom prst="rect">
              <a:avLst/>
            </a:prstGeom>
            <a:noFill/>
            <a:ln w="9525">
              <a:noFill/>
              <a:miter lim="800000"/>
              <a:headEnd/>
              <a:tailEnd/>
            </a:ln>
          </p:spPr>
        </p:pic>
        <p:pic>
          <p:nvPicPr>
            <p:cNvPr id="32800" name="Picture 780" descr="REACT3"/>
            <p:cNvPicPr>
              <a:picLocks noChangeAspect="1" noChangeArrowheads="1"/>
            </p:cNvPicPr>
            <p:nvPr/>
          </p:nvPicPr>
          <p:blipFill>
            <a:blip r:embed="rId4" cstate="print"/>
            <a:srcRect/>
            <a:stretch>
              <a:fillRect/>
            </a:stretch>
          </p:blipFill>
          <p:spPr bwMode="auto">
            <a:xfrm rot="420000">
              <a:off x="4513" y="754"/>
              <a:ext cx="343" cy="408"/>
            </a:xfrm>
            <a:prstGeom prst="rect">
              <a:avLst/>
            </a:prstGeom>
            <a:noFill/>
            <a:ln w="9525">
              <a:noFill/>
              <a:miter lim="800000"/>
              <a:headEnd/>
              <a:tailEnd/>
            </a:ln>
          </p:spPr>
        </p:pic>
        <p:pic>
          <p:nvPicPr>
            <p:cNvPr id="32801" name="Picture 781" descr="REACT3"/>
            <p:cNvPicPr>
              <a:picLocks noChangeAspect="1" noChangeArrowheads="1"/>
            </p:cNvPicPr>
            <p:nvPr/>
          </p:nvPicPr>
          <p:blipFill>
            <a:blip r:embed="rId4" cstate="print"/>
            <a:srcRect/>
            <a:stretch>
              <a:fillRect/>
            </a:stretch>
          </p:blipFill>
          <p:spPr bwMode="auto">
            <a:xfrm rot="-10380000">
              <a:off x="3878" y="482"/>
              <a:ext cx="343" cy="408"/>
            </a:xfrm>
            <a:prstGeom prst="rect">
              <a:avLst/>
            </a:prstGeom>
            <a:noFill/>
            <a:ln w="9525">
              <a:noFill/>
              <a:miter lim="800000"/>
              <a:headEnd/>
              <a:tailEnd/>
            </a:ln>
          </p:spPr>
        </p:pic>
        <p:pic>
          <p:nvPicPr>
            <p:cNvPr id="32802" name="Picture 782" descr="REACT3"/>
            <p:cNvPicPr>
              <a:picLocks noChangeAspect="1" noChangeArrowheads="1"/>
            </p:cNvPicPr>
            <p:nvPr/>
          </p:nvPicPr>
          <p:blipFill>
            <a:blip r:embed="rId4" cstate="print"/>
            <a:srcRect/>
            <a:stretch>
              <a:fillRect/>
            </a:stretch>
          </p:blipFill>
          <p:spPr bwMode="auto">
            <a:xfrm rot="-10380000">
              <a:off x="4468" y="754"/>
              <a:ext cx="343" cy="408"/>
            </a:xfrm>
            <a:prstGeom prst="rect">
              <a:avLst/>
            </a:prstGeom>
            <a:noFill/>
            <a:ln w="9525">
              <a:noFill/>
              <a:miter lim="800000"/>
              <a:headEnd/>
              <a:tailEnd/>
            </a:ln>
          </p:spPr>
        </p:pic>
        <p:pic>
          <p:nvPicPr>
            <p:cNvPr id="32803" name="Picture 783" descr="REACT3"/>
            <p:cNvPicPr>
              <a:picLocks noChangeAspect="1" noChangeArrowheads="1"/>
            </p:cNvPicPr>
            <p:nvPr/>
          </p:nvPicPr>
          <p:blipFill>
            <a:blip r:embed="rId4" cstate="print"/>
            <a:srcRect/>
            <a:stretch>
              <a:fillRect/>
            </a:stretch>
          </p:blipFill>
          <p:spPr bwMode="auto">
            <a:xfrm rot="5820000">
              <a:off x="4340" y="850"/>
              <a:ext cx="343" cy="408"/>
            </a:xfrm>
            <a:prstGeom prst="rect">
              <a:avLst/>
            </a:prstGeom>
            <a:noFill/>
            <a:ln w="9525">
              <a:noFill/>
              <a:miter lim="800000"/>
              <a:headEnd/>
              <a:tailEnd/>
            </a:ln>
          </p:spPr>
        </p:pic>
        <p:pic>
          <p:nvPicPr>
            <p:cNvPr id="32804" name="Picture 784" descr="REACT3"/>
            <p:cNvPicPr>
              <a:picLocks noChangeAspect="1" noChangeArrowheads="1"/>
            </p:cNvPicPr>
            <p:nvPr/>
          </p:nvPicPr>
          <p:blipFill>
            <a:blip r:embed="rId4" cstate="print"/>
            <a:srcRect/>
            <a:stretch>
              <a:fillRect/>
            </a:stretch>
          </p:blipFill>
          <p:spPr bwMode="auto">
            <a:xfrm rot="-10380000">
              <a:off x="4230" y="732"/>
              <a:ext cx="343" cy="408"/>
            </a:xfrm>
            <a:prstGeom prst="rect">
              <a:avLst/>
            </a:prstGeom>
            <a:noFill/>
            <a:ln w="9525">
              <a:noFill/>
              <a:miter lim="800000"/>
              <a:headEnd/>
              <a:tailEnd/>
            </a:ln>
          </p:spPr>
        </p:pic>
        <p:pic>
          <p:nvPicPr>
            <p:cNvPr id="32805" name="Picture 785" descr="REACT3"/>
            <p:cNvPicPr>
              <a:picLocks noChangeAspect="1" noChangeArrowheads="1"/>
            </p:cNvPicPr>
            <p:nvPr/>
          </p:nvPicPr>
          <p:blipFill>
            <a:blip r:embed="rId4" cstate="print"/>
            <a:srcRect/>
            <a:stretch>
              <a:fillRect/>
            </a:stretch>
          </p:blipFill>
          <p:spPr bwMode="auto">
            <a:xfrm rot="5820000">
              <a:off x="4541" y="692"/>
              <a:ext cx="343" cy="408"/>
            </a:xfrm>
            <a:prstGeom prst="rect">
              <a:avLst/>
            </a:prstGeom>
            <a:noFill/>
            <a:ln w="9525">
              <a:noFill/>
              <a:miter lim="800000"/>
              <a:headEnd/>
              <a:tailEnd/>
            </a:ln>
          </p:spPr>
        </p:pic>
        <p:pic>
          <p:nvPicPr>
            <p:cNvPr id="32806" name="Picture 786" descr="REACT3"/>
            <p:cNvPicPr>
              <a:picLocks noChangeAspect="1" noChangeArrowheads="1"/>
            </p:cNvPicPr>
            <p:nvPr/>
          </p:nvPicPr>
          <p:blipFill>
            <a:blip r:embed="rId4" cstate="print"/>
            <a:srcRect/>
            <a:stretch>
              <a:fillRect/>
            </a:stretch>
          </p:blipFill>
          <p:spPr bwMode="auto">
            <a:xfrm rot="-4980000">
              <a:off x="4682" y="664"/>
              <a:ext cx="343" cy="408"/>
            </a:xfrm>
            <a:prstGeom prst="rect">
              <a:avLst/>
            </a:prstGeom>
            <a:noFill/>
            <a:ln w="9525">
              <a:noFill/>
              <a:miter lim="800000"/>
              <a:headEnd/>
              <a:tailEnd/>
            </a:ln>
          </p:spPr>
        </p:pic>
        <p:pic>
          <p:nvPicPr>
            <p:cNvPr id="32807" name="Picture 787" descr="REACT3"/>
            <p:cNvPicPr>
              <a:picLocks noChangeAspect="1" noChangeArrowheads="1"/>
            </p:cNvPicPr>
            <p:nvPr/>
          </p:nvPicPr>
          <p:blipFill>
            <a:blip r:embed="rId4" cstate="print"/>
            <a:srcRect/>
            <a:stretch>
              <a:fillRect/>
            </a:stretch>
          </p:blipFill>
          <p:spPr bwMode="auto">
            <a:xfrm rot="420000">
              <a:off x="4105" y="890"/>
              <a:ext cx="343" cy="408"/>
            </a:xfrm>
            <a:prstGeom prst="rect">
              <a:avLst/>
            </a:prstGeom>
            <a:noFill/>
            <a:ln w="9525">
              <a:noFill/>
              <a:miter lim="800000"/>
              <a:headEnd/>
              <a:tailEnd/>
            </a:ln>
          </p:spPr>
        </p:pic>
        <p:pic>
          <p:nvPicPr>
            <p:cNvPr id="32808" name="Picture 788" descr="REACT3"/>
            <p:cNvPicPr>
              <a:picLocks noChangeAspect="1" noChangeArrowheads="1"/>
            </p:cNvPicPr>
            <p:nvPr/>
          </p:nvPicPr>
          <p:blipFill>
            <a:blip r:embed="rId4" cstate="print"/>
            <a:srcRect/>
            <a:stretch>
              <a:fillRect/>
            </a:stretch>
          </p:blipFill>
          <p:spPr bwMode="auto">
            <a:xfrm rot="-10380000">
              <a:off x="4382" y="614"/>
              <a:ext cx="343" cy="408"/>
            </a:xfrm>
            <a:prstGeom prst="rect">
              <a:avLst/>
            </a:prstGeom>
            <a:noFill/>
            <a:ln w="9525">
              <a:noFill/>
              <a:miter lim="800000"/>
              <a:headEnd/>
              <a:tailEnd/>
            </a:ln>
          </p:spPr>
        </p:pic>
        <p:pic>
          <p:nvPicPr>
            <p:cNvPr id="32809" name="Picture 789" descr="REACT3"/>
            <p:cNvPicPr>
              <a:picLocks noChangeAspect="1" noChangeArrowheads="1"/>
            </p:cNvPicPr>
            <p:nvPr/>
          </p:nvPicPr>
          <p:blipFill>
            <a:blip r:embed="rId4" cstate="print"/>
            <a:srcRect/>
            <a:stretch>
              <a:fillRect/>
            </a:stretch>
          </p:blipFill>
          <p:spPr bwMode="auto">
            <a:xfrm rot="5820000">
              <a:off x="4182" y="268"/>
              <a:ext cx="343" cy="408"/>
            </a:xfrm>
            <a:prstGeom prst="rect">
              <a:avLst/>
            </a:prstGeom>
            <a:noFill/>
            <a:ln w="9525">
              <a:noFill/>
              <a:miter lim="800000"/>
              <a:headEnd/>
              <a:tailEnd/>
            </a:ln>
          </p:spPr>
        </p:pic>
        <p:pic>
          <p:nvPicPr>
            <p:cNvPr id="32810" name="Picture 790" descr="REACT3"/>
            <p:cNvPicPr>
              <a:picLocks noChangeAspect="1" noChangeArrowheads="1"/>
            </p:cNvPicPr>
            <p:nvPr/>
          </p:nvPicPr>
          <p:blipFill>
            <a:blip r:embed="rId4" cstate="print"/>
            <a:srcRect/>
            <a:stretch>
              <a:fillRect/>
            </a:stretch>
          </p:blipFill>
          <p:spPr bwMode="auto">
            <a:xfrm rot="-2700000">
              <a:off x="3807" y="618"/>
              <a:ext cx="343" cy="408"/>
            </a:xfrm>
            <a:prstGeom prst="rect">
              <a:avLst/>
            </a:prstGeom>
            <a:noFill/>
            <a:ln w="9525">
              <a:noFill/>
              <a:miter lim="800000"/>
              <a:headEnd/>
              <a:tailEnd/>
            </a:ln>
          </p:spPr>
        </p:pic>
        <p:pic>
          <p:nvPicPr>
            <p:cNvPr id="32811" name="Picture 791" descr="REACT3"/>
            <p:cNvPicPr>
              <a:picLocks noChangeAspect="1" noChangeArrowheads="1"/>
            </p:cNvPicPr>
            <p:nvPr/>
          </p:nvPicPr>
          <p:blipFill>
            <a:blip r:embed="rId4" cstate="print"/>
            <a:srcRect/>
            <a:stretch>
              <a:fillRect/>
            </a:stretch>
          </p:blipFill>
          <p:spPr bwMode="auto">
            <a:xfrm rot="-8100000">
              <a:off x="4010" y="541"/>
              <a:ext cx="343" cy="408"/>
            </a:xfrm>
            <a:prstGeom prst="rect">
              <a:avLst/>
            </a:prstGeom>
            <a:noFill/>
            <a:ln w="9525">
              <a:noFill/>
              <a:miter lim="800000"/>
              <a:headEnd/>
              <a:tailEnd/>
            </a:ln>
          </p:spPr>
        </p:pic>
        <p:pic>
          <p:nvPicPr>
            <p:cNvPr id="32812" name="Picture 792" descr="REACT3"/>
            <p:cNvPicPr>
              <a:picLocks noChangeAspect="1" noChangeArrowheads="1"/>
            </p:cNvPicPr>
            <p:nvPr/>
          </p:nvPicPr>
          <p:blipFill>
            <a:blip r:embed="rId4" cstate="print"/>
            <a:srcRect/>
            <a:stretch>
              <a:fillRect/>
            </a:stretch>
          </p:blipFill>
          <p:spPr bwMode="auto">
            <a:xfrm rot="-8100000">
              <a:off x="3955" y="268"/>
              <a:ext cx="343" cy="408"/>
            </a:xfrm>
            <a:prstGeom prst="rect">
              <a:avLst/>
            </a:prstGeom>
            <a:noFill/>
            <a:ln w="9525">
              <a:noFill/>
              <a:miter lim="800000"/>
              <a:headEnd/>
              <a:tailEnd/>
            </a:ln>
          </p:spPr>
        </p:pic>
        <p:pic>
          <p:nvPicPr>
            <p:cNvPr id="32813" name="Picture 793" descr="REACT3"/>
            <p:cNvPicPr>
              <a:picLocks noChangeAspect="1" noChangeArrowheads="1"/>
            </p:cNvPicPr>
            <p:nvPr/>
          </p:nvPicPr>
          <p:blipFill>
            <a:blip r:embed="rId4" cstate="print"/>
            <a:srcRect/>
            <a:stretch>
              <a:fillRect/>
            </a:stretch>
          </p:blipFill>
          <p:spPr bwMode="auto">
            <a:xfrm rot="-2700000">
              <a:off x="3996" y="582"/>
              <a:ext cx="343" cy="408"/>
            </a:xfrm>
            <a:prstGeom prst="rect">
              <a:avLst/>
            </a:prstGeom>
            <a:noFill/>
            <a:ln w="9525">
              <a:noFill/>
              <a:miter lim="800000"/>
              <a:headEnd/>
              <a:tailEnd/>
            </a:ln>
          </p:spPr>
        </p:pic>
        <p:pic>
          <p:nvPicPr>
            <p:cNvPr id="32814" name="Picture 794" descr="REACT3"/>
            <p:cNvPicPr>
              <a:picLocks noChangeAspect="1" noChangeArrowheads="1"/>
            </p:cNvPicPr>
            <p:nvPr/>
          </p:nvPicPr>
          <p:blipFill>
            <a:blip r:embed="rId4" cstate="print"/>
            <a:srcRect/>
            <a:stretch>
              <a:fillRect/>
            </a:stretch>
          </p:blipFill>
          <p:spPr bwMode="auto">
            <a:xfrm rot="-8100000">
              <a:off x="4060" y="729"/>
              <a:ext cx="343" cy="408"/>
            </a:xfrm>
            <a:prstGeom prst="rect">
              <a:avLst/>
            </a:prstGeom>
            <a:noFill/>
            <a:ln w="9525">
              <a:noFill/>
              <a:miter lim="800000"/>
              <a:headEnd/>
              <a:tailEnd/>
            </a:ln>
          </p:spPr>
        </p:pic>
        <p:pic>
          <p:nvPicPr>
            <p:cNvPr id="32815" name="Picture 795" descr="REACT3"/>
            <p:cNvPicPr>
              <a:picLocks noChangeAspect="1" noChangeArrowheads="1"/>
            </p:cNvPicPr>
            <p:nvPr/>
          </p:nvPicPr>
          <p:blipFill>
            <a:blip r:embed="rId4" cstate="print"/>
            <a:srcRect/>
            <a:stretch>
              <a:fillRect/>
            </a:stretch>
          </p:blipFill>
          <p:spPr bwMode="auto">
            <a:xfrm rot="-2700000">
              <a:off x="4468" y="935"/>
              <a:ext cx="343" cy="408"/>
            </a:xfrm>
            <a:prstGeom prst="rect">
              <a:avLst/>
            </a:prstGeom>
            <a:noFill/>
            <a:ln w="9525">
              <a:noFill/>
              <a:miter lim="800000"/>
              <a:headEnd/>
              <a:tailEnd/>
            </a:ln>
          </p:spPr>
        </p:pic>
        <p:pic>
          <p:nvPicPr>
            <p:cNvPr id="32816" name="Picture 796" descr="REACT3"/>
            <p:cNvPicPr>
              <a:picLocks noChangeAspect="1" noChangeArrowheads="1"/>
            </p:cNvPicPr>
            <p:nvPr/>
          </p:nvPicPr>
          <p:blipFill>
            <a:blip r:embed="rId4" cstate="print"/>
            <a:srcRect/>
            <a:stretch>
              <a:fillRect/>
            </a:stretch>
          </p:blipFill>
          <p:spPr bwMode="auto">
            <a:xfrm rot="8100000">
              <a:off x="4241" y="255"/>
              <a:ext cx="343" cy="408"/>
            </a:xfrm>
            <a:prstGeom prst="rect">
              <a:avLst/>
            </a:prstGeom>
            <a:noFill/>
            <a:ln w="9525">
              <a:noFill/>
              <a:miter lim="800000"/>
              <a:headEnd/>
              <a:tailEnd/>
            </a:ln>
          </p:spPr>
        </p:pic>
        <p:pic>
          <p:nvPicPr>
            <p:cNvPr id="32817" name="Picture 797" descr="REACT3"/>
            <p:cNvPicPr>
              <a:picLocks noChangeAspect="1" noChangeArrowheads="1"/>
            </p:cNvPicPr>
            <p:nvPr/>
          </p:nvPicPr>
          <p:blipFill>
            <a:blip r:embed="rId4" cstate="print"/>
            <a:srcRect/>
            <a:stretch>
              <a:fillRect/>
            </a:stretch>
          </p:blipFill>
          <p:spPr bwMode="auto">
            <a:xfrm rot="2700000">
              <a:off x="4636" y="858"/>
              <a:ext cx="343" cy="408"/>
            </a:xfrm>
            <a:prstGeom prst="rect">
              <a:avLst/>
            </a:prstGeom>
            <a:noFill/>
            <a:ln w="9525">
              <a:noFill/>
              <a:miter lim="800000"/>
              <a:headEnd/>
              <a:tailEnd/>
            </a:ln>
          </p:spPr>
        </p:pic>
        <p:pic>
          <p:nvPicPr>
            <p:cNvPr id="32818" name="Picture 798" descr="REACT3"/>
            <p:cNvPicPr>
              <a:picLocks noChangeAspect="1" noChangeArrowheads="1"/>
            </p:cNvPicPr>
            <p:nvPr/>
          </p:nvPicPr>
          <p:blipFill>
            <a:blip r:embed="rId4" cstate="print"/>
            <a:srcRect/>
            <a:stretch>
              <a:fillRect/>
            </a:stretch>
          </p:blipFill>
          <p:spPr bwMode="auto">
            <a:xfrm rot="10500000">
              <a:off x="4252" y="645"/>
              <a:ext cx="343" cy="408"/>
            </a:xfrm>
            <a:prstGeom prst="rect">
              <a:avLst/>
            </a:prstGeom>
            <a:noFill/>
            <a:ln w="9525">
              <a:noFill/>
              <a:miter lim="800000"/>
              <a:headEnd/>
              <a:tailEnd/>
            </a:ln>
          </p:spPr>
        </p:pic>
        <p:pic>
          <p:nvPicPr>
            <p:cNvPr id="32819" name="Picture 799" descr="REACT3"/>
            <p:cNvPicPr>
              <a:picLocks noChangeAspect="1" noChangeArrowheads="1"/>
            </p:cNvPicPr>
            <p:nvPr/>
          </p:nvPicPr>
          <p:blipFill>
            <a:blip r:embed="rId4" cstate="print"/>
            <a:srcRect/>
            <a:stretch>
              <a:fillRect/>
            </a:stretch>
          </p:blipFill>
          <p:spPr bwMode="auto">
            <a:xfrm rot="-8700000">
              <a:off x="4649" y="300"/>
              <a:ext cx="343" cy="408"/>
            </a:xfrm>
            <a:prstGeom prst="rect">
              <a:avLst/>
            </a:prstGeom>
            <a:noFill/>
            <a:ln w="9525">
              <a:noFill/>
              <a:miter lim="800000"/>
              <a:headEnd/>
              <a:tailEnd/>
            </a:ln>
          </p:spPr>
        </p:pic>
        <p:pic>
          <p:nvPicPr>
            <p:cNvPr id="32820" name="Picture 800" descr="REACT3"/>
            <p:cNvPicPr>
              <a:picLocks noChangeAspect="1" noChangeArrowheads="1"/>
            </p:cNvPicPr>
            <p:nvPr/>
          </p:nvPicPr>
          <p:blipFill>
            <a:blip r:embed="rId4" cstate="print"/>
            <a:srcRect/>
            <a:stretch>
              <a:fillRect/>
            </a:stretch>
          </p:blipFill>
          <p:spPr bwMode="auto">
            <a:xfrm rot="-8100000">
              <a:off x="4001" y="314"/>
              <a:ext cx="343" cy="408"/>
            </a:xfrm>
            <a:prstGeom prst="rect">
              <a:avLst/>
            </a:prstGeom>
            <a:noFill/>
            <a:ln w="9525">
              <a:noFill/>
              <a:miter lim="800000"/>
              <a:headEnd/>
              <a:tailEnd/>
            </a:ln>
          </p:spPr>
        </p:pic>
        <p:pic>
          <p:nvPicPr>
            <p:cNvPr id="32821" name="Picture 801" descr="REACT2"/>
            <p:cNvPicPr>
              <a:picLocks noChangeAspect="1" noChangeArrowheads="1"/>
            </p:cNvPicPr>
            <p:nvPr/>
          </p:nvPicPr>
          <p:blipFill>
            <a:blip r:embed="rId5" cstate="print"/>
            <a:srcRect/>
            <a:stretch>
              <a:fillRect/>
            </a:stretch>
          </p:blipFill>
          <p:spPr bwMode="auto">
            <a:xfrm rot="-2700000">
              <a:off x="3833" y="436"/>
              <a:ext cx="317" cy="247"/>
            </a:xfrm>
            <a:prstGeom prst="rect">
              <a:avLst/>
            </a:prstGeom>
            <a:noFill/>
            <a:ln w="9525">
              <a:noFill/>
              <a:miter lim="800000"/>
              <a:headEnd/>
              <a:tailEnd/>
            </a:ln>
          </p:spPr>
        </p:pic>
        <p:pic>
          <p:nvPicPr>
            <p:cNvPr id="32822" name="Picture 802" descr="REACT3"/>
            <p:cNvPicPr>
              <a:picLocks noChangeAspect="1" noChangeArrowheads="1"/>
            </p:cNvPicPr>
            <p:nvPr/>
          </p:nvPicPr>
          <p:blipFill>
            <a:blip r:embed="rId4" cstate="print"/>
            <a:srcRect/>
            <a:stretch>
              <a:fillRect/>
            </a:stretch>
          </p:blipFill>
          <p:spPr bwMode="auto">
            <a:xfrm rot="-8100000">
              <a:off x="4091" y="178"/>
              <a:ext cx="343" cy="408"/>
            </a:xfrm>
            <a:prstGeom prst="rect">
              <a:avLst/>
            </a:prstGeom>
            <a:noFill/>
            <a:ln w="9525">
              <a:noFill/>
              <a:miter lim="800000"/>
              <a:headEnd/>
              <a:tailEnd/>
            </a:ln>
          </p:spPr>
        </p:pic>
        <p:pic>
          <p:nvPicPr>
            <p:cNvPr id="32823" name="Picture 803" descr="REACT3"/>
            <p:cNvPicPr>
              <a:picLocks noChangeAspect="1" noChangeArrowheads="1"/>
            </p:cNvPicPr>
            <p:nvPr/>
          </p:nvPicPr>
          <p:blipFill>
            <a:blip r:embed="rId4" cstate="print"/>
            <a:srcRect/>
            <a:stretch>
              <a:fillRect/>
            </a:stretch>
          </p:blipFill>
          <p:spPr bwMode="auto">
            <a:xfrm rot="-8100000">
              <a:off x="4220" y="504"/>
              <a:ext cx="343" cy="408"/>
            </a:xfrm>
            <a:prstGeom prst="rect">
              <a:avLst/>
            </a:prstGeom>
            <a:noFill/>
            <a:ln w="9525">
              <a:noFill/>
              <a:miter lim="800000"/>
              <a:headEnd/>
              <a:tailEnd/>
            </a:ln>
          </p:spPr>
        </p:pic>
        <p:pic>
          <p:nvPicPr>
            <p:cNvPr id="32824" name="Picture 804" descr="REACT3"/>
            <p:cNvPicPr>
              <a:picLocks noChangeAspect="1" noChangeArrowheads="1"/>
            </p:cNvPicPr>
            <p:nvPr/>
          </p:nvPicPr>
          <p:blipFill>
            <a:blip r:embed="rId4" cstate="print"/>
            <a:srcRect/>
            <a:stretch>
              <a:fillRect/>
            </a:stretch>
          </p:blipFill>
          <p:spPr bwMode="auto">
            <a:xfrm rot="-8100000">
              <a:off x="4500" y="450"/>
              <a:ext cx="343" cy="408"/>
            </a:xfrm>
            <a:prstGeom prst="rect">
              <a:avLst/>
            </a:prstGeom>
            <a:noFill/>
            <a:ln w="9525">
              <a:noFill/>
              <a:miter lim="800000"/>
              <a:headEnd/>
              <a:tailEnd/>
            </a:ln>
          </p:spPr>
        </p:pic>
        <p:pic>
          <p:nvPicPr>
            <p:cNvPr id="32825" name="Picture 805" descr="REACT3"/>
            <p:cNvPicPr>
              <a:picLocks noChangeAspect="1" noChangeArrowheads="1"/>
            </p:cNvPicPr>
            <p:nvPr/>
          </p:nvPicPr>
          <p:blipFill>
            <a:blip r:embed="rId4" cstate="print"/>
            <a:srcRect/>
            <a:stretch>
              <a:fillRect/>
            </a:stretch>
          </p:blipFill>
          <p:spPr bwMode="auto">
            <a:xfrm rot="-8100000">
              <a:off x="4772" y="495"/>
              <a:ext cx="343" cy="408"/>
            </a:xfrm>
            <a:prstGeom prst="rect">
              <a:avLst/>
            </a:prstGeom>
            <a:noFill/>
            <a:ln w="9525">
              <a:noFill/>
              <a:miter lim="800000"/>
              <a:headEnd/>
              <a:tailEnd/>
            </a:ln>
          </p:spPr>
        </p:pic>
        <p:pic>
          <p:nvPicPr>
            <p:cNvPr id="32826" name="Picture 806" descr="REACT2"/>
            <p:cNvPicPr>
              <a:picLocks noChangeAspect="1" noChangeArrowheads="1"/>
            </p:cNvPicPr>
            <p:nvPr/>
          </p:nvPicPr>
          <p:blipFill>
            <a:blip r:embed="rId5" cstate="print"/>
            <a:srcRect/>
            <a:stretch>
              <a:fillRect/>
            </a:stretch>
          </p:blipFill>
          <p:spPr bwMode="auto">
            <a:xfrm rot="-2700000">
              <a:off x="4785" y="799"/>
              <a:ext cx="317" cy="247"/>
            </a:xfrm>
            <a:prstGeom prst="rect">
              <a:avLst/>
            </a:prstGeom>
            <a:noFill/>
            <a:ln w="9525">
              <a:noFill/>
              <a:miter lim="800000"/>
              <a:headEnd/>
              <a:tailEnd/>
            </a:ln>
          </p:spPr>
        </p:pic>
        <p:pic>
          <p:nvPicPr>
            <p:cNvPr id="32827" name="Picture 807" descr="REACT3"/>
            <p:cNvPicPr>
              <a:picLocks noChangeAspect="1" noChangeArrowheads="1"/>
            </p:cNvPicPr>
            <p:nvPr/>
          </p:nvPicPr>
          <p:blipFill>
            <a:blip r:embed="rId4" cstate="print"/>
            <a:srcRect/>
            <a:stretch>
              <a:fillRect/>
            </a:stretch>
          </p:blipFill>
          <p:spPr bwMode="auto">
            <a:xfrm rot="-2700000">
              <a:off x="4332" y="301"/>
              <a:ext cx="343" cy="408"/>
            </a:xfrm>
            <a:prstGeom prst="rect">
              <a:avLst/>
            </a:prstGeom>
            <a:noFill/>
            <a:ln w="9525">
              <a:noFill/>
              <a:miter lim="800000"/>
              <a:headEnd/>
              <a:tailEnd/>
            </a:ln>
          </p:spPr>
        </p:pic>
        <p:pic>
          <p:nvPicPr>
            <p:cNvPr id="32828" name="Picture 808" descr="REACT2"/>
            <p:cNvPicPr>
              <a:picLocks noChangeAspect="1" noChangeArrowheads="1"/>
            </p:cNvPicPr>
            <p:nvPr/>
          </p:nvPicPr>
          <p:blipFill>
            <a:blip r:embed="rId5" cstate="print"/>
            <a:srcRect/>
            <a:stretch>
              <a:fillRect/>
            </a:stretch>
          </p:blipFill>
          <p:spPr bwMode="auto">
            <a:xfrm rot="900000">
              <a:off x="4643" y="614"/>
              <a:ext cx="272" cy="212"/>
            </a:xfrm>
            <a:prstGeom prst="rect">
              <a:avLst/>
            </a:prstGeom>
            <a:noFill/>
            <a:ln w="9525">
              <a:noFill/>
              <a:miter lim="800000"/>
              <a:headEnd/>
              <a:tailEnd/>
            </a:ln>
          </p:spPr>
        </p:pic>
        <p:pic>
          <p:nvPicPr>
            <p:cNvPr id="32829" name="Picture 809" descr="REACT3"/>
            <p:cNvPicPr>
              <a:picLocks noChangeAspect="1" noChangeArrowheads="1"/>
            </p:cNvPicPr>
            <p:nvPr/>
          </p:nvPicPr>
          <p:blipFill>
            <a:blip r:embed="rId4" cstate="print"/>
            <a:srcRect/>
            <a:stretch>
              <a:fillRect/>
            </a:stretch>
          </p:blipFill>
          <p:spPr bwMode="auto">
            <a:xfrm rot="-8100000">
              <a:off x="4318" y="152"/>
              <a:ext cx="343" cy="408"/>
            </a:xfrm>
            <a:prstGeom prst="rect">
              <a:avLst/>
            </a:prstGeom>
            <a:noFill/>
            <a:ln w="9525">
              <a:noFill/>
              <a:miter lim="800000"/>
              <a:headEnd/>
              <a:tailEnd/>
            </a:ln>
          </p:spPr>
        </p:pic>
        <p:pic>
          <p:nvPicPr>
            <p:cNvPr id="32830" name="Picture 810" descr="REACT3"/>
            <p:cNvPicPr>
              <a:picLocks noChangeAspect="1" noChangeArrowheads="1"/>
            </p:cNvPicPr>
            <p:nvPr/>
          </p:nvPicPr>
          <p:blipFill>
            <a:blip r:embed="rId4" cstate="print"/>
            <a:srcRect/>
            <a:stretch>
              <a:fillRect/>
            </a:stretch>
          </p:blipFill>
          <p:spPr bwMode="auto">
            <a:xfrm rot="-8100000">
              <a:off x="4545" y="223"/>
              <a:ext cx="343" cy="408"/>
            </a:xfrm>
            <a:prstGeom prst="rect">
              <a:avLst/>
            </a:prstGeom>
            <a:noFill/>
            <a:ln w="9525">
              <a:noFill/>
              <a:miter lim="800000"/>
              <a:headEnd/>
              <a:tailEnd/>
            </a:ln>
          </p:spPr>
        </p:pic>
      </p:grpSp>
      <p:sp>
        <p:nvSpPr>
          <p:cNvPr id="61229" name="Text Box 813"/>
          <p:cNvSpPr txBox="1">
            <a:spLocks noChangeArrowheads="1"/>
          </p:cNvSpPr>
          <p:nvPr/>
        </p:nvSpPr>
        <p:spPr bwMode="auto">
          <a:xfrm>
            <a:off x="6242050" y="4438650"/>
            <a:ext cx="403225" cy="503238"/>
          </a:xfrm>
          <a:prstGeom prst="rect">
            <a:avLst/>
          </a:prstGeom>
          <a:noFill/>
          <a:ln w="9525">
            <a:noFill/>
            <a:miter lim="800000"/>
            <a:headEnd/>
            <a:tailEnd/>
          </a:ln>
        </p:spPr>
        <p:txBody>
          <a:bodyPr lIns="0" tIns="0" rIns="0" bIns="0">
            <a:spAutoFit/>
          </a:bodyPr>
          <a:lstStyle/>
          <a:p>
            <a:pPr algn="l">
              <a:spcBef>
                <a:spcPct val="50000"/>
              </a:spcBef>
            </a:pPr>
            <a:r>
              <a:rPr lang="en-GB" sz="2000" b="1" baseline="30000"/>
              <a:t>235</a:t>
            </a:r>
            <a:r>
              <a:rPr lang="en-GB" sz="2000" b="1"/>
              <a:t>U</a:t>
            </a:r>
            <a:endParaRPr lang="en-GB" sz="2000" b="1" baseline="30000"/>
          </a:p>
        </p:txBody>
      </p:sp>
      <p:sp>
        <p:nvSpPr>
          <p:cNvPr id="60554" name="AutoShape 138"/>
          <p:cNvSpPr>
            <a:spLocks noChangeArrowheads="1"/>
          </p:cNvSpPr>
          <p:nvPr/>
        </p:nvSpPr>
        <p:spPr bwMode="auto">
          <a:xfrm>
            <a:off x="1131888" y="1184275"/>
            <a:ext cx="2217737" cy="2171700"/>
          </a:xfrm>
          <a:prstGeom prst="irregularSeal1">
            <a:avLst/>
          </a:prstGeom>
          <a:solidFill>
            <a:srgbClr val="FA431E"/>
          </a:solidFill>
          <a:ln w="9525">
            <a:solidFill>
              <a:schemeClr val="tx1"/>
            </a:solidFill>
            <a:miter lim="800000"/>
            <a:headEnd/>
            <a:tailEnd/>
          </a:ln>
        </p:spPr>
        <p:txBody>
          <a:bodyPr wrap="none" anchor="ctr"/>
          <a:lstStyle/>
          <a:p>
            <a:endParaRPr lang="en-US"/>
          </a:p>
        </p:txBody>
      </p:sp>
      <p:sp>
        <p:nvSpPr>
          <p:cNvPr id="61231" name="Text Box 815"/>
          <p:cNvSpPr txBox="1">
            <a:spLocks noChangeArrowheads="1"/>
          </p:cNvSpPr>
          <p:nvPr/>
        </p:nvSpPr>
        <p:spPr bwMode="auto">
          <a:xfrm>
            <a:off x="4165600" y="2830513"/>
            <a:ext cx="1727200" cy="366712"/>
          </a:xfrm>
          <a:prstGeom prst="rect">
            <a:avLst/>
          </a:prstGeom>
          <a:noFill/>
          <a:ln w="9525">
            <a:noFill/>
            <a:miter lim="800000"/>
            <a:headEnd/>
            <a:tailEnd/>
          </a:ln>
        </p:spPr>
        <p:txBody>
          <a:bodyPr>
            <a:spAutoFit/>
          </a:bodyPr>
          <a:lstStyle/>
          <a:p>
            <a:pPr algn="l">
              <a:spcBef>
                <a:spcPct val="50000"/>
              </a:spcBef>
            </a:pPr>
            <a:r>
              <a:rPr lang="en-GB" b="1"/>
              <a:t>Slow neutron</a:t>
            </a:r>
          </a:p>
        </p:txBody>
      </p:sp>
      <p:sp>
        <p:nvSpPr>
          <p:cNvPr id="61232" name="Rectangle 816"/>
          <p:cNvSpPr>
            <a:spLocks noChangeArrowheads="1"/>
          </p:cNvSpPr>
          <p:nvPr/>
        </p:nvSpPr>
        <p:spPr bwMode="auto">
          <a:xfrm>
            <a:off x="7092950" y="5670550"/>
            <a:ext cx="1631950" cy="366713"/>
          </a:xfrm>
          <a:prstGeom prst="rect">
            <a:avLst/>
          </a:prstGeom>
          <a:noFill/>
          <a:ln w="9525">
            <a:noFill/>
            <a:miter lim="800000"/>
            <a:headEnd/>
            <a:tailEnd/>
          </a:ln>
        </p:spPr>
        <p:txBody>
          <a:bodyPr wrap="none">
            <a:spAutoFit/>
          </a:bodyPr>
          <a:lstStyle/>
          <a:p>
            <a:pPr algn="l"/>
            <a:r>
              <a:rPr lang="en-GB" b="1"/>
              <a:t>Slow neutron</a:t>
            </a:r>
          </a:p>
        </p:txBody>
      </p:sp>
      <p:sp>
        <p:nvSpPr>
          <p:cNvPr id="61233" name="Rectangle 817"/>
          <p:cNvSpPr>
            <a:spLocks noChangeArrowheads="1"/>
          </p:cNvSpPr>
          <p:nvPr/>
        </p:nvSpPr>
        <p:spPr bwMode="auto">
          <a:xfrm>
            <a:off x="1495425" y="5399088"/>
            <a:ext cx="1504950" cy="366712"/>
          </a:xfrm>
          <a:prstGeom prst="rect">
            <a:avLst/>
          </a:prstGeom>
          <a:noFill/>
          <a:ln w="9525">
            <a:noFill/>
            <a:miter lim="800000"/>
            <a:headEnd/>
            <a:tailEnd/>
          </a:ln>
        </p:spPr>
        <p:txBody>
          <a:bodyPr wrap="none">
            <a:spAutoFit/>
          </a:bodyPr>
          <a:lstStyle/>
          <a:p>
            <a:pPr algn="l"/>
            <a:r>
              <a:rPr lang="en-GB" b="1"/>
              <a:t>fast neutron</a:t>
            </a:r>
          </a:p>
        </p:txBody>
      </p:sp>
      <p:sp>
        <p:nvSpPr>
          <p:cNvPr id="61234" name="Rectangle 818"/>
          <p:cNvSpPr>
            <a:spLocks noChangeArrowheads="1"/>
          </p:cNvSpPr>
          <p:nvPr/>
        </p:nvSpPr>
        <p:spPr bwMode="auto">
          <a:xfrm>
            <a:off x="174625" y="1804988"/>
            <a:ext cx="1084263" cy="641350"/>
          </a:xfrm>
          <a:prstGeom prst="rect">
            <a:avLst/>
          </a:prstGeom>
          <a:noFill/>
          <a:ln w="9525">
            <a:noFill/>
            <a:miter lim="800000"/>
            <a:headEnd/>
            <a:tailEnd/>
          </a:ln>
        </p:spPr>
        <p:txBody>
          <a:bodyPr>
            <a:spAutoFit/>
          </a:bodyPr>
          <a:lstStyle/>
          <a:p>
            <a:pPr algn="l"/>
            <a:r>
              <a:rPr lang="en-GB" b="1"/>
              <a:t>fast neutron</a:t>
            </a:r>
          </a:p>
        </p:txBody>
      </p:sp>
      <p:sp>
        <p:nvSpPr>
          <p:cNvPr id="61235" name="Text Box 819"/>
          <p:cNvSpPr txBox="1">
            <a:spLocks noChangeArrowheads="1"/>
          </p:cNvSpPr>
          <p:nvPr/>
        </p:nvSpPr>
        <p:spPr bwMode="auto">
          <a:xfrm>
            <a:off x="5427663" y="1017588"/>
            <a:ext cx="3498850" cy="1187450"/>
          </a:xfrm>
          <a:prstGeom prst="rect">
            <a:avLst/>
          </a:prstGeom>
          <a:solidFill>
            <a:srgbClr val="F3FCA2"/>
          </a:solidFill>
          <a:ln w="9525">
            <a:noFill/>
            <a:miter lim="800000"/>
            <a:headEnd/>
            <a:tailEnd/>
          </a:ln>
        </p:spPr>
        <p:txBody>
          <a:bodyPr>
            <a:spAutoFit/>
          </a:bodyPr>
          <a:lstStyle/>
          <a:p>
            <a:pPr algn="l">
              <a:spcBef>
                <a:spcPct val="50000"/>
              </a:spcBef>
            </a:pPr>
            <a:r>
              <a:rPr lang="en-GB" sz="2400" b="1">
                <a:latin typeface="Times New Roman" pitchFamily="18" charset="0"/>
              </a:rPr>
              <a:t>Fast Neutrons are unsuitable for sustaining further reactions</a:t>
            </a:r>
          </a:p>
        </p:txBody>
      </p:sp>
      <p:sp>
        <p:nvSpPr>
          <p:cNvPr id="32796" name="Rectangle 820" descr="Granite"/>
          <p:cNvSpPr>
            <a:spLocks noChangeArrowheads="1"/>
          </p:cNvSpPr>
          <p:nvPr/>
        </p:nvSpPr>
        <p:spPr bwMode="auto">
          <a:xfrm>
            <a:off x="0" y="0"/>
            <a:ext cx="9144000" cy="501650"/>
          </a:xfrm>
          <a:prstGeom prst="rect">
            <a:avLst/>
          </a:prstGeom>
          <a:blipFill dpi="0" rotWithShape="1">
            <a:blip r:embed="rId8"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(16):   </a:t>
            </a:r>
            <a:r>
              <a:rPr lang="en-GB" sz="2800" b="1">
                <a:solidFill>
                  <a:srgbClr val="FF0000"/>
                </a:solidFill>
                <a:latin typeface="Times New Roman" pitchFamily="18" charset="0"/>
              </a:rPr>
              <a:t>Chain Reactions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61110"/>
                                        </p:tgtEl>
                                        <p:attrNameLst>
                                          <p:attrName>style.visibility</p:attrName>
                                        </p:attrNameLst>
                                      </p:cBhvr>
                                      <p:to>
                                        <p:strVal val="visible"/>
                                      </p:to>
                                    </p:set>
                                    <p:animEffect transition="in" filter="dissolve">
                                      <p:cBhvr>
                                        <p:cTn id="10" dur="500"/>
                                        <p:tgtEl>
                                          <p:spTgt spid="611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1229"/>
                                        </p:tgtEl>
                                        <p:attrNameLst>
                                          <p:attrName>style.visibility</p:attrName>
                                        </p:attrNameLst>
                                      </p:cBhvr>
                                      <p:to>
                                        <p:strVal val="visible"/>
                                      </p:to>
                                    </p:set>
                                    <p:animEffect transition="in" filter="dissolve">
                                      <p:cBhvr>
                                        <p:cTn id="13" dur="500"/>
                                        <p:tgtEl>
                                          <p:spTgt spid="61229"/>
                                        </p:tgtEl>
                                      </p:cBhvr>
                                    </p:animEffect>
                                  </p:childTnLst>
                                </p:cTn>
                              </p:par>
                              <p:par>
                                <p:cTn id="14" presetID="9" presetClass="entr" presetSubtype="0" fill="hold" nodeType="withEffect">
                                  <p:stCondLst>
                                    <p:cond delay="0"/>
                                  </p:stCondLst>
                                  <p:childTnLst>
                                    <p:set>
                                      <p:cBhvr>
                                        <p:cTn id="15" dur="1" fill="hold">
                                          <p:stCondLst>
                                            <p:cond delay="0"/>
                                          </p:stCondLst>
                                        </p:cTn>
                                        <p:tgtEl>
                                          <p:spTgt spid="28006"/>
                                        </p:tgtEl>
                                        <p:attrNameLst>
                                          <p:attrName>style.visibility</p:attrName>
                                        </p:attrNameLst>
                                      </p:cBhvr>
                                      <p:to>
                                        <p:strVal val="visible"/>
                                      </p:to>
                                    </p:set>
                                    <p:animEffect transition="in" filter="dissolve">
                                      <p:cBhvr>
                                        <p:cTn id="16" dur="500"/>
                                        <p:tgtEl>
                                          <p:spTgt spid="2800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0688"/>
                                        </p:tgtEl>
                                        <p:attrNameLst>
                                          <p:attrName>style.visibility</p:attrName>
                                        </p:attrNameLst>
                                      </p:cBhvr>
                                      <p:to>
                                        <p:strVal val="visible"/>
                                      </p:to>
                                    </p:set>
                                    <p:animEffect transition="in" filter="dissolve">
                                      <p:cBhvr>
                                        <p:cTn id="19" dur="500"/>
                                        <p:tgtEl>
                                          <p:spTgt spid="60688"/>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9" presetClass="path" presetSubtype="0" accel="50000" decel="50000" fill="hold" nodeType="clickEffect">
                                  <p:stCondLst>
                                    <p:cond delay="0"/>
                                  </p:stCondLst>
                                  <p:childTnLst>
                                    <p:animMotion origin="layout" path="M 1.38889E-6 -3.17919E-6 L 0.18333 0.13873 " pathEditMode="relative" rAng="0" ptsTypes="AA">
                                      <p:cBhvr>
                                        <p:cTn id="26" dur="2000" fill="hold"/>
                                        <p:tgtEl>
                                          <p:spTgt spid="27971"/>
                                        </p:tgtEl>
                                        <p:attrNameLst>
                                          <p:attrName>ppt_x</p:attrName>
                                          <p:attrName>ppt_y</p:attrName>
                                        </p:attrNameLst>
                                      </p:cBhvr>
                                      <p:rCtr x="92" y="69"/>
                                    </p:animMotion>
                                  </p:childTnLst>
                                </p:cTn>
                              </p:par>
                            </p:childTnLst>
                          </p:cTn>
                        </p:par>
                        <p:par>
                          <p:cTn id="27" fill="hold" nodeType="afterGroup">
                            <p:stCondLst>
                              <p:cond delay="2000"/>
                            </p:stCondLst>
                            <p:childTnLst>
                              <p:par>
                                <p:cTn id="28" presetID="9" presetClass="entr" presetSubtype="0" fill="hold" grpId="0" nodeType="afterEffect">
                                  <p:stCondLst>
                                    <p:cond delay="0"/>
                                  </p:stCondLst>
                                  <p:childTnLst>
                                    <p:set>
                                      <p:cBhvr>
                                        <p:cTn id="29" dur="1" fill="hold">
                                          <p:stCondLst>
                                            <p:cond delay="0"/>
                                          </p:stCondLst>
                                        </p:cTn>
                                        <p:tgtEl>
                                          <p:spTgt spid="60554"/>
                                        </p:tgtEl>
                                        <p:attrNameLst>
                                          <p:attrName>style.visibility</p:attrName>
                                        </p:attrNameLst>
                                      </p:cBhvr>
                                      <p:to>
                                        <p:strVal val="visible"/>
                                      </p:to>
                                    </p:set>
                                    <p:animEffect transition="in" filter="dissolve">
                                      <p:cBhvr>
                                        <p:cTn id="30" dur="500"/>
                                        <p:tgtEl>
                                          <p:spTgt spid="60554"/>
                                        </p:tgtEl>
                                      </p:cBhvr>
                                    </p:animEffect>
                                  </p:childTnLst>
                                  <p:subTnLst>
                                    <p:audio>
                                      <p:cMediaNode>
                                        <p:cTn display="0" masterRel="sameClick">
                                          <p:stCondLst>
                                            <p:cond evt="begin" delay="0">
                                              <p:tn val="28"/>
                                            </p:cond>
                                          </p:stCondLst>
                                          <p:endCondLst>
                                            <p:cond evt="onStopAudio" delay="0">
                                              <p:tgtEl>
                                                <p:sldTgt/>
                                              </p:tgtEl>
                                            </p:cond>
                                          </p:endCondLst>
                                        </p:cTn>
                                        <p:tgtEl>
                                          <p:sndTgt r:embed="rId3" name="bomb.wav"/>
                                        </p:tgtEl>
                                      </p:cMediaNode>
                                    </p:audio>
                                  </p:subTnLst>
                                </p:cTn>
                              </p:par>
                              <p:par>
                                <p:cTn id="31" presetID="9" presetClass="entr" presetSubtype="0" fill="hold" nodeType="withEffect">
                                  <p:stCondLst>
                                    <p:cond delay="0"/>
                                  </p:stCondLst>
                                  <p:childTnLst>
                                    <p:set>
                                      <p:cBhvr>
                                        <p:cTn id="32" dur="1" fill="hold">
                                          <p:stCondLst>
                                            <p:cond delay="0"/>
                                          </p:stCondLst>
                                        </p:cTn>
                                        <p:tgtEl>
                                          <p:spTgt spid="61219"/>
                                        </p:tgtEl>
                                        <p:attrNameLst>
                                          <p:attrName>style.visibility</p:attrName>
                                        </p:attrNameLst>
                                      </p:cBhvr>
                                      <p:to>
                                        <p:strVal val="visible"/>
                                      </p:to>
                                    </p:set>
                                    <p:animEffect transition="in" filter="dissolve">
                                      <p:cBhvr>
                                        <p:cTn id="33" dur="500"/>
                                        <p:tgtEl>
                                          <p:spTgt spid="61219"/>
                                        </p:tgtEl>
                                      </p:cBhvr>
                                    </p:animEffect>
                                  </p:childTnLst>
                                </p:cTn>
                              </p:par>
                            </p:childTnLst>
                          </p:cTn>
                        </p:par>
                        <p:par>
                          <p:cTn id="34" fill="hold" nodeType="afterGroup">
                            <p:stCondLst>
                              <p:cond delay="2500"/>
                            </p:stCondLst>
                            <p:childTnLst>
                              <p:par>
                                <p:cTn id="35" presetID="9" presetClass="exit" presetSubtype="0" fill="hold" nodeType="afterEffect">
                                  <p:stCondLst>
                                    <p:cond delay="0"/>
                                  </p:stCondLst>
                                  <p:childTnLst>
                                    <p:animEffect transition="out" filter="dissolve">
                                      <p:cBhvr>
                                        <p:cTn id="36" dur="2000"/>
                                        <p:tgtEl>
                                          <p:spTgt spid="27971"/>
                                        </p:tgtEl>
                                      </p:cBhvr>
                                    </p:animEffect>
                                    <p:set>
                                      <p:cBhvr>
                                        <p:cTn id="37" dur="1" fill="hold">
                                          <p:stCondLst>
                                            <p:cond delay="1999"/>
                                          </p:stCondLst>
                                        </p:cTn>
                                        <p:tgtEl>
                                          <p:spTgt spid="27971"/>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1000"/>
                                        <p:tgtEl>
                                          <p:spTgt spid="60688"/>
                                        </p:tgtEl>
                                      </p:cBhvr>
                                    </p:animEffect>
                                    <p:set>
                                      <p:cBhvr>
                                        <p:cTn id="40" dur="1" fill="hold">
                                          <p:stCondLst>
                                            <p:cond delay="999"/>
                                          </p:stCondLst>
                                        </p:cTn>
                                        <p:tgtEl>
                                          <p:spTgt spid="60688"/>
                                        </p:tgtEl>
                                        <p:attrNameLst>
                                          <p:attrName>style.visibility</p:attrName>
                                        </p:attrNameLst>
                                      </p:cBhvr>
                                      <p:to>
                                        <p:strVal val="hidden"/>
                                      </p:to>
                                    </p:set>
                                  </p:childTnLst>
                                </p:cTn>
                              </p:par>
                              <p:par>
                                <p:cTn id="41" presetID="63" presetClass="path" presetSubtype="0" accel="50000" decel="50000" fill="hold" nodeType="withEffect">
                                  <p:stCondLst>
                                    <p:cond delay="0"/>
                                  </p:stCondLst>
                                  <p:childTnLst>
                                    <p:animMotion origin="layout" path="M -2.5E-6 4.16185E-6 L 0.20868 -0.02336 " pathEditMode="relative" rAng="0" ptsTypes="AA">
                                      <p:cBhvr>
                                        <p:cTn id="42" dur="2000" fill="hold"/>
                                        <p:tgtEl>
                                          <p:spTgt spid="2"/>
                                        </p:tgtEl>
                                        <p:attrNameLst>
                                          <p:attrName>ppt_x</p:attrName>
                                          <p:attrName>ppt_y</p:attrName>
                                        </p:attrNameLst>
                                      </p:cBhvr>
                                      <p:rCtr x="104" y="-12"/>
                                    </p:animMotion>
                                  </p:childTnLst>
                                </p:cTn>
                              </p:par>
                              <p:par>
                                <p:cTn id="43" presetID="56" presetClass="path" presetSubtype="0" accel="50000" decel="50000" fill="hold" nodeType="withEffect">
                                  <p:stCondLst>
                                    <p:cond delay="0"/>
                                  </p:stCondLst>
                                  <p:childTnLst>
                                    <p:animMotion origin="layout" path="M -0.05504 0.1637 L 4.44444E-6 1.56069E-6 " pathEditMode="relative" rAng="0" ptsTypes="AA">
                                      <p:cBhvr>
                                        <p:cTn id="44" dur="2000" spd="-100000" fill="hold"/>
                                        <p:tgtEl>
                                          <p:spTgt spid="14"/>
                                        </p:tgtEl>
                                        <p:attrNameLst>
                                          <p:attrName>ppt_x</p:attrName>
                                          <p:attrName>ppt_y</p:attrName>
                                        </p:attrNameLst>
                                      </p:cBhvr>
                                      <p:rCtr x="27" y="-82"/>
                                    </p:animMotion>
                                  </p:childTnLst>
                                </p:cTn>
                              </p:par>
                              <p:par>
                                <p:cTn id="45" presetID="9" presetClass="entr" presetSubtype="0" fill="hold" nodeType="withEffect">
                                  <p:stCondLst>
                                    <p:cond delay="0"/>
                                  </p:stCondLst>
                                  <p:childTnLst>
                                    <p:set>
                                      <p:cBhvr>
                                        <p:cTn id="46" dur="1" fill="hold">
                                          <p:stCondLst>
                                            <p:cond delay="0"/>
                                          </p:stCondLst>
                                        </p:cTn>
                                        <p:tgtEl>
                                          <p:spTgt spid="27979"/>
                                        </p:tgtEl>
                                        <p:attrNameLst>
                                          <p:attrName>style.visibility</p:attrName>
                                        </p:attrNameLst>
                                      </p:cBhvr>
                                      <p:to>
                                        <p:strVal val="visible"/>
                                      </p:to>
                                    </p:set>
                                    <p:animEffect transition="in" filter="dissolve">
                                      <p:cBhvr>
                                        <p:cTn id="47" dur="500"/>
                                        <p:tgtEl>
                                          <p:spTgt spid="27979"/>
                                        </p:tgtEl>
                                      </p:cBhvr>
                                    </p:animEffect>
                                  </p:childTnLst>
                                </p:cTn>
                              </p:par>
                              <p:par>
                                <p:cTn id="48" presetID="35" presetClass="path" presetSubtype="0" accel="50000" decel="50000" fill="hold" nodeType="withEffect">
                                  <p:stCondLst>
                                    <p:cond delay="0"/>
                                  </p:stCondLst>
                                  <p:childTnLst>
                                    <p:animMotion origin="layout" path="M 0.1849 -0.04023 L -3.33333E-6 -2.77457E-6 " pathEditMode="relative" rAng="0" ptsTypes="AA">
                                      <p:cBhvr>
                                        <p:cTn id="49" dur="1000" fill="hold"/>
                                        <p:tgtEl>
                                          <p:spTgt spid="27979"/>
                                        </p:tgtEl>
                                        <p:attrNameLst>
                                          <p:attrName>ppt_x</p:attrName>
                                          <p:attrName>ppt_y</p:attrName>
                                        </p:attrNameLst>
                                      </p:cBhvr>
                                      <p:rCtr x="-93" y="20"/>
                                    </p:animMotion>
                                  </p:childTnLst>
                                </p:cTn>
                              </p:par>
                              <p:par>
                                <p:cTn id="50" presetID="49" presetClass="path" presetSubtype="0" accel="50000" decel="50000" fill="hold" nodeType="withEffect">
                                  <p:stCondLst>
                                    <p:cond delay="0"/>
                                  </p:stCondLst>
                                  <p:childTnLst>
                                    <p:animMotion origin="layout" path="M -0.10938 -0.11676 L 0.0026 0.00255 " pathEditMode="relative" rAng="0" ptsTypes="AA">
                                      <p:cBhvr>
                                        <p:cTn id="51" dur="5000" fill="hold"/>
                                        <p:tgtEl>
                                          <p:spTgt spid="61219"/>
                                        </p:tgtEl>
                                        <p:attrNameLst>
                                          <p:attrName>ppt_x</p:attrName>
                                          <p:attrName>ppt_y</p:attrName>
                                        </p:attrNameLst>
                                      </p:cBhvr>
                                      <p:rCtr x="56" y="60"/>
                                    </p:animMotion>
                                  </p:childTnLst>
                                </p:cTn>
                              </p:par>
                            </p:childTnLst>
                          </p:cTn>
                        </p:par>
                        <p:par>
                          <p:cTn id="52" fill="hold" nodeType="afterGroup">
                            <p:stCondLst>
                              <p:cond delay="7500"/>
                            </p:stCondLst>
                            <p:childTnLst>
                              <p:par>
                                <p:cTn id="53" presetID="9" presetClass="entr" presetSubtype="0" fill="hold" grpId="0" nodeType="afterEffect">
                                  <p:stCondLst>
                                    <p:cond delay="0"/>
                                  </p:stCondLst>
                                  <p:childTnLst>
                                    <p:set>
                                      <p:cBhvr>
                                        <p:cTn id="54" dur="1" fill="hold">
                                          <p:stCondLst>
                                            <p:cond delay="0"/>
                                          </p:stCondLst>
                                        </p:cTn>
                                        <p:tgtEl>
                                          <p:spTgt spid="61234"/>
                                        </p:tgtEl>
                                        <p:attrNameLst>
                                          <p:attrName>style.visibility</p:attrName>
                                        </p:attrNameLst>
                                      </p:cBhvr>
                                      <p:to>
                                        <p:strVal val="visible"/>
                                      </p:to>
                                    </p:set>
                                    <p:animEffect transition="in" filter="dissolve">
                                      <p:cBhvr>
                                        <p:cTn id="55" dur="500"/>
                                        <p:tgtEl>
                                          <p:spTgt spid="61234"/>
                                        </p:tgtEl>
                                      </p:cBhvr>
                                    </p:animEffect>
                                  </p:childTnLst>
                                </p:cTn>
                              </p:par>
                            </p:childTnLst>
                          </p:cTn>
                        </p:par>
                        <p:par>
                          <p:cTn id="56" fill="hold" nodeType="afterGroup">
                            <p:stCondLst>
                              <p:cond delay="8000"/>
                            </p:stCondLst>
                            <p:childTnLst>
                              <p:par>
                                <p:cTn id="57" presetID="9" presetClass="entr" presetSubtype="0" fill="hold" grpId="0" nodeType="afterEffect">
                                  <p:stCondLst>
                                    <p:cond delay="0"/>
                                  </p:stCondLst>
                                  <p:childTnLst>
                                    <p:set>
                                      <p:cBhvr>
                                        <p:cTn id="58" dur="1" fill="hold">
                                          <p:stCondLst>
                                            <p:cond delay="0"/>
                                          </p:stCondLst>
                                        </p:cTn>
                                        <p:tgtEl>
                                          <p:spTgt spid="61231"/>
                                        </p:tgtEl>
                                        <p:attrNameLst>
                                          <p:attrName>style.visibility</p:attrName>
                                        </p:attrNameLst>
                                      </p:cBhvr>
                                      <p:to>
                                        <p:strVal val="visible"/>
                                      </p:to>
                                    </p:set>
                                    <p:animEffect transition="in" filter="dissolve">
                                      <p:cBhvr>
                                        <p:cTn id="59" dur="500"/>
                                        <p:tgtEl>
                                          <p:spTgt spid="61231"/>
                                        </p:tgtEl>
                                      </p:cBhvr>
                                    </p:animEffect>
                                  </p:childTnLst>
                                </p:cTn>
                              </p:par>
                            </p:childTnLst>
                          </p:cTn>
                        </p:par>
                        <p:par>
                          <p:cTn id="60" fill="hold" nodeType="afterGroup">
                            <p:stCondLst>
                              <p:cond delay="8500"/>
                            </p:stCondLst>
                            <p:childTnLst>
                              <p:par>
                                <p:cTn id="61" presetID="9" presetClass="entr" presetSubtype="0" fill="hold" nodeType="afterEffect">
                                  <p:stCondLst>
                                    <p:cond delay="0"/>
                                  </p:stCondLst>
                                  <p:childTnLst>
                                    <p:set>
                                      <p:cBhvr>
                                        <p:cTn id="62" dur="1" fill="hold">
                                          <p:stCondLst>
                                            <p:cond delay="0"/>
                                          </p:stCondLst>
                                        </p:cTn>
                                        <p:tgtEl>
                                          <p:spTgt spid="61102"/>
                                        </p:tgtEl>
                                        <p:attrNameLst>
                                          <p:attrName>style.visibility</p:attrName>
                                        </p:attrNameLst>
                                      </p:cBhvr>
                                      <p:to>
                                        <p:strVal val="visible"/>
                                      </p:to>
                                    </p:set>
                                    <p:animEffect transition="in" filter="dissolve">
                                      <p:cBhvr>
                                        <p:cTn id="63" dur="500"/>
                                        <p:tgtEl>
                                          <p:spTgt spid="61102"/>
                                        </p:tgtEl>
                                      </p:cBhvr>
                                    </p:animEffect>
                                  </p:childTnLst>
                                </p:cTn>
                              </p:par>
                              <p:par>
                                <p:cTn id="64" presetID="9" presetClass="exit" presetSubtype="0" fill="hold" nodeType="withEffect">
                                  <p:stCondLst>
                                    <p:cond delay="0"/>
                                  </p:stCondLst>
                                  <p:childTnLst>
                                    <p:animEffect transition="out" filter="dissolve">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cTn>
                              </p:par>
                            </p:childTnLst>
                          </p:cTn>
                        </p:par>
                        <p:par>
                          <p:cTn id="67" fill="hold" nodeType="afterGroup">
                            <p:stCondLst>
                              <p:cond delay="9000"/>
                            </p:stCondLst>
                            <p:childTnLst>
                              <p:par>
                                <p:cTn id="68" presetID="9" presetClass="entr" presetSubtype="0" fill="hold" nodeType="afterEffect">
                                  <p:stCondLst>
                                    <p:cond delay="0"/>
                                  </p:stCondLst>
                                  <p:childTnLst>
                                    <p:set>
                                      <p:cBhvr>
                                        <p:cTn id="69" dur="1" fill="hold">
                                          <p:stCondLst>
                                            <p:cond delay="0"/>
                                          </p:stCondLst>
                                        </p:cTn>
                                        <p:tgtEl>
                                          <p:spTgt spid="27980"/>
                                        </p:tgtEl>
                                        <p:attrNameLst>
                                          <p:attrName>style.visibility</p:attrName>
                                        </p:attrNameLst>
                                      </p:cBhvr>
                                      <p:to>
                                        <p:strVal val="visible"/>
                                      </p:to>
                                    </p:set>
                                    <p:animEffect transition="in" filter="dissolve">
                                      <p:cBhvr>
                                        <p:cTn id="70" dur="500"/>
                                        <p:tgtEl>
                                          <p:spTgt spid="27980"/>
                                        </p:tgtEl>
                                      </p:cBhvr>
                                    </p:animEffect>
                                  </p:childTnLst>
                                </p:cTn>
                              </p:par>
                              <p:par>
                                <p:cTn id="71" presetID="9" presetClass="exit" presetSubtype="0" fill="hold" nodeType="withEffect">
                                  <p:stCondLst>
                                    <p:cond delay="0"/>
                                  </p:stCondLst>
                                  <p:childTnLst>
                                    <p:animEffect transition="out" filter="dissolv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par>
                          <p:cTn id="74" fill="hold" nodeType="afterGroup">
                            <p:stCondLst>
                              <p:cond delay="9500"/>
                            </p:stCondLst>
                            <p:childTnLst>
                              <p:par>
                                <p:cTn id="75" presetID="9" presetClass="exit" presetSubtype="0" fill="hold" grpId="1" nodeType="afterEffect">
                                  <p:stCondLst>
                                    <p:cond delay="0"/>
                                  </p:stCondLst>
                                  <p:childTnLst>
                                    <p:animEffect transition="out" filter="dissolve">
                                      <p:cBhvr>
                                        <p:cTn id="76" dur="500"/>
                                        <p:tgtEl>
                                          <p:spTgt spid="60554"/>
                                        </p:tgtEl>
                                      </p:cBhvr>
                                    </p:animEffect>
                                    <p:set>
                                      <p:cBhvr>
                                        <p:cTn id="77" dur="1" fill="hold">
                                          <p:stCondLst>
                                            <p:cond delay="499"/>
                                          </p:stCondLst>
                                        </p:cTn>
                                        <p:tgtEl>
                                          <p:spTgt spid="60554"/>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nodeType="clickEffect">
                                  <p:stCondLst>
                                    <p:cond delay="0"/>
                                  </p:stCondLst>
                                  <p:childTnLst>
                                    <p:set>
                                      <p:cBhvr>
                                        <p:cTn id="81" dur="1" fill="hold">
                                          <p:stCondLst>
                                            <p:cond delay="0"/>
                                          </p:stCondLst>
                                        </p:cTn>
                                        <p:tgtEl>
                                          <p:spTgt spid="27972"/>
                                        </p:tgtEl>
                                        <p:attrNameLst>
                                          <p:attrName>style.visibility</p:attrName>
                                        </p:attrNameLst>
                                      </p:cBhvr>
                                      <p:to>
                                        <p:strVal val="visible"/>
                                      </p:to>
                                    </p:set>
                                    <p:animEffect transition="in" filter="dissolve">
                                      <p:cBhvr>
                                        <p:cTn id="82" dur="500"/>
                                        <p:tgtEl>
                                          <p:spTgt spid="27972"/>
                                        </p:tgtEl>
                                      </p:cBhvr>
                                    </p:animEffect>
                                  </p:childTnLst>
                                </p:cTn>
                              </p:par>
                            </p:childTnLst>
                          </p:cTn>
                        </p:par>
                        <p:par>
                          <p:cTn id="83" fill="hold" nodeType="afterGroup">
                            <p:stCondLst>
                              <p:cond delay="500"/>
                            </p:stCondLst>
                            <p:childTnLst>
                              <p:par>
                                <p:cTn id="84" presetID="9" presetClass="exit" presetSubtype="0" fill="hold" nodeType="afterEffect">
                                  <p:stCondLst>
                                    <p:cond delay="0"/>
                                  </p:stCondLst>
                                  <p:childTnLst>
                                    <p:animEffect transition="out" filter="dissolve">
                                      <p:cBhvr>
                                        <p:cTn id="85" dur="500"/>
                                        <p:tgtEl>
                                          <p:spTgt spid="61219"/>
                                        </p:tgtEl>
                                      </p:cBhvr>
                                    </p:animEffect>
                                    <p:set>
                                      <p:cBhvr>
                                        <p:cTn id="86" dur="1" fill="hold">
                                          <p:stCondLst>
                                            <p:cond delay="499"/>
                                          </p:stCondLst>
                                        </p:cTn>
                                        <p:tgtEl>
                                          <p:spTgt spid="61219"/>
                                        </p:tgtEl>
                                        <p:attrNameLst>
                                          <p:attrName>style.visibility</p:attrName>
                                        </p:attrNameLst>
                                      </p:cBhvr>
                                      <p:to>
                                        <p:strVal val="hidden"/>
                                      </p:to>
                                    </p:set>
                                  </p:childTnLst>
                                </p:cTn>
                              </p:par>
                            </p:childTnLst>
                          </p:cTn>
                        </p:par>
                        <p:par>
                          <p:cTn id="87" fill="hold" nodeType="afterGroup">
                            <p:stCondLst>
                              <p:cond delay="1000"/>
                            </p:stCondLst>
                            <p:childTnLst>
                              <p:par>
                                <p:cTn id="88" presetID="49" presetClass="path" presetSubtype="0" accel="50000" decel="50000" fill="hold" nodeType="afterEffect">
                                  <p:stCondLst>
                                    <p:cond delay="0"/>
                                  </p:stCondLst>
                                  <p:childTnLst>
                                    <p:animMotion origin="layout" path="M -1.94444E-6 -4.10405E-6 L 0.0974 0.15099 " pathEditMode="relative" rAng="0" ptsTypes="AA">
                                      <p:cBhvr>
                                        <p:cTn id="89" dur="2000" fill="hold"/>
                                        <p:tgtEl>
                                          <p:spTgt spid="27972"/>
                                        </p:tgtEl>
                                        <p:attrNameLst>
                                          <p:attrName>ppt_x</p:attrName>
                                          <p:attrName>ppt_y</p:attrName>
                                        </p:attrNameLst>
                                      </p:cBhvr>
                                      <p:rCtr x="49" y="75"/>
                                    </p:animMotion>
                                  </p:childTnLst>
                                </p:cTn>
                              </p:par>
                              <p:par>
                                <p:cTn id="90" presetID="9" presetClass="exit" presetSubtype="0" fill="hold" grpId="1" nodeType="withEffect">
                                  <p:stCondLst>
                                    <p:cond delay="0"/>
                                  </p:stCondLst>
                                  <p:childTnLst>
                                    <p:animEffect transition="out" filter="dissolve">
                                      <p:cBhvr>
                                        <p:cTn id="91" dur="500"/>
                                        <p:tgtEl>
                                          <p:spTgt spid="61231"/>
                                        </p:tgtEl>
                                      </p:cBhvr>
                                    </p:animEffect>
                                    <p:set>
                                      <p:cBhvr>
                                        <p:cTn id="92" dur="1" fill="hold">
                                          <p:stCondLst>
                                            <p:cond delay="499"/>
                                          </p:stCondLst>
                                        </p:cTn>
                                        <p:tgtEl>
                                          <p:spTgt spid="61231"/>
                                        </p:tgtEl>
                                        <p:attrNameLst>
                                          <p:attrName>style.visibility</p:attrName>
                                        </p:attrNameLst>
                                      </p:cBhvr>
                                      <p:to>
                                        <p:strVal val="hidden"/>
                                      </p:to>
                                    </p:set>
                                  </p:childTnLst>
                                </p:cTn>
                              </p:par>
                            </p:childTnLst>
                          </p:cTn>
                        </p:par>
                        <p:par>
                          <p:cTn id="93" fill="hold" nodeType="afterGroup">
                            <p:stCondLst>
                              <p:cond delay="3000"/>
                            </p:stCondLst>
                            <p:childTnLst>
                              <p:par>
                                <p:cTn id="94" presetID="9" presetClass="entr" presetSubtype="0" fill="hold" grpId="0" nodeType="afterEffect">
                                  <p:stCondLst>
                                    <p:cond delay="0"/>
                                  </p:stCondLst>
                                  <p:childTnLst>
                                    <p:set>
                                      <p:cBhvr>
                                        <p:cTn id="95" dur="1" fill="hold">
                                          <p:stCondLst>
                                            <p:cond delay="0"/>
                                          </p:stCondLst>
                                        </p:cTn>
                                        <p:tgtEl>
                                          <p:spTgt spid="61095"/>
                                        </p:tgtEl>
                                        <p:attrNameLst>
                                          <p:attrName>style.visibility</p:attrName>
                                        </p:attrNameLst>
                                      </p:cBhvr>
                                      <p:to>
                                        <p:strVal val="visible"/>
                                      </p:to>
                                    </p:set>
                                    <p:animEffect transition="in" filter="dissolve">
                                      <p:cBhvr>
                                        <p:cTn id="96" dur="500"/>
                                        <p:tgtEl>
                                          <p:spTgt spid="61095"/>
                                        </p:tgtEl>
                                      </p:cBhvr>
                                    </p:animEffect>
                                  </p:childTnLst>
                                  <p:subTnLst>
                                    <p:audio>
                                      <p:cMediaNode>
                                        <p:cTn display="0" masterRel="sameClick">
                                          <p:stCondLst>
                                            <p:cond evt="begin" delay="0">
                                              <p:tn val="94"/>
                                            </p:cond>
                                          </p:stCondLst>
                                          <p:endCondLst>
                                            <p:cond evt="onStopAudio" delay="0">
                                              <p:tgtEl>
                                                <p:sldTgt/>
                                              </p:tgtEl>
                                            </p:cond>
                                          </p:endCondLst>
                                        </p:cTn>
                                        <p:tgtEl>
                                          <p:sndTgt r:embed="rId3" name="bomb.wav"/>
                                        </p:tgtEl>
                                      </p:cMediaNode>
                                    </p:audio>
                                  </p:subTnLst>
                                </p:cTn>
                              </p:par>
                            </p:childTnLst>
                          </p:cTn>
                        </p:par>
                        <p:par>
                          <p:cTn id="97" fill="hold" nodeType="afterGroup">
                            <p:stCondLst>
                              <p:cond delay="3500"/>
                            </p:stCondLst>
                            <p:childTnLst>
                              <p:par>
                                <p:cTn id="98" presetID="9" presetClass="exit" presetSubtype="0" fill="hold" nodeType="afterEffect">
                                  <p:stCondLst>
                                    <p:cond delay="0"/>
                                  </p:stCondLst>
                                  <p:childTnLst>
                                    <p:animEffect transition="out" filter="dissolve">
                                      <p:cBhvr>
                                        <p:cTn id="99" dur="500"/>
                                        <p:tgtEl>
                                          <p:spTgt spid="27972"/>
                                        </p:tgtEl>
                                      </p:cBhvr>
                                    </p:animEffect>
                                    <p:set>
                                      <p:cBhvr>
                                        <p:cTn id="100" dur="1" fill="hold">
                                          <p:stCondLst>
                                            <p:cond delay="499"/>
                                          </p:stCondLst>
                                        </p:cTn>
                                        <p:tgtEl>
                                          <p:spTgt spid="27972"/>
                                        </p:tgtEl>
                                        <p:attrNameLst>
                                          <p:attrName>style.visibility</p:attrName>
                                        </p:attrNameLst>
                                      </p:cBhvr>
                                      <p:to>
                                        <p:strVal val="hidden"/>
                                      </p:to>
                                    </p:set>
                                  </p:childTnLst>
                                </p:cTn>
                              </p:par>
                              <p:par>
                                <p:cTn id="101" presetID="9" presetClass="exit" presetSubtype="0" fill="hold" grpId="1" nodeType="withEffect">
                                  <p:stCondLst>
                                    <p:cond delay="0"/>
                                  </p:stCondLst>
                                  <p:childTnLst>
                                    <p:animEffect transition="out" filter="dissolve">
                                      <p:cBhvr>
                                        <p:cTn id="102" dur="500"/>
                                        <p:tgtEl>
                                          <p:spTgt spid="61229"/>
                                        </p:tgtEl>
                                      </p:cBhvr>
                                    </p:animEffect>
                                    <p:set>
                                      <p:cBhvr>
                                        <p:cTn id="103" dur="1" fill="hold">
                                          <p:stCondLst>
                                            <p:cond delay="499"/>
                                          </p:stCondLst>
                                        </p:cTn>
                                        <p:tgtEl>
                                          <p:spTgt spid="61229"/>
                                        </p:tgtEl>
                                        <p:attrNameLst>
                                          <p:attrName>style.visibility</p:attrName>
                                        </p:attrNameLst>
                                      </p:cBhvr>
                                      <p:to>
                                        <p:strVal val="hidden"/>
                                      </p:to>
                                    </p:set>
                                  </p:childTnLst>
                                </p:cTn>
                              </p:par>
                              <p:par>
                                <p:cTn id="104" presetID="9" presetClass="entr" presetSubtype="0" fill="hold" nodeType="withEffect">
                                  <p:stCondLst>
                                    <p:cond delay="0"/>
                                  </p:stCondLst>
                                  <p:childTnLst>
                                    <p:set>
                                      <p:cBhvr>
                                        <p:cTn id="105" dur="1" fill="hold">
                                          <p:stCondLst>
                                            <p:cond delay="0"/>
                                          </p:stCondLst>
                                        </p:cTn>
                                        <p:tgtEl>
                                          <p:spTgt spid="61220"/>
                                        </p:tgtEl>
                                        <p:attrNameLst>
                                          <p:attrName>style.visibility</p:attrName>
                                        </p:attrNameLst>
                                      </p:cBhvr>
                                      <p:to>
                                        <p:strVal val="visible"/>
                                      </p:to>
                                    </p:set>
                                    <p:animEffect transition="in" filter="dissolve">
                                      <p:cBhvr>
                                        <p:cTn id="106" dur="500"/>
                                        <p:tgtEl>
                                          <p:spTgt spid="61220"/>
                                        </p:tgtEl>
                                      </p:cBhvr>
                                    </p:animEffect>
                                  </p:childTnLst>
                                </p:cTn>
                              </p:par>
                              <p:par>
                                <p:cTn id="107" presetID="9" presetClass="entr" presetSubtype="0" fill="hold" nodeType="withEffect">
                                  <p:stCondLst>
                                    <p:cond delay="0"/>
                                  </p:stCondLst>
                                  <p:childTnLst>
                                    <p:set>
                                      <p:cBhvr>
                                        <p:cTn id="108" dur="1" fill="hold">
                                          <p:stCondLst>
                                            <p:cond delay="0"/>
                                          </p:stCondLst>
                                        </p:cTn>
                                        <p:tgtEl>
                                          <p:spTgt spid="61221"/>
                                        </p:tgtEl>
                                        <p:attrNameLst>
                                          <p:attrName>style.visibility</p:attrName>
                                        </p:attrNameLst>
                                      </p:cBhvr>
                                      <p:to>
                                        <p:strVal val="visible"/>
                                      </p:to>
                                    </p:set>
                                    <p:animEffect transition="in" filter="dissolve">
                                      <p:cBhvr>
                                        <p:cTn id="109" dur="500"/>
                                        <p:tgtEl>
                                          <p:spTgt spid="61221"/>
                                        </p:tgtEl>
                                      </p:cBhvr>
                                    </p:animEffect>
                                  </p:childTnLst>
                                </p:cTn>
                              </p:par>
                              <p:par>
                                <p:cTn id="110" presetID="63" presetClass="path" presetSubtype="0" accel="50000" decel="50000" fill="hold" nodeType="withEffect">
                                  <p:stCondLst>
                                    <p:cond delay="0"/>
                                  </p:stCondLst>
                                  <p:childTnLst>
                                    <p:animMotion origin="layout" path="M 1.11111E-6 -7.51445E-7 L 0.21198 -0.02104 " pathEditMode="relative" rAng="0" ptsTypes="AA">
                                      <p:cBhvr>
                                        <p:cTn id="111" dur="2000" fill="hold"/>
                                        <p:tgtEl>
                                          <p:spTgt spid="61110"/>
                                        </p:tgtEl>
                                        <p:attrNameLst>
                                          <p:attrName>ppt_x</p:attrName>
                                          <p:attrName>ppt_y</p:attrName>
                                        </p:attrNameLst>
                                      </p:cBhvr>
                                      <p:rCtr x="106" y="-11"/>
                                    </p:animMotion>
                                  </p:childTnLst>
                                </p:cTn>
                              </p:par>
                              <p:par>
                                <p:cTn id="112" presetID="56" presetClass="path" presetSubtype="0" accel="50000" decel="50000" fill="hold" nodeType="withEffect">
                                  <p:stCondLst>
                                    <p:cond delay="0"/>
                                  </p:stCondLst>
                                  <p:childTnLst>
                                    <p:animMotion origin="layout" path="M -0.08334 0.1808 L 2.5E-6 4.62428E-6 " pathEditMode="relative" rAng="0" ptsTypes="AA">
                                      <p:cBhvr>
                                        <p:cTn id="113" dur="2000" spd="-100000" fill="hold"/>
                                        <p:tgtEl>
                                          <p:spTgt spid="28006"/>
                                        </p:tgtEl>
                                        <p:attrNameLst>
                                          <p:attrName>ppt_x</p:attrName>
                                          <p:attrName>ppt_y</p:attrName>
                                        </p:attrNameLst>
                                      </p:cBhvr>
                                      <p:rCtr x="42" y="-90"/>
                                    </p:animMotion>
                                  </p:childTnLst>
                                </p:cTn>
                              </p:par>
                              <p:par>
                                <p:cTn id="114" presetID="56" presetClass="path" presetSubtype="0" accel="50000" decel="50000" fill="hold" nodeType="withEffect">
                                  <p:stCondLst>
                                    <p:cond delay="0"/>
                                  </p:stCondLst>
                                  <p:childTnLst>
                                    <p:animMotion origin="layout" path="M -0.11024 -0.12601 L 1.11111E-6 -3.12139E-6 " pathEditMode="relative" rAng="0" ptsTypes="AA">
                                      <p:cBhvr>
                                        <p:cTn id="115" dur="5000" fill="hold"/>
                                        <p:tgtEl>
                                          <p:spTgt spid="61220"/>
                                        </p:tgtEl>
                                        <p:attrNameLst>
                                          <p:attrName>ppt_x</p:attrName>
                                          <p:attrName>ppt_y</p:attrName>
                                        </p:attrNameLst>
                                      </p:cBhvr>
                                      <p:rCtr x="55" y="63"/>
                                    </p:animMotion>
                                  </p:childTnLst>
                                </p:cTn>
                              </p:par>
                              <p:par>
                                <p:cTn id="116" presetID="35" presetClass="path" presetSubtype="0" accel="50000" decel="50000" fill="hold" nodeType="withEffect">
                                  <p:stCondLst>
                                    <p:cond delay="0"/>
                                  </p:stCondLst>
                                  <p:childTnLst>
                                    <p:animMotion origin="layout" path="M 0.32534 -0.05619 L -0.004 -0.00763 " pathEditMode="relative" rAng="0" ptsTypes="AA">
                                      <p:cBhvr>
                                        <p:cTn id="117" dur="2000" fill="hold"/>
                                        <p:tgtEl>
                                          <p:spTgt spid="61221"/>
                                        </p:tgtEl>
                                        <p:attrNameLst>
                                          <p:attrName>ppt_x</p:attrName>
                                          <p:attrName>ppt_y</p:attrName>
                                        </p:attrNameLst>
                                      </p:cBhvr>
                                      <p:rCtr x="-165" y="24"/>
                                    </p:animMotion>
                                  </p:childTnLst>
                                </p:cTn>
                              </p:par>
                            </p:childTnLst>
                          </p:cTn>
                        </p:par>
                        <p:par>
                          <p:cTn id="118" fill="hold" nodeType="afterGroup">
                            <p:stCondLst>
                              <p:cond delay="8500"/>
                            </p:stCondLst>
                            <p:childTnLst>
                              <p:par>
                                <p:cTn id="119" presetID="9" presetClass="entr" presetSubtype="0" fill="hold" grpId="0" nodeType="afterEffect">
                                  <p:stCondLst>
                                    <p:cond delay="0"/>
                                  </p:stCondLst>
                                  <p:childTnLst>
                                    <p:set>
                                      <p:cBhvr>
                                        <p:cTn id="120" dur="1" fill="hold">
                                          <p:stCondLst>
                                            <p:cond delay="0"/>
                                          </p:stCondLst>
                                        </p:cTn>
                                        <p:tgtEl>
                                          <p:spTgt spid="61233"/>
                                        </p:tgtEl>
                                        <p:attrNameLst>
                                          <p:attrName>style.visibility</p:attrName>
                                        </p:attrNameLst>
                                      </p:cBhvr>
                                      <p:to>
                                        <p:strVal val="visible"/>
                                      </p:to>
                                    </p:set>
                                    <p:animEffect transition="in" filter="dissolve">
                                      <p:cBhvr>
                                        <p:cTn id="121" dur="500"/>
                                        <p:tgtEl>
                                          <p:spTgt spid="61233"/>
                                        </p:tgtEl>
                                      </p:cBhvr>
                                    </p:animEffect>
                                  </p:childTnLst>
                                </p:cTn>
                              </p:par>
                            </p:childTnLst>
                          </p:cTn>
                        </p:par>
                        <p:par>
                          <p:cTn id="122" fill="hold" nodeType="afterGroup">
                            <p:stCondLst>
                              <p:cond delay="9000"/>
                            </p:stCondLst>
                            <p:childTnLst>
                              <p:par>
                                <p:cTn id="123" presetID="9" presetClass="entr" presetSubtype="0" fill="hold" grpId="0" nodeType="afterEffect">
                                  <p:stCondLst>
                                    <p:cond delay="0"/>
                                  </p:stCondLst>
                                  <p:childTnLst>
                                    <p:set>
                                      <p:cBhvr>
                                        <p:cTn id="124" dur="1" fill="hold">
                                          <p:stCondLst>
                                            <p:cond delay="0"/>
                                          </p:stCondLst>
                                        </p:cTn>
                                        <p:tgtEl>
                                          <p:spTgt spid="61232"/>
                                        </p:tgtEl>
                                        <p:attrNameLst>
                                          <p:attrName>style.visibility</p:attrName>
                                        </p:attrNameLst>
                                      </p:cBhvr>
                                      <p:to>
                                        <p:strVal val="visible"/>
                                      </p:to>
                                    </p:set>
                                    <p:animEffect transition="in" filter="dissolve">
                                      <p:cBhvr>
                                        <p:cTn id="125" dur="500"/>
                                        <p:tgtEl>
                                          <p:spTgt spid="61232"/>
                                        </p:tgtEl>
                                      </p:cBhvr>
                                    </p:animEffect>
                                  </p:childTnLst>
                                </p:cTn>
                              </p:par>
                            </p:childTnLst>
                          </p:cTn>
                        </p:par>
                        <p:par>
                          <p:cTn id="126" fill="hold" nodeType="afterGroup">
                            <p:stCondLst>
                              <p:cond delay="9500"/>
                            </p:stCondLst>
                            <p:childTnLst>
                              <p:par>
                                <p:cTn id="127" presetID="9" presetClass="entr" presetSubtype="0" fill="hold" nodeType="afterEffect">
                                  <p:stCondLst>
                                    <p:cond delay="0"/>
                                  </p:stCondLst>
                                  <p:childTnLst>
                                    <p:set>
                                      <p:cBhvr>
                                        <p:cTn id="128" dur="1" fill="hold">
                                          <p:stCondLst>
                                            <p:cond delay="0"/>
                                          </p:stCondLst>
                                        </p:cTn>
                                        <p:tgtEl>
                                          <p:spTgt spid="61222"/>
                                        </p:tgtEl>
                                        <p:attrNameLst>
                                          <p:attrName>style.visibility</p:attrName>
                                        </p:attrNameLst>
                                      </p:cBhvr>
                                      <p:to>
                                        <p:strVal val="visible"/>
                                      </p:to>
                                    </p:set>
                                    <p:animEffect transition="in" filter="dissolve">
                                      <p:cBhvr>
                                        <p:cTn id="129" dur="500"/>
                                        <p:tgtEl>
                                          <p:spTgt spid="61222"/>
                                        </p:tgtEl>
                                      </p:cBhvr>
                                    </p:animEffect>
                                  </p:childTnLst>
                                </p:cTn>
                              </p:par>
                              <p:par>
                                <p:cTn id="130" presetID="9" presetClass="exit" presetSubtype="0" fill="hold" nodeType="withEffect">
                                  <p:stCondLst>
                                    <p:cond delay="0"/>
                                  </p:stCondLst>
                                  <p:childTnLst>
                                    <p:animEffect transition="out" filter="dissolve">
                                      <p:cBhvr>
                                        <p:cTn id="131" dur="500"/>
                                        <p:tgtEl>
                                          <p:spTgt spid="28006"/>
                                        </p:tgtEl>
                                      </p:cBhvr>
                                    </p:animEffect>
                                    <p:set>
                                      <p:cBhvr>
                                        <p:cTn id="132" dur="1" fill="hold">
                                          <p:stCondLst>
                                            <p:cond delay="499"/>
                                          </p:stCondLst>
                                        </p:cTn>
                                        <p:tgtEl>
                                          <p:spTgt spid="28006"/>
                                        </p:tgtEl>
                                        <p:attrNameLst>
                                          <p:attrName>style.visibility</p:attrName>
                                        </p:attrNameLst>
                                      </p:cBhvr>
                                      <p:to>
                                        <p:strVal val="hidden"/>
                                      </p:to>
                                    </p:set>
                                  </p:childTnLst>
                                </p:cTn>
                              </p:par>
                              <p:par>
                                <p:cTn id="133" presetID="9" presetClass="entr" presetSubtype="0" fill="hold" nodeType="withEffect">
                                  <p:stCondLst>
                                    <p:cond delay="0"/>
                                  </p:stCondLst>
                                  <p:childTnLst>
                                    <p:set>
                                      <p:cBhvr>
                                        <p:cTn id="134" dur="1" fill="hold">
                                          <p:stCondLst>
                                            <p:cond delay="0"/>
                                          </p:stCondLst>
                                        </p:cTn>
                                        <p:tgtEl>
                                          <p:spTgt spid="61246"/>
                                        </p:tgtEl>
                                        <p:attrNameLst>
                                          <p:attrName>style.visibility</p:attrName>
                                        </p:attrNameLst>
                                      </p:cBhvr>
                                      <p:to>
                                        <p:strVal val="visible"/>
                                      </p:to>
                                    </p:set>
                                    <p:animEffect transition="in" filter="dissolve">
                                      <p:cBhvr>
                                        <p:cTn id="135" dur="500"/>
                                        <p:tgtEl>
                                          <p:spTgt spid="61246"/>
                                        </p:tgtEl>
                                      </p:cBhvr>
                                    </p:animEffect>
                                  </p:childTnLst>
                                </p:cTn>
                              </p:par>
                              <p:par>
                                <p:cTn id="136" presetID="9" presetClass="exit" presetSubtype="0" fill="hold" nodeType="withEffect">
                                  <p:stCondLst>
                                    <p:cond delay="0"/>
                                  </p:stCondLst>
                                  <p:childTnLst>
                                    <p:animEffect transition="out" filter="dissolve">
                                      <p:cBhvr>
                                        <p:cTn id="137" dur="500"/>
                                        <p:tgtEl>
                                          <p:spTgt spid="61110"/>
                                        </p:tgtEl>
                                      </p:cBhvr>
                                    </p:animEffect>
                                    <p:set>
                                      <p:cBhvr>
                                        <p:cTn id="138" dur="1" fill="hold">
                                          <p:stCondLst>
                                            <p:cond delay="499"/>
                                          </p:stCondLst>
                                        </p:cTn>
                                        <p:tgtEl>
                                          <p:spTgt spid="61110"/>
                                        </p:tgtEl>
                                        <p:attrNameLst>
                                          <p:attrName>style.visibility</p:attrName>
                                        </p:attrNameLst>
                                      </p:cBhvr>
                                      <p:to>
                                        <p:strVal val="hidden"/>
                                      </p:to>
                                    </p:set>
                                  </p:childTnLst>
                                </p:cTn>
                              </p:par>
                            </p:childTnLst>
                          </p:cTn>
                        </p:par>
                        <p:par>
                          <p:cTn id="139" fill="hold" nodeType="afterGroup">
                            <p:stCondLst>
                              <p:cond delay="10000"/>
                            </p:stCondLst>
                            <p:childTnLst>
                              <p:par>
                                <p:cTn id="140" presetID="9" presetClass="exit" presetSubtype="0" fill="hold" grpId="1" nodeType="afterEffect">
                                  <p:stCondLst>
                                    <p:cond delay="0"/>
                                  </p:stCondLst>
                                  <p:childTnLst>
                                    <p:animEffect transition="out" filter="dissolve">
                                      <p:cBhvr>
                                        <p:cTn id="141" dur="500"/>
                                        <p:tgtEl>
                                          <p:spTgt spid="61095"/>
                                        </p:tgtEl>
                                      </p:cBhvr>
                                    </p:animEffect>
                                    <p:set>
                                      <p:cBhvr>
                                        <p:cTn id="142" dur="1" fill="hold">
                                          <p:stCondLst>
                                            <p:cond delay="499"/>
                                          </p:stCondLst>
                                        </p:cTn>
                                        <p:tgtEl>
                                          <p:spTgt spid="61095"/>
                                        </p:tgtEl>
                                        <p:attrNameLst>
                                          <p:attrName>style.visibility</p:attrName>
                                        </p:attrNameLst>
                                      </p:cBhvr>
                                      <p:to>
                                        <p:strVal val="hidden"/>
                                      </p:to>
                                    </p:set>
                                  </p:childTnLst>
                                </p:cTn>
                              </p:par>
                            </p:childTnLst>
                          </p:cTn>
                        </p:par>
                        <p:par>
                          <p:cTn id="143" fill="hold" nodeType="afterGroup">
                            <p:stCondLst>
                              <p:cond delay="10500"/>
                            </p:stCondLst>
                            <p:childTnLst>
                              <p:par>
                                <p:cTn id="144" presetID="9" presetClass="entr" presetSubtype="0" fill="hold" grpId="0" nodeType="afterEffect">
                                  <p:stCondLst>
                                    <p:cond delay="0"/>
                                  </p:stCondLst>
                                  <p:childTnLst>
                                    <p:set>
                                      <p:cBhvr>
                                        <p:cTn id="145" dur="1" fill="hold">
                                          <p:stCondLst>
                                            <p:cond delay="0"/>
                                          </p:stCondLst>
                                        </p:cTn>
                                        <p:tgtEl>
                                          <p:spTgt spid="61235"/>
                                        </p:tgtEl>
                                        <p:attrNameLst>
                                          <p:attrName>style.visibility</p:attrName>
                                        </p:attrNameLst>
                                      </p:cBhvr>
                                      <p:to>
                                        <p:strVal val="visible"/>
                                      </p:to>
                                    </p:set>
                                    <p:animEffect transition="in" filter="dissolve">
                                      <p:cBhvr>
                                        <p:cTn id="146" dur="500"/>
                                        <p:tgtEl>
                                          <p:spTgt spid="61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88" grpId="0"/>
      <p:bldP spid="60688" grpId="1"/>
      <p:bldP spid="61095" grpId="0" animBg="1"/>
      <p:bldP spid="61095" grpId="1" animBg="1"/>
      <p:bldP spid="61229" grpId="0"/>
      <p:bldP spid="61229" grpId="1"/>
      <p:bldP spid="60554" grpId="0" animBg="1"/>
      <p:bldP spid="60554" grpId="1" animBg="1"/>
      <p:bldP spid="61231" grpId="0"/>
      <p:bldP spid="61231" grpId="1"/>
      <p:bldP spid="61232" grpId="0"/>
      <p:bldP spid="61233" grpId="0"/>
      <p:bldP spid="61234" grpId="0"/>
      <p:bldP spid="612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1EAFC6DF-48C4-4479-A916-67B3E9EC3D35}" type="slidenum">
              <a:rPr lang="en-GB" smtClean="0"/>
              <a:pPr/>
              <a:t>29</a:t>
            </a:fld>
            <a:endParaRPr lang="en-GB" smtClean="0"/>
          </a:p>
        </p:txBody>
      </p:sp>
      <p:sp>
        <p:nvSpPr>
          <p:cNvPr id="33795" name="Date Placeholder 4"/>
          <p:cNvSpPr>
            <a:spLocks noGrp="1"/>
          </p:cNvSpPr>
          <p:nvPr>
            <p:ph type="dt" sz="quarter" idx="11"/>
          </p:nvPr>
        </p:nvSpPr>
        <p:spPr>
          <a:noFill/>
        </p:spPr>
        <p:txBody>
          <a:bodyPr/>
          <a:lstStyle/>
          <a:p>
            <a:fld id="{4B449D0C-FB2D-4F7F-B892-1EE13910A794}" type="datetime1">
              <a:rPr lang="en-GB" smtClean="0"/>
              <a:pPr/>
              <a:t>01/02/2018</a:t>
            </a:fld>
            <a:endParaRPr lang="en-GB" smtClean="0"/>
          </a:p>
        </p:txBody>
      </p:sp>
      <p:sp>
        <p:nvSpPr>
          <p:cNvPr id="33796" name="Rectangle 2"/>
          <p:cNvSpPr>
            <a:spLocks noGrp="1" noChangeArrowheads="1"/>
          </p:cNvSpPr>
          <p:nvPr>
            <p:ph type="title"/>
          </p:nvPr>
        </p:nvSpPr>
        <p:spPr/>
        <p:txBody>
          <a:bodyPr/>
          <a:lstStyle/>
          <a:p>
            <a:pPr eaLnBrk="1" hangingPunct="1"/>
            <a:endParaRPr lang="en-US" smtClean="0"/>
          </a:p>
        </p:txBody>
      </p:sp>
      <p:sp>
        <p:nvSpPr>
          <p:cNvPr id="23555" name="Rectangle 3"/>
          <p:cNvSpPr>
            <a:spLocks noGrp="1" noChangeArrowheads="1"/>
          </p:cNvSpPr>
          <p:nvPr>
            <p:ph type="body" idx="1"/>
          </p:nvPr>
        </p:nvSpPr>
        <p:spPr>
          <a:xfrm>
            <a:off x="327025" y="554038"/>
            <a:ext cx="8621713" cy="6015037"/>
          </a:xfrm>
        </p:spPr>
        <p:txBody>
          <a:bodyPr/>
          <a:lstStyle/>
          <a:p>
            <a:pPr eaLnBrk="1" hangingPunct="1"/>
            <a:r>
              <a:rPr lang="en-GB" sz="4000" smtClean="0">
                <a:solidFill>
                  <a:srgbClr val="FF0000"/>
                </a:solidFill>
              </a:rPr>
              <a:t>CHAIN REACTIONS</a:t>
            </a:r>
          </a:p>
          <a:p>
            <a:pPr eaLnBrk="1" hangingPunct="1">
              <a:spcBef>
                <a:spcPct val="50000"/>
              </a:spcBef>
            </a:pPr>
            <a:r>
              <a:rPr lang="en-GB" sz="2400" smtClean="0"/>
              <a:t>FISSION of URANIUM - 235 yields 2 - 3 free neutrons.  </a:t>
            </a:r>
          </a:p>
          <a:p>
            <a:pPr eaLnBrk="1" hangingPunct="1">
              <a:spcBef>
                <a:spcPct val="50000"/>
              </a:spcBef>
            </a:pPr>
            <a:r>
              <a:rPr lang="en-GB" sz="2400" smtClean="0">
                <a:solidFill>
                  <a:srgbClr val="0000FF"/>
                </a:solidFill>
              </a:rPr>
              <a:t>If exactly ONE of these triggers a further FISSION, then a chain reaction occurs, and continuous power can be generated.  </a:t>
            </a:r>
          </a:p>
          <a:p>
            <a:pPr eaLnBrk="1" hangingPunct="1">
              <a:spcBef>
                <a:spcPct val="50000"/>
              </a:spcBef>
            </a:pPr>
            <a:r>
              <a:rPr lang="en-GB" sz="2400" smtClean="0">
                <a:solidFill>
                  <a:srgbClr val="FA431E"/>
                </a:solidFill>
              </a:rPr>
              <a:t>UNLESS DESIGNED CAREFULLY, THE FREE NEUTRONS WILL BE LOST AND THE CHAIN REACTION WILL STOP.</a:t>
            </a:r>
          </a:p>
          <a:p>
            <a:pPr eaLnBrk="1" hangingPunct="1">
              <a:spcBef>
                <a:spcPct val="50000"/>
              </a:spcBef>
            </a:pPr>
            <a:r>
              <a:rPr lang="en-GB" sz="2400" smtClean="0"/>
              <a:t>IF MORE THAN ONE NEUTRON CREATES A NEW FISSION THE REACTION WOULD BE SUPER-CRITICAL </a:t>
            </a:r>
          </a:p>
          <a:p>
            <a:pPr lvl="1" eaLnBrk="1" hangingPunct="1">
              <a:spcBef>
                <a:spcPct val="50000"/>
              </a:spcBef>
              <a:buFontTx/>
              <a:buNone/>
            </a:pPr>
            <a:r>
              <a:rPr lang="en-GB" sz="2400" smtClean="0">
                <a:solidFill>
                  <a:srgbClr val="0000FF"/>
                </a:solidFill>
              </a:rPr>
              <a:t>(or in layman's terms a bomb would have been created).</a:t>
            </a:r>
            <a:r>
              <a:rPr lang="en-GB" sz="2400" smtClean="0"/>
              <a:t> </a:t>
            </a:r>
          </a:p>
        </p:txBody>
      </p:sp>
      <p:sp>
        <p:nvSpPr>
          <p:cNvPr id="33798"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(17)</a:t>
            </a:r>
            <a:endParaRPr lang="en-GB" sz="28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dissolve">
                                      <p:cBhvr>
                                        <p:cTn id="7" dur="500"/>
                                        <p:tgtEl>
                                          <p:spTgt spid="235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dissolve">
                                      <p:cBhvr>
                                        <p:cTn id="12" dur="500"/>
                                        <p:tgtEl>
                                          <p:spTgt spid="23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dissolve">
                                      <p:cBhvr>
                                        <p:cTn id="17" dur="500"/>
                                        <p:tgtEl>
                                          <p:spTgt spid="235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dissolve">
                                      <p:cBhvr>
                                        <p:cTn id="22" dur="500"/>
                                        <p:tgtEl>
                                          <p:spTgt spid="23555">
                                            <p:txEl>
                                              <p:pRg st="4" end="4"/>
                                            </p:txEl>
                                          </p:spTgt>
                                        </p:tgtEl>
                                      </p:cBhvr>
                                    </p:animEffect>
                                  </p:childTnLst>
                                </p:cTn>
                              </p:par>
                            </p:childTnLst>
                          </p:cTn>
                        </p:par>
                        <p:par>
                          <p:cTn id="23" fill="hold" nodeType="afterGroup">
                            <p:stCondLst>
                              <p:cond delay="500"/>
                            </p:stCondLst>
                            <p:childTnLst>
                              <p:par>
                                <p:cTn id="24" presetID="9" presetClass="entr" presetSubtype="0" fill="hold" nodeType="afterEffect">
                                  <p:stCondLst>
                                    <p:cond delay="1000"/>
                                  </p:stCondLst>
                                  <p:childTnLst>
                                    <p:set>
                                      <p:cBhvr>
                                        <p:cTn id="25" dur="1" fill="hold">
                                          <p:stCondLst>
                                            <p:cond delay="0"/>
                                          </p:stCondLst>
                                        </p:cTn>
                                        <p:tgtEl>
                                          <p:spTgt spid="23555">
                                            <p:txEl>
                                              <p:pRg st="5" end="5"/>
                                            </p:txEl>
                                          </p:spTgt>
                                        </p:tgtEl>
                                        <p:attrNameLst>
                                          <p:attrName>style.visibility</p:attrName>
                                        </p:attrNameLst>
                                      </p:cBhvr>
                                      <p:to>
                                        <p:strVal val="visible"/>
                                      </p:to>
                                    </p:set>
                                    <p:animEffect transition="in" filter="dissolve">
                                      <p:cBhvr>
                                        <p:cTn id="26"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0"/>
          </p:nvPr>
        </p:nvSpPr>
        <p:spPr>
          <a:xfrm>
            <a:off x="457200" y="6356350"/>
            <a:ext cx="2133600" cy="365125"/>
          </a:xfrm>
          <a:noFill/>
        </p:spPr>
        <p:txBody>
          <a:bodyPr/>
          <a:lstStyle/>
          <a:p>
            <a:pPr algn="l"/>
            <a:fld id="{CF876173-2BE6-468B-A923-8055F9F02A41}" type="slidenum">
              <a:rPr lang="zh-CN" altLang="en-US" smtClean="0">
                <a:ea typeface="宋体" pitchFamily="2" charset="-122"/>
                <a:cs typeface="Arial" charset="0"/>
              </a:rPr>
              <a:pPr algn="l"/>
              <a:t>3</a:t>
            </a:fld>
            <a:endParaRPr lang="en-US" altLang="zh-CN" smtClean="0">
              <a:ea typeface="宋体" pitchFamily="2" charset="-122"/>
              <a:cs typeface="Arial" charset="0"/>
            </a:endParaRPr>
          </a:p>
        </p:txBody>
      </p:sp>
      <p:pic>
        <p:nvPicPr>
          <p:cNvPr id="3" name="Picture 2" descr="1979.jpg"/>
          <p:cNvPicPr>
            <a:picLocks noChangeAspect="1"/>
          </p:cNvPicPr>
          <p:nvPr/>
        </p:nvPicPr>
        <p:blipFill>
          <a:blip r:embed="rId2" cstate="print"/>
          <a:srcRect/>
          <a:stretch>
            <a:fillRect/>
          </a:stretch>
        </p:blipFill>
        <p:spPr bwMode="auto">
          <a:xfrm>
            <a:off x="955675" y="600075"/>
            <a:ext cx="7678738" cy="4319588"/>
          </a:xfrm>
          <a:prstGeom prst="rect">
            <a:avLst/>
          </a:prstGeom>
          <a:noFill/>
          <a:ln w="9525">
            <a:noFill/>
            <a:miter lim="800000"/>
            <a:headEnd/>
            <a:tailEnd/>
          </a:ln>
        </p:spPr>
      </p:pic>
      <p:pic>
        <p:nvPicPr>
          <p:cNvPr id="4" name="Picture 3" descr="2012.jpg"/>
          <p:cNvPicPr>
            <a:picLocks noChangeAspect="1"/>
          </p:cNvPicPr>
          <p:nvPr/>
        </p:nvPicPr>
        <p:blipFill>
          <a:blip r:embed="rId3" cstate="print"/>
          <a:srcRect/>
          <a:stretch>
            <a:fillRect/>
          </a:stretch>
        </p:blipFill>
        <p:spPr bwMode="auto">
          <a:xfrm>
            <a:off x="954088" y="604838"/>
            <a:ext cx="7678737" cy="4319587"/>
          </a:xfrm>
          <a:prstGeom prst="rect">
            <a:avLst/>
          </a:prstGeom>
          <a:noFill/>
          <a:ln w="9525">
            <a:noFill/>
            <a:miter lim="800000"/>
            <a:headEnd/>
            <a:tailEnd/>
          </a:ln>
        </p:spPr>
      </p:pic>
      <p:sp>
        <p:nvSpPr>
          <p:cNvPr id="9221" name="TextBox 16"/>
          <p:cNvSpPr txBox="1">
            <a:spLocks noChangeArrowheads="1"/>
          </p:cNvSpPr>
          <p:nvPr/>
        </p:nvSpPr>
        <p:spPr bwMode="auto">
          <a:xfrm>
            <a:off x="1400175" y="57150"/>
            <a:ext cx="7181850" cy="523875"/>
          </a:xfrm>
          <a:prstGeom prst="rect">
            <a:avLst/>
          </a:prstGeom>
          <a:solidFill>
            <a:srgbClr val="FF0000"/>
          </a:solidFill>
          <a:ln w="9525">
            <a:noFill/>
            <a:miter lim="800000"/>
            <a:headEnd/>
            <a:tailEnd/>
          </a:ln>
        </p:spPr>
        <p:txBody>
          <a:bodyPr>
            <a:spAutoFit/>
          </a:bodyPr>
          <a:lstStyle/>
          <a:p>
            <a:r>
              <a:rPr lang="en-GB" sz="2800" b="1">
                <a:solidFill>
                  <a:schemeClr val="bg1"/>
                </a:solidFill>
                <a:latin typeface="Calibri" pitchFamily="34" charset="0"/>
              </a:rPr>
              <a:t>Arctic Sea Ice Cover  1979 - 2012</a:t>
            </a:r>
          </a:p>
        </p:txBody>
      </p:sp>
      <p:sp>
        <p:nvSpPr>
          <p:cNvPr id="18" name="TextBox 17"/>
          <p:cNvSpPr txBox="1">
            <a:spLocks noChangeArrowheads="1"/>
          </p:cNvSpPr>
          <p:nvPr/>
        </p:nvSpPr>
        <p:spPr bwMode="auto">
          <a:xfrm>
            <a:off x="666750" y="4924425"/>
            <a:ext cx="7808913" cy="2246313"/>
          </a:xfrm>
          <a:prstGeom prst="rect">
            <a:avLst/>
          </a:prstGeom>
          <a:noFill/>
          <a:ln w="9525">
            <a:noFill/>
            <a:miter lim="800000"/>
            <a:headEnd/>
            <a:tailEnd/>
          </a:ln>
        </p:spPr>
        <p:txBody>
          <a:bodyPr>
            <a:spAutoFit/>
          </a:bodyPr>
          <a:lstStyle/>
          <a:p>
            <a:pPr>
              <a:lnSpc>
                <a:spcPts val="2400"/>
              </a:lnSpc>
              <a:buFont typeface="Arial" charset="0"/>
              <a:buChar char="•"/>
            </a:pPr>
            <a:r>
              <a:rPr lang="en-GB">
                <a:latin typeface="Calibri" pitchFamily="34" charset="0"/>
              </a:rPr>
              <a:t>   </a:t>
            </a:r>
            <a:r>
              <a:rPr lang="en-GB" sz="2400">
                <a:latin typeface="Calibri" pitchFamily="34" charset="0"/>
              </a:rPr>
              <a:t>Minimum Summer Sea Ice in 1979 ~ 7.01 million sq km</a:t>
            </a:r>
          </a:p>
          <a:p>
            <a:pPr>
              <a:lnSpc>
                <a:spcPts val="2400"/>
              </a:lnSpc>
              <a:buFont typeface="Arial" charset="0"/>
              <a:buChar char="•"/>
            </a:pPr>
            <a:r>
              <a:rPr lang="en-GB" sz="2400">
                <a:latin typeface="Calibri" pitchFamily="34" charset="0"/>
              </a:rPr>
              <a:t>   Red line outlines extent for reference</a:t>
            </a:r>
          </a:p>
          <a:p>
            <a:pPr>
              <a:lnSpc>
                <a:spcPts val="2400"/>
              </a:lnSpc>
              <a:buFont typeface="Arial" charset="0"/>
              <a:buChar char="•"/>
            </a:pPr>
            <a:r>
              <a:rPr lang="en-GB" sz="2400">
                <a:latin typeface="Calibri" pitchFamily="34" charset="0"/>
              </a:rPr>
              <a:t>   Minimum Summer Sea Ice in 2012 ~ 3.44 million sq km</a:t>
            </a:r>
          </a:p>
          <a:p>
            <a:pPr>
              <a:lnSpc>
                <a:spcPts val="2400"/>
              </a:lnSpc>
            </a:pPr>
            <a:r>
              <a:rPr lang="en-GB" sz="2400">
                <a:latin typeface="Calibri" pitchFamily="34" charset="0"/>
              </a:rPr>
              <a:t>               </a:t>
            </a:r>
            <a:r>
              <a:rPr lang="en-GB" sz="2400">
                <a:solidFill>
                  <a:srgbClr val="FF0000"/>
                </a:solidFill>
                <a:latin typeface="Calibri" pitchFamily="34" charset="0"/>
              </a:rPr>
              <a:t>a loss of 51% in 33 years</a:t>
            </a:r>
          </a:p>
          <a:p>
            <a:pPr>
              <a:lnSpc>
                <a:spcPts val="2400"/>
              </a:lnSpc>
              <a:buFont typeface="Arial" charset="0"/>
              <a:buChar char="•"/>
            </a:pPr>
            <a:r>
              <a:rPr lang="en-GB" sz="2400">
                <a:latin typeface="Calibri" pitchFamily="34" charset="0"/>
              </a:rPr>
              <a:t>   Significantly lower in 2012 than average minimum</a:t>
            </a:r>
          </a:p>
          <a:p>
            <a:pPr>
              <a:lnSpc>
                <a:spcPts val="2400"/>
              </a:lnSpc>
              <a:buFont typeface="Arial" charset="0"/>
              <a:buChar char="•"/>
            </a:pPr>
            <a:r>
              <a:rPr lang="en-GB" sz="2400">
                <a:latin typeface="Calibri" pitchFamily="34" charset="0"/>
              </a:rPr>
              <a:t>   </a:t>
            </a:r>
            <a:r>
              <a:rPr lang="en-GB">
                <a:latin typeface="Calibri" pitchFamily="34" charset="0"/>
              </a:rPr>
              <a:t>Source </a:t>
            </a:r>
            <a:r>
              <a:rPr lang="en-GB">
                <a:solidFill>
                  <a:srgbClr val="0033CC"/>
                </a:solidFill>
                <a:latin typeface="Calibri" pitchFamily="34" charset="0"/>
              </a:rPr>
              <a:t>http://www.nasa.gov/topics/earth/features/2012-seaicemin.html</a:t>
            </a:r>
          </a:p>
          <a:p>
            <a:pPr>
              <a:lnSpc>
                <a:spcPts val="2400"/>
              </a:lnSpc>
              <a:buFont typeface="Arial" charset="0"/>
              <a:buChar char="•"/>
            </a:pPr>
            <a:endParaRPr lang="en-GB" sz="2400">
              <a:latin typeface="Calibri" pitchFamily="34" charset="0"/>
            </a:endParaRPr>
          </a:p>
        </p:txBody>
      </p:sp>
      <p:grpSp>
        <p:nvGrpSpPr>
          <p:cNvPr id="2" name="Group 24"/>
          <p:cNvGrpSpPr>
            <a:grpSpLocks/>
          </p:cNvGrpSpPr>
          <p:nvPr/>
        </p:nvGrpSpPr>
        <p:grpSpPr bwMode="auto">
          <a:xfrm>
            <a:off x="954088" y="604838"/>
            <a:ext cx="7675562" cy="4319587"/>
            <a:chOff x="954000" y="604800"/>
            <a:chExt cx="7675200" cy="4320000"/>
          </a:xfrm>
        </p:grpSpPr>
        <p:grpSp>
          <p:nvGrpSpPr>
            <p:cNvPr id="9235" name="Group 21"/>
            <p:cNvGrpSpPr>
              <a:grpSpLocks/>
            </p:cNvGrpSpPr>
            <p:nvPr/>
          </p:nvGrpSpPr>
          <p:grpSpPr bwMode="auto">
            <a:xfrm>
              <a:off x="2861469" y="1369218"/>
              <a:ext cx="3582988" cy="2489995"/>
              <a:chOff x="2861469" y="1369218"/>
              <a:chExt cx="3582988" cy="2489995"/>
            </a:xfrm>
          </p:grpSpPr>
          <p:grpSp>
            <p:nvGrpSpPr>
              <p:cNvPr id="9237" name="Group 15"/>
              <p:cNvGrpSpPr>
                <a:grpSpLocks/>
              </p:cNvGrpSpPr>
              <p:nvPr/>
            </p:nvGrpSpPr>
            <p:grpSpPr bwMode="auto">
              <a:xfrm>
                <a:off x="2861469" y="1369218"/>
                <a:ext cx="3582988" cy="2489995"/>
                <a:chOff x="2461419" y="769143"/>
                <a:chExt cx="3582988" cy="2489995"/>
              </a:xfrm>
            </p:grpSpPr>
            <p:sp>
              <p:nvSpPr>
                <p:cNvPr id="6" name="Freeform 5"/>
                <p:cNvSpPr/>
                <p:nvPr/>
              </p:nvSpPr>
              <p:spPr>
                <a:xfrm>
                  <a:off x="2462035" y="768385"/>
                  <a:ext cx="3582818" cy="2491026"/>
                </a:xfrm>
                <a:custGeom>
                  <a:avLst/>
                  <a:gdLst>
                    <a:gd name="connsiteX0" fmla="*/ 96044 w 3582988"/>
                    <a:gd name="connsiteY0" fmla="*/ 1526381 h 2008188"/>
                    <a:gd name="connsiteX1" fmla="*/ 129381 w 3582988"/>
                    <a:gd name="connsiteY1" fmla="*/ 1445419 h 2008188"/>
                    <a:gd name="connsiteX2" fmla="*/ 129381 w 3582988"/>
                    <a:gd name="connsiteY2" fmla="*/ 1388269 h 2008188"/>
                    <a:gd name="connsiteX3" fmla="*/ 138906 w 3582988"/>
                    <a:gd name="connsiteY3" fmla="*/ 1345406 h 2008188"/>
                    <a:gd name="connsiteX4" fmla="*/ 110331 w 3582988"/>
                    <a:gd name="connsiteY4" fmla="*/ 1288256 h 2008188"/>
                    <a:gd name="connsiteX5" fmla="*/ 119856 w 3582988"/>
                    <a:gd name="connsiteY5" fmla="*/ 1216819 h 2008188"/>
                    <a:gd name="connsiteX6" fmla="*/ 72231 w 3582988"/>
                    <a:gd name="connsiteY6" fmla="*/ 1231106 h 2008188"/>
                    <a:gd name="connsiteX7" fmla="*/ 57944 w 3582988"/>
                    <a:gd name="connsiteY7" fmla="*/ 1264444 h 2008188"/>
                    <a:gd name="connsiteX8" fmla="*/ 5556 w 3582988"/>
                    <a:gd name="connsiteY8" fmla="*/ 1264444 h 2008188"/>
                    <a:gd name="connsiteX9" fmla="*/ 24606 w 3582988"/>
                    <a:gd name="connsiteY9" fmla="*/ 1216819 h 2008188"/>
                    <a:gd name="connsiteX10" fmla="*/ 57944 w 3582988"/>
                    <a:gd name="connsiteY10" fmla="*/ 1178719 h 2008188"/>
                    <a:gd name="connsiteX11" fmla="*/ 76994 w 3582988"/>
                    <a:gd name="connsiteY11" fmla="*/ 1197769 h 2008188"/>
                    <a:gd name="connsiteX12" fmla="*/ 100806 w 3582988"/>
                    <a:gd name="connsiteY12" fmla="*/ 1173956 h 2008188"/>
                    <a:gd name="connsiteX13" fmla="*/ 86519 w 3582988"/>
                    <a:gd name="connsiteY13" fmla="*/ 1150144 h 2008188"/>
                    <a:gd name="connsiteX14" fmla="*/ 53181 w 3582988"/>
                    <a:gd name="connsiteY14" fmla="*/ 1140619 h 2008188"/>
                    <a:gd name="connsiteX15" fmla="*/ 57944 w 3582988"/>
                    <a:gd name="connsiteY15" fmla="*/ 1073944 h 2008188"/>
                    <a:gd name="connsiteX16" fmla="*/ 119856 w 3582988"/>
                    <a:gd name="connsiteY16" fmla="*/ 1035844 h 2008188"/>
                    <a:gd name="connsiteX17" fmla="*/ 167481 w 3582988"/>
                    <a:gd name="connsiteY17" fmla="*/ 926306 h 2008188"/>
                    <a:gd name="connsiteX18" fmla="*/ 181769 w 3582988"/>
                    <a:gd name="connsiteY18" fmla="*/ 816769 h 2008188"/>
                    <a:gd name="connsiteX19" fmla="*/ 181769 w 3582988"/>
                    <a:gd name="connsiteY19" fmla="*/ 745331 h 2008188"/>
                    <a:gd name="connsiteX20" fmla="*/ 234156 w 3582988"/>
                    <a:gd name="connsiteY20" fmla="*/ 735806 h 2008188"/>
                    <a:gd name="connsiteX21" fmla="*/ 272256 w 3582988"/>
                    <a:gd name="connsiteY21" fmla="*/ 692944 h 2008188"/>
                    <a:gd name="connsiteX22" fmla="*/ 334169 w 3582988"/>
                    <a:gd name="connsiteY22" fmla="*/ 640556 h 2008188"/>
                    <a:gd name="connsiteX23" fmla="*/ 396081 w 3582988"/>
                    <a:gd name="connsiteY23" fmla="*/ 516731 h 2008188"/>
                    <a:gd name="connsiteX24" fmla="*/ 457994 w 3582988"/>
                    <a:gd name="connsiteY24" fmla="*/ 454819 h 2008188"/>
                    <a:gd name="connsiteX25" fmla="*/ 567531 w 3582988"/>
                    <a:gd name="connsiteY25" fmla="*/ 421481 h 2008188"/>
                    <a:gd name="connsiteX26" fmla="*/ 700881 w 3582988"/>
                    <a:gd name="connsiteY26" fmla="*/ 392906 h 2008188"/>
                    <a:gd name="connsiteX27" fmla="*/ 767556 w 3582988"/>
                    <a:gd name="connsiteY27" fmla="*/ 307181 h 2008188"/>
                    <a:gd name="connsiteX28" fmla="*/ 867569 w 3582988"/>
                    <a:gd name="connsiteY28" fmla="*/ 302419 h 2008188"/>
                    <a:gd name="connsiteX29" fmla="*/ 929481 w 3582988"/>
                    <a:gd name="connsiteY29" fmla="*/ 226219 h 2008188"/>
                    <a:gd name="connsiteX30" fmla="*/ 1010444 w 3582988"/>
                    <a:gd name="connsiteY30" fmla="*/ 173831 h 2008188"/>
                    <a:gd name="connsiteX31" fmla="*/ 1000919 w 3582988"/>
                    <a:gd name="connsiteY31" fmla="*/ 102394 h 2008188"/>
                    <a:gd name="connsiteX32" fmla="*/ 1062831 w 3582988"/>
                    <a:gd name="connsiteY32" fmla="*/ 92869 h 2008188"/>
                    <a:gd name="connsiteX33" fmla="*/ 1119981 w 3582988"/>
                    <a:gd name="connsiteY33" fmla="*/ 64294 h 2008188"/>
                    <a:gd name="connsiteX34" fmla="*/ 1172369 w 3582988"/>
                    <a:gd name="connsiteY34" fmla="*/ 64294 h 2008188"/>
                    <a:gd name="connsiteX35" fmla="*/ 1248569 w 3582988"/>
                    <a:gd name="connsiteY35" fmla="*/ 45244 h 2008188"/>
                    <a:gd name="connsiteX36" fmla="*/ 1253331 w 3582988"/>
                    <a:gd name="connsiteY36" fmla="*/ 7144 h 2008188"/>
                    <a:gd name="connsiteX37" fmla="*/ 1410494 w 3582988"/>
                    <a:gd name="connsiteY37" fmla="*/ 2381 h 2008188"/>
                    <a:gd name="connsiteX38" fmla="*/ 1510506 w 3582988"/>
                    <a:gd name="connsiteY38" fmla="*/ 21431 h 2008188"/>
                    <a:gd name="connsiteX39" fmla="*/ 1567656 w 3582988"/>
                    <a:gd name="connsiteY39" fmla="*/ 64294 h 2008188"/>
                    <a:gd name="connsiteX40" fmla="*/ 1667669 w 3582988"/>
                    <a:gd name="connsiteY40" fmla="*/ 59531 h 2008188"/>
                    <a:gd name="connsiteX41" fmla="*/ 1772444 w 3582988"/>
                    <a:gd name="connsiteY41" fmla="*/ 116681 h 2008188"/>
                    <a:gd name="connsiteX42" fmla="*/ 1867694 w 3582988"/>
                    <a:gd name="connsiteY42" fmla="*/ 159544 h 2008188"/>
                    <a:gd name="connsiteX43" fmla="*/ 1934369 w 3582988"/>
                    <a:gd name="connsiteY43" fmla="*/ 140494 h 2008188"/>
                    <a:gd name="connsiteX44" fmla="*/ 2034381 w 3582988"/>
                    <a:gd name="connsiteY44" fmla="*/ 178594 h 2008188"/>
                    <a:gd name="connsiteX45" fmla="*/ 2124869 w 3582988"/>
                    <a:gd name="connsiteY45" fmla="*/ 192881 h 2008188"/>
                    <a:gd name="connsiteX46" fmla="*/ 2234406 w 3582988"/>
                    <a:gd name="connsiteY46" fmla="*/ 183356 h 2008188"/>
                    <a:gd name="connsiteX47" fmla="*/ 2343944 w 3582988"/>
                    <a:gd name="connsiteY47" fmla="*/ 230981 h 2008188"/>
                    <a:gd name="connsiteX48" fmla="*/ 2439194 w 3582988"/>
                    <a:gd name="connsiteY48" fmla="*/ 245269 h 2008188"/>
                    <a:gd name="connsiteX49" fmla="*/ 2505869 w 3582988"/>
                    <a:gd name="connsiteY49" fmla="*/ 245269 h 2008188"/>
                    <a:gd name="connsiteX50" fmla="*/ 2539206 w 3582988"/>
                    <a:gd name="connsiteY50" fmla="*/ 292894 h 2008188"/>
                    <a:gd name="connsiteX51" fmla="*/ 2667794 w 3582988"/>
                    <a:gd name="connsiteY51" fmla="*/ 335756 h 2008188"/>
                    <a:gd name="connsiteX52" fmla="*/ 2820194 w 3582988"/>
                    <a:gd name="connsiteY52" fmla="*/ 340519 h 2008188"/>
                    <a:gd name="connsiteX53" fmla="*/ 2934494 w 3582988"/>
                    <a:gd name="connsiteY53" fmla="*/ 364331 h 2008188"/>
                    <a:gd name="connsiteX54" fmla="*/ 3091656 w 3582988"/>
                    <a:gd name="connsiteY54" fmla="*/ 402431 h 2008188"/>
                    <a:gd name="connsiteX55" fmla="*/ 3239294 w 3582988"/>
                    <a:gd name="connsiteY55" fmla="*/ 454819 h 2008188"/>
                    <a:gd name="connsiteX56" fmla="*/ 3334544 w 3582988"/>
                    <a:gd name="connsiteY56" fmla="*/ 478631 h 2008188"/>
                    <a:gd name="connsiteX57" fmla="*/ 3434556 w 3582988"/>
                    <a:gd name="connsiteY57" fmla="*/ 521494 h 2008188"/>
                    <a:gd name="connsiteX58" fmla="*/ 3520281 w 3582988"/>
                    <a:gd name="connsiteY58" fmla="*/ 578644 h 2008188"/>
                    <a:gd name="connsiteX59" fmla="*/ 3582194 w 3582988"/>
                    <a:gd name="connsiteY59" fmla="*/ 645319 h 2008188"/>
                    <a:gd name="connsiteX60" fmla="*/ 3525044 w 3582988"/>
                    <a:gd name="connsiteY60" fmla="*/ 645319 h 2008188"/>
                    <a:gd name="connsiteX61" fmla="*/ 3463131 w 3582988"/>
                    <a:gd name="connsiteY61" fmla="*/ 626269 h 2008188"/>
                    <a:gd name="connsiteX62" fmla="*/ 3434556 w 3582988"/>
                    <a:gd name="connsiteY62" fmla="*/ 597694 h 2008188"/>
                    <a:gd name="connsiteX63" fmla="*/ 3367881 w 3582988"/>
                    <a:gd name="connsiteY63" fmla="*/ 573881 h 2008188"/>
                    <a:gd name="connsiteX64" fmla="*/ 3320256 w 3582988"/>
                    <a:gd name="connsiteY64" fmla="*/ 573881 h 2008188"/>
                    <a:gd name="connsiteX65" fmla="*/ 3291681 w 3582988"/>
                    <a:gd name="connsiteY65" fmla="*/ 550069 h 2008188"/>
                    <a:gd name="connsiteX66" fmla="*/ 3215481 w 3582988"/>
                    <a:gd name="connsiteY66" fmla="*/ 573881 h 2008188"/>
                    <a:gd name="connsiteX67" fmla="*/ 3153569 w 3582988"/>
                    <a:gd name="connsiteY67" fmla="*/ 545306 h 2008188"/>
                    <a:gd name="connsiteX68" fmla="*/ 3072606 w 3582988"/>
                    <a:gd name="connsiteY68" fmla="*/ 550069 h 2008188"/>
                    <a:gd name="connsiteX69" fmla="*/ 3015456 w 3582988"/>
                    <a:gd name="connsiteY69" fmla="*/ 564356 h 2008188"/>
                    <a:gd name="connsiteX70" fmla="*/ 2829719 w 3582988"/>
                    <a:gd name="connsiteY70" fmla="*/ 511969 h 2008188"/>
                    <a:gd name="connsiteX71" fmla="*/ 2705894 w 3582988"/>
                    <a:gd name="connsiteY71" fmla="*/ 469106 h 2008188"/>
                    <a:gd name="connsiteX72" fmla="*/ 2701131 w 3582988"/>
                    <a:gd name="connsiteY72" fmla="*/ 507206 h 2008188"/>
                    <a:gd name="connsiteX73" fmla="*/ 2705894 w 3582988"/>
                    <a:gd name="connsiteY73" fmla="*/ 550069 h 2008188"/>
                    <a:gd name="connsiteX74" fmla="*/ 2672556 w 3582988"/>
                    <a:gd name="connsiteY74" fmla="*/ 578644 h 2008188"/>
                    <a:gd name="connsiteX75" fmla="*/ 2648744 w 3582988"/>
                    <a:gd name="connsiteY75" fmla="*/ 554831 h 2008188"/>
                    <a:gd name="connsiteX76" fmla="*/ 2605881 w 3582988"/>
                    <a:gd name="connsiteY76" fmla="*/ 588169 h 2008188"/>
                    <a:gd name="connsiteX77" fmla="*/ 2553494 w 3582988"/>
                    <a:gd name="connsiteY77" fmla="*/ 621506 h 2008188"/>
                    <a:gd name="connsiteX78" fmla="*/ 2548731 w 3582988"/>
                    <a:gd name="connsiteY78" fmla="*/ 683419 h 2008188"/>
                    <a:gd name="connsiteX79" fmla="*/ 2591594 w 3582988"/>
                    <a:gd name="connsiteY79" fmla="*/ 773906 h 2008188"/>
                    <a:gd name="connsiteX80" fmla="*/ 2615406 w 3582988"/>
                    <a:gd name="connsiteY80" fmla="*/ 840581 h 2008188"/>
                    <a:gd name="connsiteX81" fmla="*/ 2596356 w 3582988"/>
                    <a:gd name="connsiteY81" fmla="*/ 897731 h 2008188"/>
                    <a:gd name="connsiteX82" fmla="*/ 2620169 w 3582988"/>
                    <a:gd name="connsiteY82" fmla="*/ 978694 h 2008188"/>
                    <a:gd name="connsiteX83" fmla="*/ 2653506 w 3582988"/>
                    <a:gd name="connsiteY83" fmla="*/ 1050131 h 2008188"/>
                    <a:gd name="connsiteX84" fmla="*/ 2701131 w 3582988"/>
                    <a:gd name="connsiteY84" fmla="*/ 1088231 h 2008188"/>
                    <a:gd name="connsiteX85" fmla="*/ 2753519 w 3582988"/>
                    <a:gd name="connsiteY85" fmla="*/ 1097756 h 2008188"/>
                    <a:gd name="connsiteX86" fmla="*/ 2772569 w 3582988"/>
                    <a:gd name="connsiteY86" fmla="*/ 1173956 h 2008188"/>
                    <a:gd name="connsiteX87" fmla="*/ 2767806 w 3582988"/>
                    <a:gd name="connsiteY87" fmla="*/ 1245394 h 2008188"/>
                    <a:gd name="connsiteX88" fmla="*/ 2782094 w 3582988"/>
                    <a:gd name="connsiteY88" fmla="*/ 1369219 h 2008188"/>
                    <a:gd name="connsiteX89" fmla="*/ 2801144 w 3582988"/>
                    <a:gd name="connsiteY89" fmla="*/ 1435894 h 2008188"/>
                    <a:gd name="connsiteX90" fmla="*/ 2743994 w 3582988"/>
                    <a:gd name="connsiteY90" fmla="*/ 1407319 h 2008188"/>
                    <a:gd name="connsiteX91" fmla="*/ 2724944 w 3582988"/>
                    <a:gd name="connsiteY91" fmla="*/ 1354931 h 2008188"/>
                    <a:gd name="connsiteX92" fmla="*/ 2729706 w 3582988"/>
                    <a:gd name="connsiteY92" fmla="*/ 1278731 h 2008188"/>
                    <a:gd name="connsiteX93" fmla="*/ 2677319 w 3582988"/>
                    <a:gd name="connsiteY93" fmla="*/ 1207294 h 2008188"/>
                    <a:gd name="connsiteX94" fmla="*/ 2667794 w 3582988"/>
                    <a:gd name="connsiteY94" fmla="*/ 1131094 h 2008188"/>
                    <a:gd name="connsiteX95" fmla="*/ 2639219 w 3582988"/>
                    <a:gd name="connsiteY95" fmla="*/ 1059656 h 2008188"/>
                    <a:gd name="connsiteX96" fmla="*/ 2620169 w 3582988"/>
                    <a:gd name="connsiteY96" fmla="*/ 997744 h 2008188"/>
                    <a:gd name="connsiteX97" fmla="*/ 2582069 w 3582988"/>
                    <a:gd name="connsiteY97" fmla="*/ 931069 h 2008188"/>
                    <a:gd name="connsiteX98" fmla="*/ 2534444 w 3582988"/>
                    <a:gd name="connsiteY98" fmla="*/ 902494 h 2008188"/>
                    <a:gd name="connsiteX99" fmla="*/ 2434431 w 3582988"/>
                    <a:gd name="connsiteY99" fmla="*/ 935831 h 2008188"/>
                    <a:gd name="connsiteX100" fmla="*/ 2358231 w 3582988"/>
                    <a:gd name="connsiteY100" fmla="*/ 1002506 h 2008188"/>
                    <a:gd name="connsiteX101" fmla="*/ 2320131 w 3582988"/>
                    <a:gd name="connsiteY101" fmla="*/ 1102519 h 2008188"/>
                    <a:gd name="connsiteX102" fmla="*/ 2277269 w 3582988"/>
                    <a:gd name="connsiteY102" fmla="*/ 1212056 h 2008188"/>
                    <a:gd name="connsiteX103" fmla="*/ 2286794 w 3582988"/>
                    <a:gd name="connsiteY103" fmla="*/ 1321594 h 2008188"/>
                    <a:gd name="connsiteX104" fmla="*/ 2348706 w 3582988"/>
                    <a:gd name="connsiteY104" fmla="*/ 1378744 h 2008188"/>
                    <a:gd name="connsiteX105" fmla="*/ 2396331 w 3582988"/>
                    <a:gd name="connsiteY105" fmla="*/ 1393031 h 2008188"/>
                    <a:gd name="connsiteX106" fmla="*/ 2458244 w 3582988"/>
                    <a:gd name="connsiteY106" fmla="*/ 1450181 h 2008188"/>
                    <a:gd name="connsiteX107" fmla="*/ 2529681 w 3582988"/>
                    <a:gd name="connsiteY107" fmla="*/ 1426369 h 2008188"/>
                    <a:gd name="connsiteX108" fmla="*/ 2601119 w 3582988"/>
                    <a:gd name="connsiteY108" fmla="*/ 1407319 h 2008188"/>
                    <a:gd name="connsiteX109" fmla="*/ 2591594 w 3582988"/>
                    <a:gd name="connsiteY109" fmla="*/ 1445419 h 2008188"/>
                    <a:gd name="connsiteX110" fmla="*/ 2563019 w 3582988"/>
                    <a:gd name="connsiteY110" fmla="*/ 1440656 h 2008188"/>
                    <a:gd name="connsiteX111" fmla="*/ 2582069 w 3582988"/>
                    <a:gd name="connsiteY111" fmla="*/ 1493044 h 2008188"/>
                    <a:gd name="connsiteX112" fmla="*/ 2567781 w 3582988"/>
                    <a:gd name="connsiteY112" fmla="*/ 1535906 h 2008188"/>
                    <a:gd name="connsiteX113" fmla="*/ 2553494 w 3582988"/>
                    <a:gd name="connsiteY113" fmla="*/ 1578769 h 2008188"/>
                    <a:gd name="connsiteX114" fmla="*/ 2510631 w 3582988"/>
                    <a:gd name="connsiteY114" fmla="*/ 1588294 h 2008188"/>
                    <a:gd name="connsiteX115" fmla="*/ 2453481 w 3582988"/>
                    <a:gd name="connsiteY115" fmla="*/ 1569244 h 2008188"/>
                    <a:gd name="connsiteX116" fmla="*/ 2405856 w 3582988"/>
                    <a:gd name="connsiteY116" fmla="*/ 1588294 h 2008188"/>
                    <a:gd name="connsiteX117" fmla="*/ 2472531 w 3582988"/>
                    <a:gd name="connsiteY117" fmla="*/ 1645444 h 2008188"/>
                    <a:gd name="connsiteX118" fmla="*/ 2534444 w 3582988"/>
                    <a:gd name="connsiteY118" fmla="*/ 1645444 h 2008188"/>
                    <a:gd name="connsiteX119" fmla="*/ 2591594 w 3582988"/>
                    <a:gd name="connsiteY119" fmla="*/ 1721644 h 2008188"/>
                    <a:gd name="connsiteX120" fmla="*/ 2624931 w 3582988"/>
                    <a:gd name="connsiteY120" fmla="*/ 1774031 h 2008188"/>
                    <a:gd name="connsiteX121" fmla="*/ 2682081 w 3582988"/>
                    <a:gd name="connsiteY121" fmla="*/ 1764506 h 2008188"/>
                    <a:gd name="connsiteX122" fmla="*/ 2705894 w 3582988"/>
                    <a:gd name="connsiteY122" fmla="*/ 1797844 h 2008188"/>
                    <a:gd name="connsiteX123" fmla="*/ 2653506 w 3582988"/>
                    <a:gd name="connsiteY123" fmla="*/ 1812131 h 2008188"/>
                    <a:gd name="connsiteX124" fmla="*/ 2577306 w 3582988"/>
                    <a:gd name="connsiteY124" fmla="*/ 1835944 h 2008188"/>
                    <a:gd name="connsiteX125" fmla="*/ 2567781 w 3582988"/>
                    <a:gd name="connsiteY125" fmla="*/ 1902619 h 2008188"/>
                    <a:gd name="connsiteX126" fmla="*/ 2596356 w 3582988"/>
                    <a:gd name="connsiteY126" fmla="*/ 1974056 h 2008188"/>
                    <a:gd name="connsiteX127" fmla="*/ 2601119 w 3582988"/>
                    <a:gd name="connsiteY127" fmla="*/ 2007394 h 2008188"/>
                    <a:gd name="connsiteX128" fmla="*/ 2529681 w 3582988"/>
                    <a:gd name="connsiteY128" fmla="*/ 1969294 h 2008188"/>
                    <a:gd name="connsiteX0" fmla="*/ 96044 w 3582988"/>
                    <a:gd name="connsiteY0" fmla="*/ 1526381 h 2027238"/>
                    <a:gd name="connsiteX1" fmla="*/ 129381 w 3582988"/>
                    <a:gd name="connsiteY1" fmla="*/ 1445419 h 2027238"/>
                    <a:gd name="connsiteX2" fmla="*/ 129381 w 3582988"/>
                    <a:gd name="connsiteY2" fmla="*/ 1388269 h 2027238"/>
                    <a:gd name="connsiteX3" fmla="*/ 138906 w 3582988"/>
                    <a:gd name="connsiteY3" fmla="*/ 1345406 h 2027238"/>
                    <a:gd name="connsiteX4" fmla="*/ 110331 w 3582988"/>
                    <a:gd name="connsiteY4" fmla="*/ 1288256 h 2027238"/>
                    <a:gd name="connsiteX5" fmla="*/ 119856 w 3582988"/>
                    <a:gd name="connsiteY5" fmla="*/ 1216819 h 2027238"/>
                    <a:gd name="connsiteX6" fmla="*/ 72231 w 3582988"/>
                    <a:gd name="connsiteY6" fmla="*/ 1231106 h 2027238"/>
                    <a:gd name="connsiteX7" fmla="*/ 57944 w 3582988"/>
                    <a:gd name="connsiteY7" fmla="*/ 1264444 h 2027238"/>
                    <a:gd name="connsiteX8" fmla="*/ 5556 w 3582988"/>
                    <a:gd name="connsiteY8" fmla="*/ 1264444 h 2027238"/>
                    <a:gd name="connsiteX9" fmla="*/ 24606 w 3582988"/>
                    <a:gd name="connsiteY9" fmla="*/ 1216819 h 2027238"/>
                    <a:gd name="connsiteX10" fmla="*/ 57944 w 3582988"/>
                    <a:gd name="connsiteY10" fmla="*/ 1178719 h 2027238"/>
                    <a:gd name="connsiteX11" fmla="*/ 76994 w 3582988"/>
                    <a:gd name="connsiteY11" fmla="*/ 1197769 h 2027238"/>
                    <a:gd name="connsiteX12" fmla="*/ 100806 w 3582988"/>
                    <a:gd name="connsiteY12" fmla="*/ 1173956 h 2027238"/>
                    <a:gd name="connsiteX13" fmla="*/ 86519 w 3582988"/>
                    <a:gd name="connsiteY13" fmla="*/ 1150144 h 2027238"/>
                    <a:gd name="connsiteX14" fmla="*/ 53181 w 3582988"/>
                    <a:gd name="connsiteY14" fmla="*/ 1140619 h 2027238"/>
                    <a:gd name="connsiteX15" fmla="*/ 57944 w 3582988"/>
                    <a:gd name="connsiteY15" fmla="*/ 1073944 h 2027238"/>
                    <a:gd name="connsiteX16" fmla="*/ 119856 w 3582988"/>
                    <a:gd name="connsiteY16" fmla="*/ 1035844 h 2027238"/>
                    <a:gd name="connsiteX17" fmla="*/ 167481 w 3582988"/>
                    <a:gd name="connsiteY17" fmla="*/ 926306 h 2027238"/>
                    <a:gd name="connsiteX18" fmla="*/ 181769 w 3582988"/>
                    <a:gd name="connsiteY18" fmla="*/ 816769 h 2027238"/>
                    <a:gd name="connsiteX19" fmla="*/ 181769 w 3582988"/>
                    <a:gd name="connsiteY19" fmla="*/ 745331 h 2027238"/>
                    <a:gd name="connsiteX20" fmla="*/ 234156 w 3582988"/>
                    <a:gd name="connsiteY20" fmla="*/ 735806 h 2027238"/>
                    <a:gd name="connsiteX21" fmla="*/ 272256 w 3582988"/>
                    <a:gd name="connsiteY21" fmla="*/ 692944 h 2027238"/>
                    <a:gd name="connsiteX22" fmla="*/ 334169 w 3582988"/>
                    <a:gd name="connsiteY22" fmla="*/ 640556 h 2027238"/>
                    <a:gd name="connsiteX23" fmla="*/ 396081 w 3582988"/>
                    <a:gd name="connsiteY23" fmla="*/ 516731 h 2027238"/>
                    <a:gd name="connsiteX24" fmla="*/ 457994 w 3582988"/>
                    <a:gd name="connsiteY24" fmla="*/ 454819 h 2027238"/>
                    <a:gd name="connsiteX25" fmla="*/ 567531 w 3582988"/>
                    <a:gd name="connsiteY25" fmla="*/ 421481 h 2027238"/>
                    <a:gd name="connsiteX26" fmla="*/ 700881 w 3582988"/>
                    <a:gd name="connsiteY26" fmla="*/ 392906 h 2027238"/>
                    <a:gd name="connsiteX27" fmla="*/ 767556 w 3582988"/>
                    <a:gd name="connsiteY27" fmla="*/ 307181 h 2027238"/>
                    <a:gd name="connsiteX28" fmla="*/ 867569 w 3582988"/>
                    <a:gd name="connsiteY28" fmla="*/ 302419 h 2027238"/>
                    <a:gd name="connsiteX29" fmla="*/ 929481 w 3582988"/>
                    <a:gd name="connsiteY29" fmla="*/ 226219 h 2027238"/>
                    <a:gd name="connsiteX30" fmla="*/ 1010444 w 3582988"/>
                    <a:gd name="connsiteY30" fmla="*/ 173831 h 2027238"/>
                    <a:gd name="connsiteX31" fmla="*/ 1000919 w 3582988"/>
                    <a:gd name="connsiteY31" fmla="*/ 102394 h 2027238"/>
                    <a:gd name="connsiteX32" fmla="*/ 1062831 w 3582988"/>
                    <a:gd name="connsiteY32" fmla="*/ 92869 h 2027238"/>
                    <a:gd name="connsiteX33" fmla="*/ 1119981 w 3582988"/>
                    <a:gd name="connsiteY33" fmla="*/ 64294 h 2027238"/>
                    <a:gd name="connsiteX34" fmla="*/ 1172369 w 3582988"/>
                    <a:gd name="connsiteY34" fmla="*/ 64294 h 2027238"/>
                    <a:gd name="connsiteX35" fmla="*/ 1248569 w 3582988"/>
                    <a:gd name="connsiteY35" fmla="*/ 45244 h 2027238"/>
                    <a:gd name="connsiteX36" fmla="*/ 1253331 w 3582988"/>
                    <a:gd name="connsiteY36" fmla="*/ 7144 h 2027238"/>
                    <a:gd name="connsiteX37" fmla="*/ 1410494 w 3582988"/>
                    <a:gd name="connsiteY37" fmla="*/ 2381 h 2027238"/>
                    <a:gd name="connsiteX38" fmla="*/ 1510506 w 3582988"/>
                    <a:gd name="connsiteY38" fmla="*/ 21431 h 2027238"/>
                    <a:gd name="connsiteX39" fmla="*/ 1567656 w 3582988"/>
                    <a:gd name="connsiteY39" fmla="*/ 64294 h 2027238"/>
                    <a:gd name="connsiteX40" fmla="*/ 1667669 w 3582988"/>
                    <a:gd name="connsiteY40" fmla="*/ 59531 h 2027238"/>
                    <a:gd name="connsiteX41" fmla="*/ 1772444 w 3582988"/>
                    <a:gd name="connsiteY41" fmla="*/ 116681 h 2027238"/>
                    <a:gd name="connsiteX42" fmla="*/ 1867694 w 3582988"/>
                    <a:gd name="connsiteY42" fmla="*/ 159544 h 2027238"/>
                    <a:gd name="connsiteX43" fmla="*/ 1934369 w 3582988"/>
                    <a:gd name="connsiteY43" fmla="*/ 140494 h 2027238"/>
                    <a:gd name="connsiteX44" fmla="*/ 2034381 w 3582988"/>
                    <a:gd name="connsiteY44" fmla="*/ 178594 h 2027238"/>
                    <a:gd name="connsiteX45" fmla="*/ 2124869 w 3582988"/>
                    <a:gd name="connsiteY45" fmla="*/ 192881 h 2027238"/>
                    <a:gd name="connsiteX46" fmla="*/ 2234406 w 3582988"/>
                    <a:gd name="connsiteY46" fmla="*/ 183356 h 2027238"/>
                    <a:gd name="connsiteX47" fmla="*/ 2343944 w 3582988"/>
                    <a:gd name="connsiteY47" fmla="*/ 230981 h 2027238"/>
                    <a:gd name="connsiteX48" fmla="*/ 2439194 w 3582988"/>
                    <a:gd name="connsiteY48" fmla="*/ 245269 h 2027238"/>
                    <a:gd name="connsiteX49" fmla="*/ 2505869 w 3582988"/>
                    <a:gd name="connsiteY49" fmla="*/ 245269 h 2027238"/>
                    <a:gd name="connsiteX50" fmla="*/ 2539206 w 3582988"/>
                    <a:gd name="connsiteY50" fmla="*/ 292894 h 2027238"/>
                    <a:gd name="connsiteX51" fmla="*/ 2667794 w 3582988"/>
                    <a:gd name="connsiteY51" fmla="*/ 335756 h 2027238"/>
                    <a:gd name="connsiteX52" fmla="*/ 2820194 w 3582988"/>
                    <a:gd name="connsiteY52" fmla="*/ 340519 h 2027238"/>
                    <a:gd name="connsiteX53" fmla="*/ 2934494 w 3582988"/>
                    <a:gd name="connsiteY53" fmla="*/ 364331 h 2027238"/>
                    <a:gd name="connsiteX54" fmla="*/ 3091656 w 3582988"/>
                    <a:gd name="connsiteY54" fmla="*/ 402431 h 2027238"/>
                    <a:gd name="connsiteX55" fmla="*/ 3239294 w 3582988"/>
                    <a:gd name="connsiteY55" fmla="*/ 454819 h 2027238"/>
                    <a:gd name="connsiteX56" fmla="*/ 3334544 w 3582988"/>
                    <a:gd name="connsiteY56" fmla="*/ 478631 h 2027238"/>
                    <a:gd name="connsiteX57" fmla="*/ 3434556 w 3582988"/>
                    <a:gd name="connsiteY57" fmla="*/ 521494 h 2027238"/>
                    <a:gd name="connsiteX58" fmla="*/ 3520281 w 3582988"/>
                    <a:gd name="connsiteY58" fmla="*/ 578644 h 2027238"/>
                    <a:gd name="connsiteX59" fmla="*/ 3582194 w 3582988"/>
                    <a:gd name="connsiteY59" fmla="*/ 645319 h 2027238"/>
                    <a:gd name="connsiteX60" fmla="*/ 3525044 w 3582988"/>
                    <a:gd name="connsiteY60" fmla="*/ 645319 h 2027238"/>
                    <a:gd name="connsiteX61" fmla="*/ 3463131 w 3582988"/>
                    <a:gd name="connsiteY61" fmla="*/ 626269 h 2027238"/>
                    <a:gd name="connsiteX62" fmla="*/ 3434556 w 3582988"/>
                    <a:gd name="connsiteY62" fmla="*/ 597694 h 2027238"/>
                    <a:gd name="connsiteX63" fmla="*/ 3367881 w 3582988"/>
                    <a:gd name="connsiteY63" fmla="*/ 573881 h 2027238"/>
                    <a:gd name="connsiteX64" fmla="*/ 3320256 w 3582988"/>
                    <a:gd name="connsiteY64" fmla="*/ 573881 h 2027238"/>
                    <a:gd name="connsiteX65" fmla="*/ 3291681 w 3582988"/>
                    <a:gd name="connsiteY65" fmla="*/ 550069 h 2027238"/>
                    <a:gd name="connsiteX66" fmla="*/ 3215481 w 3582988"/>
                    <a:gd name="connsiteY66" fmla="*/ 573881 h 2027238"/>
                    <a:gd name="connsiteX67" fmla="*/ 3153569 w 3582988"/>
                    <a:gd name="connsiteY67" fmla="*/ 545306 h 2027238"/>
                    <a:gd name="connsiteX68" fmla="*/ 3072606 w 3582988"/>
                    <a:gd name="connsiteY68" fmla="*/ 550069 h 2027238"/>
                    <a:gd name="connsiteX69" fmla="*/ 3015456 w 3582988"/>
                    <a:gd name="connsiteY69" fmla="*/ 564356 h 2027238"/>
                    <a:gd name="connsiteX70" fmla="*/ 2829719 w 3582988"/>
                    <a:gd name="connsiteY70" fmla="*/ 511969 h 2027238"/>
                    <a:gd name="connsiteX71" fmla="*/ 2705894 w 3582988"/>
                    <a:gd name="connsiteY71" fmla="*/ 469106 h 2027238"/>
                    <a:gd name="connsiteX72" fmla="*/ 2701131 w 3582988"/>
                    <a:gd name="connsiteY72" fmla="*/ 507206 h 2027238"/>
                    <a:gd name="connsiteX73" fmla="*/ 2705894 w 3582988"/>
                    <a:gd name="connsiteY73" fmla="*/ 550069 h 2027238"/>
                    <a:gd name="connsiteX74" fmla="*/ 2672556 w 3582988"/>
                    <a:gd name="connsiteY74" fmla="*/ 578644 h 2027238"/>
                    <a:gd name="connsiteX75" fmla="*/ 2648744 w 3582988"/>
                    <a:gd name="connsiteY75" fmla="*/ 554831 h 2027238"/>
                    <a:gd name="connsiteX76" fmla="*/ 2605881 w 3582988"/>
                    <a:gd name="connsiteY76" fmla="*/ 588169 h 2027238"/>
                    <a:gd name="connsiteX77" fmla="*/ 2553494 w 3582988"/>
                    <a:gd name="connsiteY77" fmla="*/ 621506 h 2027238"/>
                    <a:gd name="connsiteX78" fmla="*/ 2548731 w 3582988"/>
                    <a:gd name="connsiteY78" fmla="*/ 683419 h 2027238"/>
                    <a:gd name="connsiteX79" fmla="*/ 2591594 w 3582988"/>
                    <a:gd name="connsiteY79" fmla="*/ 773906 h 2027238"/>
                    <a:gd name="connsiteX80" fmla="*/ 2615406 w 3582988"/>
                    <a:gd name="connsiteY80" fmla="*/ 840581 h 2027238"/>
                    <a:gd name="connsiteX81" fmla="*/ 2596356 w 3582988"/>
                    <a:gd name="connsiteY81" fmla="*/ 897731 h 2027238"/>
                    <a:gd name="connsiteX82" fmla="*/ 2620169 w 3582988"/>
                    <a:gd name="connsiteY82" fmla="*/ 978694 h 2027238"/>
                    <a:gd name="connsiteX83" fmla="*/ 2653506 w 3582988"/>
                    <a:gd name="connsiteY83" fmla="*/ 1050131 h 2027238"/>
                    <a:gd name="connsiteX84" fmla="*/ 2701131 w 3582988"/>
                    <a:gd name="connsiteY84" fmla="*/ 1088231 h 2027238"/>
                    <a:gd name="connsiteX85" fmla="*/ 2753519 w 3582988"/>
                    <a:gd name="connsiteY85" fmla="*/ 1097756 h 2027238"/>
                    <a:gd name="connsiteX86" fmla="*/ 2772569 w 3582988"/>
                    <a:gd name="connsiteY86" fmla="*/ 1173956 h 2027238"/>
                    <a:gd name="connsiteX87" fmla="*/ 2767806 w 3582988"/>
                    <a:gd name="connsiteY87" fmla="*/ 1245394 h 2027238"/>
                    <a:gd name="connsiteX88" fmla="*/ 2782094 w 3582988"/>
                    <a:gd name="connsiteY88" fmla="*/ 1369219 h 2027238"/>
                    <a:gd name="connsiteX89" fmla="*/ 2801144 w 3582988"/>
                    <a:gd name="connsiteY89" fmla="*/ 1435894 h 2027238"/>
                    <a:gd name="connsiteX90" fmla="*/ 2743994 w 3582988"/>
                    <a:gd name="connsiteY90" fmla="*/ 1407319 h 2027238"/>
                    <a:gd name="connsiteX91" fmla="*/ 2724944 w 3582988"/>
                    <a:gd name="connsiteY91" fmla="*/ 1354931 h 2027238"/>
                    <a:gd name="connsiteX92" fmla="*/ 2729706 w 3582988"/>
                    <a:gd name="connsiteY92" fmla="*/ 1278731 h 2027238"/>
                    <a:gd name="connsiteX93" fmla="*/ 2677319 w 3582988"/>
                    <a:gd name="connsiteY93" fmla="*/ 1207294 h 2027238"/>
                    <a:gd name="connsiteX94" fmla="*/ 2667794 w 3582988"/>
                    <a:gd name="connsiteY94" fmla="*/ 1131094 h 2027238"/>
                    <a:gd name="connsiteX95" fmla="*/ 2639219 w 3582988"/>
                    <a:gd name="connsiteY95" fmla="*/ 1059656 h 2027238"/>
                    <a:gd name="connsiteX96" fmla="*/ 2620169 w 3582988"/>
                    <a:gd name="connsiteY96" fmla="*/ 997744 h 2027238"/>
                    <a:gd name="connsiteX97" fmla="*/ 2582069 w 3582988"/>
                    <a:gd name="connsiteY97" fmla="*/ 931069 h 2027238"/>
                    <a:gd name="connsiteX98" fmla="*/ 2534444 w 3582988"/>
                    <a:gd name="connsiteY98" fmla="*/ 902494 h 2027238"/>
                    <a:gd name="connsiteX99" fmla="*/ 2434431 w 3582988"/>
                    <a:gd name="connsiteY99" fmla="*/ 935831 h 2027238"/>
                    <a:gd name="connsiteX100" fmla="*/ 2358231 w 3582988"/>
                    <a:gd name="connsiteY100" fmla="*/ 1002506 h 2027238"/>
                    <a:gd name="connsiteX101" fmla="*/ 2320131 w 3582988"/>
                    <a:gd name="connsiteY101" fmla="*/ 1102519 h 2027238"/>
                    <a:gd name="connsiteX102" fmla="*/ 2277269 w 3582988"/>
                    <a:gd name="connsiteY102" fmla="*/ 1212056 h 2027238"/>
                    <a:gd name="connsiteX103" fmla="*/ 2286794 w 3582988"/>
                    <a:gd name="connsiteY103" fmla="*/ 1321594 h 2027238"/>
                    <a:gd name="connsiteX104" fmla="*/ 2348706 w 3582988"/>
                    <a:gd name="connsiteY104" fmla="*/ 1378744 h 2027238"/>
                    <a:gd name="connsiteX105" fmla="*/ 2396331 w 3582988"/>
                    <a:gd name="connsiteY105" fmla="*/ 1393031 h 2027238"/>
                    <a:gd name="connsiteX106" fmla="*/ 2458244 w 3582988"/>
                    <a:gd name="connsiteY106" fmla="*/ 1450181 h 2027238"/>
                    <a:gd name="connsiteX107" fmla="*/ 2529681 w 3582988"/>
                    <a:gd name="connsiteY107" fmla="*/ 1426369 h 2027238"/>
                    <a:gd name="connsiteX108" fmla="*/ 2601119 w 3582988"/>
                    <a:gd name="connsiteY108" fmla="*/ 1407319 h 2027238"/>
                    <a:gd name="connsiteX109" fmla="*/ 2591594 w 3582988"/>
                    <a:gd name="connsiteY109" fmla="*/ 1445419 h 2027238"/>
                    <a:gd name="connsiteX110" fmla="*/ 2563019 w 3582988"/>
                    <a:gd name="connsiteY110" fmla="*/ 1440656 h 2027238"/>
                    <a:gd name="connsiteX111" fmla="*/ 2582069 w 3582988"/>
                    <a:gd name="connsiteY111" fmla="*/ 1493044 h 2027238"/>
                    <a:gd name="connsiteX112" fmla="*/ 2567781 w 3582988"/>
                    <a:gd name="connsiteY112" fmla="*/ 1535906 h 2027238"/>
                    <a:gd name="connsiteX113" fmla="*/ 2553494 w 3582988"/>
                    <a:gd name="connsiteY113" fmla="*/ 1578769 h 2027238"/>
                    <a:gd name="connsiteX114" fmla="*/ 2510631 w 3582988"/>
                    <a:gd name="connsiteY114" fmla="*/ 1588294 h 2027238"/>
                    <a:gd name="connsiteX115" fmla="*/ 2453481 w 3582988"/>
                    <a:gd name="connsiteY115" fmla="*/ 1569244 h 2027238"/>
                    <a:gd name="connsiteX116" fmla="*/ 2405856 w 3582988"/>
                    <a:gd name="connsiteY116" fmla="*/ 1588294 h 2027238"/>
                    <a:gd name="connsiteX117" fmla="*/ 2472531 w 3582988"/>
                    <a:gd name="connsiteY117" fmla="*/ 1645444 h 2027238"/>
                    <a:gd name="connsiteX118" fmla="*/ 2534444 w 3582988"/>
                    <a:gd name="connsiteY118" fmla="*/ 1645444 h 2027238"/>
                    <a:gd name="connsiteX119" fmla="*/ 2591594 w 3582988"/>
                    <a:gd name="connsiteY119" fmla="*/ 1721644 h 2027238"/>
                    <a:gd name="connsiteX120" fmla="*/ 2624931 w 3582988"/>
                    <a:gd name="connsiteY120" fmla="*/ 1774031 h 2027238"/>
                    <a:gd name="connsiteX121" fmla="*/ 2682081 w 3582988"/>
                    <a:gd name="connsiteY121" fmla="*/ 1764506 h 2027238"/>
                    <a:gd name="connsiteX122" fmla="*/ 2705894 w 3582988"/>
                    <a:gd name="connsiteY122" fmla="*/ 1797844 h 2027238"/>
                    <a:gd name="connsiteX123" fmla="*/ 2653506 w 3582988"/>
                    <a:gd name="connsiteY123" fmla="*/ 1812131 h 2027238"/>
                    <a:gd name="connsiteX124" fmla="*/ 2577306 w 3582988"/>
                    <a:gd name="connsiteY124" fmla="*/ 1835944 h 2027238"/>
                    <a:gd name="connsiteX125" fmla="*/ 2567781 w 3582988"/>
                    <a:gd name="connsiteY125" fmla="*/ 1902619 h 2027238"/>
                    <a:gd name="connsiteX126" fmla="*/ 2596356 w 3582988"/>
                    <a:gd name="connsiteY126" fmla="*/ 1974056 h 2027238"/>
                    <a:gd name="connsiteX127" fmla="*/ 2639219 w 3582988"/>
                    <a:gd name="connsiteY127" fmla="*/ 2026444 h 2027238"/>
                    <a:gd name="connsiteX128" fmla="*/ 2529681 w 3582988"/>
                    <a:gd name="connsiteY128" fmla="*/ 1969294 h 2027238"/>
                    <a:gd name="connsiteX0" fmla="*/ 96044 w 3582988"/>
                    <a:gd name="connsiteY0" fmla="*/ 1526381 h 2459832"/>
                    <a:gd name="connsiteX1" fmla="*/ 129381 w 3582988"/>
                    <a:gd name="connsiteY1" fmla="*/ 1445419 h 2459832"/>
                    <a:gd name="connsiteX2" fmla="*/ 129381 w 3582988"/>
                    <a:gd name="connsiteY2" fmla="*/ 1388269 h 2459832"/>
                    <a:gd name="connsiteX3" fmla="*/ 138906 w 3582988"/>
                    <a:gd name="connsiteY3" fmla="*/ 1345406 h 2459832"/>
                    <a:gd name="connsiteX4" fmla="*/ 110331 w 3582988"/>
                    <a:gd name="connsiteY4" fmla="*/ 1288256 h 2459832"/>
                    <a:gd name="connsiteX5" fmla="*/ 119856 w 3582988"/>
                    <a:gd name="connsiteY5" fmla="*/ 1216819 h 2459832"/>
                    <a:gd name="connsiteX6" fmla="*/ 72231 w 3582988"/>
                    <a:gd name="connsiteY6" fmla="*/ 1231106 h 2459832"/>
                    <a:gd name="connsiteX7" fmla="*/ 57944 w 3582988"/>
                    <a:gd name="connsiteY7" fmla="*/ 1264444 h 2459832"/>
                    <a:gd name="connsiteX8" fmla="*/ 5556 w 3582988"/>
                    <a:gd name="connsiteY8" fmla="*/ 1264444 h 2459832"/>
                    <a:gd name="connsiteX9" fmla="*/ 24606 w 3582988"/>
                    <a:gd name="connsiteY9" fmla="*/ 1216819 h 2459832"/>
                    <a:gd name="connsiteX10" fmla="*/ 57944 w 3582988"/>
                    <a:gd name="connsiteY10" fmla="*/ 1178719 h 2459832"/>
                    <a:gd name="connsiteX11" fmla="*/ 76994 w 3582988"/>
                    <a:gd name="connsiteY11" fmla="*/ 1197769 h 2459832"/>
                    <a:gd name="connsiteX12" fmla="*/ 100806 w 3582988"/>
                    <a:gd name="connsiteY12" fmla="*/ 1173956 h 2459832"/>
                    <a:gd name="connsiteX13" fmla="*/ 86519 w 3582988"/>
                    <a:gd name="connsiteY13" fmla="*/ 1150144 h 2459832"/>
                    <a:gd name="connsiteX14" fmla="*/ 53181 w 3582988"/>
                    <a:gd name="connsiteY14" fmla="*/ 1140619 h 2459832"/>
                    <a:gd name="connsiteX15" fmla="*/ 57944 w 3582988"/>
                    <a:gd name="connsiteY15" fmla="*/ 1073944 h 2459832"/>
                    <a:gd name="connsiteX16" fmla="*/ 119856 w 3582988"/>
                    <a:gd name="connsiteY16" fmla="*/ 1035844 h 2459832"/>
                    <a:gd name="connsiteX17" fmla="*/ 167481 w 3582988"/>
                    <a:gd name="connsiteY17" fmla="*/ 926306 h 2459832"/>
                    <a:gd name="connsiteX18" fmla="*/ 181769 w 3582988"/>
                    <a:gd name="connsiteY18" fmla="*/ 816769 h 2459832"/>
                    <a:gd name="connsiteX19" fmla="*/ 181769 w 3582988"/>
                    <a:gd name="connsiteY19" fmla="*/ 745331 h 2459832"/>
                    <a:gd name="connsiteX20" fmla="*/ 234156 w 3582988"/>
                    <a:gd name="connsiteY20" fmla="*/ 735806 h 2459832"/>
                    <a:gd name="connsiteX21" fmla="*/ 272256 w 3582988"/>
                    <a:gd name="connsiteY21" fmla="*/ 692944 h 2459832"/>
                    <a:gd name="connsiteX22" fmla="*/ 334169 w 3582988"/>
                    <a:gd name="connsiteY22" fmla="*/ 640556 h 2459832"/>
                    <a:gd name="connsiteX23" fmla="*/ 396081 w 3582988"/>
                    <a:gd name="connsiteY23" fmla="*/ 516731 h 2459832"/>
                    <a:gd name="connsiteX24" fmla="*/ 457994 w 3582988"/>
                    <a:gd name="connsiteY24" fmla="*/ 454819 h 2459832"/>
                    <a:gd name="connsiteX25" fmla="*/ 567531 w 3582988"/>
                    <a:gd name="connsiteY25" fmla="*/ 421481 h 2459832"/>
                    <a:gd name="connsiteX26" fmla="*/ 700881 w 3582988"/>
                    <a:gd name="connsiteY26" fmla="*/ 392906 h 2459832"/>
                    <a:gd name="connsiteX27" fmla="*/ 767556 w 3582988"/>
                    <a:gd name="connsiteY27" fmla="*/ 307181 h 2459832"/>
                    <a:gd name="connsiteX28" fmla="*/ 867569 w 3582988"/>
                    <a:gd name="connsiteY28" fmla="*/ 302419 h 2459832"/>
                    <a:gd name="connsiteX29" fmla="*/ 929481 w 3582988"/>
                    <a:gd name="connsiteY29" fmla="*/ 226219 h 2459832"/>
                    <a:gd name="connsiteX30" fmla="*/ 1010444 w 3582988"/>
                    <a:gd name="connsiteY30" fmla="*/ 173831 h 2459832"/>
                    <a:gd name="connsiteX31" fmla="*/ 1000919 w 3582988"/>
                    <a:gd name="connsiteY31" fmla="*/ 102394 h 2459832"/>
                    <a:gd name="connsiteX32" fmla="*/ 1062831 w 3582988"/>
                    <a:gd name="connsiteY32" fmla="*/ 92869 h 2459832"/>
                    <a:gd name="connsiteX33" fmla="*/ 1119981 w 3582988"/>
                    <a:gd name="connsiteY33" fmla="*/ 64294 h 2459832"/>
                    <a:gd name="connsiteX34" fmla="*/ 1172369 w 3582988"/>
                    <a:gd name="connsiteY34" fmla="*/ 64294 h 2459832"/>
                    <a:gd name="connsiteX35" fmla="*/ 1248569 w 3582988"/>
                    <a:gd name="connsiteY35" fmla="*/ 45244 h 2459832"/>
                    <a:gd name="connsiteX36" fmla="*/ 1253331 w 3582988"/>
                    <a:gd name="connsiteY36" fmla="*/ 7144 h 2459832"/>
                    <a:gd name="connsiteX37" fmla="*/ 1410494 w 3582988"/>
                    <a:gd name="connsiteY37" fmla="*/ 2381 h 2459832"/>
                    <a:gd name="connsiteX38" fmla="*/ 1510506 w 3582988"/>
                    <a:gd name="connsiteY38" fmla="*/ 21431 h 2459832"/>
                    <a:gd name="connsiteX39" fmla="*/ 1567656 w 3582988"/>
                    <a:gd name="connsiteY39" fmla="*/ 64294 h 2459832"/>
                    <a:gd name="connsiteX40" fmla="*/ 1667669 w 3582988"/>
                    <a:gd name="connsiteY40" fmla="*/ 59531 h 2459832"/>
                    <a:gd name="connsiteX41" fmla="*/ 1772444 w 3582988"/>
                    <a:gd name="connsiteY41" fmla="*/ 116681 h 2459832"/>
                    <a:gd name="connsiteX42" fmla="*/ 1867694 w 3582988"/>
                    <a:gd name="connsiteY42" fmla="*/ 159544 h 2459832"/>
                    <a:gd name="connsiteX43" fmla="*/ 1934369 w 3582988"/>
                    <a:gd name="connsiteY43" fmla="*/ 140494 h 2459832"/>
                    <a:gd name="connsiteX44" fmla="*/ 2034381 w 3582988"/>
                    <a:gd name="connsiteY44" fmla="*/ 178594 h 2459832"/>
                    <a:gd name="connsiteX45" fmla="*/ 2124869 w 3582988"/>
                    <a:gd name="connsiteY45" fmla="*/ 192881 h 2459832"/>
                    <a:gd name="connsiteX46" fmla="*/ 2234406 w 3582988"/>
                    <a:gd name="connsiteY46" fmla="*/ 183356 h 2459832"/>
                    <a:gd name="connsiteX47" fmla="*/ 2343944 w 3582988"/>
                    <a:gd name="connsiteY47" fmla="*/ 230981 h 2459832"/>
                    <a:gd name="connsiteX48" fmla="*/ 2439194 w 3582988"/>
                    <a:gd name="connsiteY48" fmla="*/ 245269 h 2459832"/>
                    <a:gd name="connsiteX49" fmla="*/ 2505869 w 3582988"/>
                    <a:gd name="connsiteY49" fmla="*/ 245269 h 2459832"/>
                    <a:gd name="connsiteX50" fmla="*/ 2539206 w 3582988"/>
                    <a:gd name="connsiteY50" fmla="*/ 292894 h 2459832"/>
                    <a:gd name="connsiteX51" fmla="*/ 2667794 w 3582988"/>
                    <a:gd name="connsiteY51" fmla="*/ 335756 h 2459832"/>
                    <a:gd name="connsiteX52" fmla="*/ 2820194 w 3582988"/>
                    <a:gd name="connsiteY52" fmla="*/ 340519 h 2459832"/>
                    <a:gd name="connsiteX53" fmla="*/ 2934494 w 3582988"/>
                    <a:gd name="connsiteY53" fmla="*/ 364331 h 2459832"/>
                    <a:gd name="connsiteX54" fmla="*/ 3091656 w 3582988"/>
                    <a:gd name="connsiteY54" fmla="*/ 402431 h 2459832"/>
                    <a:gd name="connsiteX55" fmla="*/ 3239294 w 3582988"/>
                    <a:gd name="connsiteY55" fmla="*/ 454819 h 2459832"/>
                    <a:gd name="connsiteX56" fmla="*/ 3334544 w 3582988"/>
                    <a:gd name="connsiteY56" fmla="*/ 478631 h 2459832"/>
                    <a:gd name="connsiteX57" fmla="*/ 3434556 w 3582988"/>
                    <a:gd name="connsiteY57" fmla="*/ 521494 h 2459832"/>
                    <a:gd name="connsiteX58" fmla="*/ 3520281 w 3582988"/>
                    <a:gd name="connsiteY58" fmla="*/ 578644 h 2459832"/>
                    <a:gd name="connsiteX59" fmla="*/ 3582194 w 3582988"/>
                    <a:gd name="connsiteY59" fmla="*/ 645319 h 2459832"/>
                    <a:gd name="connsiteX60" fmla="*/ 3525044 w 3582988"/>
                    <a:gd name="connsiteY60" fmla="*/ 645319 h 2459832"/>
                    <a:gd name="connsiteX61" fmla="*/ 3463131 w 3582988"/>
                    <a:gd name="connsiteY61" fmla="*/ 626269 h 2459832"/>
                    <a:gd name="connsiteX62" fmla="*/ 3434556 w 3582988"/>
                    <a:gd name="connsiteY62" fmla="*/ 597694 h 2459832"/>
                    <a:gd name="connsiteX63" fmla="*/ 3367881 w 3582988"/>
                    <a:gd name="connsiteY63" fmla="*/ 573881 h 2459832"/>
                    <a:gd name="connsiteX64" fmla="*/ 3320256 w 3582988"/>
                    <a:gd name="connsiteY64" fmla="*/ 573881 h 2459832"/>
                    <a:gd name="connsiteX65" fmla="*/ 3291681 w 3582988"/>
                    <a:gd name="connsiteY65" fmla="*/ 550069 h 2459832"/>
                    <a:gd name="connsiteX66" fmla="*/ 3215481 w 3582988"/>
                    <a:gd name="connsiteY66" fmla="*/ 573881 h 2459832"/>
                    <a:gd name="connsiteX67" fmla="*/ 3153569 w 3582988"/>
                    <a:gd name="connsiteY67" fmla="*/ 545306 h 2459832"/>
                    <a:gd name="connsiteX68" fmla="*/ 3072606 w 3582988"/>
                    <a:gd name="connsiteY68" fmla="*/ 550069 h 2459832"/>
                    <a:gd name="connsiteX69" fmla="*/ 3015456 w 3582988"/>
                    <a:gd name="connsiteY69" fmla="*/ 564356 h 2459832"/>
                    <a:gd name="connsiteX70" fmla="*/ 2829719 w 3582988"/>
                    <a:gd name="connsiteY70" fmla="*/ 511969 h 2459832"/>
                    <a:gd name="connsiteX71" fmla="*/ 2705894 w 3582988"/>
                    <a:gd name="connsiteY71" fmla="*/ 469106 h 2459832"/>
                    <a:gd name="connsiteX72" fmla="*/ 2701131 w 3582988"/>
                    <a:gd name="connsiteY72" fmla="*/ 507206 h 2459832"/>
                    <a:gd name="connsiteX73" fmla="*/ 2705894 w 3582988"/>
                    <a:gd name="connsiteY73" fmla="*/ 550069 h 2459832"/>
                    <a:gd name="connsiteX74" fmla="*/ 2672556 w 3582988"/>
                    <a:gd name="connsiteY74" fmla="*/ 578644 h 2459832"/>
                    <a:gd name="connsiteX75" fmla="*/ 2648744 w 3582988"/>
                    <a:gd name="connsiteY75" fmla="*/ 554831 h 2459832"/>
                    <a:gd name="connsiteX76" fmla="*/ 2605881 w 3582988"/>
                    <a:gd name="connsiteY76" fmla="*/ 588169 h 2459832"/>
                    <a:gd name="connsiteX77" fmla="*/ 2553494 w 3582988"/>
                    <a:gd name="connsiteY77" fmla="*/ 621506 h 2459832"/>
                    <a:gd name="connsiteX78" fmla="*/ 2548731 w 3582988"/>
                    <a:gd name="connsiteY78" fmla="*/ 683419 h 2459832"/>
                    <a:gd name="connsiteX79" fmla="*/ 2591594 w 3582988"/>
                    <a:gd name="connsiteY79" fmla="*/ 773906 h 2459832"/>
                    <a:gd name="connsiteX80" fmla="*/ 2615406 w 3582988"/>
                    <a:gd name="connsiteY80" fmla="*/ 840581 h 2459832"/>
                    <a:gd name="connsiteX81" fmla="*/ 2596356 w 3582988"/>
                    <a:gd name="connsiteY81" fmla="*/ 897731 h 2459832"/>
                    <a:gd name="connsiteX82" fmla="*/ 2620169 w 3582988"/>
                    <a:gd name="connsiteY82" fmla="*/ 978694 h 2459832"/>
                    <a:gd name="connsiteX83" fmla="*/ 2653506 w 3582988"/>
                    <a:gd name="connsiteY83" fmla="*/ 1050131 h 2459832"/>
                    <a:gd name="connsiteX84" fmla="*/ 2701131 w 3582988"/>
                    <a:gd name="connsiteY84" fmla="*/ 1088231 h 2459832"/>
                    <a:gd name="connsiteX85" fmla="*/ 2753519 w 3582988"/>
                    <a:gd name="connsiteY85" fmla="*/ 1097756 h 2459832"/>
                    <a:gd name="connsiteX86" fmla="*/ 2772569 w 3582988"/>
                    <a:gd name="connsiteY86" fmla="*/ 1173956 h 2459832"/>
                    <a:gd name="connsiteX87" fmla="*/ 2767806 w 3582988"/>
                    <a:gd name="connsiteY87" fmla="*/ 1245394 h 2459832"/>
                    <a:gd name="connsiteX88" fmla="*/ 2782094 w 3582988"/>
                    <a:gd name="connsiteY88" fmla="*/ 1369219 h 2459832"/>
                    <a:gd name="connsiteX89" fmla="*/ 2801144 w 3582988"/>
                    <a:gd name="connsiteY89" fmla="*/ 1435894 h 2459832"/>
                    <a:gd name="connsiteX90" fmla="*/ 2743994 w 3582988"/>
                    <a:gd name="connsiteY90" fmla="*/ 1407319 h 2459832"/>
                    <a:gd name="connsiteX91" fmla="*/ 2724944 w 3582988"/>
                    <a:gd name="connsiteY91" fmla="*/ 1354931 h 2459832"/>
                    <a:gd name="connsiteX92" fmla="*/ 2729706 w 3582988"/>
                    <a:gd name="connsiteY92" fmla="*/ 1278731 h 2459832"/>
                    <a:gd name="connsiteX93" fmla="*/ 2677319 w 3582988"/>
                    <a:gd name="connsiteY93" fmla="*/ 1207294 h 2459832"/>
                    <a:gd name="connsiteX94" fmla="*/ 2667794 w 3582988"/>
                    <a:gd name="connsiteY94" fmla="*/ 1131094 h 2459832"/>
                    <a:gd name="connsiteX95" fmla="*/ 2639219 w 3582988"/>
                    <a:gd name="connsiteY95" fmla="*/ 1059656 h 2459832"/>
                    <a:gd name="connsiteX96" fmla="*/ 2620169 w 3582988"/>
                    <a:gd name="connsiteY96" fmla="*/ 997744 h 2459832"/>
                    <a:gd name="connsiteX97" fmla="*/ 2582069 w 3582988"/>
                    <a:gd name="connsiteY97" fmla="*/ 931069 h 2459832"/>
                    <a:gd name="connsiteX98" fmla="*/ 2534444 w 3582988"/>
                    <a:gd name="connsiteY98" fmla="*/ 902494 h 2459832"/>
                    <a:gd name="connsiteX99" fmla="*/ 2434431 w 3582988"/>
                    <a:gd name="connsiteY99" fmla="*/ 935831 h 2459832"/>
                    <a:gd name="connsiteX100" fmla="*/ 2358231 w 3582988"/>
                    <a:gd name="connsiteY100" fmla="*/ 1002506 h 2459832"/>
                    <a:gd name="connsiteX101" fmla="*/ 2320131 w 3582988"/>
                    <a:gd name="connsiteY101" fmla="*/ 1102519 h 2459832"/>
                    <a:gd name="connsiteX102" fmla="*/ 2277269 w 3582988"/>
                    <a:gd name="connsiteY102" fmla="*/ 1212056 h 2459832"/>
                    <a:gd name="connsiteX103" fmla="*/ 2286794 w 3582988"/>
                    <a:gd name="connsiteY103" fmla="*/ 1321594 h 2459832"/>
                    <a:gd name="connsiteX104" fmla="*/ 2348706 w 3582988"/>
                    <a:gd name="connsiteY104" fmla="*/ 1378744 h 2459832"/>
                    <a:gd name="connsiteX105" fmla="*/ 2396331 w 3582988"/>
                    <a:gd name="connsiteY105" fmla="*/ 1393031 h 2459832"/>
                    <a:gd name="connsiteX106" fmla="*/ 2458244 w 3582988"/>
                    <a:gd name="connsiteY106" fmla="*/ 1450181 h 2459832"/>
                    <a:gd name="connsiteX107" fmla="*/ 2529681 w 3582988"/>
                    <a:gd name="connsiteY107" fmla="*/ 1426369 h 2459832"/>
                    <a:gd name="connsiteX108" fmla="*/ 2601119 w 3582988"/>
                    <a:gd name="connsiteY108" fmla="*/ 1407319 h 2459832"/>
                    <a:gd name="connsiteX109" fmla="*/ 2591594 w 3582988"/>
                    <a:gd name="connsiteY109" fmla="*/ 1445419 h 2459832"/>
                    <a:gd name="connsiteX110" fmla="*/ 2563019 w 3582988"/>
                    <a:gd name="connsiteY110" fmla="*/ 1440656 h 2459832"/>
                    <a:gd name="connsiteX111" fmla="*/ 2582069 w 3582988"/>
                    <a:gd name="connsiteY111" fmla="*/ 1493044 h 2459832"/>
                    <a:gd name="connsiteX112" fmla="*/ 2567781 w 3582988"/>
                    <a:gd name="connsiteY112" fmla="*/ 1535906 h 2459832"/>
                    <a:gd name="connsiteX113" fmla="*/ 2553494 w 3582988"/>
                    <a:gd name="connsiteY113" fmla="*/ 1578769 h 2459832"/>
                    <a:gd name="connsiteX114" fmla="*/ 2510631 w 3582988"/>
                    <a:gd name="connsiteY114" fmla="*/ 1588294 h 2459832"/>
                    <a:gd name="connsiteX115" fmla="*/ 2453481 w 3582988"/>
                    <a:gd name="connsiteY115" fmla="*/ 1569244 h 2459832"/>
                    <a:gd name="connsiteX116" fmla="*/ 2405856 w 3582988"/>
                    <a:gd name="connsiteY116" fmla="*/ 1588294 h 2459832"/>
                    <a:gd name="connsiteX117" fmla="*/ 2472531 w 3582988"/>
                    <a:gd name="connsiteY117" fmla="*/ 1645444 h 2459832"/>
                    <a:gd name="connsiteX118" fmla="*/ 2534444 w 3582988"/>
                    <a:gd name="connsiteY118" fmla="*/ 1645444 h 2459832"/>
                    <a:gd name="connsiteX119" fmla="*/ 2591594 w 3582988"/>
                    <a:gd name="connsiteY119" fmla="*/ 1721644 h 2459832"/>
                    <a:gd name="connsiteX120" fmla="*/ 2624931 w 3582988"/>
                    <a:gd name="connsiteY120" fmla="*/ 1774031 h 2459832"/>
                    <a:gd name="connsiteX121" fmla="*/ 2682081 w 3582988"/>
                    <a:gd name="connsiteY121" fmla="*/ 1764506 h 2459832"/>
                    <a:gd name="connsiteX122" fmla="*/ 2705894 w 3582988"/>
                    <a:gd name="connsiteY122" fmla="*/ 1797844 h 2459832"/>
                    <a:gd name="connsiteX123" fmla="*/ 2653506 w 3582988"/>
                    <a:gd name="connsiteY123" fmla="*/ 1812131 h 2459832"/>
                    <a:gd name="connsiteX124" fmla="*/ 2577306 w 3582988"/>
                    <a:gd name="connsiteY124" fmla="*/ 1835944 h 2459832"/>
                    <a:gd name="connsiteX125" fmla="*/ 2567781 w 3582988"/>
                    <a:gd name="connsiteY125" fmla="*/ 1902619 h 2459832"/>
                    <a:gd name="connsiteX126" fmla="*/ 2596356 w 3582988"/>
                    <a:gd name="connsiteY126" fmla="*/ 1974056 h 2459832"/>
                    <a:gd name="connsiteX127" fmla="*/ 2639219 w 3582988"/>
                    <a:gd name="connsiteY127" fmla="*/ 2026444 h 2459832"/>
                    <a:gd name="connsiteX128" fmla="*/ 2539206 w 3582988"/>
                    <a:gd name="connsiteY128" fmla="*/ 2459832 h 2459832"/>
                    <a:gd name="connsiteX0" fmla="*/ 96044 w 3582988"/>
                    <a:gd name="connsiteY0" fmla="*/ 1526381 h 2459832"/>
                    <a:gd name="connsiteX1" fmla="*/ 129381 w 3582988"/>
                    <a:gd name="connsiteY1" fmla="*/ 1445419 h 2459832"/>
                    <a:gd name="connsiteX2" fmla="*/ 129381 w 3582988"/>
                    <a:gd name="connsiteY2" fmla="*/ 1388269 h 2459832"/>
                    <a:gd name="connsiteX3" fmla="*/ 138906 w 3582988"/>
                    <a:gd name="connsiteY3" fmla="*/ 1345406 h 2459832"/>
                    <a:gd name="connsiteX4" fmla="*/ 110331 w 3582988"/>
                    <a:gd name="connsiteY4" fmla="*/ 1288256 h 2459832"/>
                    <a:gd name="connsiteX5" fmla="*/ 119856 w 3582988"/>
                    <a:gd name="connsiteY5" fmla="*/ 1216819 h 2459832"/>
                    <a:gd name="connsiteX6" fmla="*/ 72231 w 3582988"/>
                    <a:gd name="connsiteY6" fmla="*/ 1231106 h 2459832"/>
                    <a:gd name="connsiteX7" fmla="*/ 57944 w 3582988"/>
                    <a:gd name="connsiteY7" fmla="*/ 1264444 h 2459832"/>
                    <a:gd name="connsiteX8" fmla="*/ 5556 w 3582988"/>
                    <a:gd name="connsiteY8" fmla="*/ 1264444 h 2459832"/>
                    <a:gd name="connsiteX9" fmla="*/ 24606 w 3582988"/>
                    <a:gd name="connsiteY9" fmla="*/ 1216819 h 2459832"/>
                    <a:gd name="connsiteX10" fmla="*/ 57944 w 3582988"/>
                    <a:gd name="connsiteY10" fmla="*/ 1178719 h 2459832"/>
                    <a:gd name="connsiteX11" fmla="*/ 76994 w 3582988"/>
                    <a:gd name="connsiteY11" fmla="*/ 1197769 h 2459832"/>
                    <a:gd name="connsiteX12" fmla="*/ 100806 w 3582988"/>
                    <a:gd name="connsiteY12" fmla="*/ 1173956 h 2459832"/>
                    <a:gd name="connsiteX13" fmla="*/ 86519 w 3582988"/>
                    <a:gd name="connsiteY13" fmla="*/ 1150144 h 2459832"/>
                    <a:gd name="connsiteX14" fmla="*/ 53181 w 3582988"/>
                    <a:gd name="connsiteY14" fmla="*/ 1140619 h 2459832"/>
                    <a:gd name="connsiteX15" fmla="*/ 57944 w 3582988"/>
                    <a:gd name="connsiteY15" fmla="*/ 1073944 h 2459832"/>
                    <a:gd name="connsiteX16" fmla="*/ 119856 w 3582988"/>
                    <a:gd name="connsiteY16" fmla="*/ 1035844 h 2459832"/>
                    <a:gd name="connsiteX17" fmla="*/ 167481 w 3582988"/>
                    <a:gd name="connsiteY17" fmla="*/ 926306 h 2459832"/>
                    <a:gd name="connsiteX18" fmla="*/ 181769 w 3582988"/>
                    <a:gd name="connsiteY18" fmla="*/ 816769 h 2459832"/>
                    <a:gd name="connsiteX19" fmla="*/ 181769 w 3582988"/>
                    <a:gd name="connsiteY19" fmla="*/ 745331 h 2459832"/>
                    <a:gd name="connsiteX20" fmla="*/ 234156 w 3582988"/>
                    <a:gd name="connsiteY20" fmla="*/ 735806 h 2459832"/>
                    <a:gd name="connsiteX21" fmla="*/ 272256 w 3582988"/>
                    <a:gd name="connsiteY21" fmla="*/ 692944 h 2459832"/>
                    <a:gd name="connsiteX22" fmla="*/ 334169 w 3582988"/>
                    <a:gd name="connsiteY22" fmla="*/ 640556 h 2459832"/>
                    <a:gd name="connsiteX23" fmla="*/ 396081 w 3582988"/>
                    <a:gd name="connsiteY23" fmla="*/ 516731 h 2459832"/>
                    <a:gd name="connsiteX24" fmla="*/ 457994 w 3582988"/>
                    <a:gd name="connsiteY24" fmla="*/ 454819 h 2459832"/>
                    <a:gd name="connsiteX25" fmla="*/ 567531 w 3582988"/>
                    <a:gd name="connsiteY25" fmla="*/ 421481 h 2459832"/>
                    <a:gd name="connsiteX26" fmla="*/ 700881 w 3582988"/>
                    <a:gd name="connsiteY26" fmla="*/ 392906 h 2459832"/>
                    <a:gd name="connsiteX27" fmla="*/ 767556 w 3582988"/>
                    <a:gd name="connsiteY27" fmla="*/ 307181 h 2459832"/>
                    <a:gd name="connsiteX28" fmla="*/ 867569 w 3582988"/>
                    <a:gd name="connsiteY28" fmla="*/ 302419 h 2459832"/>
                    <a:gd name="connsiteX29" fmla="*/ 929481 w 3582988"/>
                    <a:gd name="connsiteY29" fmla="*/ 226219 h 2459832"/>
                    <a:gd name="connsiteX30" fmla="*/ 1010444 w 3582988"/>
                    <a:gd name="connsiteY30" fmla="*/ 173831 h 2459832"/>
                    <a:gd name="connsiteX31" fmla="*/ 1000919 w 3582988"/>
                    <a:gd name="connsiteY31" fmla="*/ 102394 h 2459832"/>
                    <a:gd name="connsiteX32" fmla="*/ 1062831 w 3582988"/>
                    <a:gd name="connsiteY32" fmla="*/ 92869 h 2459832"/>
                    <a:gd name="connsiteX33" fmla="*/ 1119981 w 3582988"/>
                    <a:gd name="connsiteY33" fmla="*/ 64294 h 2459832"/>
                    <a:gd name="connsiteX34" fmla="*/ 1172369 w 3582988"/>
                    <a:gd name="connsiteY34" fmla="*/ 64294 h 2459832"/>
                    <a:gd name="connsiteX35" fmla="*/ 1248569 w 3582988"/>
                    <a:gd name="connsiteY35" fmla="*/ 45244 h 2459832"/>
                    <a:gd name="connsiteX36" fmla="*/ 1253331 w 3582988"/>
                    <a:gd name="connsiteY36" fmla="*/ 7144 h 2459832"/>
                    <a:gd name="connsiteX37" fmla="*/ 1410494 w 3582988"/>
                    <a:gd name="connsiteY37" fmla="*/ 2381 h 2459832"/>
                    <a:gd name="connsiteX38" fmla="*/ 1510506 w 3582988"/>
                    <a:gd name="connsiteY38" fmla="*/ 21431 h 2459832"/>
                    <a:gd name="connsiteX39" fmla="*/ 1567656 w 3582988"/>
                    <a:gd name="connsiteY39" fmla="*/ 64294 h 2459832"/>
                    <a:gd name="connsiteX40" fmla="*/ 1667669 w 3582988"/>
                    <a:gd name="connsiteY40" fmla="*/ 59531 h 2459832"/>
                    <a:gd name="connsiteX41" fmla="*/ 1772444 w 3582988"/>
                    <a:gd name="connsiteY41" fmla="*/ 116681 h 2459832"/>
                    <a:gd name="connsiteX42" fmla="*/ 1867694 w 3582988"/>
                    <a:gd name="connsiteY42" fmla="*/ 159544 h 2459832"/>
                    <a:gd name="connsiteX43" fmla="*/ 1934369 w 3582988"/>
                    <a:gd name="connsiteY43" fmla="*/ 140494 h 2459832"/>
                    <a:gd name="connsiteX44" fmla="*/ 2034381 w 3582988"/>
                    <a:gd name="connsiteY44" fmla="*/ 178594 h 2459832"/>
                    <a:gd name="connsiteX45" fmla="*/ 2124869 w 3582988"/>
                    <a:gd name="connsiteY45" fmla="*/ 192881 h 2459832"/>
                    <a:gd name="connsiteX46" fmla="*/ 2234406 w 3582988"/>
                    <a:gd name="connsiteY46" fmla="*/ 183356 h 2459832"/>
                    <a:gd name="connsiteX47" fmla="*/ 2343944 w 3582988"/>
                    <a:gd name="connsiteY47" fmla="*/ 230981 h 2459832"/>
                    <a:gd name="connsiteX48" fmla="*/ 2439194 w 3582988"/>
                    <a:gd name="connsiteY48" fmla="*/ 245269 h 2459832"/>
                    <a:gd name="connsiteX49" fmla="*/ 2505869 w 3582988"/>
                    <a:gd name="connsiteY49" fmla="*/ 245269 h 2459832"/>
                    <a:gd name="connsiteX50" fmla="*/ 2539206 w 3582988"/>
                    <a:gd name="connsiteY50" fmla="*/ 292894 h 2459832"/>
                    <a:gd name="connsiteX51" fmla="*/ 2667794 w 3582988"/>
                    <a:gd name="connsiteY51" fmla="*/ 335756 h 2459832"/>
                    <a:gd name="connsiteX52" fmla="*/ 2820194 w 3582988"/>
                    <a:gd name="connsiteY52" fmla="*/ 340519 h 2459832"/>
                    <a:gd name="connsiteX53" fmla="*/ 2934494 w 3582988"/>
                    <a:gd name="connsiteY53" fmla="*/ 364331 h 2459832"/>
                    <a:gd name="connsiteX54" fmla="*/ 3091656 w 3582988"/>
                    <a:gd name="connsiteY54" fmla="*/ 402431 h 2459832"/>
                    <a:gd name="connsiteX55" fmla="*/ 3239294 w 3582988"/>
                    <a:gd name="connsiteY55" fmla="*/ 454819 h 2459832"/>
                    <a:gd name="connsiteX56" fmla="*/ 3334544 w 3582988"/>
                    <a:gd name="connsiteY56" fmla="*/ 478631 h 2459832"/>
                    <a:gd name="connsiteX57" fmla="*/ 3434556 w 3582988"/>
                    <a:gd name="connsiteY57" fmla="*/ 521494 h 2459832"/>
                    <a:gd name="connsiteX58" fmla="*/ 3520281 w 3582988"/>
                    <a:gd name="connsiteY58" fmla="*/ 578644 h 2459832"/>
                    <a:gd name="connsiteX59" fmla="*/ 3582194 w 3582988"/>
                    <a:gd name="connsiteY59" fmla="*/ 645319 h 2459832"/>
                    <a:gd name="connsiteX60" fmla="*/ 3525044 w 3582988"/>
                    <a:gd name="connsiteY60" fmla="*/ 645319 h 2459832"/>
                    <a:gd name="connsiteX61" fmla="*/ 3463131 w 3582988"/>
                    <a:gd name="connsiteY61" fmla="*/ 626269 h 2459832"/>
                    <a:gd name="connsiteX62" fmla="*/ 3434556 w 3582988"/>
                    <a:gd name="connsiteY62" fmla="*/ 597694 h 2459832"/>
                    <a:gd name="connsiteX63" fmla="*/ 3367881 w 3582988"/>
                    <a:gd name="connsiteY63" fmla="*/ 573881 h 2459832"/>
                    <a:gd name="connsiteX64" fmla="*/ 3320256 w 3582988"/>
                    <a:gd name="connsiteY64" fmla="*/ 573881 h 2459832"/>
                    <a:gd name="connsiteX65" fmla="*/ 3291681 w 3582988"/>
                    <a:gd name="connsiteY65" fmla="*/ 550069 h 2459832"/>
                    <a:gd name="connsiteX66" fmla="*/ 3215481 w 3582988"/>
                    <a:gd name="connsiteY66" fmla="*/ 573881 h 2459832"/>
                    <a:gd name="connsiteX67" fmla="*/ 3153569 w 3582988"/>
                    <a:gd name="connsiteY67" fmla="*/ 545306 h 2459832"/>
                    <a:gd name="connsiteX68" fmla="*/ 3072606 w 3582988"/>
                    <a:gd name="connsiteY68" fmla="*/ 550069 h 2459832"/>
                    <a:gd name="connsiteX69" fmla="*/ 3015456 w 3582988"/>
                    <a:gd name="connsiteY69" fmla="*/ 564356 h 2459832"/>
                    <a:gd name="connsiteX70" fmla="*/ 2829719 w 3582988"/>
                    <a:gd name="connsiteY70" fmla="*/ 511969 h 2459832"/>
                    <a:gd name="connsiteX71" fmla="*/ 2705894 w 3582988"/>
                    <a:gd name="connsiteY71" fmla="*/ 469106 h 2459832"/>
                    <a:gd name="connsiteX72" fmla="*/ 2701131 w 3582988"/>
                    <a:gd name="connsiteY72" fmla="*/ 507206 h 2459832"/>
                    <a:gd name="connsiteX73" fmla="*/ 2705894 w 3582988"/>
                    <a:gd name="connsiteY73" fmla="*/ 550069 h 2459832"/>
                    <a:gd name="connsiteX74" fmla="*/ 2672556 w 3582988"/>
                    <a:gd name="connsiteY74" fmla="*/ 578644 h 2459832"/>
                    <a:gd name="connsiteX75" fmla="*/ 2648744 w 3582988"/>
                    <a:gd name="connsiteY75" fmla="*/ 554831 h 2459832"/>
                    <a:gd name="connsiteX76" fmla="*/ 2605881 w 3582988"/>
                    <a:gd name="connsiteY76" fmla="*/ 588169 h 2459832"/>
                    <a:gd name="connsiteX77" fmla="*/ 2553494 w 3582988"/>
                    <a:gd name="connsiteY77" fmla="*/ 621506 h 2459832"/>
                    <a:gd name="connsiteX78" fmla="*/ 2548731 w 3582988"/>
                    <a:gd name="connsiteY78" fmla="*/ 683419 h 2459832"/>
                    <a:gd name="connsiteX79" fmla="*/ 2591594 w 3582988"/>
                    <a:gd name="connsiteY79" fmla="*/ 773906 h 2459832"/>
                    <a:gd name="connsiteX80" fmla="*/ 2615406 w 3582988"/>
                    <a:gd name="connsiteY80" fmla="*/ 840581 h 2459832"/>
                    <a:gd name="connsiteX81" fmla="*/ 2596356 w 3582988"/>
                    <a:gd name="connsiteY81" fmla="*/ 897731 h 2459832"/>
                    <a:gd name="connsiteX82" fmla="*/ 2620169 w 3582988"/>
                    <a:gd name="connsiteY82" fmla="*/ 978694 h 2459832"/>
                    <a:gd name="connsiteX83" fmla="*/ 2653506 w 3582988"/>
                    <a:gd name="connsiteY83" fmla="*/ 1050131 h 2459832"/>
                    <a:gd name="connsiteX84" fmla="*/ 2701131 w 3582988"/>
                    <a:gd name="connsiteY84" fmla="*/ 1088231 h 2459832"/>
                    <a:gd name="connsiteX85" fmla="*/ 2753519 w 3582988"/>
                    <a:gd name="connsiteY85" fmla="*/ 1097756 h 2459832"/>
                    <a:gd name="connsiteX86" fmla="*/ 2772569 w 3582988"/>
                    <a:gd name="connsiteY86" fmla="*/ 1173956 h 2459832"/>
                    <a:gd name="connsiteX87" fmla="*/ 2767806 w 3582988"/>
                    <a:gd name="connsiteY87" fmla="*/ 1245394 h 2459832"/>
                    <a:gd name="connsiteX88" fmla="*/ 2782094 w 3582988"/>
                    <a:gd name="connsiteY88" fmla="*/ 1369219 h 2459832"/>
                    <a:gd name="connsiteX89" fmla="*/ 2801144 w 3582988"/>
                    <a:gd name="connsiteY89" fmla="*/ 1435894 h 2459832"/>
                    <a:gd name="connsiteX90" fmla="*/ 2743994 w 3582988"/>
                    <a:gd name="connsiteY90" fmla="*/ 1407319 h 2459832"/>
                    <a:gd name="connsiteX91" fmla="*/ 2724944 w 3582988"/>
                    <a:gd name="connsiteY91" fmla="*/ 1354931 h 2459832"/>
                    <a:gd name="connsiteX92" fmla="*/ 2729706 w 3582988"/>
                    <a:gd name="connsiteY92" fmla="*/ 1278731 h 2459832"/>
                    <a:gd name="connsiteX93" fmla="*/ 2677319 w 3582988"/>
                    <a:gd name="connsiteY93" fmla="*/ 1207294 h 2459832"/>
                    <a:gd name="connsiteX94" fmla="*/ 2667794 w 3582988"/>
                    <a:gd name="connsiteY94" fmla="*/ 1131094 h 2459832"/>
                    <a:gd name="connsiteX95" fmla="*/ 2639219 w 3582988"/>
                    <a:gd name="connsiteY95" fmla="*/ 1059656 h 2459832"/>
                    <a:gd name="connsiteX96" fmla="*/ 2620169 w 3582988"/>
                    <a:gd name="connsiteY96" fmla="*/ 997744 h 2459832"/>
                    <a:gd name="connsiteX97" fmla="*/ 2582069 w 3582988"/>
                    <a:gd name="connsiteY97" fmla="*/ 931069 h 2459832"/>
                    <a:gd name="connsiteX98" fmla="*/ 2534444 w 3582988"/>
                    <a:gd name="connsiteY98" fmla="*/ 902494 h 2459832"/>
                    <a:gd name="connsiteX99" fmla="*/ 2434431 w 3582988"/>
                    <a:gd name="connsiteY99" fmla="*/ 935831 h 2459832"/>
                    <a:gd name="connsiteX100" fmla="*/ 2358231 w 3582988"/>
                    <a:gd name="connsiteY100" fmla="*/ 1002506 h 2459832"/>
                    <a:gd name="connsiteX101" fmla="*/ 2320131 w 3582988"/>
                    <a:gd name="connsiteY101" fmla="*/ 1102519 h 2459832"/>
                    <a:gd name="connsiteX102" fmla="*/ 2277269 w 3582988"/>
                    <a:gd name="connsiteY102" fmla="*/ 1212056 h 2459832"/>
                    <a:gd name="connsiteX103" fmla="*/ 2286794 w 3582988"/>
                    <a:gd name="connsiteY103" fmla="*/ 1321594 h 2459832"/>
                    <a:gd name="connsiteX104" fmla="*/ 2348706 w 3582988"/>
                    <a:gd name="connsiteY104" fmla="*/ 1378744 h 2459832"/>
                    <a:gd name="connsiteX105" fmla="*/ 2396331 w 3582988"/>
                    <a:gd name="connsiteY105" fmla="*/ 1393031 h 2459832"/>
                    <a:gd name="connsiteX106" fmla="*/ 2458244 w 3582988"/>
                    <a:gd name="connsiteY106" fmla="*/ 1450181 h 2459832"/>
                    <a:gd name="connsiteX107" fmla="*/ 2529681 w 3582988"/>
                    <a:gd name="connsiteY107" fmla="*/ 1426369 h 2459832"/>
                    <a:gd name="connsiteX108" fmla="*/ 2601119 w 3582988"/>
                    <a:gd name="connsiteY108" fmla="*/ 1407319 h 2459832"/>
                    <a:gd name="connsiteX109" fmla="*/ 2591594 w 3582988"/>
                    <a:gd name="connsiteY109" fmla="*/ 1445419 h 2459832"/>
                    <a:gd name="connsiteX110" fmla="*/ 2563019 w 3582988"/>
                    <a:gd name="connsiteY110" fmla="*/ 1440656 h 2459832"/>
                    <a:gd name="connsiteX111" fmla="*/ 2582069 w 3582988"/>
                    <a:gd name="connsiteY111" fmla="*/ 1493044 h 2459832"/>
                    <a:gd name="connsiteX112" fmla="*/ 2567781 w 3582988"/>
                    <a:gd name="connsiteY112" fmla="*/ 1535906 h 2459832"/>
                    <a:gd name="connsiteX113" fmla="*/ 2553494 w 3582988"/>
                    <a:gd name="connsiteY113" fmla="*/ 1578769 h 2459832"/>
                    <a:gd name="connsiteX114" fmla="*/ 2510631 w 3582988"/>
                    <a:gd name="connsiteY114" fmla="*/ 1588294 h 2459832"/>
                    <a:gd name="connsiteX115" fmla="*/ 2453481 w 3582988"/>
                    <a:gd name="connsiteY115" fmla="*/ 1569244 h 2459832"/>
                    <a:gd name="connsiteX116" fmla="*/ 2405856 w 3582988"/>
                    <a:gd name="connsiteY116" fmla="*/ 1588294 h 2459832"/>
                    <a:gd name="connsiteX117" fmla="*/ 2472531 w 3582988"/>
                    <a:gd name="connsiteY117" fmla="*/ 1645444 h 2459832"/>
                    <a:gd name="connsiteX118" fmla="*/ 2534444 w 3582988"/>
                    <a:gd name="connsiteY118" fmla="*/ 1645444 h 2459832"/>
                    <a:gd name="connsiteX119" fmla="*/ 2591594 w 3582988"/>
                    <a:gd name="connsiteY119" fmla="*/ 1721644 h 2459832"/>
                    <a:gd name="connsiteX120" fmla="*/ 2624931 w 3582988"/>
                    <a:gd name="connsiteY120" fmla="*/ 1774031 h 2459832"/>
                    <a:gd name="connsiteX121" fmla="*/ 2682081 w 3582988"/>
                    <a:gd name="connsiteY121" fmla="*/ 1764506 h 2459832"/>
                    <a:gd name="connsiteX122" fmla="*/ 2705894 w 3582988"/>
                    <a:gd name="connsiteY122" fmla="*/ 1797844 h 2459832"/>
                    <a:gd name="connsiteX123" fmla="*/ 2653506 w 3582988"/>
                    <a:gd name="connsiteY123" fmla="*/ 1812131 h 2459832"/>
                    <a:gd name="connsiteX124" fmla="*/ 2577306 w 3582988"/>
                    <a:gd name="connsiteY124" fmla="*/ 1835944 h 2459832"/>
                    <a:gd name="connsiteX125" fmla="*/ 2567781 w 3582988"/>
                    <a:gd name="connsiteY125" fmla="*/ 1902619 h 2459832"/>
                    <a:gd name="connsiteX126" fmla="*/ 2596356 w 3582988"/>
                    <a:gd name="connsiteY126" fmla="*/ 1974056 h 2459832"/>
                    <a:gd name="connsiteX127" fmla="*/ 2639219 w 3582988"/>
                    <a:gd name="connsiteY127" fmla="*/ 2026444 h 2459832"/>
                    <a:gd name="connsiteX128" fmla="*/ 2572544 w 3582988"/>
                    <a:gd name="connsiteY128" fmla="*/ 2345531 h 2459832"/>
                    <a:gd name="connsiteX129" fmla="*/ 2539206 w 3582988"/>
                    <a:gd name="connsiteY129" fmla="*/ 2459832 h 2459832"/>
                    <a:gd name="connsiteX0" fmla="*/ 96044 w 3582988"/>
                    <a:gd name="connsiteY0" fmla="*/ 1526381 h 2459832"/>
                    <a:gd name="connsiteX1" fmla="*/ 129381 w 3582988"/>
                    <a:gd name="connsiteY1" fmla="*/ 1445419 h 2459832"/>
                    <a:gd name="connsiteX2" fmla="*/ 129381 w 3582988"/>
                    <a:gd name="connsiteY2" fmla="*/ 1388269 h 2459832"/>
                    <a:gd name="connsiteX3" fmla="*/ 138906 w 3582988"/>
                    <a:gd name="connsiteY3" fmla="*/ 1345406 h 2459832"/>
                    <a:gd name="connsiteX4" fmla="*/ 110331 w 3582988"/>
                    <a:gd name="connsiteY4" fmla="*/ 1288256 h 2459832"/>
                    <a:gd name="connsiteX5" fmla="*/ 119856 w 3582988"/>
                    <a:gd name="connsiteY5" fmla="*/ 1216819 h 2459832"/>
                    <a:gd name="connsiteX6" fmla="*/ 72231 w 3582988"/>
                    <a:gd name="connsiteY6" fmla="*/ 1231106 h 2459832"/>
                    <a:gd name="connsiteX7" fmla="*/ 57944 w 3582988"/>
                    <a:gd name="connsiteY7" fmla="*/ 1264444 h 2459832"/>
                    <a:gd name="connsiteX8" fmla="*/ 5556 w 3582988"/>
                    <a:gd name="connsiteY8" fmla="*/ 1264444 h 2459832"/>
                    <a:gd name="connsiteX9" fmla="*/ 24606 w 3582988"/>
                    <a:gd name="connsiteY9" fmla="*/ 1216819 h 2459832"/>
                    <a:gd name="connsiteX10" fmla="*/ 57944 w 3582988"/>
                    <a:gd name="connsiteY10" fmla="*/ 1178719 h 2459832"/>
                    <a:gd name="connsiteX11" fmla="*/ 76994 w 3582988"/>
                    <a:gd name="connsiteY11" fmla="*/ 1197769 h 2459832"/>
                    <a:gd name="connsiteX12" fmla="*/ 100806 w 3582988"/>
                    <a:gd name="connsiteY12" fmla="*/ 1173956 h 2459832"/>
                    <a:gd name="connsiteX13" fmla="*/ 86519 w 3582988"/>
                    <a:gd name="connsiteY13" fmla="*/ 1150144 h 2459832"/>
                    <a:gd name="connsiteX14" fmla="*/ 53181 w 3582988"/>
                    <a:gd name="connsiteY14" fmla="*/ 1140619 h 2459832"/>
                    <a:gd name="connsiteX15" fmla="*/ 57944 w 3582988"/>
                    <a:gd name="connsiteY15" fmla="*/ 1073944 h 2459832"/>
                    <a:gd name="connsiteX16" fmla="*/ 119856 w 3582988"/>
                    <a:gd name="connsiteY16" fmla="*/ 1035844 h 2459832"/>
                    <a:gd name="connsiteX17" fmla="*/ 167481 w 3582988"/>
                    <a:gd name="connsiteY17" fmla="*/ 926306 h 2459832"/>
                    <a:gd name="connsiteX18" fmla="*/ 181769 w 3582988"/>
                    <a:gd name="connsiteY18" fmla="*/ 816769 h 2459832"/>
                    <a:gd name="connsiteX19" fmla="*/ 181769 w 3582988"/>
                    <a:gd name="connsiteY19" fmla="*/ 745331 h 2459832"/>
                    <a:gd name="connsiteX20" fmla="*/ 234156 w 3582988"/>
                    <a:gd name="connsiteY20" fmla="*/ 735806 h 2459832"/>
                    <a:gd name="connsiteX21" fmla="*/ 272256 w 3582988"/>
                    <a:gd name="connsiteY21" fmla="*/ 692944 h 2459832"/>
                    <a:gd name="connsiteX22" fmla="*/ 334169 w 3582988"/>
                    <a:gd name="connsiteY22" fmla="*/ 640556 h 2459832"/>
                    <a:gd name="connsiteX23" fmla="*/ 396081 w 3582988"/>
                    <a:gd name="connsiteY23" fmla="*/ 516731 h 2459832"/>
                    <a:gd name="connsiteX24" fmla="*/ 457994 w 3582988"/>
                    <a:gd name="connsiteY24" fmla="*/ 454819 h 2459832"/>
                    <a:gd name="connsiteX25" fmla="*/ 567531 w 3582988"/>
                    <a:gd name="connsiteY25" fmla="*/ 421481 h 2459832"/>
                    <a:gd name="connsiteX26" fmla="*/ 700881 w 3582988"/>
                    <a:gd name="connsiteY26" fmla="*/ 392906 h 2459832"/>
                    <a:gd name="connsiteX27" fmla="*/ 767556 w 3582988"/>
                    <a:gd name="connsiteY27" fmla="*/ 307181 h 2459832"/>
                    <a:gd name="connsiteX28" fmla="*/ 867569 w 3582988"/>
                    <a:gd name="connsiteY28" fmla="*/ 302419 h 2459832"/>
                    <a:gd name="connsiteX29" fmla="*/ 929481 w 3582988"/>
                    <a:gd name="connsiteY29" fmla="*/ 226219 h 2459832"/>
                    <a:gd name="connsiteX30" fmla="*/ 1010444 w 3582988"/>
                    <a:gd name="connsiteY30" fmla="*/ 173831 h 2459832"/>
                    <a:gd name="connsiteX31" fmla="*/ 1000919 w 3582988"/>
                    <a:gd name="connsiteY31" fmla="*/ 102394 h 2459832"/>
                    <a:gd name="connsiteX32" fmla="*/ 1062831 w 3582988"/>
                    <a:gd name="connsiteY32" fmla="*/ 92869 h 2459832"/>
                    <a:gd name="connsiteX33" fmla="*/ 1119981 w 3582988"/>
                    <a:gd name="connsiteY33" fmla="*/ 64294 h 2459832"/>
                    <a:gd name="connsiteX34" fmla="*/ 1172369 w 3582988"/>
                    <a:gd name="connsiteY34" fmla="*/ 64294 h 2459832"/>
                    <a:gd name="connsiteX35" fmla="*/ 1248569 w 3582988"/>
                    <a:gd name="connsiteY35" fmla="*/ 45244 h 2459832"/>
                    <a:gd name="connsiteX36" fmla="*/ 1253331 w 3582988"/>
                    <a:gd name="connsiteY36" fmla="*/ 7144 h 2459832"/>
                    <a:gd name="connsiteX37" fmla="*/ 1410494 w 3582988"/>
                    <a:gd name="connsiteY37" fmla="*/ 2381 h 2459832"/>
                    <a:gd name="connsiteX38" fmla="*/ 1510506 w 3582988"/>
                    <a:gd name="connsiteY38" fmla="*/ 21431 h 2459832"/>
                    <a:gd name="connsiteX39" fmla="*/ 1567656 w 3582988"/>
                    <a:gd name="connsiteY39" fmla="*/ 64294 h 2459832"/>
                    <a:gd name="connsiteX40" fmla="*/ 1667669 w 3582988"/>
                    <a:gd name="connsiteY40" fmla="*/ 59531 h 2459832"/>
                    <a:gd name="connsiteX41" fmla="*/ 1772444 w 3582988"/>
                    <a:gd name="connsiteY41" fmla="*/ 116681 h 2459832"/>
                    <a:gd name="connsiteX42" fmla="*/ 1867694 w 3582988"/>
                    <a:gd name="connsiteY42" fmla="*/ 159544 h 2459832"/>
                    <a:gd name="connsiteX43" fmla="*/ 1934369 w 3582988"/>
                    <a:gd name="connsiteY43" fmla="*/ 140494 h 2459832"/>
                    <a:gd name="connsiteX44" fmla="*/ 2034381 w 3582988"/>
                    <a:gd name="connsiteY44" fmla="*/ 178594 h 2459832"/>
                    <a:gd name="connsiteX45" fmla="*/ 2124869 w 3582988"/>
                    <a:gd name="connsiteY45" fmla="*/ 192881 h 2459832"/>
                    <a:gd name="connsiteX46" fmla="*/ 2234406 w 3582988"/>
                    <a:gd name="connsiteY46" fmla="*/ 183356 h 2459832"/>
                    <a:gd name="connsiteX47" fmla="*/ 2343944 w 3582988"/>
                    <a:gd name="connsiteY47" fmla="*/ 230981 h 2459832"/>
                    <a:gd name="connsiteX48" fmla="*/ 2439194 w 3582988"/>
                    <a:gd name="connsiteY48" fmla="*/ 245269 h 2459832"/>
                    <a:gd name="connsiteX49" fmla="*/ 2505869 w 3582988"/>
                    <a:gd name="connsiteY49" fmla="*/ 245269 h 2459832"/>
                    <a:gd name="connsiteX50" fmla="*/ 2539206 w 3582988"/>
                    <a:gd name="connsiteY50" fmla="*/ 292894 h 2459832"/>
                    <a:gd name="connsiteX51" fmla="*/ 2667794 w 3582988"/>
                    <a:gd name="connsiteY51" fmla="*/ 335756 h 2459832"/>
                    <a:gd name="connsiteX52" fmla="*/ 2820194 w 3582988"/>
                    <a:gd name="connsiteY52" fmla="*/ 340519 h 2459832"/>
                    <a:gd name="connsiteX53" fmla="*/ 2934494 w 3582988"/>
                    <a:gd name="connsiteY53" fmla="*/ 364331 h 2459832"/>
                    <a:gd name="connsiteX54" fmla="*/ 3091656 w 3582988"/>
                    <a:gd name="connsiteY54" fmla="*/ 402431 h 2459832"/>
                    <a:gd name="connsiteX55" fmla="*/ 3239294 w 3582988"/>
                    <a:gd name="connsiteY55" fmla="*/ 454819 h 2459832"/>
                    <a:gd name="connsiteX56" fmla="*/ 3334544 w 3582988"/>
                    <a:gd name="connsiteY56" fmla="*/ 478631 h 2459832"/>
                    <a:gd name="connsiteX57" fmla="*/ 3434556 w 3582988"/>
                    <a:gd name="connsiteY57" fmla="*/ 521494 h 2459832"/>
                    <a:gd name="connsiteX58" fmla="*/ 3520281 w 3582988"/>
                    <a:gd name="connsiteY58" fmla="*/ 578644 h 2459832"/>
                    <a:gd name="connsiteX59" fmla="*/ 3582194 w 3582988"/>
                    <a:gd name="connsiteY59" fmla="*/ 645319 h 2459832"/>
                    <a:gd name="connsiteX60" fmla="*/ 3525044 w 3582988"/>
                    <a:gd name="connsiteY60" fmla="*/ 645319 h 2459832"/>
                    <a:gd name="connsiteX61" fmla="*/ 3463131 w 3582988"/>
                    <a:gd name="connsiteY61" fmla="*/ 626269 h 2459832"/>
                    <a:gd name="connsiteX62" fmla="*/ 3434556 w 3582988"/>
                    <a:gd name="connsiteY62" fmla="*/ 597694 h 2459832"/>
                    <a:gd name="connsiteX63" fmla="*/ 3367881 w 3582988"/>
                    <a:gd name="connsiteY63" fmla="*/ 573881 h 2459832"/>
                    <a:gd name="connsiteX64" fmla="*/ 3320256 w 3582988"/>
                    <a:gd name="connsiteY64" fmla="*/ 573881 h 2459832"/>
                    <a:gd name="connsiteX65" fmla="*/ 3291681 w 3582988"/>
                    <a:gd name="connsiteY65" fmla="*/ 550069 h 2459832"/>
                    <a:gd name="connsiteX66" fmla="*/ 3215481 w 3582988"/>
                    <a:gd name="connsiteY66" fmla="*/ 573881 h 2459832"/>
                    <a:gd name="connsiteX67" fmla="*/ 3153569 w 3582988"/>
                    <a:gd name="connsiteY67" fmla="*/ 545306 h 2459832"/>
                    <a:gd name="connsiteX68" fmla="*/ 3072606 w 3582988"/>
                    <a:gd name="connsiteY68" fmla="*/ 550069 h 2459832"/>
                    <a:gd name="connsiteX69" fmla="*/ 3015456 w 3582988"/>
                    <a:gd name="connsiteY69" fmla="*/ 564356 h 2459832"/>
                    <a:gd name="connsiteX70" fmla="*/ 2829719 w 3582988"/>
                    <a:gd name="connsiteY70" fmla="*/ 511969 h 2459832"/>
                    <a:gd name="connsiteX71" fmla="*/ 2705894 w 3582988"/>
                    <a:gd name="connsiteY71" fmla="*/ 469106 h 2459832"/>
                    <a:gd name="connsiteX72" fmla="*/ 2701131 w 3582988"/>
                    <a:gd name="connsiteY72" fmla="*/ 507206 h 2459832"/>
                    <a:gd name="connsiteX73" fmla="*/ 2705894 w 3582988"/>
                    <a:gd name="connsiteY73" fmla="*/ 550069 h 2459832"/>
                    <a:gd name="connsiteX74" fmla="*/ 2672556 w 3582988"/>
                    <a:gd name="connsiteY74" fmla="*/ 578644 h 2459832"/>
                    <a:gd name="connsiteX75" fmla="*/ 2648744 w 3582988"/>
                    <a:gd name="connsiteY75" fmla="*/ 554831 h 2459832"/>
                    <a:gd name="connsiteX76" fmla="*/ 2605881 w 3582988"/>
                    <a:gd name="connsiteY76" fmla="*/ 588169 h 2459832"/>
                    <a:gd name="connsiteX77" fmla="*/ 2553494 w 3582988"/>
                    <a:gd name="connsiteY77" fmla="*/ 621506 h 2459832"/>
                    <a:gd name="connsiteX78" fmla="*/ 2548731 w 3582988"/>
                    <a:gd name="connsiteY78" fmla="*/ 683419 h 2459832"/>
                    <a:gd name="connsiteX79" fmla="*/ 2591594 w 3582988"/>
                    <a:gd name="connsiteY79" fmla="*/ 773906 h 2459832"/>
                    <a:gd name="connsiteX80" fmla="*/ 2615406 w 3582988"/>
                    <a:gd name="connsiteY80" fmla="*/ 840581 h 2459832"/>
                    <a:gd name="connsiteX81" fmla="*/ 2596356 w 3582988"/>
                    <a:gd name="connsiteY81" fmla="*/ 897731 h 2459832"/>
                    <a:gd name="connsiteX82" fmla="*/ 2620169 w 3582988"/>
                    <a:gd name="connsiteY82" fmla="*/ 978694 h 2459832"/>
                    <a:gd name="connsiteX83" fmla="*/ 2653506 w 3582988"/>
                    <a:gd name="connsiteY83" fmla="*/ 1050131 h 2459832"/>
                    <a:gd name="connsiteX84" fmla="*/ 2701131 w 3582988"/>
                    <a:gd name="connsiteY84" fmla="*/ 1088231 h 2459832"/>
                    <a:gd name="connsiteX85" fmla="*/ 2753519 w 3582988"/>
                    <a:gd name="connsiteY85" fmla="*/ 1097756 h 2459832"/>
                    <a:gd name="connsiteX86" fmla="*/ 2772569 w 3582988"/>
                    <a:gd name="connsiteY86" fmla="*/ 1173956 h 2459832"/>
                    <a:gd name="connsiteX87" fmla="*/ 2767806 w 3582988"/>
                    <a:gd name="connsiteY87" fmla="*/ 1245394 h 2459832"/>
                    <a:gd name="connsiteX88" fmla="*/ 2782094 w 3582988"/>
                    <a:gd name="connsiteY88" fmla="*/ 1369219 h 2459832"/>
                    <a:gd name="connsiteX89" fmla="*/ 2801144 w 3582988"/>
                    <a:gd name="connsiteY89" fmla="*/ 1435894 h 2459832"/>
                    <a:gd name="connsiteX90" fmla="*/ 2743994 w 3582988"/>
                    <a:gd name="connsiteY90" fmla="*/ 1407319 h 2459832"/>
                    <a:gd name="connsiteX91" fmla="*/ 2724944 w 3582988"/>
                    <a:gd name="connsiteY91" fmla="*/ 1354931 h 2459832"/>
                    <a:gd name="connsiteX92" fmla="*/ 2729706 w 3582988"/>
                    <a:gd name="connsiteY92" fmla="*/ 1278731 h 2459832"/>
                    <a:gd name="connsiteX93" fmla="*/ 2677319 w 3582988"/>
                    <a:gd name="connsiteY93" fmla="*/ 1207294 h 2459832"/>
                    <a:gd name="connsiteX94" fmla="*/ 2667794 w 3582988"/>
                    <a:gd name="connsiteY94" fmla="*/ 1131094 h 2459832"/>
                    <a:gd name="connsiteX95" fmla="*/ 2639219 w 3582988"/>
                    <a:gd name="connsiteY95" fmla="*/ 1059656 h 2459832"/>
                    <a:gd name="connsiteX96" fmla="*/ 2620169 w 3582988"/>
                    <a:gd name="connsiteY96" fmla="*/ 997744 h 2459832"/>
                    <a:gd name="connsiteX97" fmla="*/ 2582069 w 3582988"/>
                    <a:gd name="connsiteY97" fmla="*/ 931069 h 2459832"/>
                    <a:gd name="connsiteX98" fmla="*/ 2534444 w 3582988"/>
                    <a:gd name="connsiteY98" fmla="*/ 902494 h 2459832"/>
                    <a:gd name="connsiteX99" fmla="*/ 2434431 w 3582988"/>
                    <a:gd name="connsiteY99" fmla="*/ 935831 h 2459832"/>
                    <a:gd name="connsiteX100" fmla="*/ 2358231 w 3582988"/>
                    <a:gd name="connsiteY100" fmla="*/ 1002506 h 2459832"/>
                    <a:gd name="connsiteX101" fmla="*/ 2320131 w 3582988"/>
                    <a:gd name="connsiteY101" fmla="*/ 1102519 h 2459832"/>
                    <a:gd name="connsiteX102" fmla="*/ 2277269 w 3582988"/>
                    <a:gd name="connsiteY102" fmla="*/ 1212056 h 2459832"/>
                    <a:gd name="connsiteX103" fmla="*/ 2286794 w 3582988"/>
                    <a:gd name="connsiteY103" fmla="*/ 1321594 h 2459832"/>
                    <a:gd name="connsiteX104" fmla="*/ 2348706 w 3582988"/>
                    <a:gd name="connsiteY104" fmla="*/ 1378744 h 2459832"/>
                    <a:gd name="connsiteX105" fmla="*/ 2396331 w 3582988"/>
                    <a:gd name="connsiteY105" fmla="*/ 1393031 h 2459832"/>
                    <a:gd name="connsiteX106" fmla="*/ 2458244 w 3582988"/>
                    <a:gd name="connsiteY106" fmla="*/ 1450181 h 2459832"/>
                    <a:gd name="connsiteX107" fmla="*/ 2529681 w 3582988"/>
                    <a:gd name="connsiteY107" fmla="*/ 1426369 h 2459832"/>
                    <a:gd name="connsiteX108" fmla="*/ 2601119 w 3582988"/>
                    <a:gd name="connsiteY108" fmla="*/ 1407319 h 2459832"/>
                    <a:gd name="connsiteX109" fmla="*/ 2591594 w 3582988"/>
                    <a:gd name="connsiteY109" fmla="*/ 1445419 h 2459832"/>
                    <a:gd name="connsiteX110" fmla="*/ 2563019 w 3582988"/>
                    <a:gd name="connsiteY110" fmla="*/ 1440656 h 2459832"/>
                    <a:gd name="connsiteX111" fmla="*/ 2582069 w 3582988"/>
                    <a:gd name="connsiteY111" fmla="*/ 1493044 h 2459832"/>
                    <a:gd name="connsiteX112" fmla="*/ 2567781 w 3582988"/>
                    <a:gd name="connsiteY112" fmla="*/ 1535906 h 2459832"/>
                    <a:gd name="connsiteX113" fmla="*/ 2553494 w 3582988"/>
                    <a:gd name="connsiteY113" fmla="*/ 1578769 h 2459832"/>
                    <a:gd name="connsiteX114" fmla="*/ 2510631 w 3582988"/>
                    <a:gd name="connsiteY114" fmla="*/ 1588294 h 2459832"/>
                    <a:gd name="connsiteX115" fmla="*/ 2453481 w 3582988"/>
                    <a:gd name="connsiteY115" fmla="*/ 1569244 h 2459832"/>
                    <a:gd name="connsiteX116" fmla="*/ 2405856 w 3582988"/>
                    <a:gd name="connsiteY116" fmla="*/ 1588294 h 2459832"/>
                    <a:gd name="connsiteX117" fmla="*/ 2472531 w 3582988"/>
                    <a:gd name="connsiteY117" fmla="*/ 1645444 h 2459832"/>
                    <a:gd name="connsiteX118" fmla="*/ 2534444 w 3582988"/>
                    <a:gd name="connsiteY118" fmla="*/ 1645444 h 2459832"/>
                    <a:gd name="connsiteX119" fmla="*/ 2591594 w 3582988"/>
                    <a:gd name="connsiteY119" fmla="*/ 1721644 h 2459832"/>
                    <a:gd name="connsiteX120" fmla="*/ 2624931 w 3582988"/>
                    <a:gd name="connsiteY120" fmla="*/ 1774031 h 2459832"/>
                    <a:gd name="connsiteX121" fmla="*/ 2682081 w 3582988"/>
                    <a:gd name="connsiteY121" fmla="*/ 1764506 h 2459832"/>
                    <a:gd name="connsiteX122" fmla="*/ 2705894 w 3582988"/>
                    <a:gd name="connsiteY122" fmla="*/ 1797844 h 2459832"/>
                    <a:gd name="connsiteX123" fmla="*/ 2653506 w 3582988"/>
                    <a:gd name="connsiteY123" fmla="*/ 1812131 h 2459832"/>
                    <a:gd name="connsiteX124" fmla="*/ 2577306 w 3582988"/>
                    <a:gd name="connsiteY124" fmla="*/ 1835944 h 2459832"/>
                    <a:gd name="connsiteX125" fmla="*/ 2567781 w 3582988"/>
                    <a:gd name="connsiteY125" fmla="*/ 1902619 h 2459832"/>
                    <a:gd name="connsiteX126" fmla="*/ 2596356 w 3582988"/>
                    <a:gd name="connsiteY126" fmla="*/ 1974056 h 2459832"/>
                    <a:gd name="connsiteX127" fmla="*/ 2639219 w 3582988"/>
                    <a:gd name="connsiteY127" fmla="*/ 2026444 h 2459832"/>
                    <a:gd name="connsiteX128" fmla="*/ 2605881 w 3582988"/>
                    <a:gd name="connsiteY128" fmla="*/ 2207419 h 2459832"/>
                    <a:gd name="connsiteX129" fmla="*/ 2572544 w 3582988"/>
                    <a:gd name="connsiteY129" fmla="*/ 2345531 h 2459832"/>
                    <a:gd name="connsiteX130" fmla="*/ 2539206 w 3582988"/>
                    <a:gd name="connsiteY130" fmla="*/ 2459832 h 2459832"/>
                    <a:gd name="connsiteX0" fmla="*/ 96044 w 3582988"/>
                    <a:gd name="connsiteY0" fmla="*/ 1526381 h 2459832"/>
                    <a:gd name="connsiteX1" fmla="*/ 129381 w 3582988"/>
                    <a:gd name="connsiteY1" fmla="*/ 1445419 h 2459832"/>
                    <a:gd name="connsiteX2" fmla="*/ 129381 w 3582988"/>
                    <a:gd name="connsiteY2" fmla="*/ 1388269 h 2459832"/>
                    <a:gd name="connsiteX3" fmla="*/ 138906 w 3582988"/>
                    <a:gd name="connsiteY3" fmla="*/ 1345406 h 2459832"/>
                    <a:gd name="connsiteX4" fmla="*/ 110331 w 3582988"/>
                    <a:gd name="connsiteY4" fmla="*/ 1288256 h 2459832"/>
                    <a:gd name="connsiteX5" fmla="*/ 119856 w 3582988"/>
                    <a:gd name="connsiteY5" fmla="*/ 1216819 h 2459832"/>
                    <a:gd name="connsiteX6" fmla="*/ 72231 w 3582988"/>
                    <a:gd name="connsiteY6" fmla="*/ 1231106 h 2459832"/>
                    <a:gd name="connsiteX7" fmla="*/ 57944 w 3582988"/>
                    <a:gd name="connsiteY7" fmla="*/ 1264444 h 2459832"/>
                    <a:gd name="connsiteX8" fmla="*/ 5556 w 3582988"/>
                    <a:gd name="connsiteY8" fmla="*/ 1264444 h 2459832"/>
                    <a:gd name="connsiteX9" fmla="*/ 24606 w 3582988"/>
                    <a:gd name="connsiteY9" fmla="*/ 1216819 h 2459832"/>
                    <a:gd name="connsiteX10" fmla="*/ 57944 w 3582988"/>
                    <a:gd name="connsiteY10" fmla="*/ 1178719 h 2459832"/>
                    <a:gd name="connsiteX11" fmla="*/ 76994 w 3582988"/>
                    <a:gd name="connsiteY11" fmla="*/ 1197769 h 2459832"/>
                    <a:gd name="connsiteX12" fmla="*/ 100806 w 3582988"/>
                    <a:gd name="connsiteY12" fmla="*/ 1173956 h 2459832"/>
                    <a:gd name="connsiteX13" fmla="*/ 86519 w 3582988"/>
                    <a:gd name="connsiteY13" fmla="*/ 1150144 h 2459832"/>
                    <a:gd name="connsiteX14" fmla="*/ 53181 w 3582988"/>
                    <a:gd name="connsiteY14" fmla="*/ 1140619 h 2459832"/>
                    <a:gd name="connsiteX15" fmla="*/ 57944 w 3582988"/>
                    <a:gd name="connsiteY15" fmla="*/ 1073944 h 2459832"/>
                    <a:gd name="connsiteX16" fmla="*/ 119856 w 3582988"/>
                    <a:gd name="connsiteY16" fmla="*/ 1035844 h 2459832"/>
                    <a:gd name="connsiteX17" fmla="*/ 167481 w 3582988"/>
                    <a:gd name="connsiteY17" fmla="*/ 926306 h 2459832"/>
                    <a:gd name="connsiteX18" fmla="*/ 181769 w 3582988"/>
                    <a:gd name="connsiteY18" fmla="*/ 816769 h 2459832"/>
                    <a:gd name="connsiteX19" fmla="*/ 181769 w 3582988"/>
                    <a:gd name="connsiteY19" fmla="*/ 745331 h 2459832"/>
                    <a:gd name="connsiteX20" fmla="*/ 234156 w 3582988"/>
                    <a:gd name="connsiteY20" fmla="*/ 735806 h 2459832"/>
                    <a:gd name="connsiteX21" fmla="*/ 272256 w 3582988"/>
                    <a:gd name="connsiteY21" fmla="*/ 692944 h 2459832"/>
                    <a:gd name="connsiteX22" fmla="*/ 334169 w 3582988"/>
                    <a:gd name="connsiteY22" fmla="*/ 640556 h 2459832"/>
                    <a:gd name="connsiteX23" fmla="*/ 396081 w 3582988"/>
                    <a:gd name="connsiteY23" fmla="*/ 516731 h 2459832"/>
                    <a:gd name="connsiteX24" fmla="*/ 457994 w 3582988"/>
                    <a:gd name="connsiteY24" fmla="*/ 454819 h 2459832"/>
                    <a:gd name="connsiteX25" fmla="*/ 567531 w 3582988"/>
                    <a:gd name="connsiteY25" fmla="*/ 421481 h 2459832"/>
                    <a:gd name="connsiteX26" fmla="*/ 700881 w 3582988"/>
                    <a:gd name="connsiteY26" fmla="*/ 392906 h 2459832"/>
                    <a:gd name="connsiteX27" fmla="*/ 767556 w 3582988"/>
                    <a:gd name="connsiteY27" fmla="*/ 307181 h 2459832"/>
                    <a:gd name="connsiteX28" fmla="*/ 867569 w 3582988"/>
                    <a:gd name="connsiteY28" fmla="*/ 302419 h 2459832"/>
                    <a:gd name="connsiteX29" fmla="*/ 929481 w 3582988"/>
                    <a:gd name="connsiteY29" fmla="*/ 226219 h 2459832"/>
                    <a:gd name="connsiteX30" fmla="*/ 1010444 w 3582988"/>
                    <a:gd name="connsiteY30" fmla="*/ 173831 h 2459832"/>
                    <a:gd name="connsiteX31" fmla="*/ 1000919 w 3582988"/>
                    <a:gd name="connsiteY31" fmla="*/ 102394 h 2459832"/>
                    <a:gd name="connsiteX32" fmla="*/ 1062831 w 3582988"/>
                    <a:gd name="connsiteY32" fmla="*/ 92869 h 2459832"/>
                    <a:gd name="connsiteX33" fmla="*/ 1119981 w 3582988"/>
                    <a:gd name="connsiteY33" fmla="*/ 64294 h 2459832"/>
                    <a:gd name="connsiteX34" fmla="*/ 1172369 w 3582988"/>
                    <a:gd name="connsiteY34" fmla="*/ 64294 h 2459832"/>
                    <a:gd name="connsiteX35" fmla="*/ 1248569 w 3582988"/>
                    <a:gd name="connsiteY35" fmla="*/ 45244 h 2459832"/>
                    <a:gd name="connsiteX36" fmla="*/ 1253331 w 3582988"/>
                    <a:gd name="connsiteY36" fmla="*/ 7144 h 2459832"/>
                    <a:gd name="connsiteX37" fmla="*/ 1410494 w 3582988"/>
                    <a:gd name="connsiteY37" fmla="*/ 2381 h 2459832"/>
                    <a:gd name="connsiteX38" fmla="*/ 1510506 w 3582988"/>
                    <a:gd name="connsiteY38" fmla="*/ 21431 h 2459832"/>
                    <a:gd name="connsiteX39" fmla="*/ 1567656 w 3582988"/>
                    <a:gd name="connsiteY39" fmla="*/ 64294 h 2459832"/>
                    <a:gd name="connsiteX40" fmla="*/ 1667669 w 3582988"/>
                    <a:gd name="connsiteY40" fmla="*/ 59531 h 2459832"/>
                    <a:gd name="connsiteX41" fmla="*/ 1772444 w 3582988"/>
                    <a:gd name="connsiteY41" fmla="*/ 116681 h 2459832"/>
                    <a:gd name="connsiteX42" fmla="*/ 1867694 w 3582988"/>
                    <a:gd name="connsiteY42" fmla="*/ 159544 h 2459832"/>
                    <a:gd name="connsiteX43" fmla="*/ 1934369 w 3582988"/>
                    <a:gd name="connsiteY43" fmla="*/ 140494 h 2459832"/>
                    <a:gd name="connsiteX44" fmla="*/ 2034381 w 3582988"/>
                    <a:gd name="connsiteY44" fmla="*/ 178594 h 2459832"/>
                    <a:gd name="connsiteX45" fmla="*/ 2124869 w 3582988"/>
                    <a:gd name="connsiteY45" fmla="*/ 192881 h 2459832"/>
                    <a:gd name="connsiteX46" fmla="*/ 2234406 w 3582988"/>
                    <a:gd name="connsiteY46" fmla="*/ 183356 h 2459832"/>
                    <a:gd name="connsiteX47" fmla="*/ 2343944 w 3582988"/>
                    <a:gd name="connsiteY47" fmla="*/ 230981 h 2459832"/>
                    <a:gd name="connsiteX48" fmla="*/ 2439194 w 3582988"/>
                    <a:gd name="connsiteY48" fmla="*/ 245269 h 2459832"/>
                    <a:gd name="connsiteX49" fmla="*/ 2505869 w 3582988"/>
                    <a:gd name="connsiteY49" fmla="*/ 245269 h 2459832"/>
                    <a:gd name="connsiteX50" fmla="*/ 2539206 w 3582988"/>
                    <a:gd name="connsiteY50" fmla="*/ 292894 h 2459832"/>
                    <a:gd name="connsiteX51" fmla="*/ 2667794 w 3582988"/>
                    <a:gd name="connsiteY51" fmla="*/ 335756 h 2459832"/>
                    <a:gd name="connsiteX52" fmla="*/ 2820194 w 3582988"/>
                    <a:gd name="connsiteY52" fmla="*/ 340519 h 2459832"/>
                    <a:gd name="connsiteX53" fmla="*/ 2934494 w 3582988"/>
                    <a:gd name="connsiteY53" fmla="*/ 364331 h 2459832"/>
                    <a:gd name="connsiteX54" fmla="*/ 3091656 w 3582988"/>
                    <a:gd name="connsiteY54" fmla="*/ 402431 h 2459832"/>
                    <a:gd name="connsiteX55" fmla="*/ 3239294 w 3582988"/>
                    <a:gd name="connsiteY55" fmla="*/ 454819 h 2459832"/>
                    <a:gd name="connsiteX56" fmla="*/ 3334544 w 3582988"/>
                    <a:gd name="connsiteY56" fmla="*/ 478631 h 2459832"/>
                    <a:gd name="connsiteX57" fmla="*/ 3434556 w 3582988"/>
                    <a:gd name="connsiteY57" fmla="*/ 521494 h 2459832"/>
                    <a:gd name="connsiteX58" fmla="*/ 3520281 w 3582988"/>
                    <a:gd name="connsiteY58" fmla="*/ 578644 h 2459832"/>
                    <a:gd name="connsiteX59" fmla="*/ 3582194 w 3582988"/>
                    <a:gd name="connsiteY59" fmla="*/ 645319 h 2459832"/>
                    <a:gd name="connsiteX60" fmla="*/ 3525044 w 3582988"/>
                    <a:gd name="connsiteY60" fmla="*/ 645319 h 2459832"/>
                    <a:gd name="connsiteX61" fmla="*/ 3463131 w 3582988"/>
                    <a:gd name="connsiteY61" fmla="*/ 626269 h 2459832"/>
                    <a:gd name="connsiteX62" fmla="*/ 3434556 w 3582988"/>
                    <a:gd name="connsiteY62" fmla="*/ 597694 h 2459832"/>
                    <a:gd name="connsiteX63" fmla="*/ 3367881 w 3582988"/>
                    <a:gd name="connsiteY63" fmla="*/ 573881 h 2459832"/>
                    <a:gd name="connsiteX64" fmla="*/ 3320256 w 3582988"/>
                    <a:gd name="connsiteY64" fmla="*/ 573881 h 2459832"/>
                    <a:gd name="connsiteX65" fmla="*/ 3291681 w 3582988"/>
                    <a:gd name="connsiteY65" fmla="*/ 550069 h 2459832"/>
                    <a:gd name="connsiteX66" fmla="*/ 3215481 w 3582988"/>
                    <a:gd name="connsiteY66" fmla="*/ 573881 h 2459832"/>
                    <a:gd name="connsiteX67" fmla="*/ 3153569 w 3582988"/>
                    <a:gd name="connsiteY67" fmla="*/ 545306 h 2459832"/>
                    <a:gd name="connsiteX68" fmla="*/ 3072606 w 3582988"/>
                    <a:gd name="connsiteY68" fmla="*/ 550069 h 2459832"/>
                    <a:gd name="connsiteX69" fmla="*/ 3015456 w 3582988"/>
                    <a:gd name="connsiteY69" fmla="*/ 564356 h 2459832"/>
                    <a:gd name="connsiteX70" fmla="*/ 2829719 w 3582988"/>
                    <a:gd name="connsiteY70" fmla="*/ 511969 h 2459832"/>
                    <a:gd name="connsiteX71" fmla="*/ 2705894 w 3582988"/>
                    <a:gd name="connsiteY71" fmla="*/ 469106 h 2459832"/>
                    <a:gd name="connsiteX72" fmla="*/ 2701131 w 3582988"/>
                    <a:gd name="connsiteY72" fmla="*/ 507206 h 2459832"/>
                    <a:gd name="connsiteX73" fmla="*/ 2705894 w 3582988"/>
                    <a:gd name="connsiteY73" fmla="*/ 550069 h 2459832"/>
                    <a:gd name="connsiteX74" fmla="*/ 2672556 w 3582988"/>
                    <a:gd name="connsiteY74" fmla="*/ 578644 h 2459832"/>
                    <a:gd name="connsiteX75" fmla="*/ 2648744 w 3582988"/>
                    <a:gd name="connsiteY75" fmla="*/ 554831 h 2459832"/>
                    <a:gd name="connsiteX76" fmla="*/ 2605881 w 3582988"/>
                    <a:gd name="connsiteY76" fmla="*/ 588169 h 2459832"/>
                    <a:gd name="connsiteX77" fmla="*/ 2553494 w 3582988"/>
                    <a:gd name="connsiteY77" fmla="*/ 621506 h 2459832"/>
                    <a:gd name="connsiteX78" fmla="*/ 2548731 w 3582988"/>
                    <a:gd name="connsiteY78" fmla="*/ 683419 h 2459832"/>
                    <a:gd name="connsiteX79" fmla="*/ 2591594 w 3582988"/>
                    <a:gd name="connsiteY79" fmla="*/ 773906 h 2459832"/>
                    <a:gd name="connsiteX80" fmla="*/ 2615406 w 3582988"/>
                    <a:gd name="connsiteY80" fmla="*/ 840581 h 2459832"/>
                    <a:gd name="connsiteX81" fmla="*/ 2596356 w 3582988"/>
                    <a:gd name="connsiteY81" fmla="*/ 897731 h 2459832"/>
                    <a:gd name="connsiteX82" fmla="*/ 2620169 w 3582988"/>
                    <a:gd name="connsiteY82" fmla="*/ 978694 h 2459832"/>
                    <a:gd name="connsiteX83" fmla="*/ 2653506 w 3582988"/>
                    <a:gd name="connsiteY83" fmla="*/ 1050131 h 2459832"/>
                    <a:gd name="connsiteX84" fmla="*/ 2701131 w 3582988"/>
                    <a:gd name="connsiteY84" fmla="*/ 1088231 h 2459832"/>
                    <a:gd name="connsiteX85" fmla="*/ 2753519 w 3582988"/>
                    <a:gd name="connsiteY85" fmla="*/ 1097756 h 2459832"/>
                    <a:gd name="connsiteX86" fmla="*/ 2772569 w 3582988"/>
                    <a:gd name="connsiteY86" fmla="*/ 1173956 h 2459832"/>
                    <a:gd name="connsiteX87" fmla="*/ 2767806 w 3582988"/>
                    <a:gd name="connsiteY87" fmla="*/ 1245394 h 2459832"/>
                    <a:gd name="connsiteX88" fmla="*/ 2782094 w 3582988"/>
                    <a:gd name="connsiteY88" fmla="*/ 1369219 h 2459832"/>
                    <a:gd name="connsiteX89" fmla="*/ 2801144 w 3582988"/>
                    <a:gd name="connsiteY89" fmla="*/ 1435894 h 2459832"/>
                    <a:gd name="connsiteX90" fmla="*/ 2743994 w 3582988"/>
                    <a:gd name="connsiteY90" fmla="*/ 1407319 h 2459832"/>
                    <a:gd name="connsiteX91" fmla="*/ 2724944 w 3582988"/>
                    <a:gd name="connsiteY91" fmla="*/ 1354931 h 2459832"/>
                    <a:gd name="connsiteX92" fmla="*/ 2729706 w 3582988"/>
                    <a:gd name="connsiteY92" fmla="*/ 1278731 h 2459832"/>
                    <a:gd name="connsiteX93" fmla="*/ 2677319 w 3582988"/>
                    <a:gd name="connsiteY93" fmla="*/ 1207294 h 2459832"/>
                    <a:gd name="connsiteX94" fmla="*/ 2667794 w 3582988"/>
                    <a:gd name="connsiteY94" fmla="*/ 1131094 h 2459832"/>
                    <a:gd name="connsiteX95" fmla="*/ 2639219 w 3582988"/>
                    <a:gd name="connsiteY95" fmla="*/ 1059656 h 2459832"/>
                    <a:gd name="connsiteX96" fmla="*/ 2620169 w 3582988"/>
                    <a:gd name="connsiteY96" fmla="*/ 997744 h 2459832"/>
                    <a:gd name="connsiteX97" fmla="*/ 2582069 w 3582988"/>
                    <a:gd name="connsiteY97" fmla="*/ 931069 h 2459832"/>
                    <a:gd name="connsiteX98" fmla="*/ 2534444 w 3582988"/>
                    <a:gd name="connsiteY98" fmla="*/ 902494 h 2459832"/>
                    <a:gd name="connsiteX99" fmla="*/ 2434431 w 3582988"/>
                    <a:gd name="connsiteY99" fmla="*/ 935831 h 2459832"/>
                    <a:gd name="connsiteX100" fmla="*/ 2358231 w 3582988"/>
                    <a:gd name="connsiteY100" fmla="*/ 1002506 h 2459832"/>
                    <a:gd name="connsiteX101" fmla="*/ 2320131 w 3582988"/>
                    <a:gd name="connsiteY101" fmla="*/ 1102519 h 2459832"/>
                    <a:gd name="connsiteX102" fmla="*/ 2277269 w 3582988"/>
                    <a:gd name="connsiteY102" fmla="*/ 1212056 h 2459832"/>
                    <a:gd name="connsiteX103" fmla="*/ 2286794 w 3582988"/>
                    <a:gd name="connsiteY103" fmla="*/ 1321594 h 2459832"/>
                    <a:gd name="connsiteX104" fmla="*/ 2348706 w 3582988"/>
                    <a:gd name="connsiteY104" fmla="*/ 1378744 h 2459832"/>
                    <a:gd name="connsiteX105" fmla="*/ 2396331 w 3582988"/>
                    <a:gd name="connsiteY105" fmla="*/ 1393031 h 2459832"/>
                    <a:gd name="connsiteX106" fmla="*/ 2458244 w 3582988"/>
                    <a:gd name="connsiteY106" fmla="*/ 1450181 h 2459832"/>
                    <a:gd name="connsiteX107" fmla="*/ 2529681 w 3582988"/>
                    <a:gd name="connsiteY107" fmla="*/ 1426369 h 2459832"/>
                    <a:gd name="connsiteX108" fmla="*/ 2601119 w 3582988"/>
                    <a:gd name="connsiteY108" fmla="*/ 1407319 h 2459832"/>
                    <a:gd name="connsiteX109" fmla="*/ 2591594 w 3582988"/>
                    <a:gd name="connsiteY109" fmla="*/ 1445419 h 2459832"/>
                    <a:gd name="connsiteX110" fmla="*/ 2563019 w 3582988"/>
                    <a:gd name="connsiteY110" fmla="*/ 1440656 h 2459832"/>
                    <a:gd name="connsiteX111" fmla="*/ 2582069 w 3582988"/>
                    <a:gd name="connsiteY111" fmla="*/ 1493044 h 2459832"/>
                    <a:gd name="connsiteX112" fmla="*/ 2567781 w 3582988"/>
                    <a:gd name="connsiteY112" fmla="*/ 1535906 h 2459832"/>
                    <a:gd name="connsiteX113" fmla="*/ 2553494 w 3582988"/>
                    <a:gd name="connsiteY113" fmla="*/ 1578769 h 2459832"/>
                    <a:gd name="connsiteX114" fmla="*/ 2510631 w 3582988"/>
                    <a:gd name="connsiteY114" fmla="*/ 1588294 h 2459832"/>
                    <a:gd name="connsiteX115" fmla="*/ 2453481 w 3582988"/>
                    <a:gd name="connsiteY115" fmla="*/ 1569244 h 2459832"/>
                    <a:gd name="connsiteX116" fmla="*/ 2405856 w 3582988"/>
                    <a:gd name="connsiteY116" fmla="*/ 1588294 h 2459832"/>
                    <a:gd name="connsiteX117" fmla="*/ 2472531 w 3582988"/>
                    <a:gd name="connsiteY117" fmla="*/ 1645444 h 2459832"/>
                    <a:gd name="connsiteX118" fmla="*/ 2534444 w 3582988"/>
                    <a:gd name="connsiteY118" fmla="*/ 1645444 h 2459832"/>
                    <a:gd name="connsiteX119" fmla="*/ 2591594 w 3582988"/>
                    <a:gd name="connsiteY119" fmla="*/ 1721644 h 2459832"/>
                    <a:gd name="connsiteX120" fmla="*/ 2624931 w 3582988"/>
                    <a:gd name="connsiteY120" fmla="*/ 1774031 h 2459832"/>
                    <a:gd name="connsiteX121" fmla="*/ 2682081 w 3582988"/>
                    <a:gd name="connsiteY121" fmla="*/ 1764506 h 2459832"/>
                    <a:gd name="connsiteX122" fmla="*/ 2705894 w 3582988"/>
                    <a:gd name="connsiteY122" fmla="*/ 1797844 h 2459832"/>
                    <a:gd name="connsiteX123" fmla="*/ 2653506 w 3582988"/>
                    <a:gd name="connsiteY123" fmla="*/ 1812131 h 2459832"/>
                    <a:gd name="connsiteX124" fmla="*/ 2577306 w 3582988"/>
                    <a:gd name="connsiteY124" fmla="*/ 1835944 h 2459832"/>
                    <a:gd name="connsiteX125" fmla="*/ 2567781 w 3582988"/>
                    <a:gd name="connsiteY125" fmla="*/ 1902619 h 2459832"/>
                    <a:gd name="connsiteX126" fmla="*/ 2596356 w 3582988"/>
                    <a:gd name="connsiteY126" fmla="*/ 1974056 h 2459832"/>
                    <a:gd name="connsiteX127" fmla="*/ 2639219 w 3582988"/>
                    <a:gd name="connsiteY127" fmla="*/ 2026444 h 2459832"/>
                    <a:gd name="connsiteX128" fmla="*/ 2624931 w 3582988"/>
                    <a:gd name="connsiteY128" fmla="*/ 2169319 h 2459832"/>
                    <a:gd name="connsiteX129" fmla="*/ 2572544 w 3582988"/>
                    <a:gd name="connsiteY129" fmla="*/ 2345531 h 2459832"/>
                    <a:gd name="connsiteX130" fmla="*/ 2539206 w 3582988"/>
                    <a:gd name="connsiteY130" fmla="*/ 2459832 h 2459832"/>
                    <a:gd name="connsiteX0" fmla="*/ 96044 w 3582988"/>
                    <a:gd name="connsiteY0" fmla="*/ 1526381 h 2459832"/>
                    <a:gd name="connsiteX1" fmla="*/ 129381 w 3582988"/>
                    <a:gd name="connsiteY1" fmla="*/ 1445419 h 2459832"/>
                    <a:gd name="connsiteX2" fmla="*/ 129381 w 3582988"/>
                    <a:gd name="connsiteY2" fmla="*/ 1388269 h 2459832"/>
                    <a:gd name="connsiteX3" fmla="*/ 138906 w 3582988"/>
                    <a:gd name="connsiteY3" fmla="*/ 1345406 h 2459832"/>
                    <a:gd name="connsiteX4" fmla="*/ 110331 w 3582988"/>
                    <a:gd name="connsiteY4" fmla="*/ 1288256 h 2459832"/>
                    <a:gd name="connsiteX5" fmla="*/ 119856 w 3582988"/>
                    <a:gd name="connsiteY5" fmla="*/ 1216819 h 2459832"/>
                    <a:gd name="connsiteX6" fmla="*/ 72231 w 3582988"/>
                    <a:gd name="connsiteY6" fmla="*/ 1231106 h 2459832"/>
                    <a:gd name="connsiteX7" fmla="*/ 57944 w 3582988"/>
                    <a:gd name="connsiteY7" fmla="*/ 1264444 h 2459832"/>
                    <a:gd name="connsiteX8" fmla="*/ 5556 w 3582988"/>
                    <a:gd name="connsiteY8" fmla="*/ 1264444 h 2459832"/>
                    <a:gd name="connsiteX9" fmla="*/ 24606 w 3582988"/>
                    <a:gd name="connsiteY9" fmla="*/ 1216819 h 2459832"/>
                    <a:gd name="connsiteX10" fmla="*/ 57944 w 3582988"/>
                    <a:gd name="connsiteY10" fmla="*/ 1178719 h 2459832"/>
                    <a:gd name="connsiteX11" fmla="*/ 76994 w 3582988"/>
                    <a:gd name="connsiteY11" fmla="*/ 1197769 h 2459832"/>
                    <a:gd name="connsiteX12" fmla="*/ 100806 w 3582988"/>
                    <a:gd name="connsiteY12" fmla="*/ 1173956 h 2459832"/>
                    <a:gd name="connsiteX13" fmla="*/ 86519 w 3582988"/>
                    <a:gd name="connsiteY13" fmla="*/ 1150144 h 2459832"/>
                    <a:gd name="connsiteX14" fmla="*/ 53181 w 3582988"/>
                    <a:gd name="connsiteY14" fmla="*/ 1140619 h 2459832"/>
                    <a:gd name="connsiteX15" fmla="*/ 57944 w 3582988"/>
                    <a:gd name="connsiteY15" fmla="*/ 1073944 h 2459832"/>
                    <a:gd name="connsiteX16" fmla="*/ 119856 w 3582988"/>
                    <a:gd name="connsiteY16" fmla="*/ 1035844 h 2459832"/>
                    <a:gd name="connsiteX17" fmla="*/ 167481 w 3582988"/>
                    <a:gd name="connsiteY17" fmla="*/ 926306 h 2459832"/>
                    <a:gd name="connsiteX18" fmla="*/ 181769 w 3582988"/>
                    <a:gd name="connsiteY18" fmla="*/ 816769 h 2459832"/>
                    <a:gd name="connsiteX19" fmla="*/ 181769 w 3582988"/>
                    <a:gd name="connsiteY19" fmla="*/ 745331 h 2459832"/>
                    <a:gd name="connsiteX20" fmla="*/ 234156 w 3582988"/>
                    <a:gd name="connsiteY20" fmla="*/ 735806 h 2459832"/>
                    <a:gd name="connsiteX21" fmla="*/ 272256 w 3582988"/>
                    <a:gd name="connsiteY21" fmla="*/ 692944 h 2459832"/>
                    <a:gd name="connsiteX22" fmla="*/ 334169 w 3582988"/>
                    <a:gd name="connsiteY22" fmla="*/ 640556 h 2459832"/>
                    <a:gd name="connsiteX23" fmla="*/ 396081 w 3582988"/>
                    <a:gd name="connsiteY23" fmla="*/ 516731 h 2459832"/>
                    <a:gd name="connsiteX24" fmla="*/ 457994 w 3582988"/>
                    <a:gd name="connsiteY24" fmla="*/ 454819 h 2459832"/>
                    <a:gd name="connsiteX25" fmla="*/ 567531 w 3582988"/>
                    <a:gd name="connsiteY25" fmla="*/ 421481 h 2459832"/>
                    <a:gd name="connsiteX26" fmla="*/ 700881 w 3582988"/>
                    <a:gd name="connsiteY26" fmla="*/ 392906 h 2459832"/>
                    <a:gd name="connsiteX27" fmla="*/ 767556 w 3582988"/>
                    <a:gd name="connsiteY27" fmla="*/ 307181 h 2459832"/>
                    <a:gd name="connsiteX28" fmla="*/ 867569 w 3582988"/>
                    <a:gd name="connsiteY28" fmla="*/ 302419 h 2459832"/>
                    <a:gd name="connsiteX29" fmla="*/ 929481 w 3582988"/>
                    <a:gd name="connsiteY29" fmla="*/ 226219 h 2459832"/>
                    <a:gd name="connsiteX30" fmla="*/ 1010444 w 3582988"/>
                    <a:gd name="connsiteY30" fmla="*/ 173831 h 2459832"/>
                    <a:gd name="connsiteX31" fmla="*/ 1000919 w 3582988"/>
                    <a:gd name="connsiteY31" fmla="*/ 102394 h 2459832"/>
                    <a:gd name="connsiteX32" fmla="*/ 1062831 w 3582988"/>
                    <a:gd name="connsiteY32" fmla="*/ 92869 h 2459832"/>
                    <a:gd name="connsiteX33" fmla="*/ 1119981 w 3582988"/>
                    <a:gd name="connsiteY33" fmla="*/ 64294 h 2459832"/>
                    <a:gd name="connsiteX34" fmla="*/ 1172369 w 3582988"/>
                    <a:gd name="connsiteY34" fmla="*/ 64294 h 2459832"/>
                    <a:gd name="connsiteX35" fmla="*/ 1248569 w 3582988"/>
                    <a:gd name="connsiteY35" fmla="*/ 45244 h 2459832"/>
                    <a:gd name="connsiteX36" fmla="*/ 1253331 w 3582988"/>
                    <a:gd name="connsiteY36" fmla="*/ 7144 h 2459832"/>
                    <a:gd name="connsiteX37" fmla="*/ 1410494 w 3582988"/>
                    <a:gd name="connsiteY37" fmla="*/ 2381 h 2459832"/>
                    <a:gd name="connsiteX38" fmla="*/ 1510506 w 3582988"/>
                    <a:gd name="connsiteY38" fmla="*/ 21431 h 2459832"/>
                    <a:gd name="connsiteX39" fmla="*/ 1567656 w 3582988"/>
                    <a:gd name="connsiteY39" fmla="*/ 64294 h 2459832"/>
                    <a:gd name="connsiteX40" fmla="*/ 1667669 w 3582988"/>
                    <a:gd name="connsiteY40" fmla="*/ 59531 h 2459832"/>
                    <a:gd name="connsiteX41" fmla="*/ 1772444 w 3582988"/>
                    <a:gd name="connsiteY41" fmla="*/ 116681 h 2459832"/>
                    <a:gd name="connsiteX42" fmla="*/ 1867694 w 3582988"/>
                    <a:gd name="connsiteY42" fmla="*/ 159544 h 2459832"/>
                    <a:gd name="connsiteX43" fmla="*/ 1934369 w 3582988"/>
                    <a:gd name="connsiteY43" fmla="*/ 140494 h 2459832"/>
                    <a:gd name="connsiteX44" fmla="*/ 2034381 w 3582988"/>
                    <a:gd name="connsiteY44" fmla="*/ 178594 h 2459832"/>
                    <a:gd name="connsiteX45" fmla="*/ 2124869 w 3582988"/>
                    <a:gd name="connsiteY45" fmla="*/ 192881 h 2459832"/>
                    <a:gd name="connsiteX46" fmla="*/ 2234406 w 3582988"/>
                    <a:gd name="connsiteY46" fmla="*/ 183356 h 2459832"/>
                    <a:gd name="connsiteX47" fmla="*/ 2343944 w 3582988"/>
                    <a:gd name="connsiteY47" fmla="*/ 230981 h 2459832"/>
                    <a:gd name="connsiteX48" fmla="*/ 2439194 w 3582988"/>
                    <a:gd name="connsiteY48" fmla="*/ 245269 h 2459832"/>
                    <a:gd name="connsiteX49" fmla="*/ 2505869 w 3582988"/>
                    <a:gd name="connsiteY49" fmla="*/ 245269 h 2459832"/>
                    <a:gd name="connsiteX50" fmla="*/ 2539206 w 3582988"/>
                    <a:gd name="connsiteY50" fmla="*/ 292894 h 2459832"/>
                    <a:gd name="connsiteX51" fmla="*/ 2667794 w 3582988"/>
                    <a:gd name="connsiteY51" fmla="*/ 335756 h 2459832"/>
                    <a:gd name="connsiteX52" fmla="*/ 2820194 w 3582988"/>
                    <a:gd name="connsiteY52" fmla="*/ 340519 h 2459832"/>
                    <a:gd name="connsiteX53" fmla="*/ 2934494 w 3582988"/>
                    <a:gd name="connsiteY53" fmla="*/ 364331 h 2459832"/>
                    <a:gd name="connsiteX54" fmla="*/ 3091656 w 3582988"/>
                    <a:gd name="connsiteY54" fmla="*/ 402431 h 2459832"/>
                    <a:gd name="connsiteX55" fmla="*/ 3239294 w 3582988"/>
                    <a:gd name="connsiteY55" fmla="*/ 454819 h 2459832"/>
                    <a:gd name="connsiteX56" fmla="*/ 3334544 w 3582988"/>
                    <a:gd name="connsiteY56" fmla="*/ 478631 h 2459832"/>
                    <a:gd name="connsiteX57" fmla="*/ 3434556 w 3582988"/>
                    <a:gd name="connsiteY57" fmla="*/ 521494 h 2459832"/>
                    <a:gd name="connsiteX58" fmla="*/ 3520281 w 3582988"/>
                    <a:gd name="connsiteY58" fmla="*/ 578644 h 2459832"/>
                    <a:gd name="connsiteX59" fmla="*/ 3582194 w 3582988"/>
                    <a:gd name="connsiteY59" fmla="*/ 645319 h 2459832"/>
                    <a:gd name="connsiteX60" fmla="*/ 3525044 w 3582988"/>
                    <a:gd name="connsiteY60" fmla="*/ 645319 h 2459832"/>
                    <a:gd name="connsiteX61" fmla="*/ 3463131 w 3582988"/>
                    <a:gd name="connsiteY61" fmla="*/ 626269 h 2459832"/>
                    <a:gd name="connsiteX62" fmla="*/ 3434556 w 3582988"/>
                    <a:gd name="connsiteY62" fmla="*/ 597694 h 2459832"/>
                    <a:gd name="connsiteX63" fmla="*/ 3367881 w 3582988"/>
                    <a:gd name="connsiteY63" fmla="*/ 573881 h 2459832"/>
                    <a:gd name="connsiteX64" fmla="*/ 3320256 w 3582988"/>
                    <a:gd name="connsiteY64" fmla="*/ 573881 h 2459832"/>
                    <a:gd name="connsiteX65" fmla="*/ 3291681 w 3582988"/>
                    <a:gd name="connsiteY65" fmla="*/ 550069 h 2459832"/>
                    <a:gd name="connsiteX66" fmla="*/ 3215481 w 3582988"/>
                    <a:gd name="connsiteY66" fmla="*/ 573881 h 2459832"/>
                    <a:gd name="connsiteX67" fmla="*/ 3153569 w 3582988"/>
                    <a:gd name="connsiteY67" fmla="*/ 545306 h 2459832"/>
                    <a:gd name="connsiteX68" fmla="*/ 3072606 w 3582988"/>
                    <a:gd name="connsiteY68" fmla="*/ 550069 h 2459832"/>
                    <a:gd name="connsiteX69" fmla="*/ 3015456 w 3582988"/>
                    <a:gd name="connsiteY69" fmla="*/ 564356 h 2459832"/>
                    <a:gd name="connsiteX70" fmla="*/ 2829719 w 3582988"/>
                    <a:gd name="connsiteY70" fmla="*/ 511969 h 2459832"/>
                    <a:gd name="connsiteX71" fmla="*/ 2705894 w 3582988"/>
                    <a:gd name="connsiteY71" fmla="*/ 469106 h 2459832"/>
                    <a:gd name="connsiteX72" fmla="*/ 2701131 w 3582988"/>
                    <a:gd name="connsiteY72" fmla="*/ 507206 h 2459832"/>
                    <a:gd name="connsiteX73" fmla="*/ 2705894 w 3582988"/>
                    <a:gd name="connsiteY73" fmla="*/ 550069 h 2459832"/>
                    <a:gd name="connsiteX74" fmla="*/ 2672556 w 3582988"/>
                    <a:gd name="connsiteY74" fmla="*/ 578644 h 2459832"/>
                    <a:gd name="connsiteX75" fmla="*/ 2648744 w 3582988"/>
                    <a:gd name="connsiteY75" fmla="*/ 554831 h 2459832"/>
                    <a:gd name="connsiteX76" fmla="*/ 2605881 w 3582988"/>
                    <a:gd name="connsiteY76" fmla="*/ 588169 h 2459832"/>
                    <a:gd name="connsiteX77" fmla="*/ 2553494 w 3582988"/>
                    <a:gd name="connsiteY77" fmla="*/ 621506 h 2459832"/>
                    <a:gd name="connsiteX78" fmla="*/ 2548731 w 3582988"/>
                    <a:gd name="connsiteY78" fmla="*/ 683419 h 2459832"/>
                    <a:gd name="connsiteX79" fmla="*/ 2591594 w 3582988"/>
                    <a:gd name="connsiteY79" fmla="*/ 773906 h 2459832"/>
                    <a:gd name="connsiteX80" fmla="*/ 2615406 w 3582988"/>
                    <a:gd name="connsiteY80" fmla="*/ 840581 h 2459832"/>
                    <a:gd name="connsiteX81" fmla="*/ 2596356 w 3582988"/>
                    <a:gd name="connsiteY81" fmla="*/ 897731 h 2459832"/>
                    <a:gd name="connsiteX82" fmla="*/ 2620169 w 3582988"/>
                    <a:gd name="connsiteY82" fmla="*/ 978694 h 2459832"/>
                    <a:gd name="connsiteX83" fmla="*/ 2653506 w 3582988"/>
                    <a:gd name="connsiteY83" fmla="*/ 1050131 h 2459832"/>
                    <a:gd name="connsiteX84" fmla="*/ 2701131 w 3582988"/>
                    <a:gd name="connsiteY84" fmla="*/ 1088231 h 2459832"/>
                    <a:gd name="connsiteX85" fmla="*/ 2753519 w 3582988"/>
                    <a:gd name="connsiteY85" fmla="*/ 1097756 h 2459832"/>
                    <a:gd name="connsiteX86" fmla="*/ 2772569 w 3582988"/>
                    <a:gd name="connsiteY86" fmla="*/ 1173956 h 2459832"/>
                    <a:gd name="connsiteX87" fmla="*/ 2767806 w 3582988"/>
                    <a:gd name="connsiteY87" fmla="*/ 1245394 h 2459832"/>
                    <a:gd name="connsiteX88" fmla="*/ 2782094 w 3582988"/>
                    <a:gd name="connsiteY88" fmla="*/ 1369219 h 2459832"/>
                    <a:gd name="connsiteX89" fmla="*/ 2801144 w 3582988"/>
                    <a:gd name="connsiteY89" fmla="*/ 1435894 h 2459832"/>
                    <a:gd name="connsiteX90" fmla="*/ 2743994 w 3582988"/>
                    <a:gd name="connsiteY90" fmla="*/ 1407319 h 2459832"/>
                    <a:gd name="connsiteX91" fmla="*/ 2724944 w 3582988"/>
                    <a:gd name="connsiteY91" fmla="*/ 1354931 h 2459832"/>
                    <a:gd name="connsiteX92" fmla="*/ 2729706 w 3582988"/>
                    <a:gd name="connsiteY92" fmla="*/ 1278731 h 2459832"/>
                    <a:gd name="connsiteX93" fmla="*/ 2677319 w 3582988"/>
                    <a:gd name="connsiteY93" fmla="*/ 1207294 h 2459832"/>
                    <a:gd name="connsiteX94" fmla="*/ 2667794 w 3582988"/>
                    <a:gd name="connsiteY94" fmla="*/ 1131094 h 2459832"/>
                    <a:gd name="connsiteX95" fmla="*/ 2639219 w 3582988"/>
                    <a:gd name="connsiteY95" fmla="*/ 1059656 h 2459832"/>
                    <a:gd name="connsiteX96" fmla="*/ 2620169 w 3582988"/>
                    <a:gd name="connsiteY96" fmla="*/ 997744 h 2459832"/>
                    <a:gd name="connsiteX97" fmla="*/ 2582069 w 3582988"/>
                    <a:gd name="connsiteY97" fmla="*/ 931069 h 2459832"/>
                    <a:gd name="connsiteX98" fmla="*/ 2534444 w 3582988"/>
                    <a:gd name="connsiteY98" fmla="*/ 902494 h 2459832"/>
                    <a:gd name="connsiteX99" fmla="*/ 2434431 w 3582988"/>
                    <a:gd name="connsiteY99" fmla="*/ 935831 h 2459832"/>
                    <a:gd name="connsiteX100" fmla="*/ 2358231 w 3582988"/>
                    <a:gd name="connsiteY100" fmla="*/ 1002506 h 2459832"/>
                    <a:gd name="connsiteX101" fmla="*/ 2320131 w 3582988"/>
                    <a:gd name="connsiteY101" fmla="*/ 1102519 h 2459832"/>
                    <a:gd name="connsiteX102" fmla="*/ 2277269 w 3582988"/>
                    <a:gd name="connsiteY102" fmla="*/ 1212056 h 2459832"/>
                    <a:gd name="connsiteX103" fmla="*/ 2286794 w 3582988"/>
                    <a:gd name="connsiteY103" fmla="*/ 1321594 h 2459832"/>
                    <a:gd name="connsiteX104" fmla="*/ 2348706 w 3582988"/>
                    <a:gd name="connsiteY104" fmla="*/ 1378744 h 2459832"/>
                    <a:gd name="connsiteX105" fmla="*/ 2396331 w 3582988"/>
                    <a:gd name="connsiteY105" fmla="*/ 1393031 h 2459832"/>
                    <a:gd name="connsiteX106" fmla="*/ 2458244 w 3582988"/>
                    <a:gd name="connsiteY106" fmla="*/ 1450181 h 2459832"/>
                    <a:gd name="connsiteX107" fmla="*/ 2529681 w 3582988"/>
                    <a:gd name="connsiteY107" fmla="*/ 1426369 h 2459832"/>
                    <a:gd name="connsiteX108" fmla="*/ 2601119 w 3582988"/>
                    <a:gd name="connsiteY108" fmla="*/ 1407319 h 2459832"/>
                    <a:gd name="connsiteX109" fmla="*/ 2591594 w 3582988"/>
                    <a:gd name="connsiteY109" fmla="*/ 1445419 h 2459832"/>
                    <a:gd name="connsiteX110" fmla="*/ 2563019 w 3582988"/>
                    <a:gd name="connsiteY110" fmla="*/ 1440656 h 2459832"/>
                    <a:gd name="connsiteX111" fmla="*/ 2582069 w 3582988"/>
                    <a:gd name="connsiteY111" fmla="*/ 1493044 h 2459832"/>
                    <a:gd name="connsiteX112" fmla="*/ 2567781 w 3582988"/>
                    <a:gd name="connsiteY112" fmla="*/ 1535906 h 2459832"/>
                    <a:gd name="connsiteX113" fmla="*/ 2553494 w 3582988"/>
                    <a:gd name="connsiteY113" fmla="*/ 1578769 h 2459832"/>
                    <a:gd name="connsiteX114" fmla="*/ 2510631 w 3582988"/>
                    <a:gd name="connsiteY114" fmla="*/ 1588294 h 2459832"/>
                    <a:gd name="connsiteX115" fmla="*/ 2453481 w 3582988"/>
                    <a:gd name="connsiteY115" fmla="*/ 1569244 h 2459832"/>
                    <a:gd name="connsiteX116" fmla="*/ 2405856 w 3582988"/>
                    <a:gd name="connsiteY116" fmla="*/ 1588294 h 2459832"/>
                    <a:gd name="connsiteX117" fmla="*/ 2472531 w 3582988"/>
                    <a:gd name="connsiteY117" fmla="*/ 1645444 h 2459832"/>
                    <a:gd name="connsiteX118" fmla="*/ 2534444 w 3582988"/>
                    <a:gd name="connsiteY118" fmla="*/ 1645444 h 2459832"/>
                    <a:gd name="connsiteX119" fmla="*/ 2591594 w 3582988"/>
                    <a:gd name="connsiteY119" fmla="*/ 1721644 h 2459832"/>
                    <a:gd name="connsiteX120" fmla="*/ 2624931 w 3582988"/>
                    <a:gd name="connsiteY120" fmla="*/ 1774031 h 2459832"/>
                    <a:gd name="connsiteX121" fmla="*/ 2682081 w 3582988"/>
                    <a:gd name="connsiteY121" fmla="*/ 1764506 h 2459832"/>
                    <a:gd name="connsiteX122" fmla="*/ 2705894 w 3582988"/>
                    <a:gd name="connsiteY122" fmla="*/ 1797844 h 2459832"/>
                    <a:gd name="connsiteX123" fmla="*/ 2653506 w 3582988"/>
                    <a:gd name="connsiteY123" fmla="*/ 1812131 h 2459832"/>
                    <a:gd name="connsiteX124" fmla="*/ 2577306 w 3582988"/>
                    <a:gd name="connsiteY124" fmla="*/ 1835944 h 2459832"/>
                    <a:gd name="connsiteX125" fmla="*/ 2567781 w 3582988"/>
                    <a:gd name="connsiteY125" fmla="*/ 1902619 h 2459832"/>
                    <a:gd name="connsiteX126" fmla="*/ 2596356 w 3582988"/>
                    <a:gd name="connsiteY126" fmla="*/ 1974056 h 2459832"/>
                    <a:gd name="connsiteX127" fmla="*/ 2639219 w 3582988"/>
                    <a:gd name="connsiteY127" fmla="*/ 2026444 h 2459832"/>
                    <a:gd name="connsiteX128" fmla="*/ 2624931 w 3582988"/>
                    <a:gd name="connsiteY128" fmla="*/ 2169319 h 2459832"/>
                    <a:gd name="connsiteX129" fmla="*/ 2601119 w 3582988"/>
                    <a:gd name="connsiteY129" fmla="*/ 2274094 h 2459832"/>
                    <a:gd name="connsiteX130" fmla="*/ 2572544 w 3582988"/>
                    <a:gd name="connsiteY130" fmla="*/ 2345531 h 2459832"/>
                    <a:gd name="connsiteX131" fmla="*/ 2539206 w 3582988"/>
                    <a:gd name="connsiteY131" fmla="*/ 2459832 h 2459832"/>
                    <a:gd name="connsiteX0" fmla="*/ 96044 w 3582988"/>
                    <a:gd name="connsiteY0" fmla="*/ 1526381 h 2469356"/>
                    <a:gd name="connsiteX1" fmla="*/ 129381 w 3582988"/>
                    <a:gd name="connsiteY1" fmla="*/ 1445419 h 2469356"/>
                    <a:gd name="connsiteX2" fmla="*/ 129381 w 3582988"/>
                    <a:gd name="connsiteY2" fmla="*/ 1388269 h 2469356"/>
                    <a:gd name="connsiteX3" fmla="*/ 138906 w 3582988"/>
                    <a:gd name="connsiteY3" fmla="*/ 1345406 h 2469356"/>
                    <a:gd name="connsiteX4" fmla="*/ 110331 w 3582988"/>
                    <a:gd name="connsiteY4" fmla="*/ 1288256 h 2469356"/>
                    <a:gd name="connsiteX5" fmla="*/ 119856 w 3582988"/>
                    <a:gd name="connsiteY5" fmla="*/ 1216819 h 2469356"/>
                    <a:gd name="connsiteX6" fmla="*/ 72231 w 3582988"/>
                    <a:gd name="connsiteY6" fmla="*/ 1231106 h 2469356"/>
                    <a:gd name="connsiteX7" fmla="*/ 57944 w 3582988"/>
                    <a:gd name="connsiteY7" fmla="*/ 1264444 h 2469356"/>
                    <a:gd name="connsiteX8" fmla="*/ 5556 w 3582988"/>
                    <a:gd name="connsiteY8" fmla="*/ 1264444 h 2469356"/>
                    <a:gd name="connsiteX9" fmla="*/ 24606 w 3582988"/>
                    <a:gd name="connsiteY9" fmla="*/ 1216819 h 2469356"/>
                    <a:gd name="connsiteX10" fmla="*/ 57944 w 3582988"/>
                    <a:gd name="connsiteY10" fmla="*/ 1178719 h 2469356"/>
                    <a:gd name="connsiteX11" fmla="*/ 76994 w 3582988"/>
                    <a:gd name="connsiteY11" fmla="*/ 1197769 h 2469356"/>
                    <a:gd name="connsiteX12" fmla="*/ 100806 w 3582988"/>
                    <a:gd name="connsiteY12" fmla="*/ 1173956 h 2469356"/>
                    <a:gd name="connsiteX13" fmla="*/ 86519 w 3582988"/>
                    <a:gd name="connsiteY13" fmla="*/ 1150144 h 2469356"/>
                    <a:gd name="connsiteX14" fmla="*/ 53181 w 3582988"/>
                    <a:gd name="connsiteY14" fmla="*/ 1140619 h 2469356"/>
                    <a:gd name="connsiteX15" fmla="*/ 57944 w 3582988"/>
                    <a:gd name="connsiteY15" fmla="*/ 1073944 h 2469356"/>
                    <a:gd name="connsiteX16" fmla="*/ 119856 w 3582988"/>
                    <a:gd name="connsiteY16" fmla="*/ 1035844 h 2469356"/>
                    <a:gd name="connsiteX17" fmla="*/ 167481 w 3582988"/>
                    <a:gd name="connsiteY17" fmla="*/ 926306 h 2469356"/>
                    <a:gd name="connsiteX18" fmla="*/ 181769 w 3582988"/>
                    <a:gd name="connsiteY18" fmla="*/ 816769 h 2469356"/>
                    <a:gd name="connsiteX19" fmla="*/ 181769 w 3582988"/>
                    <a:gd name="connsiteY19" fmla="*/ 745331 h 2469356"/>
                    <a:gd name="connsiteX20" fmla="*/ 234156 w 3582988"/>
                    <a:gd name="connsiteY20" fmla="*/ 735806 h 2469356"/>
                    <a:gd name="connsiteX21" fmla="*/ 272256 w 3582988"/>
                    <a:gd name="connsiteY21" fmla="*/ 692944 h 2469356"/>
                    <a:gd name="connsiteX22" fmla="*/ 334169 w 3582988"/>
                    <a:gd name="connsiteY22" fmla="*/ 640556 h 2469356"/>
                    <a:gd name="connsiteX23" fmla="*/ 396081 w 3582988"/>
                    <a:gd name="connsiteY23" fmla="*/ 516731 h 2469356"/>
                    <a:gd name="connsiteX24" fmla="*/ 457994 w 3582988"/>
                    <a:gd name="connsiteY24" fmla="*/ 454819 h 2469356"/>
                    <a:gd name="connsiteX25" fmla="*/ 567531 w 3582988"/>
                    <a:gd name="connsiteY25" fmla="*/ 421481 h 2469356"/>
                    <a:gd name="connsiteX26" fmla="*/ 700881 w 3582988"/>
                    <a:gd name="connsiteY26" fmla="*/ 392906 h 2469356"/>
                    <a:gd name="connsiteX27" fmla="*/ 767556 w 3582988"/>
                    <a:gd name="connsiteY27" fmla="*/ 307181 h 2469356"/>
                    <a:gd name="connsiteX28" fmla="*/ 867569 w 3582988"/>
                    <a:gd name="connsiteY28" fmla="*/ 302419 h 2469356"/>
                    <a:gd name="connsiteX29" fmla="*/ 929481 w 3582988"/>
                    <a:gd name="connsiteY29" fmla="*/ 226219 h 2469356"/>
                    <a:gd name="connsiteX30" fmla="*/ 1010444 w 3582988"/>
                    <a:gd name="connsiteY30" fmla="*/ 173831 h 2469356"/>
                    <a:gd name="connsiteX31" fmla="*/ 1000919 w 3582988"/>
                    <a:gd name="connsiteY31" fmla="*/ 102394 h 2469356"/>
                    <a:gd name="connsiteX32" fmla="*/ 1062831 w 3582988"/>
                    <a:gd name="connsiteY32" fmla="*/ 92869 h 2469356"/>
                    <a:gd name="connsiteX33" fmla="*/ 1119981 w 3582988"/>
                    <a:gd name="connsiteY33" fmla="*/ 64294 h 2469356"/>
                    <a:gd name="connsiteX34" fmla="*/ 1172369 w 3582988"/>
                    <a:gd name="connsiteY34" fmla="*/ 64294 h 2469356"/>
                    <a:gd name="connsiteX35" fmla="*/ 1248569 w 3582988"/>
                    <a:gd name="connsiteY35" fmla="*/ 45244 h 2469356"/>
                    <a:gd name="connsiteX36" fmla="*/ 1253331 w 3582988"/>
                    <a:gd name="connsiteY36" fmla="*/ 7144 h 2469356"/>
                    <a:gd name="connsiteX37" fmla="*/ 1410494 w 3582988"/>
                    <a:gd name="connsiteY37" fmla="*/ 2381 h 2469356"/>
                    <a:gd name="connsiteX38" fmla="*/ 1510506 w 3582988"/>
                    <a:gd name="connsiteY38" fmla="*/ 21431 h 2469356"/>
                    <a:gd name="connsiteX39" fmla="*/ 1567656 w 3582988"/>
                    <a:gd name="connsiteY39" fmla="*/ 64294 h 2469356"/>
                    <a:gd name="connsiteX40" fmla="*/ 1667669 w 3582988"/>
                    <a:gd name="connsiteY40" fmla="*/ 59531 h 2469356"/>
                    <a:gd name="connsiteX41" fmla="*/ 1772444 w 3582988"/>
                    <a:gd name="connsiteY41" fmla="*/ 116681 h 2469356"/>
                    <a:gd name="connsiteX42" fmla="*/ 1867694 w 3582988"/>
                    <a:gd name="connsiteY42" fmla="*/ 159544 h 2469356"/>
                    <a:gd name="connsiteX43" fmla="*/ 1934369 w 3582988"/>
                    <a:gd name="connsiteY43" fmla="*/ 140494 h 2469356"/>
                    <a:gd name="connsiteX44" fmla="*/ 2034381 w 3582988"/>
                    <a:gd name="connsiteY44" fmla="*/ 178594 h 2469356"/>
                    <a:gd name="connsiteX45" fmla="*/ 2124869 w 3582988"/>
                    <a:gd name="connsiteY45" fmla="*/ 192881 h 2469356"/>
                    <a:gd name="connsiteX46" fmla="*/ 2234406 w 3582988"/>
                    <a:gd name="connsiteY46" fmla="*/ 183356 h 2469356"/>
                    <a:gd name="connsiteX47" fmla="*/ 2343944 w 3582988"/>
                    <a:gd name="connsiteY47" fmla="*/ 230981 h 2469356"/>
                    <a:gd name="connsiteX48" fmla="*/ 2439194 w 3582988"/>
                    <a:gd name="connsiteY48" fmla="*/ 245269 h 2469356"/>
                    <a:gd name="connsiteX49" fmla="*/ 2505869 w 3582988"/>
                    <a:gd name="connsiteY49" fmla="*/ 245269 h 2469356"/>
                    <a:gd name="connsiteX50" fmla="*/ 2539206 w 3582988"/>
                    <a:gd name="connsiteY50" fmla="*/ 292894 h 2469356"/>
                    <a:gd name="connsiteX51" fmla="*/ 2667794 w 3582988"/>
                    <a:gd name="connsiteY51" fmla="*/ 335756 h 2469356"/>
                    <a:gd name="connsiteX52" fmla="*/ 2820194 w 3582988"/>
                    <a:gd name="connsiteY52" fmla="*/ 340519 h 2469356"/>
                    <a:gd name="connsiteX53" fmla="*/ 2934494 w 3582988"/>
                    <a:gd name="connsiteY53" fmla="*/ 364331 h 2469356"/>
                    <a:gd name="connsiteX54" fmla="*/ 3091656 w 3582988"/>
                    <a:gd name="connsiteY54" fmla="*/ 402431 h 2469356"/>
                    <a:gd name="connsiteX55" fmla="*/ 3239294 w 3582988"/>
                    <a:gd name="connsiteY55" fmla="*/ 454819 h 2469356"/>
                    <a:gd name="connsiteX56" fmla="*/ 3334544 w 3582988"/>
                    <a:gd name="connsiteY56" fmla="*/ 478631 h 2469356"/>
                    <a:gd name="connsiteX57" fmla="*/ 3434556 w 3582988"/>
                    <a:gd name="connsiteY57" fmla="*/ 521494 h 2469356"/>
                    <a:gd name="connsiteX58" fmla="*/ 3520281 w 3582988"/>
                    <a:gd name="connsiteY58" fmla="*/ 578644 h 2469356"/>
                    <a:gd name="connsiteX59" fmla="*/ 3582194 w 3582988"/>
                    <a:gd name="connsiteY59" fmla="*/ 645319 h 2469356"/>
                    <a:gd name="connsiteX60" fmla="*/ 3525044 w 3582988"/>
                    <a:gd name="connsiteY60" fmla="*/ 645319 h 2469356"/>
                    <a:gd name="connsiteX61" fmla="*/ 3463131 w 3582988"/>
                    <a:gd name="connsiteY61" fmla="*/ 626269 h 2469356"/>
                    <a:gd name="connsiteX62" fmla="*/ 3434556 w 3582988"/>
                    <a:gd name="connsiteY62" fmla="*/ 597694 h 2469356"/>
                    <a:gd name="connsiteX63" fmla="*/ 3367881 w 3582988"/>
                    <a:gd name="connsiteY63" fmla="*/ 573881 h 2469356"/>
                    <a:gd name="connsiteX64" fmla="*/ 3320256 w 3582988"/>
                    <a:gd name="connsiteY64" fmla="*/ 573881 h 2469356"/>
                    <a:gd name="connsiteX65" fmla="*/ 3291681 w 3582988"/>
                    <a:gd name="connsiteY65" fmla="*/ 550069 h 2469356"/>
                    <a:gd name="connsiteX66" fmla="*/ 3215481 w 3582988"/>
                    <a:gd name="connsiteY66" fmla="*/ 573881 h 2469356"/>
                    <a:gd name="connsiteX67" fmla="*/ 3153569 w 3582988"/>
                    <a:gd name="connsiteY67" fmla="*/ 545306 h 2469356"/>
                    <a:gd name="connsiteX68" fmla="*/ 3072606 w 3582988"/>
                    <a:gd name="connsiteY68" fmla="*/ 550069 h 2469356"/>
                    <a:gd name="connsiteX69" fmla="*/ 3015456 w 3582988"/>
                    <a:gd name="connsiteY69" fmla="*/ 564356 h 2469356"/>
                    <a:gd name="connsiteX70" fmla="*/ 2829719 w 3582988"/>
                    <a:gd name="connsiteY70" fmla="*/ 511969 h 2469356"/>
                    <a:gd name="connsiteX71" fmla="*/ 2705894 w 3582988"/>
                    <a:gd name="connsiteY71" fmla="*/ 469106 h 2469356"/>
                    <a:gd name="connsiteX72" fmla="*/ 2701131 w 3582988"/>
                    <a:gd name="connsiteY72" fmla="*/ 507206 h 2469356"/>
                    <a:gd name="connsiteX73" fmla="*/ 2705894 w 3582988"/>
                    <a:gd name="connsiteY73" fmla="*/ 550069 h 2469356"/>
                    <a:gd name="connsiteX74" fmla="*/ 2672556 w 3582988"/>
                    <a:gd name="connsiteY74" fmla="*/ 578644 h 2469356"/>
                    <a:gd name="connsiteX75" fmla="*/ 2648744 w 3582988"/>
                    <a:gd name="connsiteY75" fmla="*/ 554831 h 2469356"/>
                    <a:gd name="connsiteX76" fmla="*/ 2605881 w 3582988"/>
                    <a:gd name="connsiteY76" fmla="*/ 588169 h 2469356"/>
                    <a:gd name="connsiteX77" fmla="*/ 2553494 w 3582988"/>
                    <a:gd name="connsiteY77" fmla="*/ 621506 h 2469356"/>
                    <a:gd name="connsiteX78" fmla="*/ 2548731 w 3582988"/>
                    <a:gd name="connsiteY78" fmla="*/ 683419 h 2469356"/>
                    <a:gd name="connsiteX79" fmla="*/ 2591594 w 3582988"/>
                    <a:gd name="connsiteY79" fmla="*/ 773906 h 2469356"/>
                    <a:gd name="connsiteX80" fmla="*/ 2615406 w 3582988"/>
                    <a:gd name="connsiteY80" fmla="*/ 840581 h 2469356"/>
                    <a:gd name="connsiteX81" fmla="*/ 2596356 w 3582988"/>
                    <a:gd name="connsiteY81" fmla="*/ 897731 h 2469356"/>
                    <a:gd name="connsiteX82" fmla="*/ 2620169 w 3582988"/>
                    <a:gd name="connsiteY82" fmla="*/ 978694 h 2469356"/>
                    <a:gd name="connsiteX83" fmla="*/ 2653506 w 3582988"/>
                    <a:gd name="connsiteY83" fmla="*/ 1050131 h 2469356"/>
                    <a:gd name="connsiteX84" fmla="*/ 2701131 w 3582988"/>
                    <a:gd name="connsiteY84" fmla="*/ 1088231 h 2469356"/>
                    <a:gd name="connsiteX85" fmla="*/ 2753519 w 3582988"/>
                    <a:gd name="connsiteY85" fmla="*/ 1097756 h 2469356"/>
                    <a:gd name="connsiteX86" fmla="*/ 2772569 w 3582988"/>
                    <a:gd name="connsiteY86" fmla="*/ 1173956 h 2469356"/>
                    <a:gd name="connsiteX87" fmla="*/ 2767806 w 3582988"/>
                    <a:gd name="connsiteY87" fmla="*/ 1245394 h 2469356"/>
                    <a:gd name="connsiteX88" fmla="*/ 2782094 w 3582988"/>
                    <a:gd name="connsiteY88" fmla="*/ 1369219 h 2469356"/>
                    <a:gd name="connsiteX89" fmla="*/ 2801144 w 3582988"/>
                    <a:gd name="connsiteY89" fmla="*/ 1435894 h 2469356"/>
                    <a:gd name="connsiteX90" fmla="*/ 2743994 w 3582988"/>
                    <a:gd name="connsiteY90" fmla="*/ 1407319 h 2469356"/>
                    <a:gd name="connsiteX91" fmla="*/ 2724944 w 3582988"/>
                    <a:gd name="connsiteY91" fmla="*/ 1354931 h 2469356"/>
                    <a:gd name="connsiteX92" fmla="*/ 2729706 w 3582988"/>
                    <a:gd name="connsiteY92" fmla="*/ 1278731 h 2469356"/>
                    <a:gd name="connsiteX93" fmla="*/ 2677319 w 3582988"/>
                    <a:gd name="connsiteY93" fmla="*/ 1207294 h 2469356"/>
                    <a:gd name="connsiteX94" fmla="*/ 2667794 w 3582988"/>
                    <a:gd name="connsiteY94" fmla="*/ 1131094 h 2469356"/>
                    <a:gd name="connsiteX95" fmla="*/ 2639219 w 3582988"/>
                    <a:gd name="connsiteY95" fmla="*/ 1059656 h 2469356"/>
                    <a:gd name="connsiteX96" fmla="*/ 2620169 w 3582988"/>
                    <a:gd name="connsiteY96" fmla="*/ 997744 h 2469356"/>
                    <a:gd name="connsiteX97" fmla="*/ 2582069 w 3582988"/>
                    <a:gd name="connsiteY97" fmla="*/ 931069 h 2469356"/>
                    <a:gd name="connsiteX98" fmla="*/ 2534444 w 3582988"/>
                    <a:gd name="connsiteY98" fmla="*/ 902494 h 2469356"/>
                    <a:gd name="connsiteX99" fmla="*/ 2434431 w 3582988"/>
                    <a:gd name="connsiteY99" fmla="*/ 935831 h 2469356"/>
                    <a:gd name="connsiteX100" fmla="*/ 2358231 w 3582988"/>
                    <a:gd name="connsiteY100" fmla="*/ 1002506 h 2469356"/>
                    <a:gd name="connsiteX101" fmla="*/ 2320131 w 3582988"/>
                    <a:gd name="connsiteY101" fmla="*/ 1102519 h 2469356"/>
                    <a:gd name="connsiteX102" fmla="*/ 2277269 w 3582988"/>
                    <a:gd name="connsiteY102" fmla="*/ 1212056 h 2469356"/>
                    <a:gd name="connsiteX103" fmla="*/ 2286794 w 3582988"/>
                    <a:gd name="connsiteY103" fmla="*/ 1321594 h 2469356"/>
                    <a:gd name="connsiteX104" fmla="*/ 2348706 w 3582988"/>
                    <a:gd name="connsiteY104" fmla="*/ 1378744 h 2469356"/>
                    <a:gd name="connsiteX105" fmla="*/ 2396331 w 3582988"/>
                    <a:gd name="connsiteY105" fmla="*/ 1393031 h 2469356"/>
                    <a:gd name="connsiteX106" fmla="*/ 2458244 w 3582988"/>
                    <a:gd name="connsiteY106" fmla="*/ 1450181 h 2469356"/>
                    <a:gd name="connsiteX107" fmla="*/ 2529681 w 3582988"/>
                    <a:gd name="connsiteY107" fmla="*/ 1426369 h 2469356"/>
                    <a:gd name="connsiteX108" fmla="*/ 2601119 w 3582988"/>
                    <a:gd name="connsiteY108" fmla="*/ 1407319 h 2469356"/>
                    <a:gd name="connsiteX109" fmla="*/ 2591594 w 3582988"/>
                    <a:gd name="connsiteY109" fmla="*/ 1445419 h 2469356"/>
                    <a:gd name="connsiteX110" fmla="*/ 2563019 w 3582988"/>
                    <a:gd name="connsiteY110" fmla="*/ 1440656 h 2469356"/>
                    <a:gd name="connsiteX111" fmla="*/ 2582069 w 3582988"/>
                    <a:gd name="connsiteY111" fmla="*/ 1493044 h 2469356"/>
                    <a:gd name="connsiteX112" fmla="*/ 2567781 w 3582988"/>
                    <a:gd name="connsiteY112" fmla="*/ 1535906 h 2469356"/>
                    <a:gd name="connsiteX113" fmla="*/ 2553494 w 3582988"/>
                    <a:gd name="connsiteY113" fmla="*/ 1578769 h 2469356"/>
                    <a:gd name="connsiteX114" fmla="*/ 2510631 w 3582988"/>
                    <a:gd name="connsiteY114" fmla="*/ 1588294 h 2469356"/>
                    <a:gd name="connsiteX115" fmla="*/ 2453481 w 3582988"/>
                    <a:gd name="connsiteY115" fmla="*/ 1569244 h 2469356"/>
                    <a:gd name="connsiteX116" fmla="*/ 2405856 w 3582988"/>
                    <a:gd name="connsiteY116" fmla="*/ 1588294 h 2469356"/>
                    <a:gd name="connsiteX117" fmla="*/ 2472531 w 3582988"/>
                    <a:gd name="connsiteY117" fmla="*/ 1645444 h 2469356"/>
                    <a:gd name="connsiteX118" fmla="*/ 2534444 w 3582988"/>
                    <a:gd name="connsiteY118" fmla="*/ 1645444 h 2469356"/>
                    <a:gd name="connsiteX119" fmla="*/ 2591594 w 3582988"/>
                    <a:gd name="connsiteY119" fmla="*/ 1721644 h 2469356"/>
                    <a:gd name="connsiteX120" fmla="*/ 2624931 w 3582988"/>
                    <a:gd name="connsiteY120" fmla="*/ 1774031 h 2469356"/>
                    <a:gd name="connsiteX121" fmla="*/ 2682081 w 3582988"/>
                    <a:gd name="connsiteY121" fmla="*/ 1764506 h 2469356"/>
                    <a:gd name="connsiteX122" fmla="*/ 2705894 w 3582988"/>
                    <a:gd name="connsiteY122" fmla="*/ 1797844 h 2469356"/>
                    <a:gd name="connsiteX123" fmla="*/ 2653506 w 3582988"/>
                    <a:gd name="connsiteY123" fmla="*/ 1812131 h 2469356"/>
                    <a:gd name="connsiteX124" fmla="*/ 2577306 w 3582988"/>
                    <a:gd name="connsiteY124" fmla="*/ 1835944 h 2469356"/>
                    <a:gd name="connsiteX125" fmla="*/ 2567781 w 3582988"/>
                    <a:gd name="connsiteY125" fmla="*/ 1902619 h 2469356"/>
                    <a:gd name="connsiteX126" fmla="*/ 2596356 w 3582988"/>
                    <a:gd name="connsiteY126" fmla="*/ 1974056 h 2469356"/>
                    <a:gd name="connsiteX127" fmla="*/ 2639219 w 3582988"/>
                    <a:gd name="connsiteY127" fmla="*/ 2026444 h 2469356"/>
                    <a:gd name="connsiteX128" fmla="*/ 2624931 w 3582988"/>
                    <a:gd name="connsiteY128" fmla="*/ 2169319 h 2469356"/>
                    <a:gd name="connsiteX129" fmla="*/ 2601119 w 3582988"/>
                    <a:gd name="connsiteY129" fmla="*/ 2274094 h 2469356"/>
                    <a:gd name="connsiteX130" fmla="*/ 2572544 w 3582988"/>
                    <a:gd name="connsiteY130" fmla="*/ 2345531 h 2469356"/>
                    <a:gd name="connsiteX131" fmla="*/ 419894 w 3582988"/>
                    <a:gd name="connsiteY131" fmla="*/ 1531144 h 2469356"/>
                    <a:gd name="connsiteX0" fmla="*/ 96044 w 3582988"/>
                    <a:gd name="connsiteY0" fmla="*/ 1526381 h 2449512"/>
                    <a:gd name="connsiteX1" fmla="*/ 129381 w 3582988"/>
                    <a:gd name="connsiteY1" fmla="*/ 1445419 h 2449512"/>
                    <a:gd name="connsiteX2" fmla="*/ 129381 w 3582988"/>
                    <a:gd name="connsiteY2" fmla="*/ 1388269 h 2449512"/>
                    <a:gd name="connsiteX3" fmla="*/ 138906 w 3582988"/>
                    <a:gd name="connsiteY3" fmla="*/ 1345406 h 2449512"/>
                    <a:gd name="connsiteX4" fmla="*/ 110331 w 3582988"/>
                    <a:gd name="connsiteY4" fmla="*/ 1288256 h 2449512"/>
                    <a:gd name="connsiteX5" fmla="*/ 119856 w 3582988"/>
                    <a:gd name="connsiteY5" fmla="*/ 1216819 h 2449512"/>
                    <a:gd name="connsiteX6" fmla="*/ 72231 w 3582988"/>
                    <a:gd name="connsiteY6" fmla="*/ 1231106 h 2449512"/>
                    <a:gd name="connsiteX7" fmla="*/ 57944 w 3582988"/>
                    <a:gd name="connsiteY7" fmla="*/ 1264444 h 2449512"/>
                    <a:gd name="connsiteX8" fmla="*/ 5556 w 3582988"/>
                    <a:gd name="connsiteY8" fmla="*/ 1264444 h 2449512"/>
                    <a:gd name="connsiteX9" fmla="*/ 24606 w 3582988"/>
                    <a:gd name="connsiteY9" fmla="*/ 1216819 h 2449512"/>
                    <a:gd name="connsiteX10" fmla="*/ 57944 w 3582988"/>
                    <a:gd name="connsiteY10" fmla="*/ 1178719 h 2449512"/>
                    <a:gd name="connsiteX11" fmla="*/ 76994 w 3582988"/>
                    <a:gd name="connsiteY11" fmla="*/ 1197769 h 2449512"/>
                    <a:gd name="connsiteX12" fmla="*/ 100806 w 3582988"/>
                    <a:gd name="connsiteY12" fmla="*/ 1173956 h 2449512"/>
                    <a:gd name="connsiteX13" fmla="*/ 86519 w 3582988"/>
                    <a:gd name="connsiteY13" fmla="*/ 1150144 h 2449512"/>
                    <a:gd name="connsiteX14" fmla="*/ 53181 w 3582988"/>
                    <a:gd name="connsiteY14" fmla="*/ 1140619 h 2449512"/>
                    <a:gd name="connsiteX15" fmla="*/ 57944 w 3582988"/>
                    <a:gd name="connsiteY15" fmla="*/ 1073944 h 2449512"/>
                    <a:gd name="connsiteX16" fmla="*/ 119856 w 3582988"/>
                    <a:gd name="connsiteY16" fmla="*/ 1035844 h 2449512"/>
                    <a:gd name="connsiteX17" fmla="*/ 167481 w 3582988"/>
                    <a:gd name="connsiteY17" fmla="*/ 926306 h 2449512"/>
                    <a:gd name="connsiteX18" fmla="*/ 181769 w 3582988"/>
                    <a:gd name="connsiteY18" fmla="*/ 816769 h 2449512"/>
                    <a:gd name="connsiteX19" fmla="*/ 181769 w 3582988"/>
                    <a:gd name="connsiteY19" fmla="*/ 745331 h 2449512"/>
                    <a:gd name="connsiteX20" fmla="*/ 234156 w 3582988"/>
                    <a:gd name="connsiteY20" fmla="*/ 735806 h 2449512"/>
                    <a:gd name="connsiteX21" fmla="*/ 272256 w 3582988"/>
                    <a:gd name="connsiteY21" fmla="*/ 692944 h 2449512"/>
                    <a:gd name="connsiteX22" fmla="*/ 334169 w 3582988"/>
                    <a:gd name="connsiteY22" fmla="*/ 640556 h 2449512"/>
                    <a:gd name="connsiteX23" fmla="*/ 396081 w 3582988"/>
                    <a:gd name="connsiteY23" fmla="*/ 516731 h 2449512"/>
                    <a:gd name="connsiteX24" fmla="*/ 457994 w 3582988"/>
                    <a:gd name="connsiteY24" fmla="*/ 454819 h 2449512"/>
                    <a:gd name="connsiteX25" fmla="*/ 567531 w 3582988"/>
                    <a:gd name="connsiteY25" fmla="*/ 421481 h 2449512"/>
                    <a:gd name="connsiteX26" fmla="*/ 700881 w 3582988"/>
                    <a:gd name="connsiteY26" fmla="*/ 392906 h 2449512"/>
                    <a:gd name="connsiteX27" fmla="*/ 767556 w 3582988"/>
                    <a:gd name="connsiteY27" fmla="*/ 307181 h 2449512"/>
                    <a:gd name="connsiteX28" fmla="*/ 867569 w 3582988"/>
                    <a:gd name="connsiteY28" fmla="*/ 302419 h 2449512"/>
                    <a:gd name="connsiteX29" fmla="*/ 929481 w 3582988"/>
                    <a:gd name="connsiteY29" fmla="*/ 226219 h 2449512"/>
                    <a:gd name="connsiteX30" fmla="*/ 1010444 w 3582988"/>
                    <a:gd name="connsiteY30" fmla="*/ 173831 h 2449512"/>
                    <a:gd name="connsiteX31" fmla="*/ 1000919 w 3582988"/>
                    <a:gd name="connsiteY31" fmla="*/ 102394 h 2449512"/>
                    <a:gd name="connsiteX32" fmla="*/ 1062831 w 3582988"/>
                    <a:gd name="connsiteY32" fmla="*/ 92869 h 2449512"/>
                    <a:gd name="connsiteX33" fmla="*/ 1119981 w 3582988"/>
                    <a:gd name="connsiteY33" fmla="*/ 64294 h 2449512"/>
                    <a:gd name="connsiteX34" fmla="*/ 1172369 w 3582988"/>
                    <a:gd name="connsiteY34" fmla="*/ 64294 h 2449512"/>
                    <a:gd name="connsiteX35" fmla="*/ 1248569 w 3582988"/>
                    <a:gd name="connsiteY35" fmla="*/ 45244 h 2449512"/>
                    <a:gd name="connsiteX36" fmla="*/ 1253331 w 3582988"/>
                    <a:gd name="connsiteY36" fmla="*/ 7144 h 2449512"/>
                    <a:gd name="connsiteX37" fmla="*/ 1410494 w 3582988"/>
                    <a:gd name="connsiteY37" fmla="*/ 2381 h 2449512"/>
                    <a:gd name="connsiteX38" fmla="*/ 1510506 w 3582988"/>
                    <a:gd name="connsiteY38" fmla="*/ 21431 h 2449512"/>
                    <a:gd name="connsiteX39" fmla="*/ 1567656 w 3582988"/>
                    <a:gd name="connsiteY39" fmla="*/ 64294 h 2449512"/>
                    <a:gd name="connsiteX40" fmla="*/ 1667669 w 3582988"/>
                    <a:gd name="connsiteY40" fmla="*/ 59531 h 2449512"/>
                    <a:gd name="connsiteX41" fmla="*/ 1772444 w 3582988"/>
                    <a:gd name="connsiteY41" fmla="*/ 116681 h 2449512"/>
                    <a:gd name="connsiteX42" fmla="*/ 1867694 w 3582988"/>
                    <a:gd name="connsiteY42" fmla="*/ 159544 h 2449512"/>
                    <a:gd name="connsiteX43" fmla="*/ 1934369 w 3582988"/>
                    <a:gd name="connsiteY43" fmla="*/ 140494 h 2449512"/>
                    <a:gd name="connsiteX44" fmla="*/ 2034381 w 3582988"/>
                    <a:gd name="connsiteY44" fmla="*/ 178594 h 2449512"/>
                    <a:gd name="connsiteX45" fmla="*/ 2124869 w 3582988"/>
                    <a:gd name="connsiteY45" fmla="*/ 192881 h 2449512"/>
                    <a:gd name="connsiteX46" fmla="*/ 2234406 w 3582988"/>
                    <a:gd name="connsiteY46" fmla="*/ 183356 h 2449512"/>
                    <a:gd name="connsiteX47" fmla="*/ 2343944 w 3582988"/>
                    <a:gd name="connsiteY47" fmla="*/ 230981 h 2449512"/>
                    <a:gd name="connsiteX48" fmla="*/ 2439194 w 3582988"/>
                    <a:gd name="connsiteY48" fmla="*/ 245269 h 2449512"/>
                    <a:gd name="connsiteX49" fmla="*/ 2505869 w 3582988"/>
                    <a:gd name="connsiteY49" fmla="*/ 245269 h 2449512"/>
                    <a:gd name="connsiteX50" fmla="*/ 2539206 w 3582988"/>
                    <a:gd name="connsiteY50" fmla="*/ 292894 h 2449512"/>
                    <a:gd name="connsiteX51" fmla="*/ 2667794 w 3582988"/>
                    <a:gd name="connsiteY51" fmla="*/ 335756 h 2449512"/>
                    <a:gd name="connsiteX52" fmla="*/ 2820194 w 3582988"/>
                    <a:gd name="connsiteY52" fmla="*/ 340519 h 2449512"/>
                    <a:gd name="connsiteX53" fmla="*/ 2934494 w 3582988"/>
                    <a:gd name="connsiteY53" fmla="*/ 364331 h 2449512"/>
                    <a:gd name="connsiteX54" fmla="*/ 3091656 w 3582988"/>
                    <a:gd name="connsiteY54" fmla="*/ 402431 h 2449512"/>
                    <a:gd name="connsiteX55" fmla="*/ 3239294 w 3582988"/>
                    <a:gd name="connsiteY55" fmla="*/ 454819 h 2449512"/>
                    <a:gd name="connsiteX56" fmla="*/ 3334544 w 3582988"/>
                    <a:gd name="connsiteY56" fmla="*/ 478631 h 2449512"/>
                    <a:gd name="connsiteX57" fmla="*/ 3434556 w 3582988"/>
                    <a:gd name="connsiteY57" fmla="*/ 521494 h 2449512"/>
                    <a:gd name="connsiteX58" fmla="*/ 3520281 w 3582988"/>
                    <a:gd name="connsiteY58" fmla="*/ 578644 h 2449512"/>
                    <a:gd name="connsiteX59" fmla="*/ 3582194 w 3582988"/>
                    <a:gd name="connsiteY59" fmla="*/ 645319 h 2449512"/>
                    <a:gd name="connsiteX60" fmla="*/ 3525044 w 3582988"/>
                    <a:gd name="connsiteY60" fmla="*/ 645319 h 2449512"/>
                    <a:gd name="connsiteX61" fmla="*/ 3463131 w 3582988"/>
                    <a:gd name="connsiteY61" fmla="*/ 626269 h 2449512"/>
                    <a:gd name="connsiteX62" fmla="*/ 3434556 w 3582988"/>
                    <a:gd name="connsiteY62" fmla="*/ 597694 h 2449512"/>
                    <a:gd name="connsiteX63" fmla="*/ 3367881 w 3582988"/>
                    <a:gd name="connsiteY63" fmla="*/ 573881 h 2449512"/>
                    <a:gd name="connsiteX64" fmla="*/ 3320256 w 3582988"/>
                    <a:gd name="connsiteY64" fmla="*/ 573881 h 2449512"/>
                    <a:gd name="connsiteX65" fmla="*/ 3291681 w 3582988"/>
                    <a:gd name="connsiteY65" fmla="*/ 550069 h 2449512"/>
                    <a:gd name="connsiteX66" fmla="*/ 3215481 w 3582988"/>
                    <a:gd name="connsiteY66" fmla="*/ 573881 h 2449512"/>
                    <a:gd name="connsiteX67" fmla="*/ 3153569 w 3582988"/>
                    <a:gd name="connsiteY67" fmla="*/ 545306 h 2449512"/>
                    <a:gd name="connsiteX68" fmla="*/ 3072606 w 3582988"/>
                    <a:gd name="connsiteY68" fmla="*/ 550069 h 2449512"/>
                    <a:gd name="connsiteX69" fmla="*/ 3015456 w 3582988"/>
                    <a:gd name="connsiteY69" fmla="*/ 564356 h 2449512"/>
                    <a:gd name="connsiteX70" fmla="*/ 2829719 w 3582988"/>
                    <a:gd name="connsiteY70" fmla="*/ 511969 h 2449512"/>
                    <a:gd name="connsiteX71" fmla="*/ 2705894 w 3582988"/>
                    <a:gd name="connsiteY71" fmla="*/ 469106 h 2449512"/>
                    <a:gd name="connsiteX72" fmla="*/ 2701131 w 3582988"/>
                    <a:gd name="connsiteY72" fmla="*/ 507206 h 2449512"/>
                    <a:gd name="connsiteX73" fmla="*/ 2705894 w 3582988"/>
                    <a:gd name="connsiteY73" fmla="*/ 550069 h 2449512"/>
                    <a:gd name="connsiteX74" fmla="*/ 2672556 w 3582988"/>
                    <a:gd name="connsiteY74" fmla="*/ 578644 h 2449512"/>
                    <a:gd name="connsiteX75" fmla="*/ 2648744 w 3582988"/>
                    <a:gd name="connsiteY75" fmla="*/ 554831 h 2449512"/>
                    <a:gd name="connsiteX76" fmla="*/ 2605881 w 3582988"/>
                    <a:gd name="connsiteY76" fmla="*/ 588169 h 2449512"/>
                    <a:gd name="connsiteX77" fmla="*/ 2553494 w 3582988"/>
                    <a:gd name="connsiteY77" fmla="*/ 621506 h 2449512"/>
                    <a:gd name="connsiteX78" fmla="*/ 2548731 w 3582988"/>
                    <a:gd name="connsiteY78" fmla="*/ 683419 h 2449512"/>
                    <a:gd name="connsiteX79" fmla="*/ 2591594 w 3582988"/>
                    <a:gd name="connsiteY79" fmla="*/ 773906 h 2449512"/>
                    <a:gd name="connsiteX80" fmla="*/ 2615406 w 3582988"/>
                    <a:gd name="connsiteY80" fmla="*/ 840581 h 2449512"/>
                    <a:gd name="connsiteX81" fmla="*/ 2596356 w 3582988"/>
                    <a:gd name="connsiteY81" fmla="*/ 897731 h 2449512"/>
                    <a:gd name="connsiteX82" fmla="*/ 2620169 w 3582988"/>
                    <a:gd name="connsiteY82" fmla="*/ 978694 h 2449512"/>
                    <a:gd name="connsiteX83" fmla="*/ 2653506 w 3582988"/>
                    <a:gd name="connsiteY83" fmla="*/ 1050131 h 2449512"/>
                    <a:gd name="connsiteX84" fmla="*/ 2701131 w 3582988"/>
                    <a:gd name="connsiteY84" fmla="*/ 1088231 h 2449512"/>
                    <a:gd name="connsiteX85" fmla="*/ 2753519 w 3582988"/>
                    <a:gd name="connsiteY85" fmla="*/ 1097756 h 2449512"/>
                    <a:gd name="connsiteX86" fmla="*/ 2772569 w 3582988"/>
                    <a:gd name="connsiteY86" fmla="*/ 1173956 h 2449512"/>
                    <a:gd name="connsiteX87" fmla="*/ 2767806 w 3582988"/>
                    <a:gd name="connsiteY87" fmla="*/ 1245394 h 2449512"/>
                    <a:gd name="connsiteX88" fmla="*/ 2782094 w 3582988"/>
                    <a:gd name="connsiteY88" fmla="*/ 1369219 h 2449512"/>
                    <a:gd name="connsiteX89" fmla="*/ 2801144 w 3582988"/>
                    <a:gd name="connsiteY89" fmla="*/ 1435894 h 2449512"/>
                    <a:gd name="connsiteX90" fmla="*/ 2743994 w 3582988"/>
                    <a:gd name="connsiteY90" fmla="*/ 1407319 h 2449512"/>
                    <a:gd name="connsiteX91" fmla="*/ 2724944 w 3582988"/>
                    <a:gd name="connsiteY91" fmla="*/ 1354931 h 2449512"/>
                    <a:gd name="connsiteX92" fmla="*/ 2729706 w 3582988"/>
                    <a:gd name="connsiteY92" fmla="*/ 1278731 h 2449512"/>
                    <a:gd name="connsiteX93" fmla="*/ 2677319 w 3582988"/>
                    <a:gd name="connsiteY93" fmla="*/ 1207294 h 2449512"/>
                    <a:gd name="connsiteX94" fmla="*/ 2667794 w 3582988"/>
                    <a:gd name="connsiteY94" fmla="*/ 1131094 h 2449512"/>
                    <a:gd name="connsiteX95" fmla="*/ 2639219 w 3582988"/>
                    <a:gd name="connsiteY95" fmla="*/ 1059656 h 2449512"/>
                    <a:gd name="connsiteX96" fmla="*/ 2620169 w 3582988"/>
                    <a:gd name="connsiteY96" fmla="*/ 997744 h 2449512"/>
                    <a:gd name="connsiteX97" fmla="*/ 2582069 w 3582988"/>
                    <a:gd name="connsiteY97" fmla="*/ 931069 h 2449512"/>
                    <a:gd name="connsiteX98" fmla="*/ 2534444 w 3582988"/>
                    <a:gd name="connsiteY98" fmla="*/ 902494 h 2449512"/>
                    <a:gd name="connsiteX99" fmla="*/ 2434431 w 3582988"/>
                    <a:gd name="connsiteY99" fmla="*/ 935831 h 2449512"/>
                    <a:gd name="connsiteX100" fmla="*/ 2358231 w 3582988"/>
                    <a:gd name="connsiteY100" fmla="*/ 1002506 h 2449512"/>
                    <a:gd name="connsiteX101" fmla="*/ 2320131 w 3582988"/>
                    <a:gd name="connsiteY101" fmla="*/ 1102519 h 2449512"/>
                    <a:gd name="connsiteX102" fmla="*/ 2277269 w 3582988"/>
                    <a:gd name="connsiteY102" fmla="*/ 1212056 h 2449512"/>
                    <a:gd name="connsiteX103" fmla="*/ 2286794 w 3582988"/>
                    <a:gd name="connsiteY103" fmla="*/ 1321594 h 2449512"/>
                    <a:gd name="connsiteX104" fmla="*/ 2348706 w 3582988"/>
                    <a:gd name="connsiteY104" fmla="*/ 1378744 h 2449512"/>
                    <a:gd name="connsiteX105" fmla="*/ 2396331 w 3582988"/>
                    <a:gd name="connsiteY105" fmla="*/ 1393031 h 2449512"/>
                    <a:gd name="connsiteX106" fmla="*/ 2458244 w 3582988"/>
                    <a:gd name="connsiteY106" fmla="*/ 1450181 h 2449512"/>
                    <a:gd name="connsiteX107" fmla="*/ 2529681 w 3582988"/>
                    <a:gd name="connsiteY107" fmla="*/ 1426369 h 2449512"/>
                    <a:gd name="connsiteX108" fmla="*/ 2601119 w 3582988"/>
                    <a:gd name="connsiteY108" fmla="*/ 1407319 h 2449512"/>
                    <a:gd name="connsiteX109" fmla="*/ 2591594 w 3582988"/>
                    <a:gd name="connsiteY109" fmla="*/ 1445419 h 2449512"/>
                    <a:gd name="connsiteX110" fmla="*/ 2563019 w 3582988"/>
                    <a:gd name="connsiteY110" fmla="*/ 1440656 h 2449512"/>
                    <a:gd name="connsiteX111" fmla="*/ 2582069 w 3582988"/>
                    <a:gd name="connsiteY111" fmla="*/ 1493044 h 2449512"/>
                    <a:gd name="connsiteX112" fmla="*/ 2567781 w 3582988"/>
                    <a:gd name="connsiteY112" fmla="*/ 1535906 h 2449512"/>
                    <a:gd name="connsiteX113" fmla="*/ 2553494 w 3582988"/>
                    <a:gd name="connsiteY113" fmla="*/ 1578769 h 2449512"/>
                    <a:gd name="connsiteX114" fmla="*/ 2510631 w 3582988"/>
                    <a:gd name="connsiteY114" fmla="*/ 1588294 h 2449512"/>
                    <a:gd name="connsiteX115" fmla="*/ 2453481 w 3582988"/>
                    <a:gd name="connsiteY115" fmla="*/ 1569244 h 2449512"/>
                    <a:gd name="connsiteX116" fmla="*/ 2405856 w 3582988"/>
                    <a:gd name="connsiteY116" fmla="*/ 1588294 h 2449512"/>
                    <a:gd name="connsiteX117" fmla="*/ 2472531 w 3582988"/>
                    <a:gd name="connsiteY117" fmla="*/ 1645444 h 2449512"/>
                    <a:gd name="connsiteX118" fmla="*/ 2534444 w 3582988"/>
                    <a:gd name="connsiteY118" fmla="*/ 1645444 h 2449512"/>
                    <a:gd name="connsiteX119" fmla="*/ 2591594 w 3582988"/>
                    <a:gd name="connsiteY119" fmla="*/ 1721644 h 2449512"/>
                    <a:gd name="connsiteX120" fmla="*/ 2624931 w 3582988"/>
                    <a:gd name="connsiteY120" fmla="*/ 1774031 h 2449512"/>
                    <a:gd name="connsiteX121" fmla="*/ 2682081 w 3582988"/>
                    <a:gd name="connsiteY121" fmla="*/ 1764506 h 2449512"/>
                    <a:gd name="connsiteX122" fmla="*/ 2705894 w 3582988"/>
                    <a:gd name="connsiteY122" fmla="*/ 1797844 h 2449512"/>
                    <a:gd name="connsiteX123" fmla="*/ 2653506 w 3582988"/>
                    <a:gd name="connsiteY123" fmla="*/ 1812131 h 2449512"/>
                    <a:gd name="connsiteX124" fmla="*/ 2577306 w 3582988"/>
                    <a:gd name="connsiteY124" fmla="*/ 1835944 h 2449512"/>
                    <a:gd name="connsiteX125" fmla="*/ 2567781 w 3582988"/>
                    <a:gd name="connsiteY125" fmla="*/ 1902619 h 2449512"/>
                    <a:gd name="connsiteX126" fmla="*/ 2596356 w 3582988"/>
                    <a:gd name="connsiteY126" fmla="*/ 1974056 h 2449512"/>
                    <a:gd name="connsiteX127" fmla="*/ 2639219 w 3582988"/>
                    <a:gd name="connsiteY127" fmla="*/ 2026444 h 2449512"/>
                    <a:gd name="connsiteX128" fmla="*/ 2624931 w 3582988"/>
                    <a:gd name="connsiteY128" fmla="*/ 2169319 h 2449512"/>
                    <a:gd name="connsiteX129" fmla="*/ 2601119 w 3582988"/>
                    <a:gd name="connsiteY129" fmla="*/ 2274094 h 2449512"/>
                    <a:gd name="connsiteX130" fmla="*/ 2572544 w 3582988"/>
                    <a:gd name="connsiteY130" fmla="*/ 2345531 h 2449512"/>
                    <a:gd name="connsiteX131" fmla="*/ 753269 w 3582988"/>
                    <a:gd name="connsiteY131" fmla="*/ 1650206 h 2449512"/>
                    <a:gd name="connsiteX132" fmla="*/ 419894 w 3582988"/>
                    <a:gd name="connsiteY132" fmla="*/ 1531144 h 2449512"/>
                    <a:gd name="connsiteX0" fmla="*/ 96044 w 3582988"/>
                    <a:gd name="connsiteY0" fmla="*/ 1526381 h 2414587"/>
                    <a:gd name="connsiteX1" fmla="*/ 129381 w 3582988"/>
                    <a:gd name="connsiteY1" fmla="*/ 1445419 h 2414587"/>
                    <a:gd name="connsiteX2" fmla="*/ 129381 w 3582988"/>
                    <a:gd name="connsiteY2" fmla="*/ 1388269 h 2414587"/>
                    <a:gd name="connsiteX3" fmla="*/ 138906 w 3582988"/>
                    <a:gd name="connsiteY3" fmla="*/ 1345406 h 2414587"/>
                    <a:gd name="connsiteX4" fmla="*/ 110331 w 3582988"/>
                    <a:gd name="connsiteY4" fmla="*/ 1288256 h 2414587"/>
                    <a:gd name="connsiteX5" fmla="*/ 119856 w 3582988"/>
                    <a:gd name="connsiteY5" fmla="*/ 1216819 h 2414587"/>
                    <a:gd name="connsiteX6" fmla="*/ 72231 w 3582988"/>
                    <a:gd name="connsiteY6" fmla="*/ 1231106 h 2414587"/>
                    <a:gd name="connsiteX7" fmla="*/ 57944 w 3582988"/>
                    <a:gd name="connsiteY7" fmla="*/ 1264444 h 2414587"/>
                    <a:gd name="connsiteX8" fmla="*/ 5556 w 3582988"/>
                    <a:gd name="connsiteY8" fmla="*/ 1264444 h 2414587"/>
                    <a:gd name="connsiteX9" fmla="*/ 24606 w 3582988"/>
                    <a:gd name="connsiteY9" fmla="*/ 1216819 h 2414587"/>
                    <a:gd name="connsiteX10" fmla="*/ 57944 w 3582988"/>
                    <a:gd name="connsiteY10" fmla="*/ 1178719 h 2414587"/>
                    <a:gd name="connsiteX11" fmla="*/ 76994 w 3582988"/>
                    <a:gd name="connsiteY11" fmla="*/ 1197769 h 2414587"/>
                    <a:gd name="connsiteX12" fmla="*/ 100806 w 3582988"/>
                    <a:gd name="connsiteY12" fmla="*/ 1173956 h 2414587"/>
                    <a:gd name="connsiteX13" fmla="*/ 86519 w 3582988"/>
                    <a:gd name="connsiteY13" fmla="*/ 1150144 h 2414587"/>
                    <a:gd name="connsiteX14" fmla="*/ 53181 w 3582988"/>
                    <a:gd name="connsiteY14" fmla="*/ 1140619 h 2414587"/>
                    <a:gd name="connsiteX15" fmla="*/ 57944 w 3582988"/>
                    <a:gd name="connsiteY15" fmla="*/ 1073944 h 2414587"/>
                    <a:gd name="connsiteX16" fmla="*/ 119856 w 3582988"/>
                    <a:gd name="connsiteY16" fmla="*/ 1035844 h 2414587"/>
                    <a:gd name="connsiteX17" fmla="*/ 167481 w 3582988"/>
                    <a:gd name="connsiteY17" fmla="*/ 926306 h 2414587"/>
                    <a:gd name="connsiteX18" fmla="*/ 181769 w 3582988"/>
                    <a:gd name="connsiteY18" fmla="*/ 816769 h 2414587"/>
                    <a:gd name="connsiteX19" fmla="*/ 181769 w 3582988"/>
                    <a:gd name="connsiteY19" fmla="*/ 745331 h 2414587"/>
                    <a:gd name="connsiteX20" fmla="*/ 234156 w 3582988"/>
                    <a:gd name="connsiteY20" fmla="*/ 735806 h 2414587"/>
                    <a:gd name="connsiteX21" fmla="*/ 272256 w 3582988"/>
                    <a:gd name="connsiteY21" fmla="*/ 692944 h 2414587"/>
                    <a:gd name="connsiteX22" fmla="*/ 334169 w 3582988"/>
                    <a:gd name="connsiteY22" fmla="*/ 640556 h 2414587"/>
                    <a:gd name="connsiteX23" fmla="*/ 396081 w 3582988"/>
                    <a:gd name="connsiteY23" fmla="*/ 516731 h 2414587"/>
                    <a:gd name="connsiteX24" fmla="*/ 457994 w 3582988"/>
                    <a:gd name="connsiteY24" fmla="*/ 454819 h 2414587"/>
                    <a:gd name="connsiteX25" fmla="*/ 567531 w 3582988"/>
                    <a:gd name="connsiteY25" fmla="*/ 421481 h 2414587"/>
                    <a:gd name="connsiteX26" fmla="*/ 700881 w 3582988"/>
                    <a:gd name="connsiteY26" fmla="*/ 392906 h 2414587"/>
                    <a:gd name="connsiteX27" fmla="*/ 767556 w 3582988"/>
                    <a:gd name="connsiteY27" fmla="*/ 307181 h 2414587"/>
                    <a:gd name="connsiteX28" fmla="*/ 867569 w 3582988"/>
                    <a:gd name="connsiteY28" fmla="*/ 302419 h 2414587"/>
                    <a:gd name="connsiteX29" fmla="*/ 929481 w 3582988"/>
                    <a:gd name="connsiteY29" fmla="*/ 226219 h 2414587"/>
                    <a:gd name="connsiteX30" fmla="*/ 1010444 w 3582988"/>
                    <a:gd name="connsiteY30" fmla="*/ 173831 h 2414587"/>
                    <a:gd name="connsiteX31" fmla="*/ 1000919 w 3582988"/>
                    <a:gd name="connsiteY31" fmla="*/ 102394 h 2414587"/>
                    <a:gd name="connsiteX32" fmla="*/ 1062831 w 3582988"/>
                    <a:gd name="connsiteY32" fmla="*/ 92869 h 2414587"/>
                    <a:gd name="connsiteX33" fmla="*/ 1119981 w 3582988"/>
                    <a:gd name="connsiteY33" fmla="*/ 64294 h 2414587"/>
                    <a:gd name="connsiteX34" fmla="*/ 1172369 w 3582988"/>
                    <a:gd name="connsiteY34" fmla="*/ 64294 h 2414587"/>
                    <a:gd name="connsiteX35" fmla="*/ 1248569 w 3582988"/>
                    <a:gd name="connsiteY35" fmla="*/ 45244 h 2414587"/>
                    <a:gd name="connsiteX36" fmla="*/ 1253331 w 3582988"/>
                    <a:gd name="connsiteY36" fmla="*/ 7144 h 2414587"/>
                    <a:gd name="connsiteX37" fmla="*/ 1410494 w 3582988"/>
                    <a:gd name="connsiteY37" fmla="*/ 2381 h 2414587"/>
                    <a:gd name="connsiteX38" fmla="*/ 1510506 w 3582988"/>
                    <a:gd name="connsiteY38" fmla="*/ 21431 h 2414587"/>
                    <a:gd name="connsiteX39" fmla="*/ 1567656 w 3582988"/>
                    <a:gd name="connsiteY39" fmla="*/ 64294 h 2414587"/>
                    <a:gd name="connsiteX40" fmla="*/ 1667669 w 3582988"/>
                    <a:gd name="connsiteY40" fmla="*/ 59531 h 2414587"/>
                    <a:gd name="connsiteX41" fmla="*/ 1772444 w 3582988"/>
                    <a:gd name="connsiteY41" fmla="*/ 116681 h 2414587"/>
                    <a:gd name="connsiteX42" fmla="*/ 1867694 w 3582988"/>
                    <a:gd name="connsiteY42" fmla="*/ 159544 h 2414587"/>
                    <a:gd name="connsiteX43" fmla="*/ 1934369 w 3582988"/>
                    <a:gd name="connsiteY43" fmla="*/ 140494 h 2414587"/>
                    <a:gd name="connsiteX44" fmla="*/ 2034381 w 3582988"/>
                    <a:gd name="connsiteY44" fmla="*/ 178594 h 2414587"/>
                    <a:gd name="connsiteX45" fmla="*/ 2124869 w 3582988"/>
                    <a:gd name="connsiteY45" fmla="*/ 192881 h 2414587"/>
                    <a:gd name="connsiteX46" fmla="*/ 2234406 w 3582988"/>
                    <a:gd name="connsiteY46" fmla="*/ 183356 h 2414587"/>
                    <a:gd name="connsiteX47" fmla="*/ 2343944 w 3582988"/>
                    <a:gd name="connsiteY47" fmla="*/ 230981 h 2414587"/>
                    <a:gd name="connsiteX48" fmla="*/ 2439194 w 3582988"/>
                    <a:gd name="connsiteY48" fmla="*/ 245269 h 2414587"/>
                    <a:gd name="connsiteX49" fmla="*/ 2505869 w 3582988"/>
                    <a:gd name="connsiteY49" fmla="*/ 245269 h 2414587"/>
                    <a:gd name="connsiteX50" fmla="*/ 2539206 w 3582988"/>
                    <a:gd name="connsiteY50" fmla="*/ 292894 h 2414587"/>
                    <a:gd name="connsiteX51" fmla="*/ 2667794 w 3582988"/>
                    <a:gd name="connsiteY51" fmla="*/ 335756 h 2414587"/>
                    <a:gd name="connsiteX52" fmla="*/ 2820194 w 3582988"/>
                    <a:gd name="connsiteY52" fmla="*/ 340519 h 2414587"/>
                    <a:gd name="connsiteX53" fmla="*/ 2934494 w 3582988"/>
                    <a:gd name="connsiteY53" fmla="*/ 364331 h 2414587"/>
                    <a:gd name="connsiteX54" fmla="*/ 3091656 w 3582988"/>
                    <a:gd name="connsiteY54" fmla="*/ 402431 h 2414587"/>
                    <a:gd name="connsiteX55" fmla="*/ 3239294 w 3582988"/>
                    <a:gd name="connsiteY55" fmla="*/ 454819 h 2414587"/>
                    <a:gd name="connsiteX56" fmla="*/ 3334544 w 3582988"/>
                    <a:gd name="connsiteY56" fmla="*/ 478631 h 2414587"/>
                    <a:gd name="connsiteX57" fmla="*/ 3434556 w 3582988"/>
                    <a:gd name="connsiteY57" fmla="*/ 521494 h 2414587"/>
                    <a:gd name="connsiteX58" fmla="*/ 3520281 w 3582988"/>
                    <a:gd name="connsiteY58" fmla="*/ 578644 h 2414587"/>
                    <a:gd name="connsiteX59" fmla="*/ 3582194 w 3582988"/>
                    <a:gd name="connsiteY59" fmla="*/ 645319 h 2414587"/>
                    <a:gd name="connsiteX60" fmla="*/ 3525044 w 3582988"/>
                    <a:gd name="connsiteY60" fmla="*/ 645319 h 2414587"/>
                    <a:gd name="connsiteX61" fmla="*/ 3463131 w 3582988"/>
                    <a:gd name="connsiteY61" fmla="*/ 626269 h 2414587"/>
                    <a:gd name="connsiteX62" fmla="*/ 3434556 w 3582988"/>
                    <a:gd name="connsiteY62" fmla="*/ 597694 h 2414587"/>
                    <a:gd name="connsiteX63" fmla="*/ 3367881 w 3582988"/>
                    <a:gd name="connsiteY63" fmla="*/ 573881 h 2414587"/>
                    <a:gd name="connsiteX64" fmla="*/ 3320256 w 3582988"/>
                    <a:gd name="connsiteY64" fmla="*/ 573881 h 2414587"/>
                    <a:gd name="connsiteX65" fmla="*/ 3291681 w 3582988"/>
                    <a:gd name="connsiteY65" fmla="*/ 550069 h 2414587"/>
                    <a:gd name="connsiteX66" fmla="*/ 3215481 w 3582988"/>
                    <a:gd name="connsiteY66" fmla="*/ 573881 h 2414587"/>
                    <a:gd name="connsiteX67" fmla="*/ 3153569 w 3582988"/>
                    <a:gd name="connsiteY67" fmla="*/ 545306 h 2414587"/>
                    <a:gd name="connsiteX68" fmla="*/ 3072606 w 3582988"/>
                    <a:gd name="connsiteY68" fmla="*/ 550069 h 2414587"/>
                    <a:gd name="connsiteX69" fmla="*/ 3015456 w 3582988"/>
                    <a:gd name="connsiteY69" fmla="*/ 564356 h 2414587"/>
                    <a:gd name="connsiteX70" fmla="*/ 2829719 w 3582988"/>
                    <a:gd name="connsiteY70" fmla="*/ 511969 h 2414587"/>
                    <a:gd name="connsiteX71" fmla="*/ 2705894 w 3582988"/>
                    <a:gd name="connsiteY71" fmla="*/ 469106 h 2414587"/>
                    <a:gd name="connsiteX72" fmla="*/ 2701131 w 3582988"/>
                    <a:gd name="connsiteY72" fmla="*/ 507206 h 2414587"/>
                    <a:gd name="connsiteX73" fmla="*/ 2705894 w 3582988"/>
                    <a:gd name="connsiteY73" fmla="*/ 550069 h 2414587"/>
                    <a:gd name="connsiteX74" fmla="*/ 2672556 w 3582988"/>
                    <a:gd name="connsiteY74" fmla="*/ 578644 h 2414587"/>
                    <a:gd name="connsiteX75" fmla="*/ 2648744 w 3582988"/>
                    <a:gd name="connsiteY75" fmla="*/ 554831 h 2414587"/>
                    <a:gd name="connsiteX76" fmla="*/ 2605881 w 3582988"/>
                    <a:gd name="connsiteY76" fmla="*/ 588169 h 2414587"/>
                    <a:gd name="connsiteX77" fmla="*/ 2553494 w 3582988"/>
                    <a:gd name="connsiteY77" fmla="*/ 621506 h 2414587"/>
                    <a:gd name="connsiteX78" fmla="*/ 2548731 w 3582988"/>
                    <a:gd name="connsiteY78" fmla="*/ 683419 h 2414587"/>
                    <a:gd name="connsiteX79" fmla="*/ 2591594 w 3582988"/>
                    <a:gd name="connsiteY79" fmla="*/ 773906 h 2414587"/>
                    <a:gd name="connsiteX80" fmla="*/ 2615406 w 3582988"/>
                    <a:gd name="connsiteY80" fmla="*/ 840581 h 2414587"/>
                    <a:gd name="connsiteX81" fmla="*/ 2596356 w 3582988"/>
                    <a:gd name="connsiteY81" fmla="*/ 897731 h 2414587"/>
                    <a:gd name="connsiteX82" fmla="*/ 2620169 w 3582988"/>
                    <a:gd name="connsiteY82" fmla="*/ 978694 h 2414587"/>
                    <a:gd name="connsiteX83" fmla="*/ 2653506 w 3582988"/>
                    <a:gd name="connsiteY83" fmla="*/ 1050131 h 2414587"/>
                    <a:gd name="connsiteX84" fmla="*/ 2701131 w 3582988"/>
                    <a:gd name="connsiteY84" fmla="*/ 1088231 h 2414587"/>
                    <a:gd name="connsiteX85" fmla="*/ 2753519 w 3582988"/>
                    <a:gd name="connsiteY85" fmla="*/ 1097756 h 2414587"/>
                    <a:gd name="connsiteX86" fmla="*/ 2772569 w 3582988"/>
                    <a:gd name="connsiteY86" fmla="*/ 1173956 h 2414587"/>
                    <a:gd name="connsiteX87" fmla="*/ 2767806 w 3582988"/>
                    <a:gd name="connsiteY87" fmla="*/ 1245394 h 2414587"/>
                    <a:gd name="connsiteX88" fmla="*/ 2782094 w 3582988"/>
                    <a:gd name="connsiteY88" fmla="*/ 1369219 h 2414587"/>
                    <a:gd name="connsiteX89" fmla="*/ 2801144 w 3582988"/>
                    <a:gd name="connsiteY89" fmla="*/ 1435894 h 2414587"/>
                    <a:gd name="connsiteX90" fmla="*/ 2743994 w 3582988"/>
                    <a:gd name="connsiteY90" fmla="*/ 1407319 h 2414587"/>
                    <a:gd name="connsiteX91" fmla="*/ 2724944 w 3582988"/>
                    <a:gd name="connsiteY91" fmla="*/ 1354931 h 2414587"/>
                    <a:gd name="connsiteX92" fmla="*/ 2729706 w 3582988"/>
                    <a:gd name="connsiteY92" fmla="*/ 1278731 h 2414587"/>
                    <a:gd name="connsiteX93" fmla="*/ 2677319 w 3582988"/>
                    <a:gd name="connsiteY93" fmla="*/ 1207294 h 2414587"/>
                    <a:gd name="connsiteX94" fmla="*/ 2667794 w 3582988"/>
                    <a:gd name="connsiteY94" fmla="*/ 1131094 h 2414587"/>
                    <a:gd name="connsiteX95" fmla="*/ 2639219 w 3582988"/>
                    <a:gd name="connsiteY95" fmla="*/ 1059656 h 2414587"/>
                    <a:gd name="connsiteX96" fmla="*/ 2620169 w 3582988"/>
                    <a:gd name="connsiteY96" fmla="*/ 997744 h 2414587"/>
                    <a:gd name="connsiteX97" fmla="*/ 2582069 w 3582988"/>
                    <a:gd name="connsiteY97" fmla="*/ 931069 h 2414587"/>
                    <a:gd name="connsiteX98" fmla="*/ 2534444 w 3582988"/>
                    <a:gd name="connsiteY98" fmla="*/ 902494 h 2414587"/>
                    <a:gd name="connsiteX99" fmla="*/ 2434431 w 3582988"/>
                    <a:gd name="connsiteY99" fmla="*/ 935831 h 2414587"/>
                    <a:gd name="connsiteX100" fmla="*/ 2358231 w 3582988"/>
                    <a:gd name="connsiteY100" fmla="*/ 1002506 h 2414587"/>
                    <a:gd name="connsiteX101" fmla="*/ 2320131 w 3582988"/>
                    <a:gd name="connsiteY101" fmla="*/ 1102519 h 2414587"/>
                    <a:gd name="connsiteX102" fmla="*/ 2277269 w 3582988"/>
                    <a:gd name="connsiteY102" fmla="*/ 1212056 h 2414587"/>
                    <a:gd name="connsiteX103" fmla="*/ 2286794 w 3582988"/>
                    <a:gd name="connsiteY103" fmla="*/ 1321594 h 2414587"/>
                    <a:gd name="connsiteX104" fmla="*/ 2348706 w 3582988"/>
                    <a:gd name="connsiteY104" fmla="*/ 1378744 h 2414587"/>
                    <a:gd name="connsiteX105" fmla="*/ 2396331 w 3582988"/>
                    <a:gd name="connsiteY105" fmla="*/ 1393031 h 2414587"/>
                    <a:gd name="connsiteX106" fmla="*/ 2458244 w 3582988"/>
                    <a:gd name="connsiteY106" fmla="*/ 1450181 h 2414587"/>
                    <a:gd name="connsiteX107" fmla="*/ 2529681 w 3582988"/>
                    <a:gd name="connsiteY107" fmla="*/ 1426369 h 2414587"/>
                    <a:gd name="connsiteX108" fmla="*/ 2601119 w 3582988"/>
                    <a:gd name="connsiteY108" fmla="*/ 1407319 h 2414587"/>
                    <a:gd name="connsiteX109" fmla="*/ 2591594 w 3582988"/>
                    <a:gd name="connsiteY109" fmla="*/ 1445419 h 2414587"/>
                    <a:gd name="connsiteX110" fmla="*/ 2563019 w 3582988"/>
                    <a:gd name="connsiteY110" fmla="*/ 1440656 h 2414587"/>
                    <a:gd name="connsiteX111" fmla="*/ 2582069 w 3582988"/>
                    <a:gd name="connsiteY111" fmla="*/ 1493044 h 2414587"/>
                    <a:gd name="connsiteX112" fmla="*/ 2567781 w 3582988"/>
                    <a:gd name="connsiteY112" fmla="*/ 1535906 h 2414587"/>
                    <a:gd name="connsiteX113" fmla="*/ 2553494 w 3582988"/>
                    <a:gd name="connsiteY113" fmla="*/ 1578769 h 2414587"/>
                    <a:gd name="connsiteX114" fmla="*/ 2510631 w 3582988"/>
                    <a:gd name="connsiteY114" fmla="*/ 1588294 h 2414587"/>
                    <a:gd name="connsiteX115" fmla="*/ 2453481 w 3582988"/>
                    <a:gd name="connsiteY115" fmla="*/ 1569244 h 2414587"/>
                    <a:gd name="connsiteX116" fmla="*/ 2405856 w 3582988"/>
                    <a:gd name="connsiteY116" fmla="*/ 1588294 h 2414587"/>
                    <a:gd name="connsiteX117" fmla="*/ 2472531 w 3582988"/>
                    <a:gd name="connsiteY117" fmla="*/ 1645444 h 2414587"/>
                    <a:gd name="connsiteX118" fmla="*/ 2534444 w 3582988"/>
                    <a:gd name="connsiteY118" fmla="*/ 1645444 h 2414587"/>
                    <a:gd name="connsiteX119" fmla="*/ 2591594 w 3582988"/>
                    <a:gd name="connsiteY119" fmla="*/ 1721644 h 2414587"/>
                    <a:gd name="connsiteX120" fmla="*/ 2624931 w 3582988"/>
                    <a:gd name="connsiteY120" fmla="*/ 1774031 h 2414587"/>
                    <a:gd name="connsiteX121" fmla="*/ 2682081 w 3582988"/>
                    <a:gd name="connsiteY121" fmla="*/ 1764506 h 2414587"/>
                    <a:gd name="connsiteX122" fmla="*/ 2705894 w 3582988"/>
                    <a:gd name="connsiteY122" fmla="*/ 1797844 h 2414587"/>
                    <a:gd name="connsiteX123" fmla="*/ 2653506 w 3582988"/>
                    <a:gd name="connsiteY123" fmla="*/ 1812131 h 2414587"/>
                    <a:gd name="connsiteX124" fmla="*/ 2577306 w 3582988"/>
                    <a:gd name="connsiteY124" fmla="*/ 1835944 h 2414587"/>
                    <a:gd name="connsiteX125" fmla="*/ 2567781 w 3582988"/>
                    <a:gd name="connsiteY125" fmla="*/ 1902619 h 2414587"/>
                    <a:gd name="connsiteX126" fmla="*/ 2596356 w 3582988"/>
                    <a:gd name="connsiteY126" fmla="*/ 1974056 h 2414587"/>
                    <a:gd name="connsiteX127" fmla="*/ 2639219 w 3582988"/>
                    <a:gd name="connsiteY127" fmla="*/ 2026444 h 2414587"/>
                    <a:gd name="connsiteX128" fmla="*/ 2624931 w 3582988"/>
                    <a:gd name="connsiteY128" fmla="*/ 2169319 h 2414587"/>
                    <a:gd name="connsiteX129" fmla="*/ 2601119 w 3582988"/>
                    <a:gd name="connsiteY129" fmla="*/ 2274094 h 2414587"/>
                    <a:gd name="connsiteX130" fmla="*/ 2572544 w 3582988"/>
                    <a:gd name="connsiteY130" fmla="*/ 2345531 h 2414587"/>
                    <a:gd name="connsiteX131" fmla="*/ 1281906 w 3582988"/>
                    <a:gd name="connsiteY131" fmla="*/ 1859756 h 2414587"/>
                    <a:gd name="connsiteX132" fmla="*/ 753269 w 3582988"/>
                    <a:gd name="connsiteY132" fmla="*/ 1650206 h 2414587"/>
                    <a:gd name="connsiteX133" fmla="*/ 419894 w 3582988"/>
                    <a:gd name="connsiteY133" fmla="*/ 1531144 h 2414587"/>
                    <a:gd name="connsiteX0" fmla="*/ 96044 w 3582988"/>
                    <a:gd name="connsiteY0" fmla="*/ 1526381 h 2416175"/>
                    <a:gd name="connsiteX1" fmla="*/ 129381 w 3582988"/>
                    <a:gd name="connsiteY1" fmla="*/ 1445419 h 2416175"/>
                    <a:gd name="connsiteX2" fmla="*/ 129381 w 3582988"/>
                    <a:gd name="connsiteY2" fmla="*/ 1388269 h 2416175"/>
                    <a:gd name="connsiteX3" fmla="*/ 138906 w 3582988"/>
                    <a:gd name="connsiteY3" fmla="*/ 1345406 h 2416175"/>
                    <a:gd name="connsiteX4" fmla="*/ 110331 w 3582988"/>
                    <a:gd name="connsiteY4" fmla="*/ 1288256 h 2416175"/>
                    <a:gd name="connsiteX5" fmla="*/ 119856 w 3582988"/>
                    <a:gd name="connsiteY5" fmla="*/ 1216819 h 2416175"/>
                    <a:gd name="connsiteX6" fmla="*/ 72231 w 3582988"/>
                    <a:gd name="connsiteY6" fmla="*/ 1231106 h 2416175"/>
                    <a:gd name="connsiteX7" fmla="*/ 57944 w 3582988"/>
                    <a:gd name="connsiteY7" fmla="*/ 1264444 h 2416175"/>
                    <a:gd name="connsiteX8" fmla="*/ 5556 w 3582988"/>
                    <a:gd name="connsiteY8" fmla="*/ 1264444 h 2416175"/>
                    <a:gd name="connsiteX9" fmla="*/ 24606 w 3582988"/>
                    <a:gd name="connsiteY9" fmla="*/ 1216819 h 2416175"/>
                    <a:gd name="connsiteX10" fmla="*/ 57944 w 3582988"/>
                    <a:gd name="connsiteY10" fmla="*/ 1178719 h 2416175"/>
                    <a:gd name="connsiteX11" fmla="*/ 76994 w 3582988"/>
                    <a:gd name="connsiteY11" fmla="*/ 1197769 h 2416175"/>
                    <a:gd name="connsiteX12" fmla="*/ 100806 w 3582988"/>
                    <a:gd name="connsiteY12" fmla="*/ 1173956 h 2416175"/>
                    <a:gd name="connsiteX13" fmla="*/ 86519 w 3582988"/>
                    <a:gd name="connsiteY13" fmla="*/ 1150144 h 2416175"/>
                    <a:gd name="connsiteX14" fmla="*/ 53181 w 3582988"/>
                    <a:gd name="connsiteY14" fmla="*/ 1140619 h 2416175"/>
                    <a:gd name="connsiteX15" fmla="*/ 57944 w 3582988"/>
                    <a:gd name="connsiteY15" fmla="*/ 1073944 h 2416175"/>
                    <a:gd name="connsiteX16" fmla="*/ 119856 w 3582988"/>
                    <a:gd name="connsiteY16" fmla="*/ 1035844 h 2416175"/>
                    <a:gd name="connsiteX17" fmla="*/ 167481 w 3582988"/>
                    <a:gd name="connsiteY17" fmla="*/ 926306 h 2416175"/>
                    <a:gd name="connsiteX18" fmla="*/ 181769 w 3582988"/>
                    <a:gd name="connsiteY18" fmla="*/ 816769 h 2416175"/>
                    <a:gd name="connsiteX19" fmla="*/ 181769 w 3582988"/>
                    <a:gd name="connsiteY19" fmla="*/ 745331 h 2416175"/>
                    <a:gd name="connsiteX20" fmla="*/ 234156 w 3582988"/>
                    <a:gd name="connsiteY20" fmla="*/ 735806 h 2416175"/>
                    <a:gd name="connsiteX21" fmla="*/ 272256 w 3582988"/>
                    <a:gd name="connsiteY21" fmla="*/ 692944 h 2416175"/>
                    <a:gd name="connsiteX22" fmla="*/ 334169 w 3582988"/>
                    <a:gd name="connsiteY22" fmla="*/ 640556 h 2416175"/>
                    <a:gd name="connsiteX23" fmla="*/ 396081 w 3582988"/>
                    <a:gd name="connsiteY23" fmla="*/ 516731 h 2416175"/>
                    <a:gd name="connsiteX24" fmla="*/ 457994 w 3582988"/>
                    <a:gd name="connsiteY24" fmla="*/ 454819 h 2416175"/>
                    <a:gd name="connsiteX25" fmla="*/ 567531 w 3582988"/>
                    <a:gd name="connsiteY25" fmla="*/ 421481 h 2416175"/>
                    <a:gd name="connsiteX26" fmla="*/ 700881 w 3582988"/>
                    <a:gd name="connsiteY26" fmla="*/ 392906 h 2416175"/>
                    <a:gd name="connsiteX27" fmla="*/ 767556 w 3582988"/>
                    <a:gd name="connsiteY27" fmla="*/ 307181 h 2416175"/>
                    <a:gd name="connsiteX28" fmla="*/ 867569 w 3582988"/>
                    <a:gd name="connsiteY28" fmla="*/ 302419 h 2416175"/>
                    <a:gd name="connsiteX29" fmla="*/ 929481 w 3582988"/>
                    <a:gd name="connsiteY29" fmla="*/ 226219 h 2416175"/>
                    <a:gd name="connsiteX30" fmla="*/ 1010444 w 3582988"/>
                    <a:gd name="connsiteY30" fmla="*/ 173831 h 2416175"/>
                    <a:gd name="connsiteX31" fmla="*/ 1000919 w 3582988"/>
                    <a:gd name="connsiteY31" fmla="*/ 102394 h 2416175"/>
                    <a:gd name="connsiteX32" fmla="*/ 1062831 w 3582988"/>
                    <a:gd name="connsiteY32" fmla="*/ 92869 h 2416175"/>
                    <a:gd name="connsiteX33" fmla="*/ 1119981 w 3582988"/>
                    <a:gd name="connsiteY33" fmla="*/ 64294 h 2416175"/>
                    <a:gd name="connsiteX34" fmla="*/ 1172369 w 3582988"/>
                    <a:gd name="connsiteY34" fmla="*/ 64294 h 2416175"/>
                    <a:gd name="connsiteX35" fmla="*/ 1248569 w 3582988"/>
                    <a:gd name="connsiteY35" fmla="*/ 45244 h 2416175"/>
                    <a:gd name="connsiteX36" fmla="*/ 1253331 w 3582988"/>
                    <a:gd name="connsiteY36" fmla="*/ 7144 h 2416175"/>
                    <a:gd name="connsiteX37" fmla="*/ 1410494 w 3582988"/>
                    <a:gd name="connsiteY37" fmla="*/ 2381 h 2416175"/>
                    <a:gd name="connsiteX38" fmla="*/ 1510506 w 3582988"/>
                    <a:gd name="connsiteY38" fmla="*/ 21431 h 2416175"/>
                    <a:gd name="connsiteX39" fmla="*/ 1567656 w 3582988"/>
                    <a:gd name="connsiteY39" fmla="*/ 64294 h 2416175"/>
                    <a:gd name="connsiteX40" fmla="*/ 1667669 w 3582988"/>
                    <a:gd name="connsiteY40" fmla="*/ 59531 h 2416175"/>
                    <a:gd name="connsiteX41" fmla="*/ 1772444 w 3582988"/>
                    <a:gd name="connsiteY41" fmla="*/ 116681 h 2416175"/>
                    <a:gd name="connsiteX42" fmla="*/ 1867694 w 3582988"/>
                    <a:gd name="connsiteY42" fmla="*/ 159544 h 2416175"/>
                    <a:gd name="connsiteX43" fmla="*/ 1934369 w 3582988"/>
                    <a:gd name="connsiteY43" fmla="*/ 140494 h 2416175"/>
                    <a:gd name="connsiteX44" fmla="*/ 2034381 w 3582988"/>
                    <a:gd name="connsiteY44" fmla="*/ 178594 h 2416175"/>
                    <a:gd name="connsiteX45" fmla="*/ 2124869 w 3582988"/>
                    <a:gd name="connsiteY45" fmla="*/ 192881 h 2416175"/>
                    <a:gd name="connsiteX46" fmla="*/ 2234406 w 3582988"/>
                    <a:gd name="connsiteY46" fmla="*/ 183356 h 2416175"/>
                    <a:gd name="connsiteX47" fmla="*/ 2343944 w 3582988"/>
                    <a:gd name="connsiteY47" fmla="*/ 230981 h 2416175"/>
                    <a:gd name="connsiteX48" fmla="*/ 2439194 w 3582988"/>
                    <a:gd name="connsiteY48" fmla="*/ 245269 h 2416175"/>
                    <a:gd name="connsiteX49" fmla="*/ 2505869 w 3582988"/>
                    <a:gd name="connsiteY49" fmla="*/ 245269 h 2416175"/>
                    <a:gd name="connsiteX50" fmla="*/ 2539206 w 3582988"/>
                    <a:gd name="connsiteY50" fmla="*/ 292894 h 2416175"/>
                    <a:gd name="connsiteX51" fmla="*/ 2667794 w 3582988"/>
                    <a:gd name="connsiteY51" fmla="*/ 335756 h 2416175"/>
                    <a:gd name="connsiteX52" fmla="*/ 2820194 w 3582988"/>
                    <a:gd name="connsiteY52" fmla="*/ 340519 h 2416175"/>
                    <a:gd name="connsiteX53" fmla="*/ 2934494 w 3582988"/>
                    <a:gd name="connsiteY53" fmla="*/ 364331 h 2416175"/>
                    <a:gd name="connsiteX54" fmla="*/ 3091656 w 3582988"/>
                    <a:gd name="connsiteY54" fmla="*/ 402431 h 2416175"/>
                    <a:gd name="connsiteX55" fmla="*/ 3239294 w 3582988"/>
                    <a:gd name="connsiteY55" fmla="*/ 454819 h 2416175"/>
                    <a:gd name="connsiteX56" fmla="*/ 3334544 w 3582988"/>
                    <a:gd name="connsiteY56" fmla="*/ 478631 h 2416175"/>
                    <a:gd name="connsiteX57" fmla="*/ 3434556 w 3582988"/>
                    <a:gd name="connsiteY57" fmla="*/ 521494 h 2416175"/>
                    <a:gd name="connsiteX58" fmla="*/ 3520281 w 3582988"/>
                    <a:gd name="connsiteY58" fmla="*/ 578644 h 2416175"/>
                    <a:gd name="connsiteX59" fmla="*/ 3582194 w 3582988"/>
                    <a:gd name="connsiteY59" fmla="*/ 645319 h 2416175"/>
                    <a:gd name="connsiteX60" fmla="*/ 3525044 w 3582988"/>
                    <a:gd name="connsiteY60" fmla="*/ 645319 h 2416175"/>
                    <a:gd name="connsiteX61" fmla="*/ 3463131 w 3582988"/>
                    <a:gd name="connsiteY61" fmla="*/ 626269 h 2416175"/>
                    <a:gd name="connsiteX62" fmla="*/ 3434556 w 3582988"/>
                    <a:gd name="connsiteY62" fmla="*/ 597694 h 2416175"/>
                    <a:gd name="connsiteX63" fmla="*/ 3367881 w 3582988"/>
                    <a:gd name="connsiteY63" fmla="*/ 573881 h 2416175"/>
                    <a:gd name="connsiteX64" fmla="*/ 3320256 w 3582988"/>
                    <a:gd name="connsiteY64" fmla="*/ 573881 h 2416175"/>
                    <a:gd name="connsiteX65" fmla="*/ 3291681 w 3582988"/>
                    <a:gd name="connsiteY65" fmla="*/ 550069 h 2416175"/>
                    <a:gd name="connsiteX66" fmla="*/ 3215481 w 3582988"/>
                    <a:gd name="connsiteY66" fmla="*/ 573881 h 2416175"/>
                    <a:gd name="connsiteX67" fmla="*/ 3153569 w 3582988"/>
                    <a:gd name="connsiteY67" fmla="*/ 545306 h 2416175"/>
                    <a:gd name="connsiteX68" fmla="*/ 3072606 w 3582988"/>
                    <a:gd name="connsiteY68" fmla="*/ 550069 h 2416175"/>
                    <a:gd name="connsiteX69" fmla="*/ 3015456 w 3582988"/>
                    <a:gd name="connsiteY69" fmla="*/ 564356 h 2416175"/>
                    <a:gd name="connsiteX70" fmla="*/ 2829719 w 3582988"/>
                    <a:gd name="connsiteY70" fmla="*/ 511969 h 2416175"/>
                    <a:gd name="connsiteX71" fmla="*/ 2705894 w 3582988"/>
                    <a:gd name="connsiteY71" fmla="*/ 469106 h 2416175"/>
                    <a:gd name="connsiteX72" fmla="*/ 2701131 w 3582988"/>
                    <a:gd name="connsiteY72" fmla="*/ 507206 h 2416175"/>
                    <a:gd name="connsiteX73" fmla="*/ 2705894 w 3582988"/>
                    <a:gd name="connsiteY73" fmla="*/ 550069 h 2416175"/>
                    <a:gd name="connsiteX74" fmla="*/ 2672556 w 3582988"/>
                    <a:gd name="connsiteY74" fmla="*/ 578644 h 2416175"/>
                    <a:gd name="connsiteX75" fmla="*/ 2648744 w 3582988"/>
                    <a:gd name="connsiteY75" fmla="*/ 554831 h 2416175"/>
                    <a:gd name="connsiteX76" fmla="*/ 2605881 w 3582988"/>
                    <a:gd name="connsiteY76" fmla="*/ 588169 h 2416175"/>
                    <a:gd name="connsiteX77" fmla="*/ 2553494 w 3582988"/>
                    <a:gd name="connsiteY77" fmla="*/ 621506 h 2416175"/>
                    <a:gd name="connsiteX78" fmla="*/ 2548731 w 3582988"/>
                    <a:gd name="connsiteY78" fmla="*/ 683419 h 2416175"/>
                    <a:gd name="connsiteX79" fmla="*/ 2591594 w 3582988"/>
                    <a:gd name="connsiteY79" fmla="*/ 773906 h 2416175"/>
                    <a:gd name="connsiteX80" fmla="*/ 2615406 w 3582988"/>
                    <a:gd name="connsiteY80" fmla="*/ 840581 h 2416175"/>
                    <a:gd name="connsiteX81" fmla="*/ 2596356 w 3582988"/>
                    <a:gd name="connsiteY81" fmla="*/ 897731 h 2416175"/>
                    <a:gd name="connsiteX82" fmla="*/ 2620169 w 3582988"/>
                    <a:gd name="connsiteY82" fmla="*/ 978694 h 2416175"/>
                    <a:gd name="connsiteX83" fmla="*/ 2653506 w 3582988"/>
                    <a:gd name="connsiteY83" fmla="*/ 1050131 h 2416175"/>
                    <a:gd name="connsiteX84" fmla="*/ 2701131 w 3582988"/>
                    <a:gd name="connsiteY84" fmla="*/ 1088231 h 2416175"/>
                    <a:gd name="connsiteX85" fmla="*/ 2753519 w 3582988"/>
                    <a:gd name="connsiteY85" fmla="*/ 1097756 h 2416175"/>
                    <a:gd name="connsiteX86" fmla="*/ 2772569 w 3582988"/>
                    <a:gd name="connsiteY86" fmla="*/ 1173956 h 2416175"/>
                    <a:gd name="connsiteX87" fmla="*/ 2767806 w 3582988"/>
                    <a:gd name="connsiteY87" fmla="*/ 1245394 h 2416175"/>
                    <a:gd name="connsiteX88" fmla="*/ 2782094 w 3582988"/>
                    <a:gd name="connsiteY88" fmla="*/ 1369219 h 2416175"/>
                    <a:gd name="connsiteX89" fmla="*/ 2801144 w 3582988"/>
                    <a:gd name="connsiteY89" fmla="*/ 1435894 h 2416175"/>
                    <a:gd name="connsiteX90" fmla="*/ 2743994 w 3582988"/>
                    <a:gd name="connsiteY90" fmla="*/ 1407319 h 2416175"/>
                    <a:gd name="connsiteX91" fmla="*/ 2724944 w 3582988"/>
                    <a:gd name="connsiteY91" fmla="*/ 1354931 h 2416175"/>
                    <a:gd name="connsiteX92" fmla="*/ 2729706 w 3582988"/>
                    <a:gd name="connsiteY92" fmla="*/ 1278731 h 2416175"/>
                    <a:gd name="connsiteX93" fmla="*/ 2677319 w 3582988"/>
                    <a:gd name="connsiteY93" fmla="*/ 1207294 h 2416175"/>
                    <a:gd name="connsiteX94" fmla="*/ 2667794 w 3582988"/>
                    <a:gd name="connsiteY94" fmla="*/ 1131094 h 2416175"/>
                    <a:gd name="connsiteX95" fmla="*/ 2639219 w 3582988"/>
                    <a:gd name="connsiteY95" fmla="*/ 1059656 h 2416175"/>
                    <a:gd name="connsiteX96" fmla="*/ 2620169 w 3582988"/>
                    <a:gd name="connsiteY96" fmla="*/ 997744 h 2416175"/>
                    <a:gd name="connsiteX97" fmla="*/ 2582069 w 3582988"/>
                    <a:gd name="connsiteY97" fmla="*/ 931069 h 2416175"/>
                    <a:gd name="connsiteX98" fmla="*/ 2534444 w 3582988"/>
                    <a:gd name="connsiteY98" fmla="*/ 902494 h 2416175"/>
                    <a:gd name="connsiteX99" fmla="*/ 2434431 w 3582988"/>
                    <a:gd name="connsiteY99" fmla="*/ 935831 h 2416175"/>
                    <a:gd name="connsiteX100" fmla="*/ 2358231 w 3582988"/>
                    <a:gd name="connsiteY100" fmla="*/ 1002506 h 2416175"/>
                    <a:gd name="connsiteX101" fmla="*/ 2320131 w 3582988"/>
                    <a:gd name="connsiteY101" fmla="*/ 1102519 h 2416175"/>
                    <a:gd name="connsiteX102" fmla="*/ 2277269 w 3582988"/>
                    <a:gd name="connsiteY102" fmla="*/ 1212056 h 2416175"/>
                    <a:gd name="connsiteX103" fmla="*/ 2286794 w 3582988"/>
                    <a:gd name="connsiteY103" fmla="*/ 1321594 h 2416175"/>
                    <a:gd name="connsiteX104" fmla="*/ 2348706 w 3582988"/>
                    <a:gd name="connsiteY104" fmla="*/ 1378744 h 2416175"/>
                    <a:gd name="connsiteX105" fmla="*/ 2396331 w 3582988"/>
                    <a:gd name="connsiteY105" fmla="*/ 1393031 h 2416175"/>
                    <a:gd name="connsiteX106" fmla="*/ 2458244 w 3582988"/>
                    <a:gd name="connsiteY106" fmla="*/ 1450181 h 2416175"/>
                    <a:gd name="connsiteX107" fmla="*/ 2529681 w 3582988"/>
                    <a:gd name="connsiteY107" fmla="*/ 1426369 h 2416175"/>
                    <a:gd name="connsiteX108" fmla="*/ 2601119 w 3582988"/>
                    <a:gd name="connsiteY108" fmla="*/ 1407319 h 2416175"/>
                    <a:gd name="connsiteX109" fmla="*/ 2591594 w 3582988"/>
                    <a:gd name="connsiteY109" fmla="*/ 1445419 h 2416175"/>
                    <a:gd name="connsiteX110" fmla="*/ 2563019 w 3582988"/>
                    <a:gd name="connsiteY110" fmla="*/ 1440656 h 2416175"/>
                    <a:gd name="connsiteX111" fmla="*/ 2582069 w 3582988"/>
                    <a:gd name="connsiteY111" fmla="*/ 1493044 h 2416175"/>
                    <a:gd name="connsiteX112" fmla="*/ 2567781 w 3582988"/>
                    <a:gd name="connsiteY112" fmla="*/ 1535906 h 2416175"/>
                    <a:gd name="connsiteX113" fmla="*/ 2553494 w 3582988"/>
                    <a:gd name="connsiteY113" fmla="*/ 1578769 h 2416175"/>
                    <a:gd name="connsiteX114" fmla="*/ 2510631 w 3582988"/>
                    <a:gd name="connsiteY114" fmla="*/ 1588294 h 2416175"/>
                    <a:gd name="connsiteX115" fmla="*/ 2453481 w 3582988"/>
                    <a:gd name="connsiteY115" fmla="*/ 1569244 h 2416175"/>
                    <a:gd name="connsiteX116" fmla="*/ 2405856 w 3582988"/>
                    <a:gd name="connsiteY116" fmla="*/ 1588294 h 2416175"/>
                    <a:gd name="connsiteX117" fmla="*/ 2472531 w 3582988"/>
                    <a:gd name="connsiteY117" fmla="*/ 1645444 h 2416175"/>
                    <a:gd name="connsiteX118" fmla="*/ 2534444 w 3582988"/>
                    <a:gd name="connsiteY118" fmla="*/ 1645444 h 2416175"/>
                    <a:gd name="connsiteX119" fmla="*/ 2591594 w 3582988"/>
                    <a:gd name="connsiteY119" fmla="*/ 1721644 h 2416175"/>
                    <a:gd name="connsiteX120" fmla="*/ 2624931 w 3582988"/>
                    <a:gd name="connsiteY120" fmla="*/ 1774031 h 2416175"/>
                    <a:gd name="connsiteX121" fmla="*/ 2682081 w 3582988"/>
                    <a:gd name="connsiteY121" fmla="*/ 1764506 h 2416175"/>
                    <a:gd name="connsiteX122" fmla="*/ 2705894 w 3582988"/>
                    <a:gd name="connsiteY122" fmla="*/ 1797844 h 2416175"/>
                    <a:gd name="connsiteX123" fmla="*/ 2653506 w 3582988"/>
                    <a:gd name="connsiteY123" fmla="*/ 1812131 h 2416175"/>
                    <a:gd name="connsiteX124" fmla="*/ 2577306 w 3582988"/>
                    <a:gd name="connsiteY124" fmla="*/ 1835944 h 2416175"/>
                    <a:gd name="connsiteX125" fmla="*/ 2567781 w 3582988"/>
                    <a:gd name="connsiteY125" fmla="*/ 1902619 h 2416175"/>
                    <a:gd name="connsiteX126" fmla="*/ 2596356 w 3582988"/>
                    <a:gd name="connsiteY126" fmla="*/ 1974056 h 2416175"/>
                    <a:gd name="connsiteX127" fmla="*/ 2639219 w 3582988"/>
                    <a:gd name="connsiteY127" fmla="*/ 2026444 h 2416175"/>
                    <a:gd name="connsiteX128" fmla="*/ 2624931 w 3582988"/>
                    <a:gd name="connsiteY128" fmla="*/ 2169319 h 2416175"/>
                    <a:gd name="connsiteX129" fmla="*/ 2686844 w 3582988"/>
                    <a:gd name="connsiteY129" fmla="*/ 2283619 h 2416175"/>
                    <a:gd name="connsiteX130" fmla="*/ 2572544 w 3582988"/>
                    <a:gd name="connsiteY130" fmla="*/ 2345531 h 2416175"/>
                    <a:gd name="connsiteX131" fmla="*/ 1281906 w 3582988"/>
                    <a:gd name="connsiteY131" fmla="*/ 1859756 h 2416175"/>
                    <a:gd name="connsiteX132" fmla="*/ 753269 w 3582988"/>
                    <a:gd name="connsiteY132" fmla="*/ 1650206 h 2416175"/>
                    <a:gd name="connsiteX133" fmla="*/ 419894 w 3582988"/>
                    <a:gd name="connsiteY133" fmla="*/ 1531144 h 2416175"/>
                    <a:gd name="connsiteX0" fmla="*/ 96044 w 3582988"/>
                    <a:gd name="connsiteY0" fmla="*/ 1526381 h 2413794"/>
                    <a:gd name="connsiteX1" fmla="*/ 129381 w 3582988"/>
                    <a:gd name="connsiteY1" fmla="*/ 1445419 h 2413794"/>
                    <a:gd name="connsiteX2" fmla="*/ 129381 w 3582988"/>
                    <a:gd name="connsiteY2" fmla="*/ 1388269 h 2413794"/>
                    <a:gd name="connsiteX3" fmla="*/ 138906 w 3582988"/>
                    <a:gd name="connsiteY3" fmla="*/ 1345406 h 2413794"/>
                    <a:gd name="connsiteX4" fmla="*/ 110331 w 3582988"/>
                    <a:gd name="connsiteY4" fmla="*/ 1288256 h 2413794"/>
                    <a:gd name="connsiteX5" fmla="*/ 119856 w 3582988"/>
                    <a:gd name="connsiteY5" fmla="*/ 1216819 h 2413794"/>
                    <a:gd name="connsiteX6" fmla="*/ 72231 w 3582988"/>
                    <a:gd name="connsiteY6" fmla="*/ 1231106 h 2413794"/>
                    <a:gd name="connsiteX7" fmla="*/ 57944 w 3582988"/>
                    <a:gd name="connsiteY7" fmla="*/ 1264444 h 2413794"/>
                    <a:gd name="connsiteX8" fmla="*/ 5556 w 3582988"/>
                    <a:gd name="connsiteY8" fmla="*/ 1264444 h 2413794"/>
                    <a:gd name="connsiteX9" fmla="*/ 24606 w 3582988"/>
                    <a:gd name="connsiteY9" fmla="*/ 1216819 h 2413794"/>
                    <a:gd name="connsiteX10" fmla="*/ 57944 w 3582988"/>
                    <a:gd name="connsiteY10" fmla="*/ 1178719 h 2413794"/>
                    <a:gd name="connsiteX11" fmla="*/ 76994 w 3582988"/>
                    <a:gd name="connsiteY11" fmla="*/ 1197769 h 2413794"/>
                    <a:gd name="connsiteX12" fmla="*/ 100806 w 3582988"/>
                    <a:gd name="connsiteY12" fmla="*/ 1173956 h 2413794"/>
                    <a:gd name="connsiteX13" fmla="*/ 86519 w 3582988"/>
                    <a:gd name="connsiteY13" fmla="*/ 1150144 h 2413794"/>
                    <a:gd name="connsiteX14" fmla="*/ 53181 w 3582988"/>
                    <a:gd name="connsiteY14" fmla="*/ 1140619 h 2413794"/>
                    <a:gd name="connsiteX15" fmla="*/ 57944 w 3582988"/>
                    <a:gd name="connsiteY15" fmla="*/ 1073944 h 2413794"/>
                    <a:gd name="connsiteX16" fmla="*/ 119856 w 3582988"/>
                    <a:gd name="connsiteY16" fmla="*/ 1035844 h 2413794"/>
                    <a:gd name="connsiteX17" fmla="*/ 167481 w 3582988"/>
                    <a:gd name="connsiteY17" fmla="*/ 926306 h 2413794"/>
                    <a:gd name="connsiteX18" fmla="*/ 181769 w 3582988"/>
                    <a:gd name="connsiteY18" fmla="*/ 816769 h 2413794"/>
                    <a:gd name="connsiteX19" fmla="*/ 181769 w 3582988"/>
                    <a:gd name="connsiteY19" fmla="*/ 745331 h 2413794"/>
                    <a:gd name="connsiteX20" fmla="*/ 234156 w 3582988"/>
                    <a:gd name="connsiteY20" fmla="*/ 735806 h 2413794"/>
                    <a:gd name="connsiteX21" fmla="*/ 272256 w 3582988"/>
                    <a:gd name="connsiteY21" fmla="*/ 692944 h 2413794"/>
                    <a:gd name="connsiteX22" fmla="*/ 334169 w 3582988"/>
                    <a:gd name="connsiteY22" fmla="*/ 640556 h 2413794"/>
                    <a:gd name="connsiteX23" fmla="*/ 396081 w 3582988"/>
                    <a:gd name="connsiteY23" fmla="*/ 516731 h 2413794"/>
                    <a:gd name="connsiteX24" fmla="*/ 457994 w 3582988"/>
                    <a:gd name="connsiteY24" fmla="*/ 454819 h 2413794"/>
                    <a:gd name="connsiteX25" fmla="*/ 567531 w 3582988"/>
                    <a:gd name="connsiteY25" fmla="*/ 421481 h 2413794"/>
                    <a:gd name="connsiteX26" fmla="*/ 700881 w 3582988"/>
                    <a:gd name="connsiteY26" fmla="*/ 392906 h 2413794"/>
                    <a:gd name="connsiteX27" fmla="*/ 767556 w 3582988"/>
                    <a:gd name="connsiteY27" fmla="*/ 307181 h 2413794"/>
                    <a:gd name="connsiteX28" fmla="*/ 867569 w 3582988"/>
                    <a:gd name="connsiteY28" fmla="*/ 302419 h 2413794"/>
                    <a:gd name="connsiteX29" fmla="*/ 929481 w 3582988"/>
                    <a:gd name="connsiteY29" fmla="*/ 226219 h 2413794"/>
                    <a:gd name="connsiteX30" fmla="*/ 1010444 w 3582988"/>
                    <a:gd name="connsiteY30" fmla="*/ 173831 h 2413794"/>
                    <a:gd name="connsiteX31" fmla="*/ 1000919 w 3582988"/>
                    <a:gd name="connsiteY31" fmla="*/ 102394 h 2413794"/>
                    <a:gd name="connsiteX32" fmla="*/ 1062831 w 3582988"/>
                    <a:gd name="connsiteY32" fmla="*/ 92869 h 2413794"/>
                    <a:gd name="connsiteX33" fmla="*/ 1119981 w 3582988"/>
                    <a:gd name="connsiteY33" fmla="*/ 64294 h 2413794"/>
                    <a:gd name="connsiteX34" fmla="*/ 1172369 w 3582988"/>
                    <a:gd name="connsiteY34" fmla="*/ 64294 h 2413794"/>
                    <a:gd name="connsiteX35" fmla="*/ 1248569 w 3582988"/>
                    <a:gd name="connsiteY35" fmla="*/ 45244 h 2413794"/>
                    <a:gd name="connsiteX36" fmla="*/ 1253331 w 3582988"/>
                    <a:gd name="connsiteY36" fmla="*/ 7144 h 2413794"/>
                    <a:gd name="connsiteX37" fmla="*/ 1410494 w 3582988"/>
                    <a:gd name="connsiteY37" fmla="*/ 2381 h 2413794"/>
                    <a:gd name="connsiteX38" fmla="*/ 1510506 w 3582988"/>
                    <a:gd name="connsiteY38" fmla="*/ 21431 h 2413794"/>
                    <a:gd name="connsiteX39" fmla="*/ 1567656 w 3582988"/>
                    <a:gd name="connsiteY39" fmla="*/ 64294 h 2413794"/>
                    <a:gd name="connsiteX40" fmla="*/ 1667669 w 3582988"/>
                    <a:gd name="connsiteY40" fmla="*/ 59531 h 2413794"/>
                    <a:gd name="connsiteX41" fmla="*/ 1772444 w 3582988"/>
                    <a:gd name="connsiteY41" fmla="*/ 116681 h 2413794"/>
                    <a:gd name="connsiteX42" fmla="*/ 1867694 w 3582988"/>
                    <a:gd name="connsiteY42" fmla="*/ 159544 h 2413794"/>
                    <a:gd name="connsiteX43" fmla="*/ 1934369 w 3582988"/>
                    <a:gd name="connsiteY43" fmla="*/ 140494 h 2413794"/>
                    <a:gd name="connsiteX44" fmla="*/ 2034381 w 3582988"/>
                    <a:gd name="connsiteY44" fmla="*/ 178594 h 2413794"/>
                    <a:gd name="connsiteX45" fmla="*/ 2124869 w 3582988"/>
                    <a:gd name="connsiteY45" fmla="*/ 192881 h 2413794"/>
                    <a:gd name="connsiteX46" fmla="*/ 2234406 w 3582988"/>
                    <a:gd name="connsiteY46" fmla="*/ 183356 h 2413794"/>
                    <a:gd name="connsiteX47" fmla="*/ 2343944 w 3582988"/>
                    <a:gd name="connsiteY47" fmla="*/ 230981 h 2413794"/>
                    <a:gd name="connsiteX48" fmla="*/ 2439194 w 3582988"/>
                    <a:gd name="connsiteY48" fmla="*/ 245269 h 2413794"/>
                    <a:gd name="connsiteX49" fmla="*/ 2505869 w 3582988"/>
                    <a:gd name="connsiteY49" fmla="*/ 245269 h 2413794"/>
                    <a:gd name="connsiteX50" fmla="*/ 2539206 w 3582988"/>
                    <a:gd name="connsiteY50" fmla="*/ 292894 h 2413794"/>
                    <a:gd name="connsiteX51" fmla="*/ 2667794 w 3582988"/>
                    <a:gd name="connsiteY51" fmla="*/ 335756 h 2413794"/>
                    <a:gd name="connsiteX52" fmla="*/ 2820194 w 3582988"/>
                    <a:gd name="connsiteY52" fmla="*/ 340519 h 2413794"/>
                    <a:gd name="connsiteX53" fmla="*/ 2934494 w 3582988"/>
                    <a:gd name="connsiteY53" fmla="*/ 364331 h 2413794"/>
                    <a:gd name="connsiteX54" fmla="*/ 3091656 w 3582988"/>
                    <a:gd name="connsiteY54" fmla="*/ 402431 h 2413794"/>
                    <a:gd name="connsiteX55" fmla="*/ 3239294 w 3582988"/>
                    <a:gd name="connsiteY55" fmla="*/ 454819 h 2413794"/>
                    <a:gd name="connsiteX56" fmla="*/ 3334544 w 3582988"/>
                    <a:gd name="connsiteY56" fmla="*/ 478631 h 2413794"/>
                    <a:gd name="connsiteX57" fmla="*/ 3434556 w 3582988"/>
                    <a:gd name="connsiteY57" fmla="*/ 521494 h 2413794"/>
                    <a:gd name="connsiteX58" fmla="*/ 3520281 w 3582988"/>
                    <a:gd name="connsiteY58" fmla="*/ 578644 h 2413794"/>
                    <a:gd name="connsiteX59" fmla="*/ 3582194 w 3582988"/>
                    <a:gd name="connsiteY59" fmla="*/ 645319 h 2413794"/>
                    <a:gd name="connsiteX60" fmla="*/ 3525044 w 3582988"/>
                    <a:gd name="connsiteY60" fmla="*/ 645319 h 2413794"/>
                    <a:gd name="connsiteX61" fmla="*/ 3463131 w 3582988"/>
                    <a:gd name="connsiteY61" fmla="*/ 626269 h 2413794"/>
                    <a:gd name="connsiteX62" fmla="*/ 3434556 w 3582988"/>
                    <a:gd name="connsiteY62" fmla="*/ 597694 h 2413794"/>
                    <a:gd name="connsiteX63" fmla="*/ 3367881 w 3582988"/>
                    <a:gd name="connsiteY63" fmla="*/ 573881 h 2413794"/>
                    <a:gd name="connsiteX64" fmla="*/ 3320256 w 3582988"/>
                    <a:gd name="connsiteY64" fmla="*/ 573881 h 2413794"/>
                    <a:gd name="connsiteX65" fmla="*/ 3291681 w 3582988"/>
                    <a:gd name="connsiteY65" fmla="*/ 550069 h 2413794"/>
                    <a:gd name="connsiteX66" fmla="*/ 3215481 w 3582988"/>
                    <a:gd name="connsiteY66" fmla="*/ 573881 h 2413794"/>
                    <a:gd name="connsiteX67" fmla="*/ 3153569 w 3582988"/>
                    <a:gd name="connsiteY67" fmla="*/ 545306 h 2413794"/>
                    <a:gd name="connsiteX68" fmla="*/ 3072606 w 3582988"/>
                    <a:gd name="connsiteY68" fmla="*/ 550069 h 2413794"/>
                    <a:gd name="connsiteX69" fmla="*/ 3015456 w 3582988"/>
                    <a:gd name="connsiteY69" fmla="*/ 564356 h 2413794"/>
                    <a:gd name="connsiteX70" fmla="*/ 2829719 w 3582988"/>
                    <a:gd name="connsiteY70" fmla="*/ 511969 h 2413794"/>
                    <a:gd name="connsiteX71" fmla="*/ 2705894 w 3582988"/>
                    <a:gd name="connsiteY71" fmla="*/ 469106 h 2413794"/>
                    <a:gd name="connsiteX72" fmla="*/ 2701131 w 3582988"/>
                    <a:gd name="connsiteY72" fmla="*/ 507206 h 2413794"/>
                    <a:gd name="connsiteX73" fmla="*/ 2705894 w 3582988"/>
                    <a:gd name="connsiteY73" fmla="*/ 550069 h 2413794"/>
                    <a:gd name="connsiteX74" fmla="*/ 2672556 w 3582988"/>
                    <a:gd name="connsiteY74" fmla="*/ 578644 h 2413794"/>
                    <a:gd name="connsiteX75" fmla="*/ 2648744 w 3582988"/>
                    <a:gd name="connsiteY75" fmla="*/ 554831 h 2413794"/>
                    <a:gd name="connsiteX76" fmla="*/ 2605881 w 3582988"/>
                    <a:gd name="connsiteY76" fmla="*/ 588169 h 2413794"/>
                    <a:gd name="connsiteX77" fmla="*/ 2553494 w 3582988"/>
                    <a:gd name="connsiteY77" fmla="*/ 621506 h 2413794"/>
                    <a:gd name="connsiteX78" fmla="*/ 2548731 w 3582988"/>
                    <a:gd name="connsiteY78" fmla="*/ 683419 h 2413794"/>
                    <a:gd name="connsiteX79" fmla="*/ 2591594 w 3582988"/>
                    <a:gd name="connsiteY79" fmla="*/ 773906 h 2413794"/>
                    <a:gd name="connsiteX80" fmla="*/ 2615406 w 3582988"/>
                    <a:gd name="connsiteY80" fmla="*/ 840581 h 2413794"/>
                    <a:gd name="connsiteX81" fmla="*/ 2596356 w 3582988"/>
                    <a:gd name="connsiteY81" fmla="*/ 897731 h 2413794"/>
                    <a:gd name="connsiteX82" fmla="*/ 2620169 w 3582988"/>
                    <a:gd name="connsiteY82" fmla="*/ 978694 h 2413794"/>
                    <a:gd name="connsiteX83" fmla="*/ 2653506 w 3582988"/>
                    <a:gd name="connsiteY83" fmla="*/ 1050131 h 2413794"/>
                    <a:gd name="connsiteX84" fmla="*/ 2701131 w 3582988"/>
                    <a:gd name="connsiteY84" fmla="*/ 1088231 h 2413794"/>
                    <a:gd name="connsiteX85" fmla="*/ 2753519 w 3582988"/>
                    <a:gd name="connsiteY85" fmla="*/ 1097756 h 2413794"/>
                    <a:gd name="connsiteX86" fmla="*/ 2772569 w 3582988"/>
                    <a:gd name="connsiteY86" fmla="*/ 1173956 h 2413794"/>
                    <a:gd name="connsiteX87" fmla="*/ 2767806 w 3582988"/>
                    <a:gd name="connsiteY87" fmla="*/ 1245394 h 2413794"/>
                    <a:gd name="connsiteX88" fmla="*/ 2782094 w 3582988"/>
                    <a:gd name="connsiteY88" fmla="*/ 1369219 h 2413794"/>
                    <a:gd name="connsiteX89" fmla="*/ 2801144 w 3582988"/>
                    <a:gd name="connsiteY89" fmla="*/ 1435894 h 2413794"/>
                    <a:gd name="connsiteX90" fmla="*/ 2743994 w 3582988"/>
                    <a:gd name="connsiteY90" fmla="*/ 1407319 h 2413794"/>
                    <a:gd name="connsiteX91" fmla="*/ 2724944 w 3582988"/>
                    <a:gd name="connsiteY91" fmla="*/ 1354931 h 2413794"/>
                    <a:gd name="connsiteX92" fmla="*/ 2729706 w 3582988"/>
                    <a:gd name="connsiteY92" fmla="*/ 1278731 h 2413794"/>
                    <a:gd name="connsiteX93" fmla="*/ 2677319 w 3582988"/>
                    <a:gd name="connsiteY93" fmla="*/ 1207294 h 2413794"/>
                    <a:gd name="connsiteX94" fmla="*/ 2667794 w 3582988"/>
                    <a:gd name="connsiteY94" fmla="*/ 1131094 h 2413794"/>
                    <a:gd name="connsiteX95" fmla="*/ 2639219 w 3582988"/>
                    <a:gd name="connsiteY95" fmla="*/ 1059656 h 2413794"/>
                    <a:gd name="connsiteX96" fmla="*/ 2620169 w 3582988"/>
                    <a:gd name="connsiteY96" fmla="*/ 997744 h 2413794"/>
                    <a:gd name="connsiteX97" fmla="*/ 2582069 w 3582988"/>
                    <a:gd name="connsiteY97" fmla="*/ 931069 h 2413794"/>
                    <a:gd name="connsiteX98" fmla="*/ 2534444 w 3582988"/>
                    <a:gd name="connsiteY98" fmla="*/ 902494 h 2413794"/>
                    <a:gd name="connsiteX99" fmla="*/ 2434431 w 3582988"/>
                    <a:gd name="connsiteY99" fmla="*/ 935831 h 2413794"/>
                    <a:gd name="connsiteX100" fmla="*/ 2358231 w 3582988"/>
                    <a:gd name="connsiteY100" fmla="*/ 1002506 h 2413794"/>
                    <a:gd name="connsiteX101" fmla="*/ 2320131 w 3582988"/>
                    <a:gd name="connsiteY101" fmla="*/ 1102519 h 2413794"/>
                    <a:gd name="connsiteX102" fmla="*/ 2277269 w 3582988"/>
                    <a:gd name="connsiteY102" fmla="*/ 1212056 h 2413794"/>
                    <a:gd name="connsiteX103" fmla="*/ 2286794 w 3582988"/>
                    <a:gd name="connsiteY103" fmla="*/ 1321594 h 2413794"/>
                    <a:gd name="connsiteX104" fmla="*/ 2348706 w 3582988"/>
                    <a:gd name="connsiteY104" fmla="*/ 1378744 h 2413794"/>
                    <a:gd name="connsiteX105" fmla="*/ 2396331 w 3582988"/>
                    <a:gd name="connsiteY105" fmla="*/ 1393031 h 2413794"/>
                    <a:gd name="connsiteX106" fmla="*/ 2458244 w 3582988"/>
                    <a:gd name="connsiteY106" fmla="*/ 1450181 h 2413794"/>
                    <a:gd name="connsiteX107" fmla="*/ 2529681 w 3582988"/>
                    <a:gd name="connsiteY107" fmla="*/ 1426369 h 2413794"/>
                    <a:gd name="connsiteX108" fmla="*/ 2601119 w 3582988"/>
                    <a:gd name="connsiteY108" fmla="*/ 1407319 h 2413794"/>
                    <a:gd name="connsiteX109" fmla="*/ 2591594 w 3582988"/>
                    <a:gd name="connsiteY109" fmla="*/ 1445419 h 2413794"/>
                    <a:gd name="connsiteX110" fmla="*/ 2563019 w 3582988"/>
                    <a:gd name="connsiteY110" fmla="*/ 1440656 h 2413794"/>
                    <a:gd name="connsiteX111" fmla="*/ 2582069 w 3582988"/>
                    <a:gd name="connsiteY111" fmla="*/ 1493044 h 2413794"/>
                    <a:gd name="connsiteX112" fmla="*/ 2567781 w 3582988"/>
                    <a:gd name="connsiteY112" fmla="*/ 1535906 h 2413794"/>
                    <a:gd name="connsiteX113" fmla="*/ 2553494 w 3582988"/>
                    <a:gd name="connsiteY113" fmla="*/ 1578769 h 2413794"/>
                    <a:gd name="connsiteX114" fmla="*/ 2510631 w 3582988"/>
                    <a:gd name="connsiteY114" fmla="*/ 1588294 h 2413794"/>
                    <a:gd name="connsiteX115" fmla="*/ 2453481 w 3582988"/>
                    <a:gd name="connsiteY115" fmla="*/ 1569244 h 2413794"/>
                    <a:gd name="connsiteX116" fmla="*/ 2405856 w 3582988"/>
                    <a:gd name="connsiteY116" fmla="*/ 1588294 h 2413794"/>
                    <a:gd name="connsiteX117" fmla="*/ 2472531 w 3582988"/>
                    <a:gd name="connsiteY117" fmla="*/ 1645444 h 2413794"/>
                    <a:gd name="connsiteX118" fmla="*/ 2534444 w 3582988"/>
                    <a:gd name="connsiteY118" fmla="*/ 1645444 h 2413794"/>
                    <a:gd name="connsiteX119" fmla="*/ 2591594 w 3582988"/>
                    <a:gd name="connsiteY119" fmla="*/ 1721644 h 2413794"/>
                    <a:gd name="connsiteX120" fmla="*/ 2624931 w 3582988"/>
                    <a:gd name="connsiteY120" fmla="*/ 1774031 h 2413794"/>
                    <a:gd name="connsiteX121" fmla="*/ 2682081 w 3582988"/>
                    <a:gd name="connsiteY121" fmla="*/ 1764506 h 2413794"/>
                    <a:gd name="connsiteX122" fmla="*/ 2705894 w 3582988"/>
                    <a:gd name="connsiteY122" fmla="*/ 1797844 h 2413794"/>
                    <a:gd name="connsiteX123" fmla="*/ 2653506 w 3582988"/>
                    <a:gd name="connsiteY123" fmla="*/ 1812131 h 2413794"/>
                    <a:gd name="connsiteX124" fmla="*/ 2577306 w 3582988"/>
                    <a:gd name="connsiteY124" fmla="*/ 1835944 h 2413794"/>
                    <a:gd name="connsiteX125" fmla="*/ 2567781 w 3582988"/>
                    <a:gd name="connsiteY125" fmla="*/ 1902619 h 2413794"/>
                    <a:gd name="connsiteX126" fmla="*/ 2596356 w 3582988"/>
                    <a:gd name="connsiteY126" fmla="*/ 1974056 h 2413794"/>
                    <a:gd name="connsiteX127" fmla="*/ 2639219 w 3582988"/>
                    <a:gd name="connsiteY127" fmla="*/ 2026444 h 2413794"/>
                    <a:gd name="connsiteX128" fmla="*/ 2624931 w 3582988"/>
                    <a:gd name="connsiteY128" fmla="*/ 2169319 h 2413794"/>
                    <a:gd name="connsiteX129" fmla="*/ 2705894 w 3582988"/>
                    <a:gd name="connsiteY129" fmla="*/ 2269331 h 2413794"/>
                    <a:gd name="connsiteX130" fmla="*/ 2572544 w 3582988"/>
                    <a:gd name="connsiteY130" fmla="*/ 2345531 h 2413794"/>
                    <a:gd name="connsiteX131" fmla="*/ 1281906 w 3582988"/>
                    <a:gd name="connsiteY131" fmla="*/ 1859756 h 2413794"/>
                    <a:gd name="connsiteX132" fmla="*/ 753269 w 3582988"/>
                    <a:gd name="connsiteY132" fmla="*/ 1650206 h 2413794"/>
                    <a:gd name="connsiteX133" fmla="*/ 419894 w 3582988"/>
                    <a:gd name="connsiteY133" fmla="*/ 1531144 h 2413794"/>
                    <a:gd name="connsiteX0" fmla="*/ 96044 w 3582988"/>
                    <a:gd name="connsiteY0" fmla="*/ 1526381 h 2361407"/>
                    <a:gd name="connsiteX1" fmla="*/ 129381 w 3582988"/>
                    <a:gd name="connsiteY1" fmla="*/ 1445419 h 2361407"/>
                    <a:gd name="connsiteX2" fmla="*/ 129381 w 3582988"/>
                    <a:gd name="connsiteY2" fmla="*/ 1388269 h 2361407"/>
                    <a:gd name="connsiteX3" fmla="*/ 138906 w 3582988"/>
                    <a:gd name="connsiteY3" fmla="*/ 1345406 h 2361407"/>
                    <a:gd name="connsiteX4" fmla="*/ 110331 w 3582988"/>
                    <a:gd name="connsiteY4" fmla="*/ 1288256 h 2361407"/>
                    <a:gd name="connsiteX5" fmla="*/ 119856 w 3582988"/>
                    <a:gd name="connsiteY5" fmla="*/ 1216819 h 2361407"/>
                    <a:gd name="connsiteX6" fmla="*/ 72231 w 3582988"/>
                    <a:gd name="connsiteY6" fmla="*/ 1231106 h 2361407"/>
                    <a:gd name="connsiteX7" fmla="*/ 57944 w 3582988"/>
                    <a:gd name="connsiteY7" fmla="*/ 1264444 h 2361407"/>
                    <a:gd name="connsiteX8" fmla="*/ 5556 w 3582988"/>
                    <a:gd name="connsiteY8" fmla="*/ 1264444 h 2361407"/>
                    <a:gd name="connsiteX9" fmla="*/ 24606 w 3582988"/>
                    <a:gd name="connsiteY9" fmla="*/ 1216819 h 2361407"/>
                    <a:gd name="connsiteX10" fmla="*/ 57944 w 3582988"/>
                    <a:gd name="connsiteY10" fmla="*/ 1178719 h 2361407"/>
                    <a:gd name="connsiteX11" fmla="*/ 76994 w 3582988"/>
                    <a:gd name="connsiteY11" fmla="*/ 1197769 h 2361407"/>
                    <a:gd name="connsiteX12" fmla="*/ 100806 w 3582988"/>
                    <a:gd name="connsiteY12" fmla="*/ 1173956 h 2361407"/>
                    <a:gd name="connsiteX13" fmla="*/ 86519 w 3582988"/>
                    <a:gd name="connsiteY13" fmla="*/ 1150144 h 2361407"/>
                    <a:gd name="connsiteX14" fmla="*/ 53181 w 3582988"/>
                    <a:gd name="connsiteY14" fmla="*/ 1140619 h 2361407"/>
                    <a:gd name="connsiteX15" fmla="*/ 57944 w 3582988"/>
                    <a:gd name="connsiteY15" fmla="*/ 1073944 h 2361407"/>
                    <a:gd name="connsiteX16" fmla="*/ 119856 w 3582988"/>
                    <a:gd name="connsiteY16" fmla="*/ 1035844 h 2361407"/>
                    <a:gd name="connsiteX17" fmla="*/ 167481 w 3582988"/>
                    <a:gd name="connsiteY17" fmla="*/ 926306 h 2361407"/>
                    <a:gd name="connsiteX18" fmla="*/ 181769 w 3582988"/>
                    <a:gd name="connsiteY18" fmla="*/ 816769 h 2361407"/>
                    <a:gd name="connsiteX19" fmla="*/ 181769 w 3582988"/>
                    <a:gd name="connsiteY19" fmla="*/ 745331 h 2361407"/>
                    <a:gd name="connsiteX20" fmla="*/ 234156 w 3582988"/>
                    <a:gd name="connsiteY20" fmla="*/ 735806 h 2361407"/>
                    <a:gd name="connsiteX21" fmla="*/ 272256 w 3582988"/>
                    <a:gd name="connsiteY21" fmla="*/ 692944 h 2361407"/>
                    <a:gd name="connsiteX22" fmla="*/ 334169 w 3582988"/>
                    <a:gd name="connsiteY22" fmla="*/ 640556 h 2361407"/>
                    <a:gd name="connsiteX23" fmla="*/ 396081 w 3582988"/>
                    <a:gd name="connsiteY23" fmla="*/ 516731 h 2361407"/>
                    <a:gd name="connsiteX24" fmla="*/ 457994 w 3582988"/>
                    <a:gd name="connsiteY24" fmla="*/ 454819 h 2361407"/>
                    <a:gd name="connsiteX25" fmla="*/ 567531 w 3582988"/>
                    <a:gd name="connsiteY25" fmla="*/ 421481 h 2361407"/>
                    <a:gd name="connsiteX26" fmla="*/ 700881 w 3582988"/>
                    <a:gd name="connsiteY26" fmla="*/ 392906 h 2361407"/>
                    <a:gd name="connsiteX27" fmla="*/ 767556 w 3582988"/>
                    <a:gd name="connsiteY27" fmla="*/ 307181 h 2361407"/>
                    <a:gd name="connsiteX28" fmla="*/ 867569 w 3582988"/>
                    <a:gd name="connsiteY28" fmla="*/ 302419 h 2361407"/>
                    <a:gd name="connsiteX29" fmla="*/ 929481 w 3582988"/>
                    <a:gd name="connsiteY29" fmla="*/ 226219 h 2361407"/>
                    <a:gd name="connsiteX30" fmla="*/ 1010444 w 3582988"/>
                    <a:gd name="connsiteY30" fmla="*/ 173831 h 2361407"/>
                    <a:gd name="connsiteX31" fmla="*/ 1000919 w 3582988"/>
                    <a:gd name="connsiteY31" fmla="*/ 102394 h 2361407"/>
                    <a:gd name="connsiteX32" fmla="*/ 1062831 w 3582988"/>
                    <a:gd name="connsiteY32" fmla="*/ 92869 h 2361407"/>
                    <a:gd name="connsiteX33" fmla="*/ 1119981 w 3582988"/>
                    <a:gd name="connsiteY33" fmla="*/ 64294 h 2361407"/>
                    <a:gd name="connsiteX34" fmla="*/ 1172369 w 3582988"/>
                    <a:gd name="connsiteY34" fmla="*/ 64294 h 2361407"/>
                    <a:gd name="connsiteX35" fmla="*/ 1248569 w 3582988"/>
                    <a:gd name="connsiteY35" fmla="*/ 45244 h 2361407"/>
                    <a:gd name="connsiteX36" fmla="*/ 1253331 w 3582988"/>
                    <a:gd name="connsiteY36" fmla="*/ 7144 h 2361407"/>
                    <a:gd name="connsiteX37" fmla="*/ 1410494 w 3582988"/>
                    <a:gd name="connsiteY37" fmla="*/ 2381 h 2361407"/>
                    <a:gd name="connsiteX38" fmla="*/ 1510506 w 3582988"/>
                    <a:gd name="connsiteY38" fmla="*/ 21431 h 2361407"/>
                    <a:gd name="connsiteX39" fmla="*/ 1567656 w 3582988"/>
                    <a:gd name="connsiteY39" fmla="*/ 64294 h 2361407"/>
                    <a:gd name="connsiteX40" fmla="*/ 1667669 w 3582988"/>
                    <a:gd name="connsiteY40" fmla="*/ 59531 h 2361407"/>
                    <a:gd name="connsiteX41" fmla="*/ 1772444 w 3582988"/>
                    <a:gd name="connsiteY41" fmla="*/ 116681 h 2361407"/>
                    <a:gd name="connsiteX42" fmla="*/ 1867694 w 3582988"/>
                    <a:gd name="connsiteY42" fmla="*/ 159544 h 2361407"/>
                    <a:gd name="connsiteX43" fmla="*/ 1934369 w 3582988"/>
                    <a:gd name="connsiteY43" fmla="*/ 140494 h 2361407"/>
                    <a:gd name="connsiteX44" fmla="*/ 2034381 w 3582988"/>
                    <a:gd name="connsiteY44" fmla="*/ 178594 h 2361407"/>
                    <a:gd name="connsiteX45" fmla="*/ 2124869 w 3582988"/>
                    <a:gd name="connsiteY45" fmla="*/ 192881 h 2361407"/>
                    <a:gd name="connsiteX46" fmla="*/ 2234406 w 3582988"/>
                    <a:gd name="connsiteY46" fmla="*/ 183356 h 2361407"/>
                    <a:gd name="connsiteX47" fmla="*/ 2343944 w 3582988"/>
                    <a:gd name="connsiteY47" fmla="*/ 230981 h 2361407"/>
                    <a:gd name="connsiteX48" fmla="*/ 2439194 w 3582988"/>
                    <a:gd name="connsiteY48" fmla="*/ 245269 h 2361407"/>
                    <a:gd name="connsiteX49" fmla="*/ 2505869 w 3582988"/>
                    <a:gd name="connsiteY49" fmla="*/ 245269 h 2361407"/>
                    <a:gd name="connsiteX50" fmla="*/ 2539206 w 3582988"/>
                    <a:gd name="connsiteY50" fmla="*/ 292894 h 2361407"/>
                    <a:gd name="connsiteX51" fmla="*/ 2667794 w 3582988"/>
                    <a:gd name="connsiteY51" fmla="*/ 335756 h 2361407"/>
                    <a:gd name="connsiteX52" fmla="*/ 2820194 w 3582988"/>
                    <a:gd name="connsiteY52" fmla="*/ 340519 h 2361407"/>
                    <a:gd name="connsiteX53" fmla="*/ 2934494 w 3582988"/>
                    <a:gd name="connsiteY53" fmla="*/ 364331 h 2361407"/>
                    <a:gd name="connsiteX54" fmla="*/ 3091656 w 3582988"/>
                    <a:gd name="connsiteY54" fmla="*/ 402431 h 2361407"/>
                    <a:gd name="connsiteX55" fmla="*/ 3239294 w 3582988"/>
                    <a:gd name="connsiteY55" fmla="*/ 454819 h 2361407"/>
                    <a:gd name="connsiteX56" fmla="*/ 3334544 w 3582988"/>
                    <a:gd name="connsiteY56" fmla="*/ 478631 h 2361407"/>
                    <a:gd name="connsiteX57" fmla="*/ 3434556 w 3582988"/>
                    <a:gd name="connsiteY57" fmla="*/ 521494 h 2361407"/>
                    <a:gd name="connsiteX58" fmla="*/ 3520281 w 3582988"/>
                    <a:gd name="connsiteY58" fmla="*/ 578644 h 2361407"/>
                    <a:gd name="connsiteX59" fmla="*/ 3582194 w 3582988"/>
                    <a:gd name="connsiteY59" fmla="*/ 645319 h 2361407"/>
                    <a:gd name="connsiteX60" fmla="*/ 3525044 w 3582988"/>
                    <a:gd name="connsiteY60" fmla="*/ 645319 h 2361407"/>
                    <a:gd name="connsiteX61" fmla="*/ 3463131 w 3582988"/>
                    <a:gd name="connsiteY61" fmla="*/ 626269 h 2361407"/>
                    <a:gd name="connsiteX62" fmla="*/ 3434556 w 3582988"/>
                    <a:gd name="connsiteY62" fmla="*/ 597694 h 2361407"/>
                    <a:gd name="connsiteX63" fmla="*/ 3367881 w 3582988"/>
                    <a:gd name="connsiteY63" fmla="*/ 573881 h 2361407"/>
                    <a:gd name="connsiteX64" fmla="*/ 3320256 w 3582988"/>
                    <a:gd name="connsiteY64" fmla="*/ 573881 h 2361407"/>
                    <a:gd name="connsiteX65" fmla="*/ 3291681 w 3582988"/>
                    <a:gd name="connsiteY65" fmla="*/ 550069 h 2361407"/>
                    <a:gd name="connsiteX66" fmla="*/ 3215481 w 3582988"/>
                    <a:gd name="connsiteY66" fmla="*/ 573881 h 2361407"/>
                    <a:gd name="connsiteX67" fmla="*/ 3153569 w 3582988"/>
                    <a:gd name="connsiteY67" fmla="*/ 545306 h 2361407"/>
                    <a:gd name="connsiteX68" fmla="*/ 3072606 w 3582988"/>
                    <a:gd name="connsiteY68" fmla="*/ 550069 h 2361407"/>
                    <a:gd name="connsiteX69" fmla="*/ 3015456 w 3582988"/>
                    <a:gd name="connsiteY69" fmla="*/ 564356 h 2361407"/>
                    <a:gd name="connsiteX70" fmla="*/ 2829719 w 3582988"/>
                    <a:gd name="connsiteY70" fmla="*/ 511969 h 2361407"/>
                    <a:gd name="connsiteX71" fmla="*/ 2705894 w 3582988"/>
                    <a:gd name="connsiteY71" fmla="*/ 469106 h 2361407"/>
                    <a:gd name="connsiteX72" fmla="*/ 2701131 w 3582988"/>
                    <a:gd name="connsiteY72" fmla="*/ 507206 h 2361407"/>
                    <a:gd name="connsiteX73" fmla="*/ 2705894 w 3582988"/>
                    <a:gd name="connsiteY73" fmla="*/ 550069 h 2361407"/>
                    <a:gd name="connsiteX74" fmla="*/ 2672556 w 3582988"/>
                    <a:gd name="connsiteY74" fmla="*/ 578644 h 2361407"/>
                    <a:gd name="connsiteX75" fmla="*/ 2648744 w 3582988"/>
                    <a:gd name="connsiteY75" fmla="*/ 554831 h 2361407"/>
                    <a:gd name="connsiteX76" fmla="*/ 2605881 w 3582988"/>
                    <a:gd name="connsiteY76" fmla="*/ 588169 h 2361407"/>
                    <a:gd name="connsiteX77" fmla="*/ 2553494 w 3582988"/>
                    <a:gd name="connsiteY77" fmla="*/ 621506 h 2361407"/>
                    <a:gd name="connsiteX78" fmla="*/ 2548731 w 3582988"/>
                    <a:gd name="connsiteY78" fmla="*/ 683419 h 2361407"/>
                    <a:gd name="connsiteX79" fmla="*/ 2591594 w 3582988"/>
                    <a:gd name="connsiteY79" fmla="*/ 773906 h 2361407"/>
                    <a:gd name="connsiteX80" fmla="*/ 2615406 w 3582988"/>
                    <a:gd name="connsiteY80" fmla="*/ 840581 h 2361407"/>
                    <a:gd name="connsiteX81" fmla="*/ 2596356 w 3582988"/>
                    <a:gd name="connsiteY81" fmla="*/ 897731 h 2361407"/>
                    <a:gd name="connsiteX82" fmla="*/ 2620169 w 3582988"/>
                    <a:gd name="connsiteY82" fmla="*/ 978694 h 2361407"/>
                    <a:gd name="connsiteX83" fmla="*/ 2653506 w 3582988"/>
                    <a:gd name="connsiteY83" fmla="*/ 1050131 h 2361407"/>
                    <a:gd name="connsiteX84" fmla="*/ 2701131 w 3582988"/>
                    <a:gd name="connsiteY84" fmla="*/ 1088231 h 2361407"/>
                    <a:gd name="connsiteX85" fmla="*/ 2753519 w 3582988"/>
                    <a:gd name="connsiteY85" fmla="*/ 1097756 h 2361407"/>
                    <a:gd name="connsiteX86" fmla="*/ 2772569 w 3582988"/>
                    <a:gd name="connsiteY86" fmla="*/ 1173956 h 2361407"/>
                    <a:gd name="connsiteX87" fmla="*/ 2767806 w 3582988"/>
                    <a:gd name="connsiteY87" fmla="*/ 1245394 h 2361407"/>
                    <a:gd name="connsiteX88" fmla="*/ 2782094 w 3582988"/>
                    <a:gd name="connsiteY88" fmla="*/ 1369219 h 2361407"/>
                    <a:gd name="connsiteX89" fmla="*/ 2801144 w 3582988"/>
                    <a:gd name="connsiteY89" fmla="*/ 1435894 h 2361407"/>
                    <a:gd name="connsiteX90" fmla="*/ 2743994 w 3582988"/>
                    <a:gd name="connsiteY90" fmla="*/ 1407319 h 2361407"/>
                    <a:gd name="connsiteX91" fmla="*/ 2724944 w 3582988"/>
                    <a:gd name="connsiteY91" fmla="*/ 1354931 h 2361407"/>
                    <a:gd name="connsiteX92" fmla="*/ 2729706 w 3582988"/>
                    <a:gd name="connsiteY92" fmla="*/ 1278731 h 2361407"/>
                    <a:gd name="connsiteX93" fmla="*/ 2677319 w 3582988"/>
                    <a:gd name="connsiteY93" fmla="*/ 1207294 h 2361407"/>
                    <a:gd name="connsiteX94" fmla="*/ 2667794 w 3582988"/>
                    <a:gd name="connsiteY94" fmla="*/ 1131094 h 2361407"/>
                    <a:gd name="connsiteX95" fmla="*/ 2639219 w 3582988"/>
                    <a:gd name="connsiteY95" fmla="*/ 1059656 h 2361407"/>
                    <a:gd name="connsiteX96" fmla="*/ 2620169 w 3582988"/>
                    <a:gd name="connsiteY96" fmla="*/ 997744 h 2361407"/>
                    <a:gd name="connsiteX97" fmla="*/ 2582069 w 3582988"/>
                    <a:gd name="connsiteY97" fmla="*/ 931069 h 2361407"/>
                    <a:gd name="connsiteX98" fmla="*/ 2534444 w 3582988"/>
                    <a:gd name="connsiteY98" fmla="*/ 902494 h 2361407"/>
                    <a:gd name="connsiteX99" fmla="*/ 2434431 w 3582988"/>
                    <a:gd name="connsiteY99" fmla="*/ 935831 h 2361407"/>
                    <a:gd name="connsiteX100" fmla="*/ 2358231 w 3582988"/>
                    <a:gd name="connsiteY100" fmla="*/ 1002506 h 2361407"/>
                    <a:gd name="connsiteX101" fmla="*/ 2320131 w 3582988"/>
                    <a:gd name="connsiteY101" fmla="*/ 1102519 h 2361407"/>
                    <a:gd name="connsiteX102" fmla="*/ 2277269 w 3582988"/>
                    <a:gd name="connsiteY102" fmla="*/ 1212056 h 2361407"/>
                    <a:gd name="connsiteX103" fmla="*/ 2286794 w 3582988"/>
                    <a:gd name="connsiteY103" fmla="*/ 1321594 h 2361407"/>
                    <a:gd name="connsiteX104" fmla="*/ 2348706 w 3582988"/>
                    <a:gd name="connsiteY104" fmla="*/ 1378744 h 2361407"/>
                    <a:gd name="connsiteX105" fmla="*/ 2396331 w 3582988"/>
                    <a:gd name="connsiteY105" fmla="*/ 1393031 h 2361407"/>
                    <a:gd name="connsiteX106" fmla="*/ 2458244 w 3582988"/>
                    <a:gd name="connsiteY106" fmla="*/ 1450181 h 2361407"/>
                    <a:gd name="connsiteX107" fmla="*/ 2529681 w 3582988"/>
                    <a:gd name="connsiteY107" fmla="*/ 1426369 h 2361407"/>
                    <a:gd name="connsiteX108" fmla="*/ 2601119 w 3582988"/>
                    <a:gd name="connsiteY108" fmla="*/ 1407319 h 2361407"/>
                    <a:gd name="connsiteX109" fmla="*/ 2591594 w 3582988"/>
                    <a:gd name="connsiteY109" fmla="*/ 1445419 h 2361407"/>
                    <a:gd name="connsiteX110" fmla="*/ 2563019 w 3582988"/>
                    <a:gd name="connsiteY110" fmla="*/ 1440656 h 2361407"/>
                    <a:gd name="connsiteX111" fmla="*/ 2582069 w 3582988"/>
                    <a:gd name="connsiteY111" fmla="*/ 1493044 h 2361407"/>
                    <a:gd name="connsiteX112" fmla="*/ 2567781 w 3582988"/>
                    <a:gd name="connsiteY112" fmla="*/ 1535906 h 2361407"/>
                    <a:gd name="connsiteX113" fmla="*/ 2553494 w 3582988"/>
                    <a:gd name="connsiteY113" fmla="*/ 1578769 h 2361407"/>
                    <a:gd name="connsiteX114" fmla="*/ 2510631 w 3582988"/>
                    <a:gd name="connsiteY114" fmla="*/ 1588294 h 2361407"/>
                    <a:gd name="connsiteX115" fmla="*/ 2453481 w 3582988"/>
                    <a:gd name="connsiteY115" fmla="*/ 1569244 h 2361407"/>
                    <a:gd name="connsiteX116" fmla="*/ 2405856 w 3582988"/>
                    <a:gd name="connsiteY116" fmla="*/ 1588294 h 2361407"/>
                    <a:gd name="connsiteX117" fmla="*/ 2472531 w 3582988"/>
                    <a:gd name="connsiteY117" fmla="*/ 1645444 h 2361407"/>
                    <a:gd name="connsiteX118" fmla="*/ 2534444 w 3582988"/>
                    <a:gd name="connsiteY118" fmla="*/ 1645444 h 2361407"/>
                    <a:gd name="connsiteX119" fmla="*/ 2591594 w 3582988"/>
                    <a:gd name="connsiteY119" fmla="*/ 1721644 h 2361407"/>
                    <a:gd name="connsiteX120" fmla="*/ 2624931 w 3582988"/>
                    <a:gd name="connsiteY120" fmla="*/ 1774031 h 2361407"/>
                    <a:gd name="connsiteX121" fmla="*/ 2682081 w 3582988"/>
                    <a:gd name="connsiteY121" fmla="*/ 1764506 h 2361407"/>
                    <a:gd name="connsiteX122" fmla="*/ 2705894 w 3582988"/>
                    <a:gd name="connsiteY122" fmla="*/ 1797844 h 2361407"/>
                    <a:gd name="connsiteX123" fmla="*/ 2653506 w 3582988"/>
                    <a:gd name="connsiteY123" fmla="*/ 1812131 h 2361407"/>
                    <a:gd name="connsiteX124" fmla="*/ 2577306 w 3582988"/>
                    <a:gd name="connsiteY124" fmla="*/ 1835944 h 2361407"/>
                    <a:gd name="connsiteX125" fmla="*/ 2567781 w 3582988"/>
                    <a:gd name="connsiteY125" fmla="*/ 1902619 h 2361407"/>
                    <a:gd name="connsiteX126" fmla="*/ 2596356 w 3582988"/>
                    <a:gd name="connsiteY126" fmla="*/ 1974056 h 2361407"/>
                    <a:gd name="connsiteX127" fmla="*/ 2639219 w 3582988"/>
                    <a:gd name="connsiteY127" fmla="*/ 2026444 h 2361407"/>
                    <a:gd name="connsiteX128" fmla="*/ 2624931 w 3582988"/>
                    <a:gd name="connsiteY128" fmla="*/ 2169319 h 2361407"/>
                    <a:gd name="connsiteX129" fmla="*/ 2705894 w 3582988"/>
                    <a:gd name="connsiteY129" fmla="*/ 2269331 h 2361407"/>
                    <a:gd name="connsiteX130" fmla="*/ 2643982 w 3582988"/>
                    <a:gd name="connsiteY130" fmla="*/ 2293144 h 2361407"/>
                    <a:gd name="connsiteX131" fmla="*/ 1281906 w 3582988"/>
                    <a:gd name="connsiteY131" fmla="*/ 1859756 h 2361407"/>
                    <a:gd name="connsiteX132" fmla="*/ 753269 w 3582988"/>
                    <a:gd name="connsiteY132" fmla="*/ 1650206 h 2361407"/>
                    <a:gd name="connsiteX133" fmla="*/ 419894 w 3582988"/>
                    <a:gd name="connsiteY133" fmla="*/ 1531144 h 2361407"/>
                    <a:gd name="connsiteX0" fmla="*/ 96044 w 3582988"/>
                    <a:gd name="connsiteY0" fmla="*/ 1526381 h 2324894"/>
                    <a:gd name="connsiteX1" fmla="*/ 129381 w 3582988"/>
                    <a:gd name="connsiteY1" fmla="*/ 1445419 h 2324894"/>
                    <a:gd name="connsiteX2" fmla="*/ 129381 w 3582988"/>
                    <a:gd name="connsiteY2" fmla="*/ 1388269 h 2324894"/>
                    <a:gd name="connsiteX3" fmla="*/ 138906 w 3582988"/>
                    <a:gd name="connsiteY3" fmla="*/ 1345406 h 2324894"/>
                    <a:gd name="connsiteX4" fmla="*/ 110331 w 3582988"/>
                    <a:gd name="connsiteY4" fmla="*/ 1288256 h 2324894"/>
                    <a:gd name="connsiteX5" fmla="*/ 119856 w 3582988"/>
                    <a:gd name="connsiteY5" fmla="*/ 1216819 h 2324894"/>
                    <a:gd name="connsiteX6" fmla="*/ 72231 w 3582988"/>
                    <a:gd name="connsiteY6" fmla="*/ 1231106 h 2324894"/>
                    <a:gd name="connsiteX7" fmla="*/ 57944 w 3582988"/>
                    <a:gd name="connsiteY7" fmla="*/ 1264444 h 2324894"/>
                    <a:gd name="connsiteX8" fmla="*/ 5556 w 3582988"/>
                    <a:gd name="connsiteY8" fmla="*/ 1264444 h 2324894"/>
                    <a:gd name="connsiteX9" fmla="*/ 24606 w 3582988"/>
                    <a:gd name="connsiteY9" fmla="*/ 1216819 h 2324894"/>
                    <a:gd name="connsiteX10" fmla="*/ 57944 w 3582988"/>
                    <a:gd name="connsiteY10" fmla="*/ 1178719 h 2324894"/>
                    <a:gd name="connsiteX11" fmla="*/ 76994 w 3582988"/>
                    <a:gd name="connsiteY11" fmla="*/ 1197769 h 2324894"/>
                    <a:gd name="connsiteX12" fmla="*/ 100806 w 3582988"/>
                    <a:gd name="connsiteY12" fmla="*/ 1173956 h 2324894"/>
                    <a:gd name="connsiteX13" fmla="*/ 86519 w 3582988"/>
                    <a:gd name="connsiteY13" fmla="*/ 1150144 h 2324894"/>
                    <a:gd name="connsiteX14" fmla="*/ 53181 w 3582988"/>
                    <a:gd name="connsiteY14" fmla="*/ 1140619 h 2324894"/>
                    <a:gd name="connsiteX15" fmla="*/ 57944 w 3582988"/>
                    <a:gd name="connsiteY15" fmla="*/ 1073944 h 2324894"/>
                    <a:gd name="connsiteX16" fmla="*/ 119856 w 3582988"/>
                    <a:gd name="connsiteY16" fmla="*/ 1035844 h 2324894"/>
                    <a:gd name="connsiteX17" fmla="*/ 167481 w 3582988"/>
                    <a:gd name="connsiteY17" fmla="*/ 926306 h 2324894"/>
                    <a:gd name="connsiteX18" fmla="*/ 181769 w 3582988"/>
                    <a:gd name="connsiteY18" fmla="*/ 816769 h 2324894"/>
                    <a:gd name="connsiteX19" fmla="*/ 181769 w 3582988"/>
                    <a:gd name="connsiteY19" fmla="*/ 745331 h 2324894"/>
                    <a:gd name="connsiteX20" fmla="*/ 234156 w 3582988"/>
                    <a:gd name="connsiteY20" fmla="*/ 735806 h 2324894"/>
                    <a:gd name="connsiteX21" fmla="*/ 272256 w 3582988"/>
                    <a:gd name="connsiteY21" fmla="*/ 692944 h 2324894"/>
                    <a:gd name="connsiteX22" fmla="*/ 334169 w 3582988"/>
                    <a:gd name="connsiteY22" fmla="*/ 640556 h 2324894"/>
                    <a:gd name="connsiteX23" fmla="*/ 396081 w 3582988"/>
                    <a:gd name="connsiteY23" fmla="*/ 516731 h 2324894"/>
                    <a:gd name="connsiteX24" fmla="*/ 457994 w 3582988"/>
                    <a:gd name="connsiteY24" fmla="*/ 454819 h 2324894"/>
                    <a:gd name="connsiteX25" fmla="*/ 567531 w 3582988"/>
                    <a:gd name="connsiteY25" fmla="*/ 421481 h 2324894"/>
                    <a:gd name="connsiteX26" fmla="*/ 700881 w 3582988"/>
                    <a:gd name="connsiteY26" fmla="*/ 392906 h 2324894"/>
                    <a:gd name="connsiteX27" fmla="*/ 767556 w 3582988"/>
                    <a:gd name="connsiteY27" fmla="*/ 307181 h 2324894"/>
                    <a:gd name="connsiteX28" fmla="*/ 867569 w 3582988"/>
                    <a:gd name="connsiteY28" fmla="*/ 302419 h 2324894"/>
                    <a:gd name="connsiteX29" fmla="*/ 929481 w 3582988"/>
                    <a:gd name="connsiteY29" fmla="*/ 226219 h 2324894"/>
                    <a:gd name="connsiteX30" fmla="*/ 1010444 w 3582988"/>
                    <a:gd name="connsiteY30" fmla="*/ 173831 h 2324894"/>
                    <a:gd name="connsiteX31" fmla="*/ 1000919 w 3582988"/>
                    <a:gd name="connsiteY31" fmla="*/ 102394 h 2324894"/>
                    <a:gd name="connsiteX32" fmla="*/ 1062831 w 3582988"/>
                    <a:gd name="connsiteY32" fmla="*/ 92869 h 2324894"/>
                    <a:gd name="connsiteX33" fmla="*/ 1119981 w 3582988"/>
                    <a:gd name="connsiteY33" fmla="*/ 64294 h 2324894"/>
                    <a:gd name="connsiteX34" fmla="*/ 1172369 w 3582988"/>
                    <a:gd name="connsiteY34" fmla="*/ 64294 h 2324894"/>
                    <a:gd name="connsiteX35" fmla="*/ 1248569 w 3582988"/>
                    <a:gd name="connsiteY35" fmla="*/ 45244 h 2324894"/>
                    <a:gd name="connsiteX36" fmla="*/ 1253331 w 3582988"/>
                    <a:gd name="connsiteY36" fmla="*/ 7144 h 2324894"/>
                    <a:gd name="connsiteX37" fmla="*/ 1410494 w 3582988"/>
                    <a:gd name="connsiteY37" fmla="*/ 2381 h 2324894"/>
                    <a:gd name="connsiteX38" fmla="*/ 1510506 w 3582988"/>
                    <a:gd name="connsiteY38" fmla="*/ 21431 h 2324894"/>
                    <a:gd name="connsiteX39" fmla="*/ 1567656 w 3582988"/>
                    <a:gd name="connsiteY39" fmla="*/ 64294 h 2324894"/>
                    <a:gd name="connsiteX40" fmla="*/ 1667669 w 3582988"/>
                    <a:gd name="connsiteY40" fmla="*/ 59531 h 2324894"/>
                    <a:gd name="connsiteX41" fmla="*/ 1772444 w 3582988"/>
                    <a:gd name="connsiteY41" fmla="*/ 116681 h 2324894"/>
                    <a:gd name="connsiteX42" fmla="*/ 1867694 w 3582988"/>
                    <a:gd name="connsiteY42" fmla="*/ 159544 h 2324894"/>
                    <a:gd name="connsiteX43" fmla="*/ 1934369 w 3582988"/>
                    <a:gd name="connsiteY43" fmla="*/ 140494 h 2324894"/>
                    <a:gd name="connsiteX44" fmla="*/ 2034381 w 3582988"/>
                    <a:gd name="connsiteY44" fmla="*/ 178594 h 2324894"/>
                    <a:gd name="connsiteX45" fmla="*/ 2124869 w 3582988"/>
                    <a:gd name="connsiteY45" fmla="*/ 192881 h 2324894"/>
                    <a:gd name="connsiteX46" fmla="*/ 2234406 w 3582988"/>
                    <a:gd name="connsiteY46" fmla="*/ 183356 h 2324894"/>
                    <a:gd name="connsiteX47" fmla="*/ 2343944 w 3582988"/>
                    <a:gd name="connsiteY47" fmla="*/ 230981 h 2324894"/>
                    <a:gd name="connsiteX48" fmla="*/ 2439194 w 3582988"/>
                    <a:gd name="connsiteY48" fmla="*/ 245269 h 2324894"/>
                    <a:gd name="connsiteX49" fmla="*/ 2505869 w 3582988"/>
                    <a:gd name="connsiteY49" fmla="*/ 245269 h 2324894"/>
                    <a:gd name="connsiteX50" fmla="*/ 2539206 w 3582988"/>
                    <a:gd name="connsiteY50" fmla="*/ 292894 h 2324894"/>
                    <a:gd name="connsiteX51" fmla="*/ 2667794 w 3582988"/>
                    <a:gd name="connsiteY51" fmla="*/ 335756 h 2324894"/>
                    <a:gd name="connsiteX52" fmla="*/ 2820194 w 3582988"/>
                    <a:gd name="connsiteY52" fmla="*/ 340519 h 2324894"/>
                    <a:gd name="connsiteX53" fmla="*/ 2934494 w 3582988"/>
                    <a:gd name="connsiteY53" fmla="*/ 364331 h 2324894"/>
                    <a:gd name="connsiteX54" fmla="*/ 3091656 w 3582988"/>
                    <a:gd name="connsiteY54" fmla="*/ 402431 h 2324894"/>
                    <a:gd name="connsiteX55" fmla="*/ 3239294 w 3582988"/>
                    <a:gd name="connsiteY55" fmla="*/ 454819 h 2324894"/>
                    <a:gd name="connsiteX56" fmla="*/ 3334544 w 3582988"/>
                    <a:gd name="connsiteY56" fmla="*/ 478631 h 2324894"/>
                    <a:gd name="connsiteX57" fmla="*/ 3434556 w 3582988"/>
                    <a:gd name="connsiteY57" fmla="*/ 521494 h 2324894"/>
                    <a:gd name="connsiteX58" fmla="*/ 3520281 w 3582988"/>
                    <a:gd name="connsiteY58" fmla="*/ 578644 h 2324894"/>
                    <a:gd name="connsiteX59" fmla="*/ 3582194 w 3582988"/>
                    <a:gd name="connsiteY59" fmla="*/ 645319 h 2324894"/>
                    <a:gd name="connsiteX60" fmla="*/ 3525044 w 3582988"/>
                    <a:gd name="connsiteY60" fmla="*/ 645319 h 2324894"/>
                    <a:gd name="connsiteX61" fmla="*/ 3463131 w 3582988"/>
                    <a:gd name="connsiteY61" fmla="*/ 626269 h 2324894"/>
                    <a:gd name="connsiteX62" fmla="*/ 3434556 w 3582988"/>
                    <a:gd name="connsiteY62" fmla="*/ 597694 h 2324894"/>
                    <a:gd name="connsiteX63" fmla="*/ 3367881 w 3582988"/>
                    <a:gd name="connsiteY63" fmla="*/ 573881 h 2324894"/>
                    <a:gd name="connsiteX64" fmla="*/ 3320256 w 3582988"/>
                    <a:gd name="connsiteY64" fmla="*/ 573881 h 2324894"/>
                    <a:gd name="connsiteX65" fmla="*/ 3291681 w 3582988"/>
                    <a:gd name="connsiteY65" fmla="*/ 550069 h 2324894"/>
                    <a:gd name="connsiteX66" fmla="*/ 3215481 w 3582988"/>
                    <a:gd name="connsiteY66" fmla="*/ 573881 h 2324894"/>
                    <a:gd name="connsiteX67" fmla="*/ 3153569 w 3582988"/>
                    <a:gd name="connsiteY67" fmla="*/ 545306 h 2324894"/>
                    <a:gd name="connsiteX68" fmla="*/ 3072606 w 3582988"/>
                    <a:gd name="connsiteY68" fmla="*/ 550069 h 2324894"/>
                    <a:gd name="connsiteX69" fmla="*/ 3015456 w 3582988"/>
                    <a:gd name="connsiteY69" fmla="*/ 564356 h 2324894"/>
                    <a:gd name="connsiteX70" fmla="*/ 2829719 w 3582988"/>
                    <a:gd name="connsiteY70" fmla="*/ 511969 h 2324894"/>
                    <a:gd name="connsiteX71" fmla="*/ 2705894 w 3582988"/>
                    <a:gd name="connsiteY71" fmla="*/ 469106 h 2324894"/>
                    <a:gd name="connsiteX72" fmla="*/ 2701131 w 3582988"/>
                    <a:gd name="connsiteY72" fmla="*/ 507206 h 2324894"/>
                    <a:gd name="connsiteX73" fmla="*/ 2705894 w 3582988"/>
                    <a:gd name="connsiteY73" fmla="*/ 550069 h 2324894"/>
                    <a:gd name="connsiteX74" fmla="*/ 2672556 w 3582988"/>
                    <a:gd name="connsiteY74" fmla="*/ 578644 h 2324894"/>
                    <a:gd name="connsiteX75" fmla="*/ 2648744 w 3582988"/>
                    <a:gd name="connsiteY75" fmla="*/ 554831 h 2324894"/>
                    <a:gd name="connsiteX76" fmla="*/ 2605881 w 3582988"/>
                    <a:gd name="connsiteY76" fmla="*/ 588169 h 2324894"/>
                    <a:gd name="connsiteX77" fmla="*/ 2553494 w 3582988"/>
                    <a:gd name="connsiteY77" fmla="*/ 621506 h 2324894"/>
                    <a:gd name="connsiteX78" fmla="*/ 2548731 w 3582988"/>
                    <a:gd name="connsiteY78" fmla="*/ 683419 h 2324894"/>
                    <a:gd name="connsiteX79" fmla="*/ 2591594 w 3582988"/>
                    <a:gd name="connsiteY79" fmla="*/ 773906 h 2324894"/>
                    <a:gd name="connsiteX80" fmla="*/ 2615406 w 3582988"/>
                    <a:gd name="connsiteY80" fmla="*/ 840581 h 2324894"/>
                    <a:gd name="connsiteX81" fmla="*/ 2596356 w 3582988"/>
                    <a:gd name="connsiteY81" fmla="*/ 897731 h 2324894"/>
                    <a:gd name="connsiteX82" fmla="*/ 2620169 w 3582988"/>
                    <a:gd name="connsiteY82" fmla="*/ 978694 h 2324894"/>
                    <a:gd name="connsiteX83" fmla="*/ 2653506 w 3582988"/>
                    <a:gd name="connsiteY83" fmla="*/ 1050131 h 2324894"/>
                    <a:gd name="connsiteX84" fmla="*/ 2701131 w 3582988"/>
                    <a:gd name="connsiteY84" fmla="*/ 1088231 h 2324894"/>
                    <a:gd name="connsiteX85" fmla="*/ 2753519 w 3582988"/>
                    <a:gd name="connsiteY85" fmla="*/ 1097756 h 2324894"/>
                    <a:gd name="connsiteX86" fmla="*/ 2772569 w 3582988"/>
                    <a:gd name="connsiteY86" fmla="*/ 1173956 h 2324894"/>
                    <a:gd name="connsiteX87" fmla="*/ 2767806 w 3582988"/>
                    <a:gd name="connsiteY87" fmla="*/ 1245394 h 2324894"/>
                    <a:gd name="connsiteX88" fmla="*/ 2782094 w 3582988"/>
                    <a:gd name="connsiteY88" fmla="*/ 1369219 h 2324894"/>
                    <a:gd name="connsiteX89" fmla="*/ 2801144 w 3582988"/>
                    <a:gd name="connsiteY89" fmla="*/ 1435894 h 2324894"/>
                    <a:gd name="connsiteX90" fmla="*/ 2743994 w 3582988"/>
                    <a:gd name="connsiteY90" fmla="*/ 1407319 h 2324894"/>
                    <a:gd name="connsiteX91" fmla="*/ 2724944 w 3582988"/>
                    <a:gd name="connsiteY91" fmla="*/ 1354931 h 2324894"/>
                    <a:gd name="connsiteX92" fmla="*/ 2729706 w 3582988"/>
                    <a:gd name="connsiteY92" fmla="*/ 1278731 h 2324894"/>
                    <a:gd name="connsiteX93" fmla="*/ 2677319 w 3582988"/>
                    <a:gd name="connsiteY93" fmla="*/ 1207294 h 2324894"/>
                    <a:gd name="connsiteX94" fmla="*/ 2667794 w 3582988"/>
                    <a:gd name="connsiteY94" fmla="*/ 1131094 h 2324894"/>
                    <a:gd name="connsiteX95" fmla="*/ 2639219 w 3582988"/>
                    <a:gd name="connsiteY95" fmla="*/ 1059656 h 2324894"/>
                    <a:gd name="connsiteX96" fmla="*/ 2620169 w 3582988"/>
                    <a:gd name="connsiteY96" fmla="*/ 997744 h 2324894"/>
                    <a:gd name="connsiteX97" fmla="*/ 2582069 w 3582988"/>
                    <a:gd name="connsiteY97" fmla="*/ 931069 h 2324894"/>
                    <a:gd name="connsiteX98" fmla="*/ 2534444 w 3582988"/>
                    <a:gd name="connsiteY98" fmla="*/ 902494 h 2324894"/>
                    <a:gd name="connsiteX99" fmla="*/ 2434431 w 3582988"/>
                    <a:gd name="connsiteY99" fmla="*/ 935831 h 2324894"/>
                    <a:gd name="connsiteX100" fmla="*/ 2358231 w 3582988"/>
                    <a:gd name="connsiteY100" fmla="*/ 1002506 h 2324894"/>
                    <a:gd name="connsiteX101" fmla="*/ 2320131 w 3582988"/>
                    <a:gd name="connsiteY101" fmla="*/ 1102519 h 2324894"/>
                    <a:gd name="connsiteX102" fmla="*/ 2277269 w 3582988"/>
                    <a:gd name="connsiteY102" fmla="*/ 1212056 h 2324894"/>
                    <a:gd name="connsiteX103" fmla="*/ 2286794 w 3582988"/>
                    <a:gd name="connsiteY103" fmla="*/ 1321594 h 2324894"/>
                    <a:gd name="connsiteX104" fmla="*/ 2348706 w 3582988"/>
                    <a:gd name="connsiteY104" fmla="*/ 1378744 h 2324894"/>
                    <a:gd name="connsiteX105" fmla="*/ 2396331 w 3582988"/>
                    <a:gd name="connsiteY105" fmla="*/ 1393031 h 2324894"/>
                    <a:gd name="connsiteX106" fmla="*/ 2458244 w 3582988"/>
                    <a:gd name="connsiteY106" fmla="*/ 1450181 h 2324894"/>
                    <a:gd name="connsiteX107" fmla="*/ 2529681 w 3582988"/>
                    <a:gd name="connsiteY107" fmla="*/ 1426369 h 2324894"/>
                    <a:gd name="connsiteX108" fmla="*/ 2601119 w 3582988"/>
                    <a:gd name="connsiteY108" fmla="*/ 1407319 h 2324894"/>
                    <a:gd name="connsiteX109" fmla="*/ 2591594 w 3582988"/>
                    <a:gd name="connsiteY109" fmla="*/ 1445419 h 2324894"/>
                    <a:gd name="connsiteX110" fmla="*/ 2563019 w 3582988"/>
                    <a:gd name="connsiteY110" fmla="*/ 1440656 h 2324894"/>
                    <a:gd name="connsiteX111" fmla="*/ 2582069 w 3582988"/>
                    <a:gd name="connsiteY111" fmla="*/ 1493044 h 2324894"/>
                    <a:gd name="connsiteX112" fmla="*/ 2567781 w 3582988"/>
                    <a:gd name="connsiteY112" fmla="*/ 1535906 h 2324894"/>
                    <a:gd name="connsiteX113" fmla="*/ 2553494 w 3582988"/>
                    <a:gd name="connsiteY113" fmla="*/ 1578769 h 2324894"/>
                    <a:gd name="connsiteX114" fmla="*/ 2510631 w 3582988"/>
                    <a:gd name="connsiteY114" fmla="*/ 1588294 h 2324894"/>
                    <a:gd name="connsiteX115" fmla="*/ 2453481 w 3582988"/>
                    <a:gd name="connsiteY115" fmla="*/ 1569244 h 2324894"/>
                    <a:gd name="connsiteX116" fmla="*/ 2405856 w 3582988"/>
                    <a:gd name="connsiteY116" fmla="*/ 1588294 h 2324894"/>
                    <a:gd name="connsiteX117" fmla="*/ 2472531 w 3582988"/>
                    <a:gd name="connsiteY117" fmla="*/ 1645444 h 2324894"/>
                    <a:gd name="connsiteX118" fmla="*/ 2534444 w 3582988"/>
                    <a:gd name="connsiteY118" fmla="*/ 1645444 h 2324894"/>
                    <a:gd name="connsiteX119" fmla="*/ 2591594 w 3582988"/>
                    <a:gd name="connsiteY119" fmla="*/ 1721644 h 2324894"/>
                    <a:gd name="connsiteX120" fmla="*/ 2624931 w 3582988"/>
                    <a:gd name="connsiteY120" fmla="*/ 1774031 h 2324894"/>
                    <a:gd name="connsiteX121" fmla="*/ 2682081 w 3582988"/>
                    <a:gd name="connsiteY121" fmla="*/ 1764506 h 2324894"/>
                    <a:gd name="connsiteX122" fmla="*/ 2705894 w 3582988"/>
                    <a:gd name="connsiteY122" fmla="*/ 1797844 h 2324894"/>
                    <a:gd name="connsiteX123" fmla="*/ 2653506 w 3582988"/>
                    <a:gd name="connsiteY123" fmla="*/ 1812131 h 2324894"/>
                    <a:gd name="connsiteX124" fmla="*/ 2577306 w 3582988"/>
                    <a:gd name="connsiteY124" fmla="*/ 1835944 h 2324894"/>
                    <a:gd name="connsiteX125" fmla="*/ 2567781 w 3582988"/>
                    <a:gd name="connsiteY125" fmla="*/ 1902619 h 2324894"/>
                    <a:gd name="connsiteX126" fmla="*/ 2596356 w 3582988"/>
                    <a:gd name="connsiteY126" fmla="*/ 1974056 h 2324894"/>
                    <a:gd name="connsiteX127" fmla="*/ 2639219 w 3582988"/>
                    <a:gd name="connsiteY127" fmla="*/ 2026444 h 2324894"/>
                    <a:gd name="connsiteX128" fmla="*/ 2624931 w 3582988"/>
                    <a:gd name="connsiteY128" fmla="*/ 2169319 h 2324894"/>
                    <a:gd name="connsiteX129" fmla="*/ 2705894 w 3582988"/>
                    <a:gd name="connsiteY129" fmla="*/ 2269331 h 2324894"/>
                    <a:gd name="connsiteX130" fmla="*/ 2643982 w 3582988"/>
                    <a:gd name="connsiteY130" fmla="*/ 2293144 h 2324894"/>
                    <a:gd name="connsiteX131" fmla="*/ 1967706 w 3582988"/>
                    <a:gd name="connsiteY131" fmla="*/ 2078833 h 2324894"/>
                    <a:gd name="connsiteX132" fmla="*/ 1281906 w 3582988"/>
                    <a:gd name="connsiteY132" fmla="*/ 1859756 h 2324894"/>
                    <a:gd name="connsiteX133" fmla="*/ 753269 w 3582988"/>
                    <a:gd name="connsiteY133" fmla="*/ 1650206 h 2324894"/>
                    <a:gd name="connsiteX134" fmla="*/ 419894 w 3582988"/>
                    <a:gd name="connsiteY134" fmla="*/ 1531144 h 2324894"/>
                    <a:gd name="connsiteX0" fmla="*/ 96044 w 3582988"/>
                    <a:gd name="connsiteY0" fmla="*/ 1526381 h 2527301"/>
                    <a:gd name="connsiteX1" fmla="*/ 129381 w 3582988"/>
                    <a:gd name="connsiteY1" fmla="*/ 1445419 h 2527301"/>
                    <a:gd name="connsiteX2" fmla="*/ 129381 w 3582988"/>
                    <a:gd name="connsiteY2" fmla="*/ 1388269 h 2527301"/>
                    <a:gd name="connsiteX3" fmla="*/ 138906 w 3582988"/>
                    <a:gd name="connsiteY3" fmla="*/ 1345406 h 2527301"/>
                    <a:gd name="connsiteX4" fmla="*/ 110331 w 3582988"/>
                    <a:gd name="connsiteY4" fmla="*/ 1288256 h 2527301"/>
                    <a:gd name="connsiteX5" fmla="*/ 119856 w 3582988"/>
                    <a:gd name="connsiteY5" fmla="*/ 1216819 h 2527301"/>
                    <a:gd name="connsiteX6" fmla="*/ 72231 w 3582988"/>
                    <a:gd name="connsiteY6" fmla="*/ 1231106 h 2527301"/>
                    <a:gd name="connsiteX7" fmla="*/ 57944 w 3582988"/>
                    <a:gd name="connsiteY7" fmla="*/ 1264444 h 2527301"/>
                    <a:gd name="connsiteX8" fmla="*/ 5556 w 3582988"/>
                    <a:gd name="connsiteY8" fmla="*/ 1264444 h 2527301"/>
                    <a:gd name="connsiteX9" fmla="*/ 24606 w 3582988"/>
                    <a:gd name="connsiteY9" fmla="*/ 1216819 h 2527301"/>
                    <a:gd name="connsiteX10" fmla="*/ 57944 w 3582988"/>
                    <a:gd name="connsiteY10" fmla="*/ 1178719 h 2527301"/>
                    <a:gd name="connsiteX11" fmla="*/ 76994 w 3582988"/>
                    <a:gd name="connsiteY11" fmla="*/ 1197769 h 2527301"/>
                    <a:gd name="connsiteX12" fmla="*/ 100806 w 3582988"/>
                    <a:gd name="connsiteY12" fmla="*/ 1173956 h 2527301"/>
                    <a:gd name="connsiteX13" fmla="*/ 86519 w 3582988"/>
                    <a:gd name="connsiteY13" fmla="*/ 1150144 h 2527301"/>
                    <a:gd name="connsiteX14" fmla="*/ 53181 w 3582988"/>
                    <a:gd name="connsiteY14" fmla="*/ 1140619 h 2527301"/>
                    <a:gd name="connsiteX15" fmla="*/ 57944 w 3582988"/>
                    <a:gd name="connsiteY15" fmla="*/ 1073944 h 2527301"/>
                    <a:gd name="connsiteX16" fmla="*/ 119856 w 3582988"/>
                    <a:gd name="connsiteY16" fmla="*/ 1035844 h 2527301"/>
                    <a:gd name="connsiteX17" fmla="*/ 167481 w 3582988"/>
                    <a:gd name="connsiteY17" fmla="*/ 926306 h 2527301"/>
                    <a:gd name="connsiteX18" fmla="*/ 181769 w 3582988"/>
                    <a:gd name="connsiteY18" fmla="*/ 816769 h 2527301"/>
                    <a:gd name="connsiteX19" fmla="*/ 181769 w 3582988"/>
                    <a:gd name="connsiteY19" fmla="*/ 745331 h 2527301"/>
                    <a:gd name="connsiteX20" fmla="*/ 234156 w 3582988"/>
                    <a:gd name="connsiteY20" fmla="*/ 735806 h 2527301"/>
                    <a:gd name="connsiteX21" fmla="*/ 272256 w 3582988"/>
                    <a:gd name="connsiteY21" fmla="*/ 692944 h 2527301"/>
                    <a:gd name="connsiteX22" fmla="*/ 334169 w 3582988"/>
                    <a:gd name="connsiteY22" fmla="*/ 640556 h 2527301"/>
                    <a:gd name="connsiteX23" fmla="*/ 396081 w 3582988"/>
                    <a:gd name="connsiteY23" fmla="*/ 516731 h 2527301"/>
                    <a:gd name="connsiteX24" fmla="*/ 457994 w 3582988"/>
                    <a:gd name="connsiteY24" fmla="*/ 454819 h 2527301"/>
                    <a:gd name="connsiteX25" fmla="*/ 567531 w 3582988"/>
                    <a:gd name="connsiteY25" fmla="*/ 421481 h 2527301"/>
                    <a:gd name="connsiteX26" fmla="*/ 700881 w 3582988"/>
                    <a:gd name="connsiteY26" fmla="*/ 392906 h 2527301"/>
                    <a:gd name="connsiteX27" fmla="*/ 767556 w 3582988"/>
                    <a:gd name="connsiteY27" fmla="*/ 307181 h 2527301"/>
                    <a:gd name="connsiteX28" fmla="*/ 867569 w 3582988"/>
                    <a:gd name="connsiteY28" fmla="*/ 302419 h 2527301"/>
                    <a:gd name="connsiteX29" fmla="*/ 929481 w 3582988"/>
                    <a:gd name="connsiteY29" fmla="*/ 226219 h 2527301"/>
                    <a:gd name="connsiteX30" fmla="*/ 1010444 w 3582988"/>
                    <a:gd name="connsiteY30" fmla="*/ 173831 h 2527301"/>
                    <a:gd name="connsiteX31" fmla="*/ 1000919 w 3582988"/>
                    <a:gd name="connsiteY31" fmla="*/ 102394 h 2527301"/>
                    <a:gd name="connsiteX32" fmla="*/ 1062831 w 3582988"/>
                    <a:gd name="connsiteY32" fmla="*/ 92869 h 2527301"/>
                    <a:gd name="connsiteX33" fmla="*/ 1119981 w 3582988"/>
                    <a:gd name="connsiteY33" fmla="*/ 64294 h 2527301"/>
                    <a:gd name="connsiteX34" fmla="*/ 1172369 w 3582988"/>
                    <a:gd name="connsiteY34" fmla="*/ 64294 h 2527301"/>
                    <a:gd name="connsiteX35" fmla="*/ 1248569 w 3582988"/>
                    <a:gd name="connsiteY35" fmla="*/ 45244 h 2527301"/>
                    <a:gd name="connsiteX36" fmla="*/ 1253331 w 3582988"/>
                    <a:gd name="connsiteY36" fmla="*/ 7144 h 2527301"/>
                    <a:gd name="connsiteX37" fmla="*/ 1410494 w 3582988"/>
                    <a:gd name="connsiteY37" fmla="*/ 2381 h 2527301"/>
                    <a:gd name="connsiteX38" fmla="*/ 1510506 w 3582988"/>
                    <a:gd name="connsiteY38" fmla="*/ 21431 h 2527301"/>
                    <a:gd name="connsiteX39" fmla="*/ 1567656 w 3582988"/>
                    <a:gd name="connsiteY39" fmla="*/ 64294 h 2527301"/>
                    <a:gd name="connsiteX40" fmla="*/ 1667669 w 3582988"/>
                    <a:gd name="connsiteY40" fmla="*/ 59531 h 2527301"/>
                    <a:gd name="connsiteX41" fmla="*/ 1772444 w 3582988"/>
                    <a:gd name="connsiteY41" fmla="*/ 116681 h 2527301"/>
                    <a:gd name="connsiteX42" fmla="*/ 1867694 w 3582988"/>
                    <a:gd name="connsiteY42" fmla="*/ 159544 h 2527301"/>
                    <a:gd name="connsiteX43" fmla="*/ 1934369 w 3582988"/>
                    <a:gd name="connsiteY43" fmla="*/ 140494 h 2527301"/>
                    <a:gd name="connsiteX44" fmla="*/ 2034381 w 3582988"/>
                    <a:gd name="connsiteY44" fmla="*/ 178594 h 2527301"/>
                    <a:gd name="connsiteX45" fmla="*/ 2124869 w 3582988"/>
                    <a:gd name="connsiteY45" fmla="*/ 192881 h 2527301"/>
                    <a:gd name="connsiteX46" fmla="*/ 2234406 w 3582988"/>
                    <a:gd name="connsiteY46" fmla="*/ 183356 h 2527301"/>
                    <a:gd name="connsiteX47" fmla="*/ 2343944 w 3582988"/>
                    <a:gd name="connsiteY47" fmla="*/ 230981 h 2527301"/>
                    <a:gd name="connsiteX48" fmla="*/ 2439194 w 3582988"/>
                    <a:gd name="connsiteY48" fmla="*/ 245269 h 2527301"/>
                    <a:gd name="connsiteX49" fmla="*/ 2505869 w 3582988"/>
                    <a:gd name="connsiteY49" fmla="*/ 245269 h 2527301"/>
                    <a:gd name="connsiteX50" fmla="*/ 2539206 w 3582988"/>
                    <a:gd name="connsiteY50" fmla="*/ 292894 h 2527301"/>
                    <a:gd name="connsiteX51" fmla="*/ 2667794 w 3582988"/>
                    <a:gd name="connsiteY51" fmla="*/ 335756 h 2527301"/>
                    <a:gd name="connsiteX52" fmla="*/ 2820194 w 3582988"/>
                    <a:gd name="connsiteY52" fmla="*/ 340519 h 2527301"/>
                    <a:gd name="connsiteX53" fmla="*/ 2934494 w 3582988"/>
                    <a:gd name="connsiteY53" fmla="*/ 364331 h 2527301"/>
                    <a:gd name="connsiteX54" fmla="*/ 3091656 w 3582988"/>
                    <a:gd name="connsiteY54" fmla="*/ 402431 h 2527301"/>
                    <a:gd name="connsiteX55" fmla="*/ 3239294 w 3582988"/>
                    <a:gd name="connsiteY55" fmla="*/ 454819 h 2527301"/>
                    <a:gd name="connsiteX56" fmla="*/ 3334544 w 3582988"/>
                    <a:gd name="connsiteY56" fmla="*/ 478631 h 2527301"/>
                    <a:gd name="connsiteX57" fmla="*/ 3434556 w 3582988"/>
                    <a:gd name="connsiteY57" fmla="*/ 521494 h 2527301"/>
                    <a:gd name="connsiteX58" fmla="*/ 3520281 w 3582988"/>
                    <a:gd name="connsiteY58" fmla="*/ 578644 h 2527301"/>
                    <a:gd name="connsiteX59" fmla="*/ 3582194 w 3582988"/>
                    <a:gd name="connsiteY59" fmla="*/ 645319 h 2527301"/>
                    <a:gd name="connsiteX60" fmla="*/ 3525044 w 3582988"/>
                    <a:gd name="connsiteY60" fmla="*/ 645319 h 2527301"/>
                    <a:gd name="connsiteX61" fmla="*/ 3463131 w 3582988"/>
                    <a:gd name="connsiteY61" fmla="*/ 626269 h 2527301"/>
                    <a:gd name="connsiteX62" fmla="*/ 3434556 w 3582988"/>
                    <a:gd name="connsiteY62" fmla="*/ 597694 h 2527301"/>
                    <a:gd name="connsiteX63" fmla="*/ 3367881 w 3582988"/>
                    <a:gd name="connsiteY63" fmla="*/ 573881 h 2527301"/>
                    <a:gd name="connsiteX64" fmla="*/ 3320256 w 3582988"/>
                    <a:gd name="connsiteY64" fmla="*/ 573881 h 2527301"/>
                    <a:gd name="connsiteX65" fmla="*/ 3291681 w 3582988"/>
                    <a:gd name="connsiteY65" fmla="*/ 550069 h 2527301"/>
                    <a:gd name="connsiteX66" fmla="*/ 3215481 w 3582988"/>
                    <a:gd name="connsiteY66" fmla="*/ 573881 h 2527301"/>
                    <a:gd name="connsiteX67" fmla="*/ 3153569 w 3582988"/>
                    <a:gd name="connsiteY67" fmla="*/ 545306 h 2527301"/>
                    <a:gd name="connsiteX68" fmla="*/ 3072606 w 3582988"/>
                    <a:gd name="connsiteY68" fmla="*/ 550069 h 2527301"/>
                    <a:gd name="connsiteX69" fmla="*/ 3015456 w 3582988"/>
                    <a:gd name="connsiteY69" fmla="*/ 564356 h 2527301"/>
                    <a:gd name="connsiteX70" fmla="*/ 2829719 w 3582988"/>
                    <a:gd name="connsiteY70" fmla="*/ 511969 h 2527301"/>
                    <a:gd name="connsiteX71" fmla="*/ 2705894 w 3582988"/>
                    <a:gd name="connsiteY71" fmla="*/ 469106 h 2527301"/>
                    <a:gd name="connsiteX72" fmla="*/ 2701131 w 3582988"/>
                    <a:gd name="connsiteY72" fmla="*/ 507206 h 2527301"/>
                    <a:gd name="connsiteX73" fmla="*/ 2705894 w 3582988"/>
                    <a:gd name="connsiteY73" fmla="*/ 550069 h 2527301"/>
                    <a:gd name="connsiteX74" fmla="*/ 2672556 w 3582988"/>
                    <a:gd name="connsiteY74" fmla="*/ 578644 h 2527301"/>
                    <a:gd name="connsiteX75" fmla="*/ 2648744 w 3582988"/>
                    <a:gd name="connsiteY75" fmla="*/ 554831 h 2527301"/>
                    <a:gd name="connsiteX76" fmla="*/ 2605881 w 3582988"/>
                    <a:gd name="connsiteY76" fmla="*/ 588169 h 2527301"/>
                    <a:gd name="connsiteX77" fmla="*/ 2553494 w 3582988"/>
                    <a:gd name="connsiteY77" fmla="*/ 621506 h 2527301"/>
                    <a:gd name="connsiteX78" fmla="*/ 2548731 w 3582988"/>
                    <a:gd name="connsiteY78" fmla="*/ 683419 h 2527301"/>
                    <a:gd name="connsiteX79" fmla="*/ 2591594 w 3582988"/>
                    <a:gd name="connsiteY79" fmla="*/ 773906 h 2527301"/>
                    <a:gd name="connsiteX80" fmla="*/ 2615406 w 3582988"/>
                    <a:gd name="connsiteY80" fmla="*/ 840581 h 2527301"/>
                    <a:gd name="connsiteX81" fmla="*/ 2596356 w 3582988"/>
                    <a:gd name="connsiteY81" fmla="*/ 897731 h 2527301"/>
                    <a:gd name="connsiteX82" fmla="*/ 2620169 w 3582988"/>
                    <a:gd name="connsiteY82" fmla="*/ 978694 h 2527301"/>
                    <a:gd name="connsiteX83" fmla="*/ 2653506 w 3582988"/>
                    <a:gd name="connsiteY83" fmla="*/ 1050131 h 2527301"/>
                    <a:gd name="connsiteX84" fmla="*/ 2701131 w 3582988"/>
                    <a:gd name="connsiteY84" fmla="*/ 1088231 h 2527301"/>
                    <a:gd name="connsiteX85" fmla="*/ 2753519 w 3582988"/>
                    <a:gd name="connsiteY85" fmla="*/ 1097756 h 2527301"/>
                    <a:gd name="connsiteX86" fmla="*/ 2772569 w 3582988"/>
                    <a:gd name="connsiteY86" fmla="*/ 1173956 h 2527301"/>
                    <a:gd name="connsiteX87" fmla="*/ 2767806 w 3582988"/>
                    <a:gd name="connsiteY87" fmla="*/ 1245394 h 2527301"/>
                    <a:gd name="connsiteX88" fmla="*/ 2782094 w 3582988"/>
                    <a:gd name="connsiteY88" fmla="*/ 1369219 h 2527301"/>
                    <a:gd name="connsiteX89" fmla="*/ 2801144 w 3582988"/>
                    <a:gd name="connsiteY89" fmla="*/ 1435894 h 2527301"/>
                    <a:gd name="connsiteX90" fmla="*/ 2743994 w 3582988"/>
                    <a:gd name="connsiteY90" fmla="*/ 1407319 h 2527301"/>
                    <a:gd name="connsiteX91" fmla="*/ 2724944 w 3582988"/>
                    <a:gd name="connsiteY91" fmla="*/ 1354931 h 2527301"/>
                    <a:gd name="connsiteX92" fmla="*/ 2729706 w 3582988"/>
                    <a:gd name="connsiteY92" fmla="*/ 1278731 h 2527301"/>
                    <a:gd name="connsiteX93" fmla="*/ 2677319 w 3582988"/>
                    <a:gd name="connsiteY93" fmla="*/ 1207294 h 2527301"/>
                    <a:gd name="connsiteX94" fmla="*/ 2667794 w 3582988"/>
                    <a:gd name="connsiteY94" fmla="*/ 1131094 h 2527301"/>
                    <a:gd name="connsiteX95" fmla="*/ 2639219 w 3582988"/>
                    <a:gd name="connsiteY95" fmla="*/ 1059656 h 2527301"/>
                    <a:gd name="connsiteX96" fmla="*/ 2620169 w 3582988"/>
                    <a:gd name="connsiteY96" fmla="*/ 997744 h 2527301"/>
                    <a:gd name="connsiteX97" fmla="*/ 2582069 w 3582988"/>
                    <a:gd name="connsiteY97" fmla="*/ 931069 h 2527301"/>
                    <a:gd name="connsiteX98" fmla="*/ 2534444 w 3582988"/>
                    <a:gd name="connsiteY98" fmla="*/ 902494 h 2527301"/>
                    <a:gd name="connsiteX99" fmla="*/ 2434431 w 3582988"/>
                    <a:gd name="connsiteY99" fmla="*/ 935831 h 2527301"/>
                    <a:gd name="connsiteX100" fmla="*/ 2358231 w 3582988"/>
                    <a:gd name="connsiteY100" fmla="*/ 1002506 h 2527301"/>
                    <a:gd name="connsiteX101" fmla="*/ 2320131 w 3582988"/>
                    <a:gd name="connsiteY101" fmla="*/ 1102519 h 2527301"/>
                    <a:gd name="connsiteX102" fmla="*/ 2277269 w 3582988"/>
                    <a:gd name="connsiteY102" fmla="*/ 1212056 h 2527301"/>
                    <a:gd name="connsiteX103" fmla="*/ 2286794 w 3582988"/>
                    <a:gd name="connsiteY103" fmla="*/ 1321594 h 2527301"/>
                    <a:gd name="connsiteX104" fmla="*/ 2348706 w 3582988"/>
                    <a:gd name="connsiteY104" fmla="*/ 1378744 h 2527301"/>
                    <a:gd name="connsiteX105" fmla="*/ 2396331 w 3582988"/>
                    <a:gd name="connsiteY105" fmla="*/ 1393031 h 2527301"/>
                    <a:gd name="connsiteX106" fmla="*/ 2458244 w 3582988"/>
                    <a:gd name="connsiteY106" fmla="*/ 1450181 h 2527301"/>
                    <a:gd name="connsiteX107" fmla="*/ 2529681 w 3582988"/>
                    <a:gd name="connsiteY107" fmla="*/ 1426369 h 2527301"/>
                    <a:gd name="connsiteX108" fmla="*/ 2601119 w 3582988"/>
                    <a:gd name="connsiteY108" fmla="*/ 1407319 h 2527301"/>
                    <a:gd name="connsiteX109" fmla="*/ 2591594 w 3582988"/>
                    <a:gd name="connsiteY109" fmla="*/ 1445419 h 2527301"/>
                    <a:gd name="connsiteX110" fmla="*/ 2563019 w 3582988"/>
                    <a:gd name="connsiteY110" fmla="*/ 1440656 h 2527301"/>
                    <a:gd name="connsiteX111" fmla="*/ 2582069 w 3582988"/>
                    <a:gd name="connsiteY111" fmla="*/ 1493044 h 2527301"/>
                    <a:gd name="connsiteX112" fmla="*/ 2567781 w 3582988"/>
                    <a:gd name="connsiteY112" fmla="*/ 1535906 h 2527301"/>
                    <a:gd name="connsiteX113" fmla="*/ 2553494 w 3582988"/>
                    <a:gd name="connsiteY113" fmla="*/ 1578769 h 2527301"/>
                    <a:gd name="connsiteX114" fmla="*/ 2510631 w 3582988"/>
                    <a:gd name="connsiteY114" fmla="*/ 1588294 h 2527301"/>
                    <a:gd name="connsiteX115" fmla="*/ 2453481 w 3582988"/>
                    <a:gd name="connsiteY115" fmla="*/ 1569244 h 2527301"/>
                    <a:gd name="connsiteX116" fmla="*/ 2405856 w 3582988"/>
                    <a:gd name="connsiteY116" fmla="*/ 1588294 h 2527301"/>
                    <a:gd name="connsiteX117" fmla="*/ 2472531 w 3582988"/>
                    <a:gd name="connsiteY117" fmla="*/ 1645444 h 2527301"/>
                    <a:gd name="connsiteX118" fmla="*/ 2534444 w 3582988"/>
                    <a:gd name="connsiteY118" fmla="*/ 1645444 h 2527301"/>
                    <a:gd name="connsiteX119" fmla="*/ 2591594 w 3582988"/>
                    <a:gd name="connsiteY119" fmla="*/ 1721644 h 2527301"/>
                    <a:gd name="connsiteX120" fmla="*/ 2624931 w 3582988"/>
                    <a:gd name="connsiteY120" fmla="*/ 1774031 h 2527301"/>
                    <a:gd name="connsiteX121" fmla="*/ 2682081 w 3582988"/>
                    <a:gd name="connsiteY121" fmla="*/ 1764506 h 2527301"/>
                    <a:gd name="connsiteX122" fmla="*/ 2705894 w 3582988"/>
                    <a:gd name="connsiteY122" fmla="*/ 1797844 h 2527301"/>
                    <a:gd name="connsiteX123" fmla="*/ 2653506 w 3582988"/>
                    <a:gd name="connsiteY123" fmla="*/ 1812131 h 2527301"/>
                    <a:gd name="connsiteX124" fmla="*/ 2577306 w 3582988"/>
                    <a:gd name="connsiteY124" fmla="*/ 1835944 h 2527301"/>
                    <a:gd name="connsiteX125" fmla="*/ 2567781 w 3582988"/>
                    <a:gd name="connsiteY125" fmla="*/ 1902619 h 2527301"/>
                    <a:gd name="connsiteX126" fmla="*/ 2596356 w 3582988"/>
                    <a:gd name="connsiteY126" fmla="*/ 1974056 h 2527301"/>
                    <a:gd name="connsiteX127" fmla="*/ 2639219 w 3582988"/>
                    <a:gd name="connsiteY127" fmla="*/ 2026444 h 2527301"/>
                    <a:gd name="connsiteX128" fmla="*/ 2624931 w 3582988"/>
                    <a:gd name="connsiteY128" fmla="*/ 2169319 h 2527301"/>
                    <a:gd name="connsiteX129" fmla="*/ 2705894 w 3582988"/>
                    <a:gd name="connsiteY129" fmla="*/ 2269331 h 2527301"/>
                    <a:gd name="connsiteX130" fmla="*/ 2643982 w 3582988"/>
                    <a:gd name="connsiteY130" fmla="*/ 2293144 h 2527301"/>
                    <a:gd name="connsiteX131" fmla="*/ 2520156 w 3582988"/>
                    <a:gd name="connsiteY131" fmla="*/ 2455070 h 2527301"/>
                    <a:gd name="connsiteX132" fmla="*/ 1281906 w 3582988"/>
                    <a:gd name="connsiteY132" fmla="*/ 1859756 h 2527301"/>
                    <a:gd name="connsiteX133" fmla="*/ 753269 w 3582988"/>
                    <a:gd name="connsiteY133" fmla="*/ 1650206 h 2527301"/>
                    <a:gd name="connsiteX134" fmla="*/ 419894 w 3582988"/>
                    <a:gd name="connsiteY134" fmla="*/ 1531144 h 2527301"/>
                    <a:gd name="connsiteX0" fmla="*/ 96044 w 3582988"/>
                    <a:gd name="connsiteY0" fmla="*/ 1526381 h 2552702"/>
                    <a:gd name="connsiteX1" fmla="*/ 129381 w 3582988"/>
                    <a:gd name="connsiteY1" fmla="*/ 1445419 h 2552702"/>
                    <a:gd name="connsiteX2" fmla="*/ 129381 w 3582988"/>
                    <a:gd name="connsiteY2" fmla="*/ 1388269 h 2552702"/>
                    <a:gd name="connsiteX3" fmla="*/ 138906 w 3582988"/>
                    <a:gd name="connsiteY3" fmla="*/ 1345406 h 2552702"/>
                    <a:gd name="connsiteX4" fmla="*/ 110331 w 3582988"/>
                    <a:gd name="connsiteY4" fmla="*/ 1288256 h 2552702"/>
                    <a:gd name="connsiteX5" fmla="*/ 119856 w 3582988"/>
                    <a:gd name="connsiteY5" fmla="*/ 1216819 h 2552702"/>
                    <a:gd name="connsiteX6" fmla="*/ 72231 w 3582988"/>
                    <a:gd name="connsiteY6" fmla="*/ 1231106 h 2552702"/>
                    <a:gd name="connsiteX7" fmla="*/ 57944 w 3582988"/>
                    <a:gd name="connsiteY7" fmla="*/ 1264444 h 2552702"/>
                    <a:gd name="connsiteX8" fmla="*/ 5556 w 3582988"/>
                    <a:gd name="connsiteY8" fmla="*/ 1264444 h 2552702"/>
                    <a:gd name="connsiteX9" fmla="*/ 24606 w 3582988"/>
                    <a:gd name="connsiteY9" fmla="*/ 1216819 h 2552702"/>
                    <a:gd name="connsiteX10" fmla="*/ 57944 w 3582988"/>
                    <a:gd name="connsiteY10" fmla="*/ 1178719 h 2552702"/>
                    <a:gd name="connsiteX11" fmla="*/ 76994 w 3582988"/>
                    <a:gd name="connsiteY11" fmla="*/ 1197769 h 2552702"/>
                    <a:gd name="connsiteX12" fmla="*/ 100806 w 3582988"/>
                    <a:gd name="connsiteY12" fmla="*/ 1173956 h 2552702"/>
                    <a:gd name="connsiteX13" fmla="*/ 86519 w 3582988"/>
                    <a:gd name="connsiteY13" fmla="*/ 1150144 h 2552702"/>
                    <a:gd name="connsiteX14" fmla="*/ 53181 w 3582988"/>
                    <a:gd name="connsiteY14" fmla="*/ 1140619 h 2552702"/>
                    <a:gd name="connsiteX15" fmla="*/ 57944 w 3582988"/>
                    <a:gd name="connsiteY15" fmla="*/ 1073944 h 2552702"/>
                    <a:gd name="connsiteX16" fmla="*/ 119856 w 3582988"/>
                    <a:gd name="connsiteY16" fmla="*/ 1035844 h 2552702"/>
                    <a:gd name="connsiteX17" fmla="*/ 167481 w 3582988"/>
                    <a:gd name="connsiteY17" fmla="*/ 926306 h 2552702"/>
                    <a:gd name="connsiteX18" fmla="*/ 181769 w 3582988"/>
                    <a:gd name="connsiteY18" fmla="*/ 816769 h 2552702"/>
                    <a:gd name="connsiteX19" fmla="*/ 181769 w 3582988"/>
                    <a:gd name="connsiteY19" fmla="*/ 745331 h 2552702"/>
                    <a:gd name="connsiteX20" fmla="*/ 234156 w 3582988"/>
                    <a:gd name="connsiteY20" fmla="*/ 735806 h 2552702"/>
                    <a:gd name="connsiteX21" fmla="*/ 272256 w 3582988"/>
                    <a:gd name="connsiteY21" fmla="*/ 692944 h 2552702"/>
                    <a:gd name="connsiteX22" fmla="*/ 334169 w 3582988"/>
                    <a:gd name="connsiteY22" fmla="*/ 640556 h 2552702"/>
                    <a:gd name="connsiteX23" fmla="*/ 396081 w 3582988"/>
                    <a:gd name="connsiteY23" fmla="*/ 516731 h 2552702"/>
                    <a:gd name="connsiteX24" fmla="*/ 457994 w 3582988"/>
                    <a:gd name="connsiteY24" fmla="*/ 454819 h 2552702"/>
                    <a:gd name="connsiteX25" fmla="*/ 567531 w 3582988"/>
                    <a:gd name="connsiteY25" fmla="*/ 421481 h 2552702"/>
                    <a:gd name="connsiteX26" fmla="*/ 700881 w 3582988"/>
                    <a:gd name="connsiteY26" fmla="*/ 392906 h 2552702"/>
                    <a:gd name="connsiteX27" fmla="*/ 767556 w 3582988"/>
                    <a:gd name="connsiteY27" fmla="*/ 307181 h 2552702"/>
                    <a:gd name="connsiteX28" fmla="*/ 867569 w 3582988"/>
                    <a:gd name="connsiteY28" fmla="*/ 302419 h 2552702"/>
                    <a:gd name="connsiteX29" fmla="*/ 929481 w 3582988"/>
                    <a:gd name="connsiteY29" fmla="*/ 226219 h 2552702"/>
                    <a:gd name="connsiteX30" fmla="*/ 1010444 w 3582988"/>
                    <a:gd name="connsiteY30" fmla="*/ 173831 h 2552702"/>
                    <a:gd name="connsiteX31" fmla="*/ 1000919 w 3582988"/>
                    <a:gd name="connsiteY31" fmla="*/ 102394 h 2552702"/>
                    <a:gd name="connsiteX32" fmla="*/ 1062831 w 3582988"/>
                    <a:gd name="connsiteY32" fmla="*/ 92869 h 2552702"/>
                    <a:gd name="connsiteX33" fmla="*/ 1119981 w 3582988"/>
                    <a:gd name="connsiteY33" fmla="*/ 64294 h 2552702"/>
                    <a:gd name="connsiteX34" fmla="*/ 1172369 w 3582988"/>
                    <a:gd name="connsiteY34" fmla="*/ 64294 h 2552702"/>
                    <a:gd name="connsiteX35" fmla="*/ 1248569 w 3582988"/>
                    <a:gd name="connsiteY35" fmla="*/ 45244 h 2552702"/>
                    <a:gd name="connsiteX36" fmla="*/ 1253331 w 3582988"/>
                    <a:gd name="connsiteY36" fmla="*/ 7144 h 2552702"/>
                    <a:gd name="connsiteX37" fmla="*/ 1410494 w 3582988"/>
                    <a:gd name="connsiteY37" fmla="*/ 2381 h 2552702"/>
                    <a:gd name="connsiteX38" fmla="*/ 1510506 w 3582988"/>
                    <a:gd name="connsiteY38" fmla="*/ 21431 h 2552702"/>
                    <a:gd name="connsiteX39" fmla="*/ 1567656 w 3582988"/>
                    <a:gd name="connsiteY39" fmla="*/ 64294 h 2552702"/>
                    <a:gd name="connsiteX40" fmla="*/ 1667669 w 3582988"/>
                    <a:gd name="connsiteY40" fmla="*/ 59531 h 2552702"/>
                    <a:gd name="connsiteX41" fmla="*/ 1772444 w 3582988"/>
                    <a:gd name="connsiteY41" fmla="*/ 116681 h 2552702"/>
                    <a:gd name="connsiteX42" fmla="*/ 1867694 w 3582988"/>
                    <a:gd name="connsiteY42" fmla="*/ 159544 h 2552702"/>
                    <a:gd name="connsiteX43" fmla="*/ 1934369 w 3582988"/>
                    <a:gd name="connsiteY43" fmla="*/ 140494 h 2552702"/>
                    <a:gd name="connsiteX44" fmla="*/ 2034381 w 3582988"/>
                    <a:gd name="connsiteY44" fmla="*/ 178594 h 2552702"/>
                    <a:gd name="connsiteX45" fmla="*/ 2124869 w 3582988"/>
                    <a:gd name="connsiteY45" fmla="*/ 192881 h 2552702"/>
                    <a:gd name="connsiteX46" fmla="*/ 2234406 w 3582988"/>
                    <a:gd name="connsiteY46" fmla="*/ 183356 h 2552702"/>
                    <a:gd name="connsiteX47" fmla="*/ 2343944 w 3582988"/>
                    <a:gd name="connsiteY47" fmla="*/ 230981 h 2552702"/>
                    <a:gd name="connsiteX48" fmla="*/ 2439194 w 3582988"/>
                    <a:gd name="connsiteY48" fmla="*/ 245269 h 2552702"/>
                    <a:gd name="connsiteX49" fmla="*/ 2505869 w 3582988"/>
                    <a:gd name="connsiteY49" fmla="*/ 245269 h 2552702"/>
                    <a:gd name="connsiteX50" fmla="*/ 2539206 w 3582988"/>
                    <a:gd name="connsiteY50" fmla="*/ 292894 h 2552702"/>
                    <a:gd name="connsiteX51" fmla="*/ 2667794 w 3582988"/>
                    <a:gd name="connsiteY51" fmla="*/ 335756 h 2552702"/>
                    <a:gd name="connsiteX52" fmla="*/ 2820194 w 3582988"/>
                    <a:gd name="connsiteY52" fmla="*/ 340519 h 2552702"/>
                    <a:gd name="connsiteX53" fmla="*/ 2934494 w 3582988"/>
                    <a:gd name="connsiteY53" fmla="*/ 364331 h 2552702"/>
                    <a:gd name="connsiteX54" fmla="*/ 3091656 w 3582988"/>
                    <a:gd name="connsiteY54" fmla="*/ 402431 h 2552702"/>
                    <a:gd name="connsiteX55" fmla="*/ 3239294 w 3582988"/>
                    <a:gd name="connsiteY55" fmla="*/ 454819 h 2552702"/>
                    <a:gd name="connsiteX56" fmla="*/ 3334544 w 3582988"/>
                    <a:gd name="connsiteY56" fmla="*/ 478631 h 2552702"/>
                    <a:gd name="connsiteX57" fmla="*/ 3434556 w 3582988"/>
                    <a:gd name="connsiteY57" fmla="*/ 521494 h 2552702"/>
                    <a:gd name="connsiteX58" fmla="*/ 3520281 w 3582988"/>
                    <a:gd name="connsiteY58" fmla="*/ 578644 h 2552702"/>
                    <a:gd name="connsiteX59" fmla="*/ 3582194 w 3582988"/>
                    <a:gd name="connsiteY59" fmla="*/ 645319 h 2552702"/>
                    <a:gd name="connsiteX60" fmla="*/ 3525044 w 3582988"/>
                    <a:gd name="connsiteY60" fmla="*/ 645319 h 2552702"/>
                    <a:gd name="connsiteX61" fmla="*/ 3463131 w 3582988"/>
                    <a:gd name="connsiteY61" fmla="*/ 626269 h 2552702"/>
                    <a:gd name="connsiteX62" fmla="*/ 3434556 w 3582988"/>
                    <a:gd name="connsiteY62" fmla="*/ 597694 h 2552702"/>
                    <a:gd name="connsiteX63" fmla="*/ 3367881 w 3582988"/>
                    <a:gd name="connsiteY63" fmla="*/ 573881 h 2552702"/>
                    <a:gd name="connsiteX64" fmla="*/ 3320256 w 3582988"/>
                    <a:gd name="connsiteY64" fmla="*/ 573881 h 2552702"/>
                    <a:gd name="connsiteX65" fmla="*/ 3291681 w 3582988"/>
                    <a:gd name="connsiteY65" fmla="*/ 550069 h 2552702"/>
                    <a:gd name="connsiteX66" fmla="*/ 3215481 w 3582988"/>
                    <a:gd name="connsiteY66" fmla="*/ 573881 h 2552702"/>
                    <a:gd name="connsiteX67" fmla="*/ 3153569 w 3582988"/>
                    <a:gd name="connsiteY67" fmla="*/ 545306 h 2552702"/>
                    <a:gd name="connsiteX68" fmla="*/ 3072606 w 3582988"/>
                    <a:gd name="connsiteY68" fmla="*/ 550069 h 2552702"/>
                    <a:gd name="connsiteX69" fmla="*/ 3015456 w 3582988"/>
                    <a:gd name="connsiteY69" fmla="*/ 564356 h 2552702"/>
                    <a:gd name="connsiteX70" fmla="*/ 2829719 w 3582988"/>
                    <a:gd name="connsiteY70" fmla="*/ 511969 h 2552702"/>
                    <a:gd name="connsiteX71" fmla="*/ 2705894 w 3582988"/>
                    <a:gd name="connsiteY71" fmla="*/ 469106 h 2552702"/>
                    <a:gd name="connsiteX72" fmla="*/ 2701131 w 3582988"/>
                    <a:gd name="connsiteY72" fmla="*/ 507206 h 2552702"/>
                    <a:gd name="connsiteX73" fmla="*/ 2705894 w 3582988"/>
                    <a:gd name="connsiteY73" fmla="*/ 550069 h 2552702"/>
                    <a:gd name="connsiteX74" fmla="*/ 2672556 w 3582988"/>
                    <a:gd name="connsiteY74" fmla="*/ 578644 h 2552702"/>
                    <a:gd name="connsiteX75" fmla="*/ 2648744 w 3582988"/>
                    <a:gd name="connsiteY75" fmla="*/ 554831 h 2552702"/>
                    <a:gd name="connsiteX76" fmla="*/ 2605881 w 3582988"/>
                    <a:gd name="connsiteY76" fmla="*/ 588169 h 2552702"/>
                    <a:gd name="connsiteX77" fmla="*/ 2553494 w 3582988"/>
                    <a:gd name="connsiteY77" fmla="*/ 621506 h 2552702"/>
                    <a:gd name="connsiteX78" fmla="*/ 2548731 w 3582988"/>
                    <a:gd name="connsiteY78" fmla="*/ 683419 h 2552702"/>
                    <a:gd name="connsiteX79" fmla="*/ 2591594 w 3582988"/>
                    <a:gd name="connsiteY79" fmla="*/ 773906 h 2552702"/>
                    <a:gd name="connsiteX80" fmla="*/ 2615406 w 3582988"/>
                    <a:gd name="connsiteY80" fmla="*/ 840581 h 2552702"/>
                    <a:gd name="connsiteX81" fmla="*/ 2596356 w 3582988"/>
                    <a:gd name="connsiteY81" fmla="*/ 897731 h 2552702"/>
                    <a:gd name="connsiteX82" fmla="*/ 2620169 w 3582988"/>
                    <a:gd name="connsiteY82" fmla="*/ 978694 h 2552702"/>
                    <a:gd name="connsiteX83" fmla="*/ 2653506 w 3582988"/>
                    <a:gd name="connsiteY83" fmla="*/ 1050131 h 2552702"/>
                    <a:gd name="connsiteX84" fmla="*/ 2701131 w 3582988"/>
                    <a:gd name="connsiteY84" fmla="*/ 1088231 h 2552702"/>
                    <a:gd name="connsiteX85" fmla="*/ 2753519 w 3582988"/>
                    <a:gd name="connsiteY85" fmla="*/ 1097756 h 2552702"/>
                    <a:gd name="connsiteX86" fmla="*/ 2772569 w 3582988"/>
                    <a:gd name="connsiteY86" fmla="*/ 1173956 h 2552702"/>
                    <a:gd name="connsiteX87" fmla="*/ 2767806 w 3582988"/>
                    <a:gd name="connsiteY87" fmla="*/ 1245394 h 2552702"/>
                    <a:gd name="connsiteX88" fmla="*/ 2782094 w 3582988"/>
                    <a:gd name="connsiteY88" fmla="*/ 1369219 h 2552702"/>
                    <a:gd name="connsiteX89" fmla="*/ 2801144 w 3582988"/>
                    <a:gd name="connsiteY89" fmla="*/ 1435894 h 2552702"/>
                    <a:gd name="connsiteX90" fmla="*/ 2743994 w 3582988"/>
                    <a:gd name="connsiteY90" fmla="*/ 1407319 h 2552702"/>
                    <a:gd name="connsiteX91" fmla="*/ 2724944 w 3582988"/>
                    <a:gd name="connsiteY91" fmla="*/ 1354931 h 2552702"/>
                    <a:gd name="connsiteX92" fmla="*/ 2729706 w 3582988"/>
                    <a:gd name="connsiteY92" fmla="*/ 1278731 h 2552702"/>
                    <a:gd name="connsiteX93" fmla="*/ 2677319 w 3582988"/>
                    <a:gd name="connsiteY93" fmla="*/ 1207294 h 2552702"/>
                    <a:gd name="connsiteX94" fmla="*/ 2667794 w 3582988"/>
                    <a:gd name="connsiteY94" fmla="*/ 1131094 h 2552702"/>
                    <a:gd name="connsiteX95" fmla="*/ 2639219 w 3582988"/>
                    <a:gd name="connsiteY95" fmla="*/ 1059656 h 2552702"/>
                    <a:gd name="connsiteX96" fmla="*/ 2620169 w 3582988"/>
                    <a:gd name="connsiteY96" fmla="*/ 997744 h 2552702"/>
                    <a:gd name="connsiteX97" fmla="*/ 2582069 w 3582988"/>
                    <a:gd name="connsiteY97" fmla="*/ 931069 h 2552702"/>
                    <a:gd name="connsiteX98" fmla="*/ 2534444 w 3582988"/>
                    <a:gd name="connsiteY98" fmla="*/ 902494 h 2552702"/>
                    <a:gd name="connsiteX99" fmla="*/ 2434431 w 3582988"/>
                    <a:gd name="connsiteY99" fmla="*/ 935831 h 2552702"/>
                    <a:gd name="connsiteX100" fmla="*/ 2358231 w 3582988"/>
                    <a:gd name="connsiteY100" fmla="*/ 1002506 h 2552702"/>
                    <a:gd name="connsiteX101" fmla="*/ 2320131 w 3582988"/>
                    <a:gd name="connsiteY101" fmla="*/ 1102519 h 2552702"/>
                    <a:gd name="connsiteX102" fmla="*/ 2277269 w 3582988"/>
                    <a:gd name="connsiteY102" fmla="*/ 1212056 h 2552702"/>
                    <a:gd name="connsiteX103" fmla="*/ 2286794 w 3582988"/>
                    <a:gd name="connsiteY103" fmla="*/ 1321594 h 2552702"/>
                    <a:gd name="connsiteX104" fmla="*/ 2348706 w 3582988"/>
                    <a:gd name="connsiteY104" fmla="*/ 1378744 h 2552702"/>
                    <a:gd name="connsiteX105" fmla="*/ 2396331 w 3582988"/>
                    <a:gd name="connsiteY105" fmla="*/ 1393031 h 2552702"/>
                    <a:gd name="connsiteX106" fmla="*/ 2458244 w 3582988"/>
                    <a:gd name="connsiteY106" fmla="*/ 1450181 h 2552702"/>
                    <a:gd name="connsiteX107" fmla="*/ 2529681 w 3582988"/>
                    <a:gd name="connsiteY107" fmla="*/ 1426369 h 2552702"/>
                    <a:gd name="connsiteX108" fmla="*/ 2601119 w 3582988"/>
                    <a:gd name="connsiteY108" fmla="*/ 1407319 h 2552702"/>
                    <a:gd name="connsiteX109" fmla="*/ 2591594 w 3582988"/>
                    <a:gd name="connsiteY109" fmla="*/ 1445419 h 2552702"/>
                    <a:gd name="connsiteX110" fmla="*/ 2563019 w 3582988"/>
                    <a:gd name="connsiteY110" fmla="*/ 1440656 h 2552702"/>
                    <a:gd name="connsiteX111" fmla="*/ 2582069 w 3582988"/>
                    <a:gd name="connsiteY111" fmla="*/ 1493044 h 2552702"/>
                    <a:gd name="connsiteX112" fmla="*/ 2567781 w 3582988"/>
                    <a:gd name="connsiteY112" fmla="*/ 1535906 h 2552702"/>
                    <a:gd name="connsiteX113" fmla="*/ 2553494 w 3582988"/>
                    <a:gd name="connsiteY113" fmla="*/ 1578769 h 2552702"/>
                    <a:gd name="connsiteX114" fmla="*/ 2510631 w 3582988"/>
                    <a:gd name="connsiteY114" fmla="*/ 1588294 h 2552702"/>
                    <a:gd name="connsiteX115" fmla="*/ 2453481 w 3582988"/>
                    <a:gd name="connsiteY115" fmla="*/ 1569244 h 2552702"/>
                    <a:gd name="connsiteX116" fmla="*/ 2405856 w 3582988"/>
                    <a:gd name="connsiteY116" fmla="*/ 1588294 h 2552702"/>
                    <a:gd name="connsiteX117" fmla="*/ 2472531 w 3582988"/>
                    <a:gd name="connsiteY117" fmla="*/ 1645444 h 2552702"/>
                    <a:gd name="connsiteX118" fmla="*/ 2534444 w 3582988"/>
                    <a:gd name="connsiteY118" fmla="*/ 1645444 h 2552702"/>
                    <a:gd name="connsiteX119" fmla="*/ 2591594 w 3582988"/>
                    <a:gd name="connsiteY119" fmla="*/ 1721644 h 2552702"/>
                    <a:gd name="connsiteX120" fmla="*/ 2624931 w 3582988"/>
                    <a:gd name="connsiteY120" fmla="*/ 1774031 h 2552702"/>
                    <a:gd name="connsiteX121" fmla="*/ 2682081 w 3582988"/>
                    <a:gd name="connsiteY121" fmla="*/ 1764506 h 2552702"/>
                    <a:gd name="connsiteX122" fmla="*/ 2705894 w 3582988"/>
                    <a:gd name="connsiteY122" fmla="*/ 1797844 h 2552702"/>
                    <a:gd name="connsiteX123" fmla="*/ 2653506 w 3582988"/>
                    <a:gd name="connsiteY123" fmla="*/ 1812131 h 2552702"/>
                    <a:gd name="connsiteX124" fmla="*/ 2577306 w 3582988"/>
                    <a:gd name="connsiteY124" fmla="*/ 1835944 h 2552702"/>
                    <a:gd name="connsiteX125" fmla="*/ 2567781 w 3582988"/>
                    <a:gd name="connsiteY125" fmla="*/ 1902619 h 2552702"/>
                    <a:gd name="connsiteX126" fmla="*/ 2596356 w 3582988"/>
                    <a:gd name="connsiteY126" fmla="*/ 1974056 h 2552702"/>
                    <a:gd name="connsiteX127" fmla="*/ 2639219 w 3582988"/>
                    <a:gd name="connsiteY127" fmla="*/ 2026444 h 2552702"/>
                    <a:gd name="connsiteX128" fmla="*/ 2624931 w 3582988"/>
                    <a:gd name="connsiteY128" fmla="*/ 2169319 h 2552702"/>
                    <a:gd name="connsiteX129" fmla="*/ 2705894 w 3582988"/>
                    <a:gd name="connsiteY129" fmla="*/ 2269331 h 2552702"/>
                    <a:gd name="connsiteX130" fmla="*/ 2643982 w 3582988"/>
                    <a:gd name="connsiteY130" fmla="*/ 2293144 h 2552702"/>
                    <a:gd name="connsiteX131" fmla="*/ 2643981 w 3582988"/>
                    <a:gd name="connsiteY131" fmla="*/ 2445546 h 2552702"/>
                    <a:gd name="connsiteX132" fmla="*/ 2520156 w 3582988"/>
                    <a:gd name="connsiteY132" fmla="*/ 2455070 h 2552702"/>
                    <a:gd name="connsiteX133" fmla="*/ 1281906 w 3582988"/>
                    <a:gd name="connsiteY133" fmla="*/ 1859756 h 2552702"/>
                    <a:gd name="connsiteX134" fmla="*/ 753269 w 3582988"/>
                    <a:gd name="connsiteY134" fmla="*/ 1650206 h 2552702"/>
                    <a:gd name="connsiteX135" fmla="*/ 419894 w 3582988"/>
                    <a:gd name="connsiteY135" fmla="*/ 1531144 h 2552702"/>
                    <a:gd name="connsiteX0" fmla="*/ 96044 w 3582988"/>
                    <a:gd name="connsiteY0" fmla="*/ 1526381 h 2554289"/>
                    <a:gd name="connsiteX1" fmla="*/ 129381 w 3582988"/>
                    <a:gd name="connsiteY1" fmla="*/ 1445419 h 2554289"/>
                    <a:gd name="connsiteX2" fmla="*/ 129381 w 3582988"/>
                    <a:gd name="connsiteY2" fmla="*/ 1388269 h 2554289"/>
                    <a:gd name="connsiteX3" fmla="*/ 138906 w 3582988"/>
                    <a:gd name="connsiteY3" fmla="*/ 1345406 h 2554289"/>
                    <a:gd name="connsiteX4" fmla="*/ 110331 w 3582988"/>
                    <a:gd name="connsiteY4" fmla="*/ 1288256 h 2554289"/>
                    <a:gd name="connsiteX5" fmla="*/ 119856 w 3582988"/>
                    <a:gd name="connsiteY5" fmla="*/ 1216819 h 2554289"/>
                    <a:gd name="connsiteX6" fmla="*/ 72231 w 3582988"/>
                    <a:gd name="connsiteY6" fmla="*/ 1231106 h 2554289"/>
                    <a:gd name="connsiteX7" fmla="*/ 57944 w 3582988"/>
                    <a:gd name="connsiteY7" fmla="*/ 1264444 h 2554289"/>
                    <a:gd name="connsiteX8" fmla="*/ 5556 w 3582988"/>
                    <a:gd name="connsiteY8" fmla="*/ 1264444 h 2554289"/>
                    <a:gd name="connsiteX9" fmla="*/ 24606 w 3582988"/>
                    <a:gd name="connsiteY9" fmla="*/ 1216819 h 2554289"/>
                    <a:gd name="connsiteX10" fmla="*/ 57944 w 3582988"/>
                    <a:gd name="connsiteY10" fmla="*/ 1178719 h 2554289"/>
                    <a:gd name="connsiteX11" fmla="*/ 76994 w 3582988"/>
                    <a:gd name="connsiteY11" fmla="*/ 1197769 h 2554289"/>
                    <a:gd name="connsiteX12" fmla="*/ 100806 w 3582988"/>
                    <a:gd name="connsiteY12" fmla="*/ 1173956 h 2554289"/>
                    <a:gd name="connsiteX13" fmla="*/ 86519 w 3582988"/>
                    <a:gd name="connsiteY13" fmla="*/ 1150144 h 2554289"/>
                    <a:gd name="connsiteX14" fmla="*/ 53181 w 3582988"/>
                    <a:gd name="connsiteY14" fmla="*/ 1140619 h 2554289"/>
                    <a:gd name="connsiteX15" fmla="*/ 57944 w 3582988"/>
                    <a:gd name="connsiteY15" fmla="*/ 1073944 h 2554289"/>
                    <a:gd name="connsiteX16" fmla="*/ 119856 w 3582988"/>
                    <a:gd name="connsiteY16" fmla="*/ 1035844 h 2554289"/>
                    <a:gd name="connsiteX17" fmla="*/ 167481 w 3582988"/>
                    <a:gd name="connsiteY17" fmla="*/ 926306 h 2554289"/>
                    <a:gd name="connsiteX18" fmla="*/ 181769 w 3582988"/>
                    <a:gd name="connsiteY18" fmla="*/ 816769 h 2554289"/>
                    <a:gd name="connsiteX19" fmla="*/ 181769 w 3582988"/>
                    <a:gd name="connsiteY19" fmla="*/ 745331 h 2554289"/>
                    <a:gd name="connsiteX20" fmla="*/ 234156 w 3582988"/>
                    <a:gd name="connsiteY20" fmla="*/ 735806 h 2554289"/>
                    <a:gd name="connsiteX21" fmla="*/ 272256 w 3582988"/>
                    <a:gd name="connsiteY21" fmla="*/ 692944 h 2554289"/>
                    <a:gd name="connsiteX22" fmla="*/ 334169 w 3582988"/>
                    <a:gd name="connsiteY22" fmla="*/ 640556 h 2554289"/>
                    <a:gd name="connsiteX23" fmla="*/ 396081 w 3582988"/>
                    <a:gd name="connsiteY23" fmla="*/ 516731 h 2554289"/>
                    <a:gd name="connsiteX24" fmla="*/ 457994 w 3582988"/>
                    <a:gd name="connsiteY24" fmla="*/ 454819 h 2554289"/>
                    <a:gd name="connsiteX25" fmla="*/ 567531 w 3582988"/>
                    <a:gd name="connsiteY25" fmla="*/ 421481 h 2554289"/>
                    <a:gd name="connsiteX26" fmla="*/ 700881 w 3582988"/>
                    <a:gd name="connsiteY26" fmla="*/ 392906 h 2554289"/>
                    <a:gd name="connsiteX27" fmla="*/ 767556 w 3582988"/>
                    <a:gd name="connsiteY27" fmla="*/ 307181 h 2554289"/>
                    <a:gd name="connsiteX28" fmla="*/ 867569 w 3582988"/>
                    <a:gd name="connsiteY28" fmla="*/ 302419 h 2554289"/>
                    <a:gd name="connsiteX29" fmla="*/ 929481 w 3582988"/>
                    <a:gd name="connsiteY29" fmla="*/ 226219 h 2554289"/>
                    <a:gd name="connsiteX30" fmla="*/ 1010444 w 3582988"/>
                    <a:gd name="connsiteY30" fmla="*/ 173831 h 2554289"/>
                    <a:gd name="connsiteX31" fmla="*/ 1000919 w 3582988"/>
                    <a:gd name="connsiteY31" fmla="*/ 102394 h 2554289"/>
                    <a:gd name="connsiteX32" fmla="*/ 1062831 w 3582988"/>
                    <a:gd name="connsiteY32" fmla="*/ 92869 h 2554289"/>
                    <a:gd name="connsiteX33" fmla="*/ 1119981 w 3582988"/>
                    <a:gd name="connsiteY33" fmla="*/ 64294 h 2554289"/>
                    <a:gd name="connsiteX34" fmla="*/ 1172369 w 3582988"/>
                    <a:gd name="connsiteY34" fmla="*/ 64294 h 2554289"/>
                    <a:gd name="connsiteX35" fmla="*/ 1248569 w 3582988"/>
                    <a:gd name="connsiteY35" fmla="*/ 45244 h 2554289"/>
                    <a:gd name="connsiteX36" fmla="*/ 1253331 w 3582988"/>
                    <a:gd name="connsiteY36" fmla="*/ 7144 h 2554289"/>
                    <a:gd name="connsiteX37" fmla="*/ 1410494 w 3582988"/>
                    <a:gd name="connsiteY37" fmla="*/ 2381 h 2554289"/>
                    <a:gd name="connsiteX38" fmla="*/ 1510506 w 3582988"/>
                    <a:gd name="connsiteY38" fmla="*/ 21431 h 2554289"/>
                    <a:gd name="connsiteX39" fmla="*/ 1567656 w 3582988"/>
                    <a:gd name="connsiteY39" fmla="*/ 64294 h 2554289"/>
                    <a:gd name="connsiteX40" fmla="*/ 1667669 w 3582988"/>
                    <a:gd name="connsiteY40" fmla="*/ 59531 h 2554289"/>
                    <a:gd name="connsiteX41" fmla="*/ 1772444 w 3582988"/>
                    <a:gd name="connsiteY41" fmla="*/ 116681 h 2554289"/>
                    <a:gd name="connsiteX42" fmla="*/ 1867694 w 3582988"/>
                    <a:gd name="connsiteY42" fmla="*/ 159544 h 2554289"/>
                    <a:gd name="connsiteX43" fmla="*/ 1934369 w 3582988"/>
                    <a:gd name="connsiteY43" fmla="*/ 140494 h 2554289"/>
                    <a:gd name="connsiteX44" fmla="*/ 2034381 w 3582988"/>
                    <a:gd name="connsiteY44" fmla="*/ 178594 h 2554289"/>
                    <a:gd name="connsiteX45" fmla="*/ 2124869 w 3582988"/>
                    <a:gd name="connsiteY45" fmla="*/ 192881 h 2554289"/>
                    <a:gd name="connsiteX46" fmla="*/ 2234406 w 3582988"/>
                    <a:gd name="connsiteY46" fmla="*/ 183356 h 2554289"/>
                    <a:gd name="connsiteX47" fmla="*/ 2343944 w 3582988"/>
                    <a:gd name="connsiteY47" fmla="*/ 230981 h 2554289"/>
                    <a:gd name="connsiteX48" fmla="*/ 2439194 w 3582988"/>
                    <a:gd name="connsiteY48" fmla="*/ 245269 h 2554289"/>
                    <a:gd name="connsiteX49" fmla="*/ 2505869 w 3582988"/>
                    <a:gd name="connsiteY49" fmla="*/ 245269 h 2554289"/>
                    <a:gd name="connsiteX50" fmla="*/ 2539206 w 3582988"/>
                    <a:gd name="connsiteY50" fmla="*/ 292894 h 2554289"/>
                    <a:gd name="connsiteX51" fmla="*/ 2667794 w 3582988"/>
                    <a:gd name="connsiteY51" fmla="*/ 335756 h 2554289"/>
                    <a:gd name="connsiteX52" fmla="*/ 2820194 w 3582988"/>
                    <a:gd name="connsiteY52" fmla="*/ 340519 h 2554289"/>
                    <a:gd name="connsiteX53" fmla="*/ 2934494 w 3582988"/>
                    <a:gd name="connsiteY53" fmla="*/ 364331 h 2554289"/>
                    <a:gd name="connsiteX54" fmla="*/ 3091656 w 3582988"/>
                    <a:gd name="connsiteY54" fmla="*/ 402431 h 2554289"/>
                    <a:gd name="connsiteX55" fmla="*/ 3239294 w 3582988"/>
                    <a:gd name="connsiteY55" fmla="*/ 454819 h 2554289"/>
                    <a:gd name="connsiteX56" fmla="*/ 3334544 w 3582988"/>
                    <a:gd name="connsiteY56" fmla="*/ 478631 h 2554289"/>
                    <a:gd name="connsiteX57" fmla="*/ 3434556 w 3582988"/>
                    <a:gd name="connsiteY57" fmla="*/ 521494 h 2554289"/>
                    <a:gd name="connsiteX58" fmla="*/ 3520281 w 3582988"/>
                    <a:gd name="connsiteY58" fmla="*/ 578644 h 2554289"/>
                    <a:gd name="connsiteX59" fmla="*/ 3582194 w 3582988"/>
                    <a:gd name="connsiteY59" fmla="*/ 645319 h 2554289"/>
                    <a:gd name="connsiteX60" fmla="*/ 3525044 w 3582988"/>
                    <a:gd name="connsiteY60" fmla="*/ 645319 h 2554289"/>
                    <a:gd name="connsiteX61" fmla="*/ 3463131 w 3582988"/>
                    <a:gd name="connsiteY61" fmla="*/ 626269 h 2554289"/>
                    <a:gd name="connsiteX62" fmla="*/ 3434556 w 3582988"/>
                    <a:gd name="connsiteY62" fmla="*/ 597694 h 2554289"/>
                    <a:gd name="connsiteX63" fmla="*/ 3367881 w 3582988"/>
                    <a:gd name="connsiteY63" fmla="*/ 573881 h 2554289"/>
                    <a:gd name="connsiteX64" fmla="*/ 3320256 w 3582988"/>
                    <a:gd name="connsiteY64" fmla="*/ 573881 h 2554289"/>
                    <a:gd name="connsiteX65" fmla="*/ 3291681 w 3582988"/>
                    <a:gd name="connsiteY65" fmla="*/ 550069 h 2554289"/>
                    <a:gd name="connsiteX66" fmla="*/ 3215481 w 3582988"/>
                    <a:gd name="connsiteY66" fmla="*/ 573881 h 2554289"/>
                    <a:gd name="connsiteX67" fmla="*/ 3153569 w 3582988"/>
                    <a:gd name="connsiteY67" fmla="*/ 545306 h 2554289"/>
                    <a:gd name="connsiteX68" fmla="*/ 3072606 w 3582988"/>
                    <a:gd name="connsiteY68" fmla="*/ 550069 h 2554289"/>
                    <a:gd name="connsiteX69" fmla="*/ 3015456 w 3582988"/>
                    <a:gd name="connsiteY69" fmla="*/ 564356 h 2554289"/>
                    <a:gd name="connsiteX70" fmla="*/ 2829719 w 3582988"/>
                    <a:gd name="connsiteY70" fmla="*/ 511969 h 2554289"/>
                    <a:gd name="connsiteX71" fmla="*/ 2705894 w 3582988"/>
                    <a:gd name="connsiteY71" fmla="*/ 469106 h 2554289"/>
                    <a:gd name="connsiteX72" fmla="*/ 2701131 w 3582988"/>
                    <a:gd name="connsiteY72" fmla="*/ 507206 h 2554289"/>
                    <a:gd name="connsiteX73" fmla="*/ 2705894 w 3582988"/>
                    <a:gd name="connsiteY73" fmla="*/ 550069 h 2554289"/>
                    <a:gd name="connsiteX74" fmla="*/ 2672556 w 3582988"/>
                    <a:gd name="connsiteY74" fmla="*/ 578644 h 2554289"/>
                    <a:gd name="connsiteX75" fmla="*/ 2648744 w 3582988"/>
                    <a:gd name="connsiteY75" fmla="*/ 554831 h 2554289"/>
                    <a:gd name="connsiteX76" fmla="*/ 2605881 w 3582988"/>
                    <a:gd name="connsiteY76" fmla="*/ 588169 h 2554289"/>
                    <a:gd name="connsiteX77" fmla="*/ 2553494 w 3582988"/>
                    <a:gd name="connsiteY77" fmla="*/ 621506 h 2554289"/>
                    <a:gd name="connsiteX78" fmla="*/ 2548731 w 3582988"/>
                    <a:gd name="connsiteY78" fmla="*/ 683419 h 2554289"/>
                    <a:gd name="connsiteX79" fmla="*/ 2591594 w 3582988"/>
                    <a:gd name="connsiteY79" fmla="*/ 773906 h 2554289"/>
                    <a:gd name="connsiteX80" fmla="*/ 2615406 w 3582988"/>
                    <a:gd name="connsiteY80" fmla="*/ 840581 h 2554289"/>
                    <a:gd name="connsiteX81" fmla="*/ 2596356 w 3582988"/>
                    <a:gd name="connsiteY81" fmla="*/ 897731 h 2554289"/>
                    <a:gd name="connsiteX82" fmla="*/ 2620169 w 3582988"/>
                    <a:gd name="connsiteY82" fmla="*/ 978694 h 2554289"/>
                    <a:gd name="connsiteX83" fmla="*/ 2653506 w 3582988"/>
                    <a:gd name="connsiteY83" fmla="*/ 1050131 h 2554289"/>
                    <a:gd name="connsiteX84" fmla="*/ 2701131 w 3582988"/>
                    <a:gd name="connsiteY84" fmla="*/ 1088231 h 2554289"/>
                    <a:gd name="connsiteX85" fmla="*/ 2753519 w 3582988"/>
                    <a:gd name="connsiteY85" fmla="*/ 1097756 h 2554289"/>
                    <a:gd name="connsiteX86" fmla="*/ 2772569 w 3582988"/>
                    <a:gd name="connsiteY86" fmla="*/ 1173956 h 2554289"/>
                    <a:gd name="connsiteX87" fmla="*/ 2767806 w 3582988"/>
                    <a:gd name="connsiteY87" fmla="*/ 1245394 h 2554289"/>
                    <a:gd name="connsiteX88" fmla="*/ 2782094 w 3582988"/>
                    <a:gd name="connsiteY88" fmla="*/ 1369219 h 2554289"/>
                    <a:gd name="connsiteX89" fmla="*/ 2801144 w 3582988"/>
                    <a:gd name="connsiteY89" fmla="*/ 1435894 h 2554289"/>
                    <a:gd name="connsiteX90" fmla="*/ 2743994 w 3582988"/>
                    <a:gd name="connsiteY90" fmla="*/ 1407319 h 2554289"/>
                    <a:gd name="connsiteX91" fmla="*/ 2724944 w 3582988"/>
                    <a:gd name="connsiteY91" fmla="*/ 1354931 h 2554289"/>
                    <a:gd name="connsiteX92" fmla="*/ 2729706 w 3582988"/>
                    <a:gd name="connsiteY92" fmla="*/ 1278731 h 2554289"/>
                    <a:gd name="connsiteX93" fmla="*/ 2677319 w 3582988"/>
                    <a:gd name="connsiteY93" fmla="*/ 1207294 h 2554289"/>
                    <a:gd name="connsiteX94" fmla="*/ 2667794 w 3582988"/>
                    <a:gd name="connsiteY94" fmla="*/ 1131094 h 2554289"/>
                    <a:gd name="connsiteX95" fmla="*/ 2639219 w 3582988"/>
                    <a:gd name="connsiteY95" fmla="*/ 1059656 h 2554289"/>
                    <a:gd name="connsiteX96" fmla="*/ 2620169 w 3582988"/>
                    <a:gd name="connsiteY96" fmla="*/ 997744 h 2554289"/>
                    <a:gd name="connsiteX97" fmla="*/ 2582069 w 3582988"/>
                    <a:gd name="connsiteY97" fmla="*/ 931069 h 2554289"/>
                    <a:gd name="connsiteX98" fmla="*/ 2534444 w 3582988"/>
                    <a:gd name="connsiteY98" fmla="*/ 902494 h 2554289"/>
                    <a:gd name="connsiteX99" fmla="*/ 2434431 w 3582988"/>
                    <a:gd name="connsiteY99" fmla="*/ 935831 h 2554289"/>
                    <a:gd name="connsiteX100" fmla="*/ 2358231 w 3582988"/>
                    <a:gd name="connsiteY100" fmla="*/ 1002506 h 2554289"/>
                    <a:gd name="connsiteX101" fmla="*/ 2320131 w 3582988"/>
                    <a:gd name="connsiteY101" fmla="*/ 1102519 h 2554289"/>
                    <a:gd name="connsiteX102" fmla="*/ 2277269 w 3582988"/>
                    <a:gd name="connsiteY102" fmla="*/ 1212056 h 2554289"/>
                    <a:gd name="connsiteX103" fmla="*/ 2286794 w 3582988"/>
                    <a:gd name="connsiteY103" fmla="*/ 1321594 h 2554289"/>
                    <a:gd name="connsiteX104" fmla="*/ 2348706 w 3582988"/>
                    <a:gd name="connsiteY104" fmla="*/ 1378744 h 2554289"/>
                    <a:gd name="connsiteX105" fmla="*/ 2396331 w 3582988"/>
                    <a:gd name="connsiteY105" fmla="*/ 1393031 h 2554289"/>
                    <a:gd name="connsiteX106" fmla="*/ 2458244 w 3582988"/>
                    <a:gd name="connsiteY106" fmla="*/ 1450181 h 2554289"/>
                    <a:gd name="connsiteX107" fmla="*/ 2529681 w 3582988"/>
                    <a:gd name="connsiteY107" fmla="*/ 1426369 h 2554289"/>
                    <a:gd name="connsiteX108" fmla="*/ 2601119 w 3582988"/>
                    <a:gd name="connsiteY108" fmla="*/ 1407319 h 2554289"/>
                    <a:gd name="connsiteX109" fmla="*/ 2591594 w 3582988"/>
                    <a:gd name="connsiteY109" fmla="*/ 1445419 h 2554289"/>
                    <a:gd name="connsiteX110" fmla="*/ 2563019 w 3582988"/>
                    <a:gd name="connsiteY110" fmla="*/ 1440656 h 2554289"/>
                    <a:gd name="connsiteX111" fmla="*/ 2582069 w 3582988"/>
                    <a:gd name="connsiteY111" fmla="*/ 1493044 h 2554289"/>
                    <a:gd name="connsiteX112" fmla="*/ 2567781 w 3582988"/>
                    <a:gd name="connsiteY112" fmla="*/ 1535906 h 2554289"/>
                    <a:gd name="connsiteX113" fmla="*/ 2553494 w 3582988"/>
                    <a:gd name="connsiteY113" fmla="*/ 1578769 h 2554289"/>
                    <a:gd name="connsiteX114" fmla="*/ 2510631 w 3582988"/>
                    <a:gd name="connsiteY114" fmla="*/ 1588294 h 2554289"/>
                    <a:gd name="connsiteX115" fmla="*/ 2453481 w 3582988"/>
                    <a:gd name="connsiteY115" fmla="*/ 1569244 h 2554289"/>
                    <a:gd name="connsiteX116" fmla="*/ 2405856 w 3582988"/>
                    <a:gd name="connsiteY116" fmla="*/ 1588294 h 2554289"/>
                    <a:gd name="connsiteX117" fmla="*/ 2472531 w 3582988"/>
                    <a:gd name="connsiteY117" fmla="*/ 1645444 h 2554289"/>
                    <a:gd name="connsiteX118" fmla="*/ 2534444 w 3582988"/>
                    <a:gd name="connsiteY118" fmla="*/ 1645444 h 2554289"/>
                    <a:gd name="connsiteX119" fmla="*/ 2591594 w 3582988"/>
                    <a:gd name="connsiteY119" fmla="*/ 1721644 h 2554289"/>
                    <a:gd name="connsiteX120" fmla="*/ 2624931 w 3582988"/>
                    <a:gd name="connsiteY120" fmla="*/ 1774031 h 2554289"/>
                    <a:gd name="connsiteX121" fmla="*/ 2682081 w 3582988"/>
                    <a:gd name="connsiteY121" fmla="*/ 1764506 h 2554289"/>
                    <a:gd name="connsiteX122" fmla="*/ 2705894 w 3582988"/>
                    <a:gd name="connsiteY122" fmla="*/ 1797844 h 2554289"/>
                    <a:gd name="connsiteX123" fmla="*/ 2653506 w 3582988"/>
                    <a:gd name="connsiteY123" fmla="*/ 1812131 h 2554289"/>
                    <a:gd name="connsiteX124" fmla="*/ 2577306 w 3582988"/>
                    <a:gd name="connsiteY124" fmla="*/ 1835944 h 2554289"/>
                    <a:gd name="connsiteX125" fmla="*/ 2567781 w 3582988"/>
                    <a:gd name="connsiteY125" fmla="*/ 1902619 h 2554289"/>
                    <a:gd name="connsiteX126" fmla="*/ 2596356 w 3582988"/>
                    <a:gd name="connsiteY126" fmla="*/ 1974056 h 2554289"/>
                    <a:gd name="connsiteX127" fmla="*/ 2639219 w 3582988"/>
                    <a:gd name="connsiteY127" fmla="*/ 2026444 h 2554289"/>
                    <a:gd name="connsiteX128" fmla="*/ 2624931 w 3582988"/>
                    <a:gd name="connsiteY128" fmla="*/ 2169319 h 2554289"/>
                    <a:gd name="connsiteX129" fmla="*/ 2705894 w 3582988"/>
                    <a:gd name="connsiteY129" fmla="*/ 2269331 h 2554289"/>
                    <a:gd name="connsiteX130" fmla="*/ 2643982 w 3582988"/>
                    <a:gd name="connsiteY130" fmla="*/ 2293144 h 2554289"/>
                    <a:gd name="connsiteX131" fmla="*/ 2572544 w 3582988"/>
                    <a:gd name="connsiteY131" fmla="*/ 2455071 h 2554289"/>
                    <a:gd name="connsiteX132" fmla="*/ 2520156 w 3582988"/>
                    <a:gd name="connsiteY132" fmla="*/ 2455070 h 2554289"/>
                    <a:gd name="connsiteX133" fmla="*/ 1281906 w 3582988"/>
                    <a:gd name="connsiteY133" fmla="*/ 1859756 h 2554289"/>
                    <a:gd name="connsiteX134" fmla="*/ 753269 w 3582988"/>
                    <a:gd name="connsiteY134" fmla="*/ 1650206 h 2554289"/>
                    <a:gd name="connsiteX135" fmla="*/ 419894 w 3582988"/>
                    <a:gd name="connsiteY135" fmla="*/ 1531144 h 2554289"/>
                    <a:gd name="connsiteX0" fmla="*/ 96044 w 3582988"/>
                    <a:gd name="connsiteY0" fmla="*/ 1526381 h 2482059"/>
                    <a:gd name="connsiteX1" fmla="*/ 129381 w 3582988"/>
                    <a:gd name="connsiteY1" fmla="*/ 1445419 h 2482059"/>
                    <a:gd name="connsiteX2" fmla="*/ 129381 w 3582988"/>
                    <a:gd name="connsiteY2" fmla="*/ 1388269 h 2482059"/>
                    <a:gd name="connsiteX3" fmla="*/ 138906 w 3582988"/>
                    <a:gd name="connsiteY3" fmla="*/ 1345406 h 2482059"/>
                    <a:gd name="connsiteX4" fmla="*/ 110331 w 3582988"/>
                    <a:gd name="connsiteY4" fmla="*/ 1288256 h 2482059"/>
                    <a:gd name="connsiteX5" fmla="*/ 119856 w 3582988"/>
                    <a:gd name="connsiteY5" fmla="*/ 1216819 h 2482059"/>
                    <a:gd name="connsiteX6" fmla="*/ 72231 w 3582988"/>
                    <a:gd name="connsiteY6" fmla="*/ 1231106 h 2482059"/>
                    <a:gd name="connsiteX7" fmla="*/ 57944 w 3582988"/>
                    <a:gd name="connsiteY7" fmla="*/ 1264444 h 2482059"/>
                    <a:gd name="connsiteX8" fmla="*/ 5556 w 3582988"/>
                    <a:gd name="connsiteY8" fmla="*/ 1264444 h 2482059"/>
                    <a:gd name="connsiteX9" fmla="*/ 24606 w 3582988"/>
                    <a:gd name="connsiteY9" fmla="*/ 1216819 h 2482059"/>
                    <a:gd name="connsiteX10" fmla="*/ 57944 w 3582988"/>
                    <a:gd name="connsiteY10" fmla="*/ 1178719 h 2482059"/>
                    <a:gd name="connsiteX11" fmla="*/ 76994 w 3582988"/>
                    <a:gd name="connsiteY11" fmla="*/ 1197769 h 2482059"/>
                    <a:gd name="connsiteX12" fmla="*/ 100806 w 3582988"/>
                    <a:gd name="connsiteY12" fmla="*/ 1173956 h 2482059"/>
                    <a:gd name="connsiteX13" fmla="*/ 86519 w 3582988"/>
                    <a:gd name="connsiteY13" fmla="*/ 1150144 h 2482059"/>
                    <a:gd name="connsiteX14" fmla="*/ 53181 w 3582988"/>
                    <a:gd name="connsiteY14" fmla="*/ 1140619 h 2482059"/>
                    <a:gd name="connsiteX15" fmla="*/ 57944 w 3582988"/>
                    <a:gd name="connsiteY15" fmla="*/ 1073944 h 2482059"/>
                    <a:gd name="connsiteX16" fmla="*/ 119856 w 3582988"/>
                    <a:gd name="connsiteY16" fmla="*/ 1035844 h 2482059"/>
                    <a:gd name="connsiteX17" fmla="*/ 167481 w 3582988"/>
                    <a:gd name="connsiteY17" fmla="*/ 926306 h 2482059"/>
                    <a:gd name="connsiteX18" fmla="*/ 181769 w 3582988"/>
                    <a:gd name="connsiteY18" fmla="*/ 816769 h 2482059"/>
                    <a:gd name="connsiteX19" fmla="*/ 181769 w 3582988"/>
                    <a:gd name="connsiteY19" fmla="*/ 745331 h 2482059"/>
                    <a:gd name="connsiteX20" fmla="*/ 234156 w 3582988"/>
                    <a:gd name="connsiteY20" fmla="*/ 735806 h 2482059"/>
                    <a:gd name="connsiteX21" fmla="*/ 272256 w 3582988"/>
                    <a:gd name="connsiteY21" fmla="*/ 692944 h 2482059"/>
                    <a:gd name="connsiteX22" fmla="*/ 334169 w 3582988"/>
                    <a:gd name="connsiteY22" fmla="*/ 640556 h 2482059"/>
                    <a:gd name="connsiteX23" fmla="*/ 396081 w 3582988"/>
                    <a:gd name="connsiteY23" fmla="*/ 516731 h 2482059"/>
                    <a:gd name="connsiteX24" fmla="*/ 457994 w 3582988"/>
                    <a:gd name="connsiteY24" fmla="*/ 454819 h 2482059"/>
                    <a:gd name="connsiteX25" fmla="*/ 567531 w 3582988"/>
                    <a:gd name="connsiteY25" fmla="*/ 421481 h 2482059"/>
                    <a:gd name="connsiteX26" fmla="*/ 700881 w 3582988"/>
                    <a:gd name="connsiteY26" fmla="*/ 392906 h 2482059"/>
                    <a:gd name="connsiteX27" fmla="*/ 767556 w 3582988"/>
                    <a:gd name="connsiteY27" fmla="*/ 307181 h 2482059"/>
                    <a:gd name="connsiteX28" fmla="*/ 867569 w 3582988"/>
                    <a:gd name="connsiteY28" fmla="*/ 302419 h 2482059"/>
                    <a:gd name="connsiteX29" fmla="*/ 929481 w 3582988"/>
                    <a:gd name="connsiteY29" fmla="*/ 226219 h 2482059"/>
                    <a:gd name="connsiteX30" fmla="*/ 1010444 w 3582988"/>
                    <a:gd name="connsiteY30" fmla="*/ 173831 h 2482059"/>
                    <a:gd name="connsiteX31" fmla="*/ 1000919 w 3582988"/>
                    <a:gd name="connsiteY31" fmla="*/ 102394 h 2482059"/>
                    <a:gd name="connsiteX32" fmla="*/ 1062831 w 3582988"/>
                    <a:gd name="connsiteY32" fmla="*/ 92869 h 2482059"/>
                    <a:gd name="connsiteX33" fmla="*/ 1119981 w 3582988"/>
                    <a:gd name="connsiteY33" fmla="*/ 64294 h 2482059"/>
                    <a:gd name="connsiteX34" fmla="*/ 1172369 w 3582988"/>
                    <a:gd name="connsiteY34" fmla="*/ 64294 h 2482059"/>
                    <a:gd name="connsiteX35" fmla="*/ 1248569 w 3582988"/>
                    <a:gd name="connsiteY35" fmla="*/ 45244 h 2482059"/>
                    <a:gd name="connsiteX36" fmla="*/ 1253331 w 3582988"/>
                    <a:gd name="connsiteY36" fmla="*/ 7144 h 2482059"/>
                    <a:gd name="connsiteX37" fmla="*/ 1410494 w 3582988"/>
                    <a:gd name="connsiteY37" fmla="*/ 2381 h 2482059"/>
                    <a:gd name="connsiteX38" fmla="*/ 1510506 w 3582988"/>
                    <a:gd name="connsiteY38" fmla="*/ 21431 h 2482059"/>
                    <a:gd name="connsiteX39" fmla="*/ 1567656 w 3582988"/>
                    <a:gd name="connsiteY39" fmla="*/ 64294 h 2482059"/>
                    <a:gd name="connsiteX40" fmla="*/ 1667669 w 3582988"/>
                    <a:gd name="connsiteY40" fmla="*/ 59531 h 2482059"/>
                    <a:gd name="connsiteX41" fmla="*/ 1772444 w 3582988"/>
                    <a:gd name="connsiteY41" fmla="*/ 116681 h 2482059"/>
                    <a:gd name="connsiteX42" fmla="*/ 1867694 w 3582988"/>
                    <a:gd name="connsiteY42" fmla="*/ 159544 h 2482059"/>
                    <a:gd name="connsiteX43" fmla="*/ 1934369 w 3582988"/>
                    <a:gd name="connsiteY43" fmla="*/ 140494 h 2482059"/>
                    <a:gd name="connsiteX44" fmla="*/ 2034381 w 3582988"/>
                    <a:gd name="connsiteY44" fmla="*/ 178594 h 2482059"/>
                    <a:gd name="connsiteX45" fmla="*/ 2124869 w 3582988"/>
                    <a:gd name="connsiteY45" fmla="*/ 192881 h 2482059"/>
                    <a:gd name="connsiteX46" fmla="*/ 2234406 w 3582988"/>
                    <a:gd name="connsiteY46" fmla="*/ 183356 h 2482059"/>
                    <a:gd name="connsiteX47" fmla="*/ 2343944 w 3582988"/>
                    <a:gd name="connsiteY47" fmla="*/ 230981 h 2482059"/>
                    <a:gd name="connsiteX48" fmla="*/ 2439194 w 3582988"/>
                    <a:gd name="connsiteY48" fmla="*/ 245269 h 2482059"/>
                    <a:gd name="connsiteX49" fmla="*/ 2505869 w 3582988"/>
                    <a:gd name="connsiteY49" fmla="*/ 245269 h 2482059"/>
                    <a:gd name="connsiteX50" fmla="*/ 2539206 w 3582988"/>
                    <a:gd name="connsiteY50" fmla="*/ 292894 h 2482059"/>
                    <a:gd name="connsiteX51" fmla="*/ 2667794 w 3582988"/>
                    <a:gd name="connsiteY51" fmla="*/ 335756 h 2482059"/>
                    <a:gd name="connsiteX52" fmla="*/ 2820194 w 3582988"/>
                    <a:gd name="connsiteY52" fmla="*/ 340519 h 2482059"/>
                    <a:gd name="connsiteX53" fmla="*/ 2934494 w 3582988"/>
                    <a:gd name="connsiteY53" fmla="*/ 364331 h 2482059"/>
                    <a:gd name="connsiteX54" fmla="*/ 3091656 w 3582988"/>
                    <a:gd name="connsiteY54" fmla="*/ 402431 h 2482059"/>
                    <a:gd name="connsiteX55" fmla="*/ 3239294 w 3582988"/>
                    <a:gd name="connsiteY55" fmla="*/ 454819 h 2482059"/>
                    <a:gd name="connsiteX56" fmla="*/ 3334544 w 3582988"/>
                    <a:gd name="connsiteY56" fmla="*/ 478631 h 2482059"/>
                    <a:gd name="connsiteX57" fmla="*/ 3434556 w 3582988"/>
                    <a:gd name="connsiteY57" fmla="*/ 521494 h 2482059"/>
                    <a:gd name="connsiteX58" fmla="*/ 3520281 w 3582988"/>
                    <a:gd name="connsiteY58" fmla="*/ 578644 h 2482059"/>
                    <a:gd name="connsiteX59" fmla="*/ 3582194 w 3582988"/>
                    <a:gd name="connsiteY59" fmla="*/ 645319 h 2482059"/>
                    <a:gd name="connsiteX60" fmla="*/ 3525044 w 3582988"/>
                    <a:gd name="connsiteY60" fmla="*/ 645319 h 2482059"/>
                    <a:gd name="connsiteX61" fmla="*/ 3463131 w 3582988"/>
                    <a:gd name="connsiteY61" fmla="*/ 626269 h 2482059"/>
                    <a:gd name="connsiteX62" fmla="*/ 3434556 w 3582988"/>
                    <a:gd name="connsiteY62" fmla="*/ 597694 h 2482059"/>
                    <a:gd name="connsiteX63" fmla="*/ 3367881 w 3582988"/>
                    <a:gd name="connsiteY63" fmla="*/ 573881 h 2482059"/>
                    <a:gd name="connsiteX64" fmla="*/ 3320256 w 3582988"/>
                    <a:gd name="connsiteY64" fmla="*/ 573881 h 2482059"/>
                    <a:gd name="connsiteX65" fmla="*/ 3291681 w 3582988"/>
                    <a:gd name="connsiteY65" fmla="*/ 550069 h 2482059"/>
                    <a:gd name="connsiteX66" fmla="*/ 3215481 w 3582988"/>
                    <a:gd name="connsiteY66" fmla="*/ 573881 h 2482059"/>
                    <a:gd name="connsiteX67" fmla="*/ 3153569 w 3582988"/>
                    <a:gd name="connsiteY67" fmla="*/ 545306 h 2482059"/>
                    <a:gd name="connsiteX68" fmla="*/ 3072606 w 3582988"/>
                    <a:gd name="connsiteY68" fmla="*/ 550069 h 2482059"/>
                    <a:gd name="connsiteX69" fmla="*/ 3015456 w 3582988"/>
                    <a:gd name="connsiteY69" fmla="*/ 564356 h 2482059"/>
                    <a:gd name="connsiteX70" fmla="*/ 2829719 w 3582988"/>
                    <a:gd name="connsiteY70" fmla="*/ 511969 h 2482059"/>
                    <a:gd name="connsiteX71" fmla="*/ 2705894 w 3582988"/>
                    <a:gd name="connsiteY71" fmla="*/ 469106 h 2482059"/>
                    <a:gd name="connsiteX72" fmla="*/ 2701131 w 3582988"/>
                    <a:gd name="connsiteY72" fmla="*/ 507206 h 2482059"/>
                    <a:gd name="connsiteX73" fmla="*/ 2705894 w 3582988"/>
                    <a:gd name="connsiteY73" fmla="*/ 550069 h 2482059"/>
                    <a:gd name="connsiteX74" fmla="*/ 2672556 w 3582988"/>
                    <a:gd name="connsiteY74" fmla="*/ 578644 h 2482059"/>
                    <a:gd name="connsiteX75" fmla="*/ 2648744 w 3582988"/>
                    <a:gd name="connsiteY75" fmla="*/ 554831 h 2482059"/>
                    <a:gd name="connsiteX76" fmla="*/ 2605881 w 3582988"/>
                    <a:gd name="connsiteY76" fmla="*/ 588169 h 2482059"/>
                    <a:gd name="connsiteX77" fmla="*/ 2553494 w 3582988"/>
                    <a:gd name="connsiteY77" fmla="*/ 621506 h 2482059"/>
                    <a:gd name="connsiteX78" fmla="*/ 2548731 w 3582988"/>
                    <a:gd name="connsiteY78" fmla="*/ 683419 h 2482059"/>
                    <a:gd name="connsiteX79" fmla="*/ 2591594 w 3582988"/>
                    <a:gd name="connsiteY79" fmla="*/ 773906 h 2482059"/>
                    <a:gd name="connsiteX80" fmla="*/ 2615406 w 3582988"/>
                    <a:gd name="connsiteY80" fmla="*/ 840581 h 2482059"/>
                    <a:gd name="connsiteX81" fmla="*/ 2596356 w 3582988"/>
                    <a:gd name="connsiteY81" fmla="*/ 897731 h 2482059"/>
                    <a:gd name="connsiteX82" fmla="*/ 2620169 w 3582988"/>
                    <a:gd name="connsiteY82" fmla="*/ 978694 h 2482059"/>
                    <a:gd name="connsiteX83" fmla="*/ 2653506 w 3582988"/>
                    <a:gd name="connsiteY83" fmla="*/ 1050131 h 2482059"/>
                    <a:gd name="connsiteX84" fmla="*/ 2701131 w 3582988"/>
                    <a:gd name="connsiteY84" fmla="*/ 1088231 h 2482059"/>
                    <a:gd name="connsiteX85" fmla="*/ 2753519 w 3582988"/>
                    <a:gd name="connsiteY85" fmla="*/ 1097756 h 2482059"/>
                    <a:gd name="connsiteX86" fmla="*/ 2772569 w 3582988"/>
                    <a:gd name="connsiteY86" fmla="*/ 1173956 h 2482059"/>
                    <a:gd name="connsiteX87" fmla="*/ 2767806 w 3582988"/>
                    <a:gd name="connsiteY87" fmla="*/ 1245394 h 2482059"/>
                    <a:gd name="connsiteX88" fmla="*/ 2782094 w 3582988"/>
                    <a:gd name="connsiteY88" fmla="*/ 1369219 h 2482059"/>
                    <a:gd name="connsiteX89" fmla="*/ 2801144 w 3582988"/>
                    <a:gd name="connsiteY89" fmla="*/ 1435894 h 2482059"/>
                    <a:gd name="connsiteX90" fmla="*/ 2743994 w 3582988"/>
                    <a:gd name="connsiteY90" fmla="*/ 1407319 h 2482059"/>
                    <a:gd name="connsiteX91" fmla="*/ 2724944 w 3582988"/>
                    <a:gd name="connsiteY91" fmla="*/ 1354931 h 2482059"/>
                    <a:gd name="connsiteX92" fmla="*/ 2729706 w 3582988"/>
                    <a:gd name="connsiteY92" fmla="*/ 1278731 h 2482059"/>
                    <a:gd name="connsiteX93" fmla="*/ 2677319 w 3582988"/>
                    <a:gd name="connsiteY93" fmla="*/ 1207294 h 2482059"/>
                    <a:gd name="connsiteX94" fmla="*/ 2667794 w 3582988"/>
                    <a:gd name="connsiteY94" fmla="*/ 1131094 h 2482059"/>
                    <a:gd name="connsiteX95" fmla="*/ 2639219 w 3582988"/>
                    <a:gd name="connsiteY95" fmla="*/ 1059656 h 2482059"/>
                    <a:gd name="connsiteX96" fmla="*/ 2620169 w 3582988"/>
                    <a:gd name="connsiteY96" fmla="*/ 997744 h 2482059"/>
                    <a:gd name="connsiteX97" fmla="*/ 2582069 w 3582988"/>
                    <a:gd name="connsiteY97" fmla="*/ 931069 h 2482059"/>
                    <a:gd name="connsiteX98" fmla="*/ 2534444 w 3582988"/>
                    <a:gd name="connsiteY98" fmla="*/ 902494 h 2482059"/>
                    <a:gd name="connsiteX99" fmla="*/ 2434431 w 3582988"/>
                    <a:gd name="connsiteY99" fmla="*/ 935831 h 2482059"/>
                    <a:gd name="connsiteX100" fmla="*/ 2358231 w 3582988"/>
                    <a:gd name="connsiteY100" fmla="*/ 1002506 h 2482059"/>
                    <a:gd name="connsiteX101" fmla="*/ 2320131 w 3582988"/>
                    <a:gd name="connsiteY101" fmla="*/ 1102519 h 2482059"/>
                    <a:gd name="connsiteX102" fmla="*/ 2277269 w 3582988"/>
                    <a:gd name="connsiteY102" fmla="*/ 1212056 h 2482059"/>
                    <a:gd name="connsiteX103" fmla="*/ 2286794 w 3582988"/>
                    <a:gd name="connsiteY103" fmla="*/ 1321594 h 2482059"/>
                    <a:gd name="connsiteX104" fmla="*/ 2348706 w 3582988"/>
                    <a:gd name="connsiteY104" fmla="*/ 1378744 h 2482059"/>
                    <a:gd name="connsiteX105" fmla="*/ 2396331 w 3582988"/>
                    <a:gd name="connsiteY105" fmla="*/ 1393031 h 2482059"/>
                    <a:gd name="connsiteX106" fmla="*/ 2458244 w 3582988"/>
                    <a:gd name="connsiteY106" fmla="*/ 1450181 h 2482059"/>
                    <a:gd name="connsiteX107" fmla="*/ 2529681 w 3582988"/>
                    <a:gd name="connsiteY107" fmla="*/ 1426369 h 2482059"/>
                    <a:gd name="connsiteX108" fmla="*/ 2601119 w 3582988"/>
                    <a:gd name="connsiteY108" fmla="*/ 1407319 h 2482059"/>
                    <a:gd name="connsiteX109" fmla="*/ 2591594 w 3582988"/>
                    <a:gd name="connsiteY109" fmla="*/ 1445419 h 2482059"/>
                    <a:gd name="connsiteX110" fmla="*/ 2563019 w 3582988"/>
                    <a:gd name="connsiteY110" fmla="*/ 1440656 h 2482059"/>
                    <a:gd name="connsiteX111" fmla="*/ 2582069 w 3582988"/>
                    <a:gd name="connsiteY111" fmla="*/ 1493044 h 2482059"/>
                    <a:gd name="connsiteX112" fmla="*/ 2567781 w 3582988"/>
                    <a:gd name="connsiteY112" fmla="*/ 1535906 h 2482059"/>
                    <a:gd name="connsiteX113" fmla="*/ 2553494 w 3582988"/>
                    <a:gd name="connsiteY113" fmla="*/ 1578769 h 2482059"/>
                    <a:gd name="connsiteX114" fmla="*/ 2510631 w 3582988"/>
                    <a:gd name="connsiteY114" fmla="*/ 1588294 h 2482059"/>
                    <a:gd name="connsiteX115" fmla="*/ 2453481 w 3582988"/>
                    <a:gd name="connsiteY115" fmla="*/ 1569244 h 2482059"/>
                    <a:gd name="connsiteX116" fmla="*/ 2405856 w 3582988"/>
                    <a:gd name="connsiteY116" fmla="*/ 1588294 h 2482059"/>
                    <a:gd name="connsiteX117" fmla="*/ 2472531 w 3582988"/>
                    <a:gd name="connsiteY117" fmla="*/ 1645444 h 2482059"/>
                    <a:gd name="connsiteX118" fmla="*/ 2534444 w 3582988"/>
                    <a:gd name="connsiteY118" fmla="*/ 1645444 h 2482059"/>
                    <a:gd name="connsiteX119" fmla="*/ 2591594 w 3582988"/>
                    <a:gd name="connsiteY119" fmla="*/ 1721644 h 2482059"/>
                    <a:gd name="connsiteX120" fmla="*/ 2624931 w 3582988"/>
                    <a:gd name="connsiteY120" fmla="*/ 1774031 h 2482059"/>
                    <a:gd name="connsiteX121" fmla="*/ 2682081 w 3582988"/>
                    <a:gd name="connsiteY121" fmla="*/ 1764506 h 2482059"/>
                    <a:gd name="connsiteX122" fmla="*/ 2705894 w 3582988"/>
                    <a:gd name="connsiteY122" fmla="*/ 1797844 h 2482059"/>
                    <a:gd name="connsiteX123" fmla="*/ 2653506 w 3582988"/>
                    <a:gd name="connsiteY123" fmla="*/ 1812131 h 2482059"/>
                    <a:gd name="connsiteX124" fmla="*/ 2577306 w 3582988"/>
                    <a:gd name="connsiteY124" fmla="*/ 1835944 h 2482059"/>
                    <a:gd name="connsiteX125" fmla="*/ 2567781 w 3582988"/>
                    <a:gd name="connsiteY125" fmla="*/ 1902619 h 2482059"/>
                    <a:gd name="connsiteX126" fmla="*/ 2596356 w 3582988"/>
                    <a:gd name="connsiteY126" fmla="*/ 1974056 h 2482059"/>
                    <a:gd name="connsiteX127" fmla="*/ 2639219 w 3582988"/>
                    <a:gd name="connsiteY127" fmla="*/ 2026444 h 2482059"/>
                    <a:gd name="connsiteX128" fmla="*/ 2624931 w 3582988"/>
                    <a:gd name="connsiteY128" fmla="*/ 2169319 h 2482059"/>
                    <a:gd name="connsiteX129" fmla="*/ 2705894 w 3582988"/>
                    <a:gd name="connsiteY129" fmla="*/ 2269331 h 2482059"/>
                    <a:gd name="connsiteX130" fmla="*/ 2643982 w 3582988"/>
                    <a:gd name="connsiteY130" fmla="*/ 2293144 h 2482059"/>
                    <a:gd name="connsiteX131" fmla="*/ 2572544 w 3582988"/>
                    <a:gd name="connsiteY131" fmla="*/ 2455071 h 2482059"/>
                    <a:gd name="connsiteX132" fmla="*/ 2520156 w 3582988"/>
                    <a:gd name="connsiteY132" fmla="*/ 2455070 h 2482059"/>
                    <a:gd name="connsiteX133" fmla="*/ 2339181 w 3582988"/>
                    <a:gd name="connsiteY133" fmla="*/ 2374107 h 2482059"/>
                    <a:gd name="connsiteX134" fmla="*/ 1281906 w 3582988"/>
                    <a:gd name="connsiteY134" fmla="*/ 1859756 h 2482059"/>
                    <a:gd name="connsiteX135" fmla="*/ 753269 w 3582988"/>
                    <a:gd name="connsiteY135" fmla="*/ 1650206 h 2482059"/>
                    <a:gd name="connsiteX136" fmla="*/ 419894 w 3582988"/>
                    <a:gd name="connsiteY136" fmla="*/ 1531144 h 2482059"/>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1281906 w 3582988"/>
                    <a:gd name="connsiteY134" fmla="*/ 1859756 h 2489995"/>
                    <a:gd name="connsiteX135" fmla="*/ 753269 w 3582988"/>
                    <a:gd name="connsiteY135" fmla="*/ 1650206 h 2489995"/>
                    <a:gd name="connsiteX136" fmla="*/ 419894 w 3582988"/>
                    <a:gd name="connsiteY136"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101056 w 3582988"/>
                    <a:gd name="connsiteY134" fmla="*/ 2126457 h 2489995"/>
                    <a:gd name="connsiteX135" fmla="*/ 1281906 w 3582988"/>
                    <a:gd name="connsiteY135" fmla="*/ 1859756 h 2489995"/>
                    <a:gd name="connsiteX136" fmla="*/ 753269 w 3582988"/>
                    <a:gd name="connsiteY136" fmla="*/ 1650206 h 2489995"/>
                    <a:gd name="connsiteX137" fmla="*/ 419894 w 3582988"/>
                    <a:gd name="connsiteY137"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1281906 w 3582988"/>
                    <a:gd name="connsiteY135" fmla="*/ 1859756 h 2489995"/>
                    <a:gd name="connsiteX136" fmla="*/ 753269 w 3582988"/>
                    <a:gd name="connsiteY136" fmla="*/ 1650206 h 2489995"/>
                    <a:gd name="connsiteX137" fmla="*/ 419894 w 3582988"/>
                    <a:gd name="connsiteY137"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1924844 w 3582988"/>
                    <a:gd name="connsiteY135" fmla="*/ 1974057 h 2489995"/>
                    <a:gd name="connsiteX136" fmla="*/ 1281906 w 3582988"/>
                    <a:gd name="connsiteY136" fmla="*/ 1859756 h 2489995"/>
                    <a:gd name="connsiteX137" fmla="*/ 753269 w 3582988"/>
                    <a:gd name="connsiteY137" fmla="*/ 1650206 h 2489995"/>
                    <a:gd name="connsiteX138" fmla="*/ 419894 w 3582988"/>
                    <a:gd name="connsiteY138"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1281906 w 3582988"/>
                    <a:gd name="connsiteY136" fmla="*/ 1859756 h 2489995"/>
                    <a:gd name="connsiteX137" fmla="*/ 753269 w 3582988"/>
                    <a:gd name="connsiteY137" fmla="*/ 1650206 h 2489995"/>
                    <a:gd name="connsiteX138" fmla="*/ 419894 w 3582988"/>
                    <a:gd name="connsiteY138"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048669 w 3582988"/>
                    <a:gd name="connsiteY136" fmla="*/ 1921670 h 2489995"/>
                    <a:gd name="connsiteX137" fmla="*/ 1281906 w 3582988"/>
                    <a:gd name="connsiteY137" fmla="*/ 1859756 h 2489995"/>
                    <a:gd name="connsiteX138" fmla="*/ 753269 w 3582988"/>
                    <a:gd name="connsiteY138" fmla="*/ 1650206 h 2489995"/>
                    <a:gd name="connsiteX139" fmla="*/ 419894 w 3582988"/>
                    <a:gd name="connsiteY139"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10594 w 3582988"/>
                    <a:gd name="connsiteY136" fmla="*/ 2012158 h 2489995"/>
                    <a:gd name="connsiteX137" fmla="*/ 1281906 w 3582988"/>
                    <a:gd name="connsiteY137" fmla="*/ 1859756 h 2489995"/>
                    <a:gd name="connsiteX138" fmla="*/ 753269 w 3582988"/>
                    <a:gd name="connsiteY138" fmla="*/ 1650206 h 2489995"/>
                    <a:gd name="connsiteX139" fmla="*/ 419894 w 3582988"/>
                    <a:gd name="connsiteY139"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1991519 w 3582988"/>
                    <a:gd name="connsiteY136" fmla="*/ 1935958 h 2489995"/>
                    <a:gd name="connsiteX137" fmla="*/ 1281906 w 3582988"/>
                    <a:gd name="connsiteY137" fmla="*/ 1859756 h 2489995"/>
                    <a:gd name="connsiteX138" fmla="*/ 753269 w 3582988"/>
                    <a:gd name="connsiteY138" fmla="*/ 1650206 h 2489995"/>
                    <a:gd name="connsiteX139" fmla="*/ 419894 w 3582988"/>
                    <a:gd name="connsiteY139"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05831 w 3582988"/>
                    <a:gd name="connsiteY136" fmla="*/ 1945482 h 2489995"/>
                    <a:gd name="connsiteX137" fmla="*/ 1991519 w 3582988"/>
                    <a:gd name="connsiteY137" fmla="*/ 1935958 h 2489995"/>
                    <a:gd name="connsiteX138" fmla="*/ 1281906 w 3582988"/>
                    <a:gd name="connsiteY138" fmla="*/ 1859756 h 2489995"/>
                    <a:gd name="connsiteX139" fmla="*/ 753269 w 3582988"/>
                    <a:gd name="connsiteY139" fmla="*/ 1650206 h 2489995"/>
                    <a:gd name="connsiteX140" fmla="*/ 419894 w 3582988"/>
                    <a:gd name="connsiteY140"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1991519 w 3582988"/>
                    <a:gd name="connsiteY137" fmla="*/ 1935958 h 2489995"/>
                    <a:gd name="connsiteX138" fmla="*/ 1281906 w 3582988"/>
                    <a:gd name="connsiteY138" fmla="*/ 1859756 h 2489995"/>
                    <a:gd name="connsiteX139" fmla="*/ 753269 w 3582988"/>
                    <a:gd name="connsiteY139" fmla="*/ 1650206 h 2489995"/>
                    <a:gd name="connsiteX140" fmla="*/ 419894 w 3582988"/>
                    <a:gd name="connsiteY140"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115344 w 3582988"/>
                    <a:gd name="connsiteY137" fmla="*/ 1955007 h 2489995"/>
                    <a:gd name="connsiteX138" fmla="*/ 1991519 w 3582988"/>
                    <a:gd name="connsiteY138" fmla="*/ 1935958 h 2489995"/>
                    <a:gd name="connsiteX139" fmla="*/ 1281906 w 3582988"/>
                    <a:gd name="connsiteY139" fmla="*/ 1859756 h 2489995"/>
                    <a:gd name="connsiteX140" fmla="*/ 753269 w 3582988"/>
                    <a:gd name="connsiteY140" fmla="*/ 1650206 h 2489995"/>
                    <a:gd name="connsiteX141" fmla="*/ 419894 w 3582988"/>
                    <a:gd name="connsiteY141"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1991519 w 3582988"/>
                    <a:gd name="connsiteY138" fmla="*/ 1935958 h 2489995"/>
                    <a:gd name="connsiteX139" fmla="*/ 1281906 w 3582988"/>
                    <a:gd name="connsiteY139" fmla="*/ 1859756 h 2489995"/>
                    <a:gd name="connsiteX140" fmla="*/ 753269 w 3582988"/>
                    <a:gd name="connsiteY140" fmla="*/ 1650206 h 2489995"/>
                    <a:gd name="connsiteX141" fmla="*/ 419894 w 3582988"/>
                    <a:gd name="connsiteY141"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6294 w 3582988"/>
                    <a:gd name="connsiteY138" fmla="*/ 1974057 h 2489995"/>
                    <a:gd name="connsiteX139" fmla="*/ 1991519 w 3582988"/>
                    <a:gd name="connsiteY139" fmla="*/ 1935958 h 2489995"/>
                    <a:gd name="connsiteX140" fmla="*/ 1281906 w 3582988"/>
                    <a:gd name="connsiteY140" fmla="*/ 1859756 h 2489995"/>
                    <a:gd name="connsiteX141" fmla="*/ 753269 w 3582988"/>
                    <a:gd name="connsiteY141" fmla="*/ 1650206 h 2489995"/>
                    <a:gd name="connsiteX142" fmla="*/ 419894 w 3582988"/>
                    <a:gd name="connsiteY142"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991519 w 3582988"/>
                    <a:gd name="connsiteY139" fmla="*/ 1935958 h 2489995"/>
                    <a:gd name="connsiteX140" fmla="*/ 1281906 w 3582988"/>
                    <a:gd name="connsiteY140" fmla="*/ 1859756 h 2489995"/>
                    <a:gd name="connsiteX141" fmla="*/ 753269 w 3582988"/>
                    <a:gd name="connsiteY141" fmla="*/ 1650206 h 2489995"/>
                    <a:gd name="connsiteX142" fmla="*/ 419894 w 3582988"/>
                    <a:gd name="connsiteY142"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281906 w 3582988"/>
                    <a:gd name="connsiteY140" fmla="*/ 1859756 h 2489995"/>
                    <a:gd name="connsiteX141" fmla="*/ 753269 w 3582988"/>
                    <a:gd name="connsiteY141" fmla="*/ 1650206 h 2489995"/>
                    <a:gd name="connsiteX142" fmla="*/ 419894 w 3582988"/>
                    <a:gd name="connsiteY142"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34331 w 3582988"/>
                    <a:gd name="connsiteY140" fmla="*/ 1874045 h 2489995"/>
                    <a:gd name="connsiteX141" fmla="*/ 1281906 w 3582988"/>
                    <a:gd name="connsiteY141" fmla="*/ 1859756 h 2489995"/>
                    <a:gd name="connsiteX142" fmla="*/ 753269 w 3582988"/>
                    <a:gd name="connsiteY142" fmla="*/ 1650206 h 2489995"/>
                    <a:gd name="connsiteX143" fmla="*/ 419894 w 3582988"/>
                    <a:gd name="connsiteY143"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281906 w 3582988"/>
                    <a:gd name="connsiteY141" fmla="*/ 1859756 h 2489995"/>
                    <a:gd name="connsiteX142" fmla="*/ 753269 w 3582988"/>
                    <a:gd name="connsiteY142" fmla="*/ 1650206 h 2489995"/>
                    <a:gd name="connsiteX143" fmla="*/ 419894 w 3582988"/>
                    <a:gd name="connsiteY143"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615281 w 3582988"/>
                    <a:gd name="connsiteY141" fmla="*/ 2150268 h 2489995"/>
                    <a:gd name="connsiteX142" fmla="*/ 753269 w 3582988"/>
                    <a:gd name="connsiteY142" fmla="*/ 1650206 h 2489995"/>
                    <a:gd name="connsiteX143" fmla="*/ 419894 w 3582988"/>
                    <a:gd name="connsiteY143"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686719 w 3582988"/>
                    <a:gd name="connsiteY141" fmla="*/ 1997870 h 2489995"/>
                    <a:gd name="connsiteX142" fmla="*/ 1615281 w 3582988"/>
                    <a:gd name="connsiteY142" fmla="*/ 2150268 h 2489995"/>
                    <a:gd name="connsiteX143" fmla="*/ 753269 w 3582988"/>
                    <a:gd name="connsiteY143" fmla="*/ 1650206 h 2489995"/>
                    <a:gd name="connsiteX144" fmla="*/ 419894 w 3582988"/>
                    <a:gd name="connsiteY144"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724819 w 3582988"/>
                    <a:gd name="connsiteY141" fmla="*/ 1969295 h 2489995"/>
                    <a:gd name="connsiteX142" fmla="*/ 1615281 w 3582988"/>
                    <a:gd name="connsiteY142" fmla="*/ 2150268 h 2489995"/>
                    <a:gd name="connsiteX143" fmla="*/ 753269 w 3582988"/>
                    <a:gd name="connsiteY143" fmla="*/ 1650206 h 2489995"/>
                    <a:gd name="connsiteX144" fmla="*/ 419894 w 3582988"/>
                    <a:gd name="connsiteY144"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724819 w 3582988"/>
                    <a:gd name="connsiteY141" fmla="*/ 1969295 h 2489995"/>
                    <a:gd name="connsiteX142" fmla="*/ 1715294 w 3582988"/>
                    <a:gd name="connsiteY142" fmla="*/ 2112170 h 2489995"/>
                    <a:gd name="connsiteX143" fmla="*/ 1615281 w 3582988"/>
                    <a:gd name="connsiteY143" fmla="*/ 2150268 h 2489995"/>
                    <a:gd name="connsiteX144" fmla="*/ 753269 w 3582988"/>
                    <a:gd name="connsiteY144" fmla="*/ 1650206 h 2489995"/>
                    <a:gd name="connsiteX145" fmla="*/ 419894 w 3582988"/>
                    <a:gd name="connsiteY145"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724819 w 3582988"/>
                    <a:gd name="connsiteY141" fmla="*/ 1969295 h 2489995"/>
                    <a:gd name="connsiteX142" fmla="*/ 1653382 w 3582988"/>
                    <a:gd name="connsiteY142" fmla="*/ 2112170 h 2489995"/>
                    <a:gd name="connsiteX143" fmla="*/ 1615281 w 3582988"/>
                    <a:gd name="connsiteY143" fmla="*/ 2150268 h 2489995"/>
                    <a:gd name="connsiteX144" fmla="*/ 753269 w 3582988"/>
                    <a:gd name="connsiteY144" fmla="*/ 1650206 h 2489995"/>
                    <a:gd name="connsiteX145" fmla="*/ 419894 w 3582988"/>
                    <a:gd name="connsiteY145"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724819 w 3582988"/>
                    <a:gd name="connsiteY141" fmla="*/ 1969295 h 2489995"/>
                    <a:gd name="connsiteX142" fmla="*/ 1653382 w 3582988"/>
                    <a:gd name="connsiteY142" fmla="*/ 2112170 h 2489995"/>
                    <a:gd name="connsiteX143" fmla="*/ 1615281 w 3582988"/>
                    <a:gd name="connsiteY143" fmla="*/ 2150268 h 2489995"/>
                    <a:gd name="connsiteX144" fmla="*/ 1458119 w 3582988"/>
                    <a:gd name="connsiteY144" fmla="*/ 2069307 h 2489995"/>
                    <a:gd name="connsiteX145" fmla="*/ 753269 w 3582988"/>
                    <a:gd name="connsiteY145" fmla="*/ 1650206 h 2489995"/>
                    <a:gd name="connsiteX146" fmla="*/ 419894 w 3582988"/>
                    <a:gd name="connsiteY146"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724819 w 3582988"/>
                    <a:gd name="connsiteY141" fmla="*/ 1969295 h 2489995"/>
                    <a:gd name="connsiteX142" fmla="*/ 1653382 w 3582988"/>
                    <a:gd name="connsiteY142" fmla="*/ 2112170 h 2489995"/>
                    <a:gd name="connsiteX143" fmla="*/ 1553368 w 3582988"/>
                    <a:gd name="connsiteY143" fmla="*/ 2088355 h 2489995"/>
                    <a:gd name="connsiteX144" fmla="*/ 1458119 w 3582988"/>
                    <a:gd name="connsiteY144" fmla="*/ 2069307 h 2489995"/>
                    <a:gd name="connsiteX145" fmla="*/ 753269 w 3582988"/>
                    <a:gd name="connsiteY145" fmla="*/ 1650206 h 2489995"/>
                    <a:gd name="connsiteX146" fmla="*/ 419894 w 3582988"/>
                    <a:gd name="connsiteY146"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724819 w 3582988"/>
                    <a:gd name="connsiteY141" fmla="*/ 1969295 h 2489995"/>
                    <a:gd name="connsiteX142" fmla="*/ 1653382 w 3582988"/>
                    <a:gd name="connsiteY142" fmla="*/ 2112170 h 2489995"/>
                    <a:gd name="connsiteX143" fmla="*/ 1553368 w 3582988"/>
                    <a:gd name="connsiteY143" fmla="*/ 2088355 h 2489995"/>
                    <a:gd name="connsiteX144" fmla="*/ 1358106 w 3582988"/>
                    <a:gd name="connsiteY144" fmla="*/ 2083595 h 2489995"/>
                    <a:gd name="connsiteX145" fmla="*/ 753269 w 3582988"/>
                    <a:gd name="connsiteY145" fmla="*/ 1650206 h 2489995"/>
                    <a:gd name="connsiteX146" fmla="*/ 419894 w 3582988"/>
                    <a:gd name="connsiteY146"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724819 w 3582988"/>
                    <a:gd name="connsiteY141" fmla="*/ 1969295 h 2489995"/>
                    <a:gd name="connsiteX142" fmla="*/ 1653382 w 3582988"/>
                    <a:gd name="connsiteY142" fmla="*/ 2112170 h 2489995"/>
                    <a:gd name="connsiteX143" fmla="*/ 1553368 w 3582988"/>
                    <a:gd name="connsiteY143" fmla="*/ 2088355 h 2489995"/>
                    <a:gd name="connsiteX144" fmla="*/ 1358106 w 3582988"/>
                    <a:gd name="connsiteY144" fmla="*/ 2083595 h 2489995"/>
                    <a:gd name="connsiteX145" fmla="*/ 1177131 w 3582988"/>
                    <a:gd name="connsiteY145" fmla="*/ 1950245 h 2489995"/>
                    <a:gd name="connsiteX146" fmla="*/ 753269 w 3582988"/>
                    <a:gd name="connsiteY146" fmla="*/ 1650206 h 2489995"/>
                    <a:gd name="connsiteX147" fmla="*/ 419894 w 3582988"/>
                    <a:gd name="connsiteY147"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724819 w 3582988"/>
                    <a:gd name="connsiteY141" fmla="*/ 1969295 h 2489995"/>
                    <a:gd name="connsiteX142" fmla="*/ 1653382 w 3582988"/>
                    <a:gd name="connsiteY142" fmla="*/ 2112170 h 2489995"/>
                    <a:gd name="connsiteX143" fmla="*/ 1553368 w 3582988"/>
                    <a:gd name="connsiteY143" fmla="*/ 2088355 h 2489995"/>
                    <a:gd name="connsiteX144" fmla="*/ 1358106 w 3582988"/>
                    <a:gd name="connsiteY144" fmla="*/ 2083595 h 2489995"/>
                    <a:gd name="connsiteX145" fmla="*/ 1172368 w 3582988"/>
                    <a:gd name="connsiteY145" fmla="*/ 1940720 h 2489995"/>
                    <a:gd name="connsiteX146" fmla="*/ 753269 w 3582988"/>
                    <a:gd name="connsiteY146" fmla="*/ 1650206 h 2489995"/>
                    <a:gd name="connsiteX147" fmla="*/ 419894 w 3582988"/>
                    <a:gd name="connsiteY147"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724819 w 3582988"/>
                    <a:gd name="connsiteY141" fmla="*/ 1969295 h 2489995"/>
                    <a:gd name="connsiteX142" fmla="*/ 1653382 w 3582988"/>
                    <a:gd name="connsiteY142" fmla="*/ 2112170 h 2489995"/>
                    <a:gd name="connsiteX143" fmla="*/ 1553368 w 3582988"/>
                    <a:gd name="connsiteY143" fmla="*/ 2088355 h 2489995"/>
                    <a:gd name="connsiteX144" fmla="*/ 1358106 w 3582988"/>
                    <a:gd name="connsiteY144" fmla="*/ 2083595 h 2489995"/>
                    <a:gd name="connsiteX145" fmla="*/ 1181893 w 3582988"/>
                    <a:gd name="connsiteY145" fmla="*/ 1931195 h 2489995"/>
                    <a:gd name="connsiteX146" fmla="*/ 753269 w 3582988"/>
                    <a:gd name="connsiteY146" fmla="*/ 1650206 h 2489995"/>
                    <a:gd name="connsiteX147" fmla="*/ 419894 w 3582988"/>
                    <a:gd name="connsiteY147"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724819 w 3582988"/>
                    <a:gd name="connsiteY141" fmla="*/ 1969295 h 2489995"/>
                    <a:gd name="connsiteX142" fmla="*/ 1653382 w 3582988"/>
                    <a:gd name="connsiteY142" fmla="*/ 2112170 h 2489995"/>
                    <a:gd name="connsiteX143" fmla="*/ 1553368 w 3582988"/>
                    <a:gd name="connsiteY143" fmla="*/ 2088355 h 2489995"/>
                    <a:gd name="connsiteX144" fmla="*/ 1358106 w 3582988"/>
                    <a:gd name="connsiteY144" fmla="*/ 2083595 h 2489995"/>
                    <a:gd name="connsiteX145" fmla="*/ 1181893 w 3582988"/>
                    <a:gd name="connsiteY145" fmla="*/ 1931195 h 2489995"/>
                    <a:gd name="connsiteX146" fmla="*/ 1048544 w 3582988"/>
                    <a:gd name="connsiteY146" fmla="*/ 1831182 h 2489995"/>
                    <a:gd name="connsiteX147" fmla="*/ 753269 w 3582988"/>
                    <a:gd name="connsiteY147" fmla="*/ 1650206 h 2489995"/>
                    <a:gd name="connsiteX148" fmla="*/ 419894 w 3582988"/>
                    <a:gd name="connsiteY148" fmla="*/ 1531144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724819 w 3582988"/>
                    <a:gd name="connsiteY141" fmla="*/ 1969295 h 2489995"/>
                    <a:gd name="connsiteX142" fmla="*/ 1653382 w 3582988"/>
                    <a:gd name="connsiteY142" fmla="*/ 2112170 h 2489995"/>
                    <a:gd name="connsiteX143" fmla="*/ 1553368 w 3582988"/>
                    <a:gd name="connsiteY143" fmla="*/ 2088355 h 2489995"/>
                    <a:gd name="connsiteX144" fmla="*/ 1358106 w 3582988"/>
                    <a:gd name="connsiteY144" fmla="*/ 2083595 h 2489995"/>
                    <a:gd name="connsiteX145" fmla="*/ 1181893 w 3582988"/>
                    <a:gd name="connsiteY145" fmla="*/ 1931195 h 2489995"/>
                    <a:gd name="connsiteX146" fmla="*/ 1148556 w 3582988"/>
                    <a:gd name="connsiteY146" fmla="*/ 1845470 h 2489995"/>
                    <a:gd name="connsiteX147" fmla="*/ 753269 w 3582988"/>
                    <a:gd name="connsiteY147" fmla="*/ 1650206 h 2489995"/>
                    <a:gd name="connsiteX148" fmla="*/ 419894 w 3582988"/>
                    <a:gd name="connsiteY148" fmla="*/ 1531144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942975 w 3772694"/>
                    <a:gd name="connsiteY147" fmla="*/ 1650206 h 2489995"/>
                    <a:gd name="connsiteX148" fmla="*/ 0 w 3772694"/>
                    <a:gd name="connsiteY148"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23962 w 3772694"/>
                    <a:gd name="connsiteY147" fmla="*/ 1754982 h 2489995"/>
                    <a:gd name="connsiteX148" fmla="*/ 942975 w 3772694"/>
                    <a:gd name="connsiteY148" fmla="*/ 1650206 h 2489995"/>
                    <a:gd name="connsiteX149" fmla="*/ 0 w 3772694"/>
                    <a:gd name="connsiteY149"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00149 w 3772694"/>
                    <a:gd name="connsiteY147" fmla="*/ 1835944 h 2489995"/>
                    <a:gd name="connsiteX148" fmla="*/ 942975 w 3772694"/>
                    <a:gd name="connsiteY148" fmla="*/ 1650206 h 2489995"/>
                    <a:gd name="connsiteX149" fmla="*/ 0 w 3772694"/>
                    <a:gd name="connsiteY149"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00149 w 3772694"/>
                    <a:gd name="connsiteY147" fmla="*/ 1835944 h 2489995"/>
                    <a:gd name="connsiteX148" fmla="*/ 1076325 w 3772694"/>
                    <a:gd name="connsiteY148" fmla="*/ 1707357 h 2489995"/>
                    <a:gd name="connsiteX149" fmla="*/ 942975 w 3772694"/>
                    <a:gd name="connsiteY149" fmla="*/ 1650206 h 2489995"/>
                    <a:gd name="connsiteX150" fmla="*/ 0 w 3772694"/>
                    <a:gd name="connsiteY150"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00149 w 3772694"/>
                    <a:gd name="connsiteY147" fmla="*/ 1835944 h 2489995"/>
                    <a:gd name="connsiteX148" fmla="*/ 1095375 w 3772694"/>
                    <a:gd name="connsiteY148" fmla="*/ 1897857 h 2489995"/>
                    <a:gd name="connsiteX149" fmla="*/ 942975 w 3772694"/>
                    <a:gd name="connsiteY149" fmla="*/ 1650206 h 2489995"/>
                    <a:gd name="connsiteX150" fmla="*/ 0 w 3772694"/>
                    <a:gd name="connsiteY150"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942975 w 3772694"/>
                    <a:gd name="connsiteY149" fmla="*/ 1650206 h 2489995"/>
                    <a:gd name="connsiteX150" fmla="*/ 0 w 3772694"/>
                    <a:gd name="connsiteY150"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57275 w 3772694"/>
                    <a:gd name="connsiteY149" fmla="*/ 1716882 h 2489995"/>
                    <a:gd name="connsiteX150" fmla="*/ 942975 w 3772694"/>
                    <a:gd name="connsiteY150" fmla="*/ 1650206 h 2489995"/>
                    <a:gd name="connsiteX151" fmla="*/ 0 w 3772694"/>
                    <a:gd name="connsiteY151"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942975 w 3772694"/>
                    <a:gd name="connsiteY150" fmla="*/ 1650206 h 2489995"/>
                    <a:gd name="connsiteX151" fmla="*/ 0 w 3772694"/>
                    <a:gd name="connsiteY151"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876300 w 3772694"/>
                    <a:gd name="connsiteY150" fmla="*/ 1416844 h 2489995"/>
                    <a:gd name="connsiteX151" fmla="*/ 0 w 3772694"/>
                    <a:gd name="connsiteY151"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876300 w 3772694"/>
                    <a:gd name="connsiteY150" fmla="*/ 1416844 h 2489995"/>
                    <a:gd name="connsiteX151" fmla="*/ 538162 w 3772694"/>
                    <a:gd name="connsiteY151" fmla="*/ 1512095 h 2489995"/>
                    <a:gd name="connsiteX152" fmla="*/ 0 w 3772694"/>
                    <a:gd name="connsiteY152"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876300 w 3772694"/>
                    <a:gd name="connsiteY150" fmla="*/ 1416844 h 2489995"/>
                    <a:gd name="connsiteX151" fmla="*/ 704849 w 3772694"/>
                    <a:gd name="connsiteY151" fmla="*/ 1426370 h 2489995"/>
                    <a:gd name="connsiteX152" fmla="*/ 0 w 3772694"/>
                    <a:gd name="connsiteY152"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876300 w 3772694"/>
                    <a:gd name="connsiteY150" fmla="*/ 1416844 h 2489995"/>
                    <a:gd name="connsiteX151" fmla="*/ 704849 w 3772694"/>
                    <a:gd name="connsiteY151" fmla="*/ 1426370 h 2489995"/>
                    <a:gd name="connsiteX152" fmla="*/ 495300 w 3772694"/>
                    <a:gd name="connsiteY152" fmla="*/ 1507332 h 2489995"/>
                    <a:gd name="connsiteX153" fmla="*/ 0 w 3772694"/>
                    <a:gd name="connsiteY153"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876300 w 3772694"/>
                    <a:gd name="connsiteY150" fmla="*/ 1416844 h 2489995"/>
                    <a:gd name="connsiteX151" fmla="*/ 704849 w 3772694"/>
                    <a:gd name="connsiteY151" fmla="*/ 1426370 h 2489995"/>
                    <a:gd name="connsiteX152" fmla="*/ 642937 w 3772694"/>
                    <a:gd name="connsiteY152" fmla="*/ 1226344 h 2489995"/>
                    <a:gd name="connsiteX153" fmla="*/ 0 w 3772694"/>
                    <a:gd name="connsiteY153"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966787 w 3772694"/>
                    <a:gd name="connsiteY150" fmla="*/ 1550195 h 2489995"/>
                    <a:gd name="connsiteX151" fmla="*/ 876300 w 3772694"/>
                    <a:gd name="connsiteY151" fmla="*/ 1416844 h 2489995"/>
                    <a:gd name="connsiteX152" fmla="*/ 704849 w 3772694"/>
                    <a:gd name="connsiteY152" fmla="*/ 1426370 h 2489995"/>
                    <a:gd name="connsiteX153" fmla="*/ 642937 w 3772694"/>
                    <a:gd name="connsiteY153" fmla="*/ 1226344 h 2489995"/>
                    <a:gd name="connsiteX154" fmla="*/ 0 w 3772694"/>
                    <a:gd name="connsiteY154"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1004887 w 3772694"/>
                    <a:gd name="connsiteY150" fmla="*/ 1574008 h 2489995"/>
                    <a:gd name="connsiteX151" fmla="*/ 876300 w 3772694"/>
                    <a:gd name="connsiteY151" fmla="*/ 1416844 h 2489995"/>
                    <a:gd name="connsiteX152" fmla="*/ 704849 w 3772694"/>
                    <a:gd name="connsiteY152" fmla="*/ 1426370 h 2489995"/>
                    <a:gd name="connsiteX153" fmla="*/ 642937 w 3772694"/>
                    <a:gd name="connsiteY153" fmla="*/ 1226344 h 2489995"/>
                    <a:gd name="connsiteX154" fmla="*/ 0 w 3772694"/>
                    <a:gd name="connsiteY154"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1004887 w 3772694"/>
                    <a:gd name="connsiteY150" fmla="*/ 1574008 h 2489995"/>
                    <a:gd name="connsiteX151" fmla="*/ 942975 w 3772694"/>
                    <a:gd name="connsiteY151" fmla="*/ 1469232 h 2489995"/>
                    <a:gd name="connsiteX152" fmla="*/ 876300 w 3772694"/>
                    <a:gd name="connsiteY152" fmla="*/ 1416844 h 2489995"/>
                    <a:gd name="connsiteX153" fmla="*/ 704849 w 3772694"/>
                    <a:gd name="connsiteY153" fmla="*/ 1426370 h 2489995"/>
                    <a:gd name="connsiteX154" fmla="*/ 642937 w 3772694"/>
                    <a:gd name="connsiteY154" fmla="*/ 1226344 h 2489995"/>
                    <a:gd name="connsiteX155" fmla="*/ 0 w 3772694"/>
                    <a:gd name="connsiteY155"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1004887 w 3772694"/>
                    <a:gd name="connsiteY150" fmla="*/ 1574008 h 2489995"/>
                    <a:gd name="connsiteX151" fmla="*/ 957262 w 3772694"/>
                    <a:gd name="connsiteY151" fmla="*/ 1431132 h 2489995"/>
                    <a:gd name="connsiteX152" fmla="*/ 876300 w 3772694"/>
                    <a:gd name="connsiteY152" fmla="*/ 1416844 h 2489995"/>
                    <a:gd name="connsiteX153" fmla="*/ 704849 w 3772694"/>
                    <a:gd name="connsiteY153" fmla="*/ 1426370 h 2489995"/>
                    <a:gd name="connsiteX154" fmla="*/ 642937 w 3772694"/>
                    <a:gd name="connsiteY154" fmla="*/ 1226344 h 2489995"/>
                    <a:gd name="connsiteX155" fmla="*/ 0 w 3772694"/>
                    <a:gd name="connsiteY155"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1004887 w 3772694"/>
                    <a:gd name="connsiteY150" fmla="*/ 1574008 h 2489995"/>
                    <a:gd name="connsiteX151" fmla="*/ 957262 w 3772694"/>
                    <a:gd name="connsiteY151" fmla="*/ 1431132 h 2489995"/>
                    <a:gd name="connsiteX152" fmla="*/ 876300 w 3772694"/>
                    <a:gd name="connsiteY152" fmla="*/ 1416844 h 2489995"/>
                    <a:gd name="connsiteX153" fmla="*/ 704849 w 3772694"/>
                    <a:gd name="connsiteY153" fmla="*/ 1426370 h 2489995"/>
                    <a:gd name="connsiteX154" fmla="*/ 642937 w 3772694"/>
                    <a:gd name="connsiteY154" fmla="*/ 1226344 h 2489995"/>
                    <a:gd name="connsiteX155" fmla="*/ 485775 w 3772694"/>
                    <a:gd name="connsiteY155" fmla="*/ 1326357 h 2489995"/>
                    <a:gd name="connsiteX156" fmla="*/ 0 w 3772694"/>
                    <a:gd name="connsiteY156"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1004887 w 3772694"/>
                    <a:gd name="connsiteY150" fmla="*/ 1574008 h 2489995"/>
                    <a:gd name="connsiteX151" fmla="*/ 957262 w 3772694"/>
                    <a:gd name="connsiteY151" fmla="*/ 1431132 h 2489995"/>
                    <a:gd name="connsiteX152" fmla="*/ 876300 w 3772694"/>
                    <a:gd name="connsiteY152" fmla="*/ 1416844 h 2489995"/>
                    <a:gd name="connsiteX153" fmla="*/ 704849 w 3772694"/>
                    <a:gd name="connsiteY153" fmla="*/ 1426370 h 2489995"/>
                    <a:gd name="connsiteX154" fmla="*/ 642937 w 3772694"/>
                    <a:gd name="connsiteY154" fmla="*/ 1226344 h 2489995"/>
                    <a:gd name="connsiteX155" fmla="*/ 523875 w 3772694"/>
                    <a:gd name="connsiteY155" fmla="*/ 1240632 h 2489995"/>
                    <a:gd name="connsiteX156" fmla="*/ 0 w 3772694"/>
                    <a:gd name="connsiteY156"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1004887 w 3772694"/>
                    <a:gd name="connsiteY150" fmla="*/ 1574008 h 2489995"/>
                    <a:gd name="connsiteX151" fmla="*/ 957262 w 3772694"/>
                    <a:gd name="connsiteY151" fmla="*/ 1431132 h 2489995"/>
                    <a:gd name="connsiteX152" fmla="*/ 876300 w 3772694"/>
                    <a:gd name="connsiteY152" fmla="*/ 1416844 h 2489995"/>
                    <a:gd name="connsiteX153" fmla="*/ 704849 w 3772694"/>
                    <a:gd name="connsiteY153" fmla="*/ 1426370 h 2489995"/>
                    <a:gd name="connsiteX154" fmla="*/ 704850 w 3772694"/>
                    <a:gd name="connsiteY154" fmla="*/ 1231106 h 2489995"/>
                    <a:gd name="connsiteX155" fmla="*/ 523875 w 3772694"/>
                    <a:gd name="connsiteY155" fmla="*/ 1240632 h 2489995"/>
                    <a:gd name="connsiteX156" fmla="*/ 0 w 3772694"/>
                    <a:gd name="connsiteY156"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1004887 w 3772694"/>
                    <a:gd name="connsiteY150" fmla="*/ 1574008 h 2489995"/>
                    <a:gd name="connsiteX151" fmla="*/ 957262 w 3772694"/>
                    <a:gd name="connsiteY151" fmla="*/ 1431132 h 2489995"/>
                    <a:gd name="connsiteX152" fmla="*/ 876300 w 3772694"/>
                    <a:gd name="connsiteY152" fmla="*/ 1416844 h 2489995"/>
                    <a:gd name="connsiteX153" fmla="*/ 704849 w 3772694"/>
                    <a:gd name="connsiteY153" fmla="*/ 1426370 h 2489995"/>
                    <a:gd name="connsiteX154" fmla="*/ 704850 w 3772694"/>
                    <a:gd name="connsiteY154" fmla="*/ 1231106 h 2489995"/>
                    <a:gd name="connsiteX155" fmla="*/ 523875 w 3772694"/>
                    <a:gd name="connsiteY155" fmla="*/ 1240632 h 2489995"/>
                    <a:gd name="connsiteX156" fmla="*/ 219075 w 3772694"/>
                    <a:gd name="connsiteY156" fmla="*/ 1497807 h 2489995"/>
                    <a:gd name="connsiteX157" fmla="*/ 0 w 3772694"/>
                    <a:gd name="connsiteY157"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1004887 w 3772694"/>
                    <a:gd name="connsiteY150" fmla="*/ 1574008 h 2489995"/>
                    <a:gd name="connsiteX151" fmla="*/ 957262 w 3772694"/>
                    <a:gd name="connsiteY151" fmla="*/ 1431132 h 2489995"/>
                    <a:gd name="connsiteX152" fmla="*/ 876300 w 3772694"/>
                    <a:gd name="connsiteY152" fmla="*/ 1416844 h 2489995"/>
                    <a:gd name="connsiteX153" fmla="*/ 704849 w 3772694"/>
                    <a:gd name="connsiteY153" fmla="*/ 1426370 h 2489995"/>
                    <a:gd name="connsiteX154" fmla="*/ 704850 w 3772694"/>
                    <a:gd name="connsiteY154" fmla="*/ 1231106 h 2489995"/>
                    <a:gd name="connsiteX155" fmla="*/ 523875 w 3772694"/>
                    <a:gd name="connsiteY155" fmla="*/ 1240632 h 2489995"/>
                    <a:gd name="connsiteX156" fmla="*/ 414337 w 3772694"/>
                    <a:gd name="connsiteY156" fmla="*/ 1416844 h 2489995"/>
                    <a:gd name="connsiteX157" fmla="*/ 0 w 3772694"/>
                    <a:gd name="connsiteY157"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1004887 w 3772694"/>
                    <a:gd name="connsiteY150" fmla="*/ 1574008 h 2489995"/>
                    <a:gd name="connsiteX151" fmla="*/ 957262 w 3772694"/>
                    <a:gd name="connsiteY151" fmla="*/ 1431132 h 2489995"/>
                    <a:gd name="connsiteX152" fmla="*/ 876300 w 3772694"/>
                    <a:gd name="connsiteY152" fmla="*/ 1416844 h 2489995"/>
                    <a:gd name="connsiteX153" fmla="*/ 704849 w 3772694"/>
                    <a:gd name="connsiteY153" fmla="*/ 1426370 h 2489995"/>
                    <a:gd name="connsiteX154" fmla="*/ 704850 w 3772694"/>
                    <a:gd name="connsiteY154" fmla="*/ 1231106 h 2489995"/>
                    <a:gd name="connsiteX155" fmla="*/ 523875 w 3772694"/>
                    <a:gd name="connsiteY155" fmla="*/ 1240632 h 2489995"/>
                    <a:gd name="connsiteX156" fmla="*/ 414337 w 3772694"/>
                    <a:gd name="connsiteY156" fmla="*/ 1416844 h 2489995"/>
                    <a:gd name="connsiteX157" fmla="*/ 176212 w 3772694"/>
                    <a:gd name="connsiteY157" fmla="*/ 1574007 h 2489995"/>
                    <a:gd name="connsiteX158" fmla="*/ 0 w 3772694"/>
                    <a:gd name="connsiteY158" fmla="*/ 1693069 h 2489995"/>
                    <a:gd name="connsiteX0" fmla="*/ 285750 w 3772694"/>
                    <a:gd name="connsiteY0" fmla="*/ 1526381 h 2489995"/>
                    <a:gd name="connsiteX1" fmla="*/ 319087 w 3772694"/>
                    <a:gd name="connsiteY1" fmla="*/ 1445419 h 2489995"/>
                    <a:gd name="connsiteX2" fmla="*/ 319087 w 3772694"/>
                    <a:gd name="connsiteY2" fmla="*/ 1388269 h 2489995"/>
                    <a:gd name="connsiteX3" fmla="*/ 328612 w 3772694"/>
                    <a:gd name="connsiteY3" fmla="*/ 1345406 h 2489995"/>
                    <a:gd name="connsiteX4" fmla="*/ 300037 w 3772694"/>
                    <a:gd name="connsiteY4" fmla="*/ 1288256 h 2489995"/>
                    <a:gd name="connsiteX5" fmla="*/ 309562 w 3772694"/>
                    <a:gd name="connsiteY5" fmla="*/ 1216819 h 2489995"/>
                    <a:gd name="connsiteX6" fmla="*/ 261937 w 3772694"/>
                    <a:gd name="connsiteY6" fmla="*/ 1231106 h 2489995"/>
                    <a:gd name="connsiteX7" fmla="*/ 247650 w 3772694"/>
                    <a:gd name="connsiteY7" fmla="*/ 1264444 h 2489995"/>
                    <a:gd name="connsiteX8" fmla="*/ 195262 w 3772694"/>
                    <a:gd name="connsiteY8" fmla="*/ 1264444 h 2489995"/>
                    <a:gd name="connsiteX9" fmla="*/ 214312 w 3772694"/>
                    <a:gd name="connsiteY9" fmla="*/ 1216819 h 2489995"/>
                    <a:gd name="connsiteX10" fmla="*/ 247650 w 3772694"/>
                    <a:gd name="connsiteY10" fmla="*/ 1178719 h 2489995"/>
                    <a:gd name="connsiteX11" fmla="*/ 266700 w 3772694"/>
                    <a:gd name="connsiteY11" fmla="*/ 1197769 h 2489995"/>
                    <a:gd name="connsiteX12" fmla="*/ 290512 w 3772694"/>
                    <a:gd name="connsiteY12" fmla="*/ 1173956 h 2489995"/>
                    <a:gd name="connsiteX13" fmla="*/ 276225 w 3772694"/>
                    <a:gd name="connsiteY13" fmla="*/ 1150144 h 2489995"/>
                    <a:gd name="connsiteX14" fmla="*/ 242887 w 3772694"/>
                    <a:gd name="connsiteY14" fmla="*/ 1140619 h 2489995"/>
                    <a:gd name="connsiteX15" fmla="*/ 247650 w 3772694"/>
                    <a:gd name="connsiteY15" fmla="*/ 1073944 h 2489995"/>
                    <a:gd name="connsiteX16" fmla="*/ 309562 w 3772694"/>
                    <a:gd name="connsiteY16" fmla="*/ 1035844 h 2489995"/>
                    <a:gd name="connsiteX17" fmla="*/ 357187 w 3772694"/>
                    <a:gd name="connsiteY17" fmla="*/ 926306 h 2489995"/>
                    <a:gd name="connsiteX18" fmla="*/ 371475 w 3772694"/>
                    <a:gd name="connsiteY18" fmla="*/ 816769 h 2489995"/>
                    <a:gd name="connsiteX19" fmla="*/ 371475 w 3772694"/>
                    <a:gd name="connsiteY19" fmla="*/ 745331 h 2489995"/>
                    <a:gd name="connsiteX20" fmla="*/ 423862 w 3772694"/>
                    <a:gd name="connsiteY20" fmla="*/ 735806 h 2489995"/>
                    <a:gd name="connsiteX21" fmla="*/ 461962 w 3772694"/>
                    <a:gd name="connsiteY21" fmla="*/ 692944 h 2489995"/>
                    <a:gd name="connsiteX22" fmla="*/ 523875 w 3772694"/>
                    <a:gd name="connsiteY22" fmla="*/ 640556 h 2489995"/>
                    <a:gd name="connsiteX23" fmla="*/ 585787 w 3772694"/>
                    <a:gd name="connsiteY23" fmla="*/ 516731 h 2489995"/>
                    <a:gd name="connsiteX24" fmla="*/ 647700 w 3772694"/>
                    <a:gd name="connsiteY24" fmla="*/ 454819 h 2489995"/>
                    <a:gd name="connsiteX25" fmla="*/ 757237 w 3772694"/>
                    <a:gd name="connsiteY25" fmla="*/ 421481 h 2489995"/>
                    <a:gd name="connsiteX26" fmla="*/ 890587 w 3772694"/>
                    <a:gd name="connsiteY26" fmla="*/ 392906 h 2489995"/>
                    <a:gd name="connsiteX27" fmla="*/ 957262 w 3772694"/>
                    <a:gd name="connsiteY27" fmla="*/ 307181 h 2489995"/>
                    <a:gd name="connsiteX28" fmla="*/ 1057275 w 3772694"/>
                    <a:gd name="connsiteY28" fmla="*/ 302419 h 2489995"/>
                    <a:gd name="connsiteX29" fmla="*/ 1119187 w 3772694"/>
                    <a:gd name="connsiteY29" fmla="*/ 226219 h 2489995"/>
                    <a:gd name="connsiteX30" fmla="*/ 1200150 w 3772694"/>
                    <a:gd name="connsiteY30" fmla="*/ 173831 h 2489995"/>
                    <a:gd name="connsiteX31" fmla="*/ 1190625 w 3772694"/>
                    <a:gd name="connsiteY31" fmla="*/ 102394 h 2489995"/>
                    <a:gd name="connsiteX32" fmla="*/ 1252537 w 3772694"/>
                    <a:gd name="connsiteY32" fmla="*/ 92869 h 2489995"/>
                    <a:gd name="connsiteX33" fmla="*/ 1309687 w 3772694"/>
                    <a:gd name="connsiteY33" fmla="*/ 64294 h 2489995"/>
                    <a:gd name="connsiteX34" fmla="*/ 1362075 w 3772694"/>
                    <a:gd name="connsiteY34" fmla="*/ 64294 h 2489995"/>
                    <a:gd name="connsiteX35" fmla="*/ 1438275 w 3772694"/>
                    <a:gd name="connsiteY35" fmla="*/ 45244 h 2489995"/>
                    <a:gd name="connsiteX36" fmla="*/ 1443037 w 3772694"/>
                    <a:gd name="connsiteY36" fmla="*/ 7144 h 2489995"/>
                    <a:gd name="connsiteX37" fmla="*/ 1600200 w 3772694"/>
                    <a:gd name="connsiteY37" fmla="*/ 2381 h 2489995"/>
                    <a:gd name="connsiteX38" fmla="*/ 1700212 w 3772694"/>
                    <a:gd name="connsiteY38" fmla="*/ 21431 h 2489995"/>
                    <a:gd name="connsiteX39" fmla="*/ 1757362 w 3772694"/>
                    <a:gd name="connsiteY39" fmla="*/ 64294 h 2489995"/>
                    <a:gd name="connsiteX40" fmla="*/ 1857375 w 3772694"/>
                    <a:gd name="connsiteY40" fmla="*/ 59531 h 2489995"/>
                    <a:gd name="connsiteX41" fmla="*/ 1962150 w 3772694"/>
                    <a:gd name="connsiteY41" fmla="*/ 116681 h 2489995"/>
                    <a:gd name="connsiteX42" fmla="*/ 2057400 w 3772694"/>
                    <a:gd name="connsiteY42" fmla="*/ 159544 h 2489995"/>
                    <a:gd name="connsiteX43" fmla="*/ 2124075 w 3772694"/>
                    <a:gd name="connsiteY43" fmla="*/ 140494 h 2489995"/>
                    <a:gd name="connsiteX44" fmla="*/ 2224087 w 3772694"/>
                    <a:gd name="connsiteY44" fmla="*/ 178594 h 2489995"/>
                    <a:gd name="connsiteX45" fmla="*/ 2314575 w 3772694"/>
                    <a:gd name="connsiteY45" fmla="*/ 192881 h 2489995"/>
                    <a:gd name="connsiteX46" fmla="*/ 2424112 w 3772694"/>
                    <a:gd name="connsiteY46" fmla="*/ 183356 h 2489995"/>
                    <a:gd name="connsiteX47" fmla="*/ 2533650 w 3772694"/>
                    <a:gd name="connsiteY47" fmla="*/ 230981 h 2489995"/>
                    <a:gd name="connsiteX48" fmla="*/ 2628900 w 3772694"/>
                    <a:gd name="connsiteY48" fmla="*/ 245269 h 2489995"/>
                    <a:gd name="connsiteX49" fmla="*/ 2695575 w 3772694"/>
                    <a:gd name="connsiteY49" fmla="*/ 245269 h 2489995"/>
                    <a:gd name="connsiteX50" fmla="*/ 2728912 w 3772694"/>
                    <a:gd name="connsiteY50" fmla="*/ 292894 h 2489995"/>
                    <a:gd name="connsiteX51" fmla="*/ 2857500 w 3772694"/>
                    <a:gd name="connsiteY51" fmla="*/ 335756 h 2489995"/>
                    <a:gd name="connsiteX52" fmla="*/ 3009900 w 3772694"/>
                    <a:gd name="connsiteY52" fmla="*/ 340519 h 2489995"/>
                    <a:gd name="connsiteX53" fmla="*/ 3124200 w 3772694"/>
                    <a:gd name="connsiteY53" fmla="*/ 364331 h 2489995"/>
                    <a:gd name="connsiteX54" fmla="*/ 3281362 w 3772694"/>
                    <a:gd name="connsiteY54" fmla="*/ 402431 h 2489995"/>
                    <a:gd name="connsiteX55" fmla="*/ 3429000 w 3772694"/>
                    <a:gd name="connsiteY55" fmla="*/ 454819 h 2489995"/>
                    <a:gd name="connsiteX56" fmla="*/ 3524250 w 3772694"/>
                    <a:gd name="connsiteY56" fmla="*/ 478631 h 2489995"/>
                    <a:gd name="connsiteX57" fmla="*/ 3624262 w 3772694"/>
                    <a:gd name="connsiteY57" fmla="*/ 521494 h 2489995"/>
                    <a:gd name="connsiteX58" fmla="*/ 3709987 w 3772694"/>
                    <a:gd name="connsiteY58" fmla="*/ 578644 h 2489995"/>
                    <a:gd name="connsiteX59" fmla="*/ 3771900 w 3772694"/>
                    <a:gd name="connsiteY59" fmla="*/ 645319 h 2489995"/>
                    <a:gd name="connsiteX60" fmla="*/ 3714750 w 3772694"/>
                    <a:gd name="connsiteY60" fmla="*/ 645319 h 2489995"/>
                    <a:gd name="connsiteX61" fmla="*/ 3652837 w 3772694"/>
                    <a:gd name="connsiteY61" fmla="*/ 626269 h 2489995"/>
                    <a:gd name="connsiteX62" fmla="*/ 3624262 w 3772694"/>
                    <a:gd name="connsiteY62" fmla="*/ 597694 h 2489995"/>
                    <a:gd name="connsiteX63" fmla="*/ 3557587 w 3772694"/>
                    <a:gd name="connsiteY63" fmla="*/ 573881 h 2489995"/>
                    <a:gd name="connsiteX64" fmla="*/ 3509962 w 3772694"/>
                    <a:gd name="connsiteY64" fmla="*/ 573881 h 2489995"/>
                    <a:gd name="connsiteX65" fmla="*/ 3481387 w 3772694"/>
                    <a:gd name="connsiteY65" fmla="*/ 550069 h 2489995"/>
                    <a:gd name="connsiteX66" fmla="*/ 3405187 w 3772694"/>
                    <a:gd name="connsiteY66" fmla="*/ 573881 h 2489995"/>
                    <a:gd name="connsiteX67" fmla="*/ 3343275 w 3772694"/>
                    <a:gd name="connsiteY67" fmla="*/ 545306 h 2489995"/>
                    <a:gd name="connsiteX68" fmla="*/ 3262312 w 3772694"/>
                    <a:gd name="connsiteY68" fmla="*/ 550069 h 2489995"/>
                    <a:gd name="connsiteX69" fmla="*/ 3205162 w 3772694"/>
                    <a:gd name="connsiteY69" fmla="*/ 564356 h 2489995"/>
                    <a:gd name="connsiteX70" fmla="*/ 3019425 w 3772694"/>
                    <a:gd name="connsiteY70" fmla="*/ 511969 h 2489995"/>
                    <a:gd name="connsiteX71" fmla="*/ 2895600 w 3772694"/>
                    <a:gd name="connsiteY71" fmla="*/ 469106 h 2489995"/>
                    <a:gd name="connsiteX72" fmla="*/ 2890837 w 3772694"/>
                    <a:gd name="connsiteY72" fmla="*/ 507206 h 2489995"/>
                    <a:gd name="connsiteX73" fmla="*/ 2895600 w 3772694"/>
                    <a:gd name="connsiteY73" fmla="*/ 550069 h 2489995"/>
                    <a:gd name="connsiteX74" fmla="*/ 2862262 w 3772694"/>
                    <a:gd name="connsiteY74" fmla="*/ 578644 h 2489995"/>
                    <a:gd name="connsiteX75" fmla="*/ 2838450 w 3772694"/>
                    <a:gd name="connsiteY75" fmla="*/ 554831 h 2489995"/>
                    <a:gd name="connsiteX76" fmla="*/ 2795587 w 3772694"/>
                    <a:gd name="connsiteY76" fmla="*/ 588169 h 2489995"/>
                    <a:gd name="connsiteX77" fmla="*/ 2743200 w 3772694"/>
                    <a:gd name="connsiteY77" fmla="*/ 621506 h 2489995"/>
                    <a:gd name="connsiteX78" fmla="*/ 2738437 w 3772694"/>
                    <a:gd name="connsiteY78" fmla="*/ 683419 h 2489995"/>
                    <a:gd name="connsiteX79" fmla="*/ 2781300 w 3772694"/>
                    <a:gd name="connsiteY79" fmla="*/ 773906 h 2489995"/>
                    <a:gd name="connsiteX80" fmla="*/ 2805112 w 3772694"/>
                    <a:gd name="connsiteY80" fmla="*/ 840581 h 2489995"/>
                    <a:gd name="connsiteX81" fmla="*/ 2786062 w 3772694"/>
                    <a:gd name="connsiteY81" fmla="*/ 897731 h 2489995"/>
                    <a:gd name="connsiteX82" fmla="*/ 2809875 w 3772694"/>
                    <a:gd name="connsiteY82" fmla="*/ 978694 h 2489995"/>
                    <a:gd name="connsiteX83" fmla="*/ 2843212 w 3772694"/>
                    <a:gd name="connsiteY83" fmla="*/ 1050131 h 2489995"/>
                    <a:gd name="connsiteX84" fmla="*/ 2890837 w 3772694"/>
                    <a:gd name="connsiteY84" fmla="*/ 1088231 h 2489995"/>
                    <a:gd name="connsiteX85" fmla="*/ 2943225 w 3772694"/>
                    <a:gd name="connsiteY85" fmla="*/ 1097756 h 2489995"/>
                    <a:gd name="connsiteX86" fmla="*/ 2962275 w 3772694"/>
                    <a:gd name="connsiteY86" fmla="*/ 1173956 h 2489995"/>
                    <a:gd name="connsiteX87" fmla="*/ 2957512 w 3772694"/>
                    <a:gd name="connsiteY87" fmla="*/ 1245394 h 2489995"/>
                    <a:gd name="connsiteX88" fmla="*/ 2971800 w 3772694"/>
                    <a:gd name="connsiteY88" fmla="*/ 1369219 h 2489995"/>
                    <a:gd name="connsiteX89" fmla="*/ 2990850 w 3772694"/>
                    <a:gd name="connsiteY89" fmla="*/ 1435894 h 2489995"/>
                    <a:gd name="connsiteX90" fmla="*/ 2933700 w 3772694"/>
                    <a:gd name="connsiteY90" fmla="*/ 1407319 h 2489995"/>
                    <a:gd name="connsiteX91" fmla="*/ 2914650 w 3772694"/>
                    <a:gd name="connsiteY91" fmla="*/ 1354931 h 2489995"/>
                    <a:gd name="connsiteX92" fmla="*/ 2919412 w 3772694"/>
                    <a:gd name="connsiteY92" fmla="*/ 1278731 h 2489995"/>
                    <a:gd name="connsiteX93" fmla="*/ 2867025 w 3772694"/>
                    <a:gd name="connsiteY93" fmla="*/ 1207294 h 2489995"/>
                    <a:gd name="connsiteX94" fmla="*/ 2857500 w 3772694"/>
                    <a:gd name="connsiteY94" fmla="*/ 1131094 h 2489995"/>
                    <a:gd name="connsiteX95" fmla="*/ 2828925 w 3772694"/>
                    <a:gd name="connsiteY95" fmla="*/ 1059656 h 2489995"/>
                    <a:gd name="connsiteX96" fmla="*/ 2809875 w 3772694"/>
                    <a:gd name="connsiteY96" fmla="*/ 997744 h 2489995"/>
                    <a:gd name="connsiteX97" fmla="*/ 2771775 w 3772694"/>
                    <a:gd name="connsiteY97" fmla="*/ 931069 h 2489995"/>
                    <a:gd name="connsiteX98" fmla="*/ 2724150 w 3772694"/>
                    <a:gd name="connsiteY98" fmla="*/ 902494 h 2489995"/>
                    <a:gd name="connsiteX99" fmla="*/ 2624137 w 3772694"/>
                    <a:gd name="connsiteY99" fmla="*/ 935831 h 2489995"/>
                    <a:gd name="connsiteX100" fmla="*/ 2547937 w 3772694"/>
                    <a:gd name="connsiteY100" fmla="*/ 1002506 h 2489995"/>
                    <a:gd name="connsiteX101" fmla="*/ 2509837 w 3772694"/>
                    <a:gd name="connsiteY101" fmla="*/ 1102519 h 2489995"/>
                    <a:gd name="connsiteX102" fmla="*/ 2466975 w 3772694"/>
                    <a:gd name="connsiteY102" fmla="*/ 1212056 h 2489995"/>
                    <a:gd name="connsiteX103" fmla="*/ 2476500 w 3772694"/>
                    <a:gd name="connsiteY103" fmla="*/ 1321594 h 2489995"/>
                    <a:gd name="connsiteX104" fmla="*/ 2538412 w 3772694"/>
                    <a:gd name="connsiteY104" fmla="*/ 1378744 h 2489995"/>
                    <a:gd name="connsiteX105" fmla="*/ 2586037 w 3772694"/>
                    <a:gd name="connsiteY105" fmla="*/ 1393031 h 2489995"/>
                    <a:gd name="connsiteX106" fmla="*/ 2647950 w 3772694"/>
                    <a:gd name="connsiteY106" fmla="*/ 1450181 h 2489995"/>
                    <a:gd name="connsiteX107" fmla="*/ 2719387 w 3772694"/>
                    <a:gd name="connsiteY107" fmla="*/ 1426369 h 2489995"/>
                    <a:gd name="connsiteX108" fmla="*/ 2790825 w 3772694"/>
                    <a:gd name="connsiteY108" fmla="*/ 1407319 h 2489995"/>
                    <a:gd name="connsiteX109" fmla="*/ 2781300 w 3772694"/>
                    <a:gd name="connsiteY109" fmla="*/ 1445419 h 2489995"/>
                    <a:gd name="connsiteX110" fmla="*/ 2752725 w 3772694"/>
                    <a:gd name="connsiteY110" fmla="*/ 1440656 h 2489995"/>
                    <a:gd name="connsiteX111" fmla="*/ 2771775 w 3772694"/>
                    <a:gd name="connsiteY111" fmla="*/ 1493044 h 2489995"/>
                    <a:gd name="connsiteX112" fmla="*/ 2757487 w 3772694"/>
                    <a:gd name="connsiteY112" fmla="*/ 1535906 h 2489995"/>
                    <a:gd name="connsiteX113" fmla="*/ 2743200 w 3772694"/>
                    <a:gd name="connsiteY113" fmla="*/ 1578769 h 2489995"/>
                    <a:gd name="connsiteX114" fmla="*/ 2700337 w 3772694"/>
                    <a:gd name="connsiteY114" fmla="*/ 1588294 h 2489995"/>
                    <a:gd name="connsiteX115" fmla="*/ 2643187 w 3772694"/>
                    <a:gd name="connsiteY115" fmla="*/ 1569244 h 2489995"/>
                    <a:gd name="connsiteX116" fmla="*/ 2595562 w 3772694"/>
                    <a:gd name="connsiteY116" fmla="*/ 1588294 h 2489995"/>
                    <a:gd name="connsiteX117" fmla="*/ 2662237 w 3772694"/>
                    <a:gd name="connsiteY117" fmla="*/ 1645444 h 2489995"/>
                    <a:gd name="connsiteX118" fmla="*/ 2724150 w 3772694"/>
                    <a:gd name="connsiteY118" fmla="*/ 1645444 h 2489995"/>
                    <a:gd name="connsiteX119" fmla="*/ 2781300 w 3772694"/>
                    <a:gd name="connsiteY119" fmla="*/ 1721644 h 2489995"/>
                    <a:gd name="connsiteX120" fmla="*/ 2814637 w 3772694"/>
                    <a:gd name="connsiteY120" fmla="*/ 1774031 h 2489995"/>
                    <a:gd name="connsiteX121" fmla="*/ 2871787 w 3772694"/>
                    <a:gd name="connsiteY121" fmla="*/ 1764506 h 2489995"/>
                    <a:gd name="connsiteX122" fmla="*/ 2895600 w 3772694"/>
                    <a:gd name="connsiteY122" fmla="*/ 1797844 h 2489995"/>
                    <a:gd name="connsiteX123" fmla="*/ 2843212 w 3772694"/>
                    <a:gd name="connsiteY123" fmla="*/ 1812131 h 2489995"/>
                    <a:gd name="connsiteX124" fmla="*/ 2767012 w 3772694"/>
                    <a:gd name="connsiteY124" fmla="*/ 1835944 h 2489995"/>
                    <a:gd name="connsiteX125" fmla="*/ 2757487 w 3772694"/>
                    <a:gd name="connsiteY125" fmla="*/ 1902619 h 2489995"/>
                    <a:gd name="connsiteX126" fmla="*/ 2786062 w 3772694"/>
                    <a:gd name="connsiteY126" fmla="*/ 1974056 h 2489995"/>
                    <a:gd name="connsiteX127" fmla="*/ 2828925 w 3772694"/>
                    <a:gd name="connsiteY127" fmla="*/ 2026444 h 2489995"/>
                    <a:gd name="connsiteX128" fmla="*/ 2814637 w 3772694"/>
                    <a:gd name="connsiteY128" fmla="*/ 2169319 h 2489995"/>
                    <a:gd name="connsiteX129" fmla="*/ 2895600 w 3772694"/>
                    <a:gd name="connsiteY129" fmla="*/ 2269331 h 2489995"/>
                    <a:gd name="connsiteX130" fmla="*/ 2833688 w 3772694"/>
                    <a:gd name="connsiteY130" fmla="*/ 2293144 h 2489995"/>
                    <a:gd name="connsiteX131" fmla="*/ 2762250 w 3772694"/>
                    <a:gd name="connsiteY131" fmla="*/ 2455071 h 2489995"/>
                    <a:gd name="connsiteX132" fmla="*/ 2709862 w 3772694"/>
                    <a:gd name="connsiteY132" fmla="*/ 2455070 h 2489995"/>
                    <a:gd name="connsiteX133" fmla="*/ 2624137 w 3772694"/>
                    <a:gd name="connsiteY133" fmla="*/ 2245519 h 2489995"/>
                    <a:gd name="connsiteX134" fmla="*/ 2490787 w 3772694"/>
                    <a:gd name="connsiteY134" fmla="*/ 2064544 h 2489995"/>
                    <a:gd name="connsiteX135" fmla="*/ 2476500 w 3772694"/>
                    <a:gd name="connsiteY135" fmla="*/ 1955007 h 2489995"/>
                    <a:gd name="connsiteX136" fmla="*/ 2414587 w 3772694"/>
                    <a:gd name="connsiteY136" fmla="*/ 1993107 h 2489995"/>
                    <a:gd name="connsiteX137" fmla="*/ 2390775 w 3772694"/>
                    <a:gd name="connsiteY137" fmla="*/ 2074070 h 2489995"/>
                    <a:gd name="connsiteX138" fmla="*/ 2281237 w 3772694"/>
                    <a:gd name="connsiteY138" fmla="*/ 2064544 h 2489995"/>
                    <a:gd name="connsiteX139" fmla="*/ 2028825 w 3772694"/>
                    <a:gd name="connsiteY139" fmla="*/ 1893095 h 2489995"/>
                    <a:gd name="connsiteX140" fmla="*/ 1876425 w 3772694"/>
                    <a:gd name="connsiteY140" fmla="*/ 1912145 h 2489995"/>
                    <a:gd name="connsiteX141" fmla="*/ 1914525 w 3772694"/>
                    <a:gd name="connsiteY141" fmla="*/ 1969295 h 2489995"/>
                    <a:gd name="connsiteX142" fmla="*/ 1843088 w 3772694"/>
                    <a:gd name="connsiteY142" fmla="*/ 2112170 h 2489995"/>
                    <a:gd name="connsiteX143" fmla="*/ 1743074 w 3772694"/>
                    <a:gd name="connsiteY143" fmla="*/ 2088355 h 2489995"/>
                    <a:gd name="connsiteX144" fmla="*/ 1547812 w 3772694"/>
                    <a:gd name="connsiteY144" fmla="*/ 2083595 h 2489995"/>
                    <a:gd name="connsiteX145" fmla="*/ 1371599 w 3772694"/>
                    <a:gd name="connsiteY145" fmla="*/ 1931195 h 2489995"/>
                    <a:gd name="connsiteX146" fmla="*/ 1338262 w 3772694"/>
                    <a:gd name="connsiteY146" fmla="*/ 1845470 h 2489995"/>
                    <a:gd name="connsiteX147" fmla="*/ 1214437 w 3772694"/>
                    <a:gd name="connsiteY147" fmla="*/ 1864519 h 2489995"/>
                    <a:gd name="connsiteX148" fmla="*/ 1095375 w 3772694"/>
                    <a:gd name="connsiteY148" fmla="*/ 1897857 h 2489995"/>
                    <a:gd name="connsiteX149" fmla="*/ 1033463 w 3772694"/>
                    <a:gd name="connsiteY149" fmla="*/ 1726407 h 2489995"/>
                    <a:gd name="connsiteX150" fmla="*/ 1004887 w 3772694"/>
                    <a:gd name="connsiteY150" fmla="*/ 1574008 h 2489995"/>
                    <a:gd name="connsiteX151" fmla="*/ 957262 w 3772694"/>
                    <a:gd name="connsiteY151" fmla="*/ 1431132 h 2489995"/>
                    <a:gd name="connsiteX152" fmla="*/ 876300 w 3772694"/>
                    <a:gd name="connsiteY152" fmla="*/ 1416844 h 2489995"/>
                    <a:gd name="connsiteX153" fmla="*/ 704849 w 3772694"/>
                    <a:gd name="connsiteY153" fmla="*/ 1426370 h 2489995"/>
                    <a:gd name="connsiteX154" fmla="*/ 704850 w 3772694"/>
                    <a:gd name="connsiteY154" fmla="*/ 1231106 h 2489995"/>
                    <a:gd name="connsiteX155" fmla="*/ 523875 w 3772694"/>
                    <a:gd name="connsiteY155" fmla="*/ 1240632 h 2489995"/>
                    <a:gd name="connsiteX156" fmla="*/ 414337 w 3772694"/>
                    <a:gd name="connsiteY156" fmla="*/ 1416844 h 2489995"/>
                    <a:gd name="connsiteX157" fmla="*/ 342900 w 3772694"/>
                    <a:gd name="connsiteY157" fmla="*/ 1521619 h 2489995"/>
                    <a:gd name="connsiteX158" fmla="*/ 0 w 3772694"/>
                    <a:gd name="connsiteY158" fmla="*/ 1693069 h 2489995"/>
                    <a:gd name="connsiteX0" fmla="*/ 96044 w 3582988"/>
                    <a:gd name="connsiteY0" fmla="*/ 1526381 h 2489995"/>
                    <a:gd name="connsiteX1" fmla="*/ 129381 w 3582988"/>
                    <a:gd name="connsiteY1" fmla="*/ 1445419 h 2489995"/>
                    <a:gd name="connsiteX2" fmla="*/ 129381 w 3582988"/>
                    <a:gd name="connsiteY2" fmla="*/ 1388269 h 2489995"/>
                    <a:gd name="connsiteX3" fmla="*/ 138906 w 3582988"/>
                    <a:gd name="connsiteY3" fmla="*/ 1345406 h 2489995"/>
                    <a:gd name="connsiteX4" fmla="*/ 110331 w 3582988"/>
                    <a:gd name="connsiteY4" fmla="*/ 1288256 h 2489995"/>
                    <a:gd name="connsiteX5" fmla="*/ 119856 w 3582988"/>
                    <a:gd name="connsiteY5" fmla="*/ 1216819 h 2489995"/>
                    <a:gd name="connsiteX6" fmla="*/ 72231 w 3582988"/>
                    <a:gd name="connsiteY6" fmla="*/ 1231106 h 2489995"/>
                    <a:gd name="connsiteX7" fmla="*/ 57944 w 3582988"/>
                    <a:gd name="connsiteY7" fmla="*/ 1264444 h 2489995"/>
                    <a:gd name="connsiteX8" fmla="*/ 5556 w 3582988"/>
                    <a:gd name="connsiteY8" fmla="*/ 1264444 h 2489995"/>
                    <a:gd name="connsiteX9" fmla="*/ 24606 w 3582988"/>
                    <a:gd name="connsiteY9" fmla="*/ 1216819 h 2489995"/>
                    <a:gd name="connsiteX10" fmla="*/ 57944 w 3582988"/>
                    <a:gd name="connsiteY10" fmla="*/ 1178719 h 2489995"/>
                    <a:gd name="connsiteX11" fmla="*/ 76994 w 3582988"/>
                    <a:gd name="connsiteY11" fmla="*/ 1197769 h 2489995"/>
                    <a:gd name="connsiteX12" fmla="*/ 100806 w 3582988"/>
                    <a:gd name="connsiteY12" fmla="*/ 1173956 h 2489995"/>
                    <a:gd name="connsiteX13" fmla="*/ 86519 w 3582988"/>
                    <a:gd name="connsiteY13" fmla="*/ 1150144 h 2489995"/>
                    <a:gd name="connsiteX14" fmla="*/ 53181 w 3582988"/>
                    <a:gd name="connsiteY14" fmla="*/ 1140619 h 2489995"/>
                    <a:gd name="connsiteX15" fmla="*/ 57944 w 3582988"/>
                    <a:gd name="connsiteY15" fmla="*/ 1073944 h 2489995"/>
                    <a:gd name="connsiteX16" fmla="*/ 119856 w 3582988"/>
                    <a:gd name="connsiteY16" fmla="*/ 1035844 h 2489995"/>
                    <a:gd name="connsiteX17" fmla="*/ 167481 w 3582988"/>
                    <a:gd name="connsiteY17" fmla="*/ 926306 h 2489995"/>
                    <a:gd name="connsiteX18" fmla="*/ 181769 w 3582988"/>
                    <a:gd name="connsiteY18" fmla="*/ 816769 h 2489995"/>
                    <a:gd name="connsiteX19" fmla="*/ 181769 w 3582988"/>
                    <a:gd name="connsiteY19" fmla="*/ 745331 h 2489995"/>
                    <a:gd name="connsiteX20" fmla="*/ 234156 w 3582988"/>
                    <a:gd name="connsiteY20" fmla="*/ 735806 h 2489995"/>
                    <a:gd name="connsiteX21" fmla="*/ 272256 w 3582988"/>
                    <a:gd name="connsiteY21" fmla="*/ 692944 h 2489995"/>
                    <a:gd name="connsiteX22" fmla="*/ 334169 w 3582988"/>
                    <a:gd name="connsiteY22" fmla="*/ 640556 h 2489995"/>
                    <a:gd name="connsiteX23" fmla="*/ 396081 w 3582988"/>
                    <a:gd name="connsiteY23" fmla="*/ 516731 h 2489995"/>
                    <a:gd name="connsiteX24" fmla="*/ 457994 w 3582988"/>
                    <a:gd name="connsiteY24" fmla="*/ 454819 h 2489995"/>
                    <a:gd name="connsiteX25" fmla="*/ 567531 w 3582988"/>
                    <a:gd name="connsiteY25" fmla="*/ 421481 h 2489995"/>
                    <a:gd name="connsiteX26" fmla="*/ 700881 w 3582988"/>
                    <a:gd name="connsiteY26" fmla="*/ 392906 h 2489995"/>
                    <a:gd name="connsiteX27" fmla="*/ 767556 w 3582988"/>
                    <a:gd name="connsiteY27" fmla="*/ 307181 h 2489995"/>
                    <a:gd name="connsiteX28" fmla="*/ 867569 w 3582988"/>
                    <a:gd name="connsiteY28" fmla="*/ 302419 h 2489995"/>
                    <a:gd name="connsiteX29" fmla="*/ 929481 w 3582988"/>
                    <a:gd name="connsiteY29" fmla="*/ 226219 h 2489995"/>
                    <a:gd name="connsiteX30" fmla="*/ 1010444 w 3582988"/>
                    <a:gd name="connsiteY30" fmla="*/ 173831 h 2489995"/>
                    <a:gd name="connsiteX31" fmla="*/ 1000919 w 3582988"/>
                    <a:gd name="connsiteY31" fmla="*/ 102394 h 2489995"/>
                    <a:gd name="connsiteX32" fmla="*/ 1062831 w 3582988"/>
                    <a:gd name="connsiteY32" fmla="*/ 92869 h 2489995"/>
                    <a:gd name="connsiteX33" fmla="*/ 1119981 w 3582988"/>
                    <a:gd name="connsiteY33" fmla="*/ 64294 h 2489995"/>
                    <a:gd name="connsiteX34" fmla="*/ 1172369 w 3582988"/>
                    <a:gd name="connsiteY34" fmla="*/ 64294 h 2489995"/>
                    <a:gd name="connsiteX35" fmla="*/ 1248569 w 3582988"/>
                    <a:gd name="connsiteY35" fmla="*/ 45244 h 2489995"/>
                    <a:gd name="connsiteX36" fmla="*/ 1253331 w 3582988"/>
                    <a:gd name="connsiteY36" fmla="*/ 7144 h 2489995"/>
                    <a:gd name="connsiteX37" fmla="*/ 1410494 w 3582988"/>
                    <a:gd name="connsiteY37" fmla="*/ 2381 h 2489995"/>
                    <a:gd name="connsiteX38" fmla="*/ 1510506 w 3582988"/>
                    <a:gd name="connsiteY38" fmla="*/ 21431 h 2489995"/>
                    <a:gd name="connsiteX39" fmla="*/ 1567656 w 3582988"/>
                    <a:gd name="connsiteY39" fmla="*/ 64294 h 2489995"/>
                    <a:gd name="connsiteX40" fmla="*/ 1667669 w 3582988"/>
                    <a:gd name="connsiteY40" fmla="*/ 59531 h 2489995"/>
                    <a:gd name="connsiteX41" fmla="*/ 1772444 w 3582988"/>
                    <a:gd name="connsiteY41" fmla="*/ 116681 h 2489995"/>
                    <a:gd name="connsiteX42" fmla="*/ 1867694 w 3582988"/>
                    <a:gd name="connsiteY42" fmla="*/ 159544 h 2489995"/>
                    <a:gd name="connsiteX43" fmla="*/ 1934369 w 3582988"/>
                    <a:gd name="connsiteY43" fmla="*/ 140494 h 2489995"/>
                    <a:gd name="connsiteX44" fmla="*/ 2034381 w 3582988"/>
                    <a:gd name="connsiteY44" fmla="*/ 178594 h 2489995"/>
                    <a:gd name="connsiteX45" fmla="*/ 2124869 w 3582988"/>
                    <a:gd name="connsiteY45" fmla="*/ 192881 h 2489995"/>
                    <a:gd name="connsiteX46" fmla="*/ 2234406 w 3582988"/>
                    <a:gd name="connsiteY46" fmla="*/ 183356 h 2489995"/>
                    <a:gd name="connsiteX47" fmla="*/ 2343944 w 3582988"/>
                    <a:gd name="connsiteY47" fmla="*/ 230981 h 2489995"/>
                    <a:gd name="connsiteX48" fmla="*/ 2439194 w 3582988"/>
                    <a:gd name="connsiteY48" fmla="*/ 245269 h 2489995"/>
                    <a:gd name="connsiteX49" fmla="*/ 2505869 w 3582988"/>
                    <a:gd name="connsiteY49" fmla="*/ 245269 h 2489995"/>
                    <a:gd name="connsiteX50" fmla="*/ 2539206 w 3582988"/>
                    <a:gd name="connsiteY50" fmla="*/ 292894 h 2489995"/>
                    <a:gd name="connsiteX51" fmla="*/ 2667794 w 3582988"/>
                    <a:gd name="connsiteY51" fmla="*/ 335756 h 2489995"/>
                    <a:gd name="connsiteX52" fmla="*/ 2820194 w 3582988"/>
                    <a:gd name="connsiteY52" fmla="*/ 340519 h 2489995"/>
                    <a:gd name="connsiteX53" fmla="*/ 2934494 w 3582988"/>
                    <a:gd name="connsiteY53" fmla="*/ 364331 h 2489995"/>
                    <a:gd name="connsiteX54" fmla="*/ 3091656 w 3582988"/>
                    <a:gd name="connsiteY54" fmla="*/ 402431 h 2489995"/>
                    <a:gd name="connsiteX55" fmla="*/ 3239294 w 3582988"/>
                    <a:gd name="connsiteY55" fmla="*/ 454819 h 2489995"/>
                    <a:gd name="connsiteX56" fmla="*/ 3334544 w 3582988"/>
                    <a:gd name="connsiteY56" fmla="*/ 478631 h 2489995"/>
                    <a:gd name="connsiteX57" fmla="*/ 3434556 w 3582988"/>
                    <a:gd name="connsiteY57" fmla="*/ 521494 h 2489995"/>
                    <a:gd name="connsiteX58" fmla="*/ 3520281 w 3582988"/>
                    <a:gd name="connsiteY58" fmla="*/ 578644 h 2489995"/>
                    <a:gd name="connsiteX59" fmla="*/ 3582194 w 3582988"/>
                    <a:gd name="connsiteY59" fmla="*/ 645319 h 2489995"/>
                    <a:gd name="connsiteX60" fmla="*/ 3525044 w 3582988"/>
                    <a:gd name="connsiteY60" fmla="*/ 645319 h 2489995"/>
                    <a:gd name="connsiteX61" fmla="*/ 3463131 w 3582988"/>
                    <a:gd name="connsiteY61" fmla="*/ 626269 h 2489995"/>
                    <a:gd name="connsiteX62" fmla="*/ 3434556 w 3582988"/>
                    <a:gd name="connsiteY62" fmla="*/ 597694 h 2489995"/>
                    <a:gd name="connsiteX63" fmla="*/ 3367881 w 3582988"/>
                    <a:gd name="connsiteY63" fmla="*/ 573881 h 2489995"/>
                    <a:gd name="connsiteX64" fmla="*/ 3320256 w 3582988"/>
                    <a:gd name="connsiteY64" fmla="*/ 573881 h 2489995"/>
                    <a:gd name="connsiteX65" fmla="*/ 3291681 w 3582988"/>
                    <a:gd name="connsiteY65" fmla="*/ 550069 h 2489995"/>
                    <a:gd name="connsiteX66" fmla="*/ 3215481 w 3582988"/>
                    <a:gd name="connsiteY66" fmla="*/ 573881 h 2489995"/>
                    <a:gd name="connsiteX67" fmla="*/ 3153569 w 3582988"/>
                    <a:gd name="connsiteY67" fmla="*/ 545306 h 2489995"/>
                    <a:gd name="connsiteX68" fmla="*/ 3072606 w 3582988"/>
                    <a:gd name="connsiteY68" fmla="*/ 550069 h 2489995"/>
                    <a:gd name="connsiteX69" fmla="*/ 3015456 w 3582988"/>
                    <a:gd name="connsiteY69" fmla="*/ 564356 h 2489995"/>
                    <a:gd name="connsiteX70" fmla="*/ 2829719 w 3582988"/>
                    <a:gd name="connsiteY70" fmla="*/ 511969 h 2489995"/>
                    <a:gd name="connsiteX71" fmla="*/ 2705894 w 3582988"/>
                    <a:gd name="connsiteY71" fmla="*/ 469106 h 2489995"/>
                    <a:gd name="connsiteX72" fmla="*/ 2701131 w 3582988"/>
                    <a:gd name="connsiteY72" fmla="*/ 507206 h 2489995"/>
                    <a:gd name="connsiteX73" fmla="*/ 2705894 w 3582988"/>
                    <a:gd name="connsiteY73" fmla="*/ 550069 h 2489995"/>
                    <a:gd name="connsiteX74" fmla="*/ 2672556 w 3582988"/>
                    <a:gd name="connsiteY74" fmla="*/ 578644 h 2489995"/>
                    <a:gd name="connsiteX75" fmla="*/ 2648744 w 3582988"/>
                    <a:gd name="connsiteY75" fmla="*/ 554831 h 2489995"/>
                    <a:gd name="connsiteX76" fmla="*/ 2605881 w 3582988"/>
                    <a:gd name="connsiteY76" fmla="*/ 588169 h 2489995"/>
                    <a:gd name="connsiteX77" fmla="*/ 2553494 w 3582988"/>
                    <a:gd name="connsiteY77" fmla="*/ 621506 h 2489995"/>
                    <a:gd name="connsiteX78" fmla="*/ 2548731 w 3582988"/>
                    <a:gd name="connsiteY78" fmla="*/ 683419 h 2489995"/>
                    <a:gd name="connsiteX79" fmla="*/ 2591594 w 3582988"/>
                    <a:gd name="connsiteY79" fmla="*/ 773906 h 2489995"/>
                    <a:gd name="connsiteX80" fmla="*/ 2615406 w 3582988"/>
                    <a:gd name="connsiteY80" fmla="*/ 840581 h 2489995"/>
                    <a:gd name="connsiteX81" fmla="*/ 2596356 w 3582988"/>
                    <a:gd name="connsiteY81" fmla="*/ 897731 h 2489995"/>
                    <a:gd name="connsiteX82" fmla="*/ 2620169 w 3582988"/>
                    <a:gd name="connsiteY82" fmla="*/ 978694 h 2489995"/>
                    <a:gd name="connsiteX83" fmla="*/ 2653506 w 3582988"/>
                    <a:gd name="connsiteY83" fmla="*/ 1050131 h 2489995"/>
                    <a:gd name="connsiteX84" fmla="*/ 2701131 w 3582988"/>
                    <a:gd name="connsiteY84" fmla="*/ 1088231 h 2489995"/>
                    <a:gd name="connsiteX85" fmla="*/ 2753519 w 3582988"/>
                    <a:gd name="connsiteY85" fmla="*/ 1097756 h 2489995"/>
                    <a:gd name="connsiteX86" fmla="*/ 2772569 w 3582988"/>
                    <a:gd name="connsiteY86" fmla="*/ 1173956 h 2489995"/>
                    <a:gd name="connsiteX87" fmla="*/ 2767806 w 3582988"/>
                    <a:gd name="connsiteY87" fmla="*/ 1245394 h 2489995"/>
                    <a:gd name="connsiteX88" fmla="*/ 2782094 w 3582988"/>
                    <a:gd name="connsiteY88" fmla="*/ 1369219 h 2489995"/>
                    <a:gd name="connsiteX89" fmla="*/ 2801144 w 3582988"/>
                    <a:gd name="connsiteY89" fmla="*/ 1435894 h 2489995"/>
                    <a:gd name="connsiteX90" fmla="*/ 2743994 w 3582988"/>
                    <a:gd name="connsiteY90" fmla="*/ 1407319 h 2489995"/>
                    <a:gd name="connsiteX91" fmla="*/ 2724944 w 3582988"/>
                    <a:gd name="connsiteY91" fmla="*/ 1354931 h 2489995"/>
                    <a:gd name="connsiteX92" fmla="*/ 2729706 w 3582988"/>
                    <a:gd name="connsiteY92" fmla="*/ 1278731 h 2489995"/>
                    <a:gd name="connsiteX93" fmla="*/ 2677319 w 3582988"/>
                    <a:gd name="connsiteY93" fmla="*/ 1207294 h 2489995"/>
                    <a:gd name="connsiteX94" fmla="*/ 2667794 w 3582988"/>
                    <a:gd name="connsiteY94" fmla="*/ 1131094 h 2489995"/>
                    <a:gd name="connsiteX95" fmla="*/ 2639219 w 3582988"/>
                    <a:gd name="connsiteY95" fmla="*/ 1059656 h 2489995"/>
                    <a:gd name="connsiteX96" fmla="*/ 2620169 w 3582988"/>
                    <a:gd name="connsiteY96" fmla="*/ 997744 h 2489995"/>
                    <a:gd name="connsiteX97" fmla="*/ 2582069 w 3582988"/>
                    <a:gd name="connsiteY97" fmla="*/ 931069 h 2489995"/>
                    <a:gd name="connsiteX98" fmla="*/ 2534444 w 3582988"/>
                    <a:gd name="connsiteY98" fmla="*/ 902494 h 2489995"/>
                    <a:gd name="connsiteX99" fmla="*/ 2434431 w 3582988"/>
                    <a:gd name="connsiteY99" fmla="*/ 935831 h 2489995"/>
                    <a:gd name="connsiteX100" fmla="*/ 2358231 w 3582988"/>
                    <a:gd name="connsiteY100" fmla="*/ 1002506 h 2489995"/>
                    <a:gd name="connsiteX101" fmla="*/ 2320131 w 3582988"/>
                    <a:gd name="connsiteY101" fmla="*/ 1102519 h 2489995"/>
                    <a:gd name="connsiteX102" fmla="*/ 2277269 w 3582988"/>
                    <a:gd name="connsiteY102" fmla="*/ 1212056 h 2489995"/>
                    <a:gd name="connsiteX103" fmla="*/ 2286794 w 3582988"/>
                    <a:gd name="connsiteY103" fmla="*/ 1321594 h 2489995"/>
                    <a:gd name="connsiteX104" fmla="*/ 2348706 w 3582988"/>
                    <a:gd name="connsiteY104" fmla="*/ 1378744 h 2489995"/>
                    <a:gd name="connsiteX105" fmla="*/ 2396331 w 3582988"/>
                    <a:gd name="connsiteY105" fmla="*/ 1393031 h 2489995"/>
                    <a:gd name="connsiteX106" fmla="*/ 2458244 w 3582988"/>
                    <a:gd name="connsiteY106" fmla="*/ 1450181 h 2489995"/>
                    <a:gd name="connsiteX107" fmla="*/ 2529681 w 3582988"/>
                    <a:gd name="connsiteY107" fmla="*/ 1426369 h 2489995"/>
                    <a:gd name="connsiteX108" fmla="*/ 2601119 w 3582988"/>
                    <a:gd name="connsiteY108" fmla="*/ 1407319 h 2489995"/>
                    <a:gd name="connsiteX109" fmla="*/ 2591594 w 3582988"/>
                    <a:gd name="connsiteY109" fmla="*/ 1445419 h 2489995"/>
                    <a:gd name="connsiteX110" fmla="*/ 2563019 w 3582988"/>
                    <a:gd name="connsiteY110" fmla="*/ 1440656 h 2489995"/>
                    <a:gd name="connsiteX111" fmla="*/ 2582069 w 3582988"/>
                    <a:gd name="connsiteY111" fmla="*/ 1493044 h 2489995"/>
                    <a:gd name="connsiteX112" fmla="*/ 2567781 w 3582988"/>
                    <a:gd name="connsiteY112" fmla="*/ 1535906 h 2489995"/>
                    <a:gd name="connsiteX113" fmla="*/ 2553494 w 3582988"/>
                    <a:gd name="connsiteY113" fmla="*/ 1578769 h 2489995"/>
                    <a:gd name="connsiteX114" fmla="*/ 2510631 w 3582988"/>
                    <a:gd name="connsiteY114" fmla="*/ 1588294 h 2489995"/>
                    <a:gd name="connsiteX115" fmla="*/ 2453481 w 3582988"/>
                    <a:gd name="connsiteY115" fmla="*/ 1569244 h 2489995"/>
                    <a:gd name="connsiteX116" fmla="*/ 2405856 w 3582988"/>
                    <a:gd name="connsiteY116" fmla="*/ 1588294 h 2489995"/>
                    <a:gd name="connsiteX117" fmla="*/ 2472531 w 3582988"/>
                    <a:gd name="connsiteY117" fmla="*/ 1645444 h 2489995"/>
                    <a:gd name="connsiteX118" fmla="*/ 2534444 w 3582988"/>
                    <a:gd name="connsiteY118" fmla="*/ 1645444 h 2489995"/>
                    <a:gd name="connsiteX119" fmla="*/ 2591594 w 3582988"/>
                    <a:gd name="connsiteY119" fmla="*/ 1721644 h 2489995"/>
                    <a:gd name="connsiteX120" fmla="*/ 2624931 w 3582988"/>
                    <a:gd name="connsiteY120" fmla="*/ 1774031 h 2489995"/>
                    <a:gd name="connsiteX121" fmla="*/ 2682081 w 3582988"/>
                    <a:gd name="connsiteY121" fmla="*/ 1764506 h 2489995"/>
                    <a:gd name="connsiteX122" fmla="*/ 2705894 w 3582988"/>
                    <a:gd name="connsiteY122" fmla="*/ 1797844 h 2489995"/>
                    <a:gd name="connsiteX123" fmla="*/ 2653506 w 3582988"/>
                    <a:gd name="connsiteY123" fmla="*/ 1812131 h 2489995"/>
                    <a:gd name="connsiteX124" fmla="*/ 2577306 w 3582988"/>
                    <a:gd name="connsiteY124" fmla="*/ 1835944 h 2489995"/>
                    <a:gd name="connsiteX125" fmla="*/ 2567781 w 3582988"/>
                    <a:gd name="connsiteY125" fmla="*/ 1902619 h 2489995"/>
                    <a:gd name="connsiteX126" fmla="*/ 2596356 w 3582988"/>
                    <a:gd name="connsiteY126" fmla="*/ 1974056 h 2489995"/>
                    <a:gd name="connsiteX127" fmla="*/ 2639219 w 3582988"/>
                    <a:gd name="connsiteY127" fmla="*/ 2026444 h 2489995"/>
                    <a:gd name="connsiteX128" fmla="*/ 2624931 w 3582988"/>
                    <a:gd name="connsiteY128" fmla="*/ 2169319 h 2489995"/>
                    <a:gd name="connsiteX129" fmla="*/ 2705894 w 3582988"/>
                    <a:gd name="connsiteY129" fmla="*/ 2269331 h 2489995"/>
                    <a:gd name="connsiteX130" fmla="*/ 2643982 w 3582988"/>
                    <a:gd name="connsiteY130" fmla="*/ 2293144 h 2489995"/>
                    <a:gd name="connsiteX131" fmla="*/ 2572544 w 3582988"/>
                    <a:gd name="connsiteY131" fmla="*/ 2455071 h 2489995"/>
                    <a:gd name="connsiteX132" fmla="*/ 2520156 w 3582988"/>
                    <a:gd name="connsiteY132" fmla="*/ 2455070 h 2489995"/>
                    <a:gd name="connsiteX133" fmla="*/ 2434431 w 3582988"/>
                    <a:gd name="connsiteY133" fmla="*/ 2245519 h 2489995"/>
                    <a:gd name="connsiteX134" fmla="*/ 2301081 w 3582988"/>
                    <a:gd name="connsiteY134" fmla="*/ 2064544 h 2489995"/>
                    <a:gd name="connsiteX135" fmla="*/ 2286794 w 3582988"/>
                    <a:gd name="connsiteY135" fmla="*/ 1955007 h 2489995"/>
                    <a:gd name="connsiteX136" fmla="*/ 2224881 w 3582988"/>
                    <a:gd name="connsiteY136" fmla="*/ 1993107 h 2489995"/>
                    <a:gd name="connsiteX137" fmla="*/ 2201069 w 3582988"/>
                    <a:gd name="connsiteY137" fmla="*/ 2074070 h 2489995"/>
                    <a:gd name="connsiteX138" fmla="*/ 2091531 w 3582988"/>
                    <a:gd name="connsiteY138" fmla="*/ 2064544 h 2489995"/>
                    <a:gd name="connsiteX139" fmla="*/ 1839119 w 3582988"/>
                    <a:gd name="connsiteY139" fmla="*/ 1893095 h 2489995"/>
                    <a:gd name="connsiteX140" fmla="*/ 1686719 w 3582988"/>
                    <a:gd name="connsiteY140" fmla="*/ 1912145 h 2489995"/>
                    <a:gd name="connsiteX141" fmla="*/ 1724819 w 3582988"/>
                    <a:gd name="connsiteY141" fmla="*/ 1969295 h 2489995"/>
                    <a:gd name="connsiteX142" fmla="*/ 1653382 w 3582988"/>
                    <a:gd name="connsiteY142" fmla="*/ 2112170 h 2489995"/>
                    <a:gd name="connsiteX143" fmla="*/ 1553368 w 3582988"/>
                    <a:gd name="connsiteY143" fmla="*/ 2088355 h 2489995"/>
                    <a:gd name="connsiteX144" fmla="*/ 1358106 w 3582988"/>
                    <a:gd name="connsiteY144" fmla="*/ 2083595 h 2489995"/>
                    <a:gd name="connsiteX145" fmla="*/ 1181893 w 3582988"/>
                    <a:gd name="connsiteY145" fmla="*/ 1931195 h 2489995"/>
                    <a:gd name="connsiteX146" fmla="*/ 1148556 w 3582988"/>
                    <a:gd name="connsiteY146" fmla="*/ 1845470 h 2489995"/>
                    <a:gd name="connsiteX147" fmla="*/ 1024731 w 3582988"/>
                    <a:gd name="connsiteY147" fmla="*/ 1864519 h 2489995"/>
                    <a:gd name="connsiteX148" fmla="*/ 905669 w 3582988"/>
                    <a:gd name="connsiteY148" fmla="*/ 1897857 h 2489995"/>
                    <a:gd name="connsiteX149" fmla="*/ 843757 w 3582988"/>
                    <a:gd name="connsiteY149" fmla="*/ 1726407 h 2489995"/>
                    <a:gd name="connsiteX150" fmla="*/ 815181 w 3582988"/>
                    <a:gd name="connsiteY150" fmla="*/ 1574008 h 2489995"/>
                    <a:gd name="connsiteX151" fmla="*/ 767556 w 3582988"/>
                    <a:gd name="connsiteY151" fmla="*/ 1431132 h 2489995"/>
                    <a:gd name="connsiteX152" fmla="*/ 686594 w 3582988"/>
                    <a:gd name="connsiteY152" fmla="*/ 1416844 h 2489995"/>
                    <a:gd name="connsiteX153" fmla="*/ 515143 w 3582988"/>
                    <a:gd name="connsiteY153" fmla="*/ 1426370 h 2489995"/>
                    <a:gd name="connsiteX154" fmla="*/ 515144 w 3582988"/>
                    <a:gd name="connsiteY154" fmla="*/ 1231106 h 2489995"/>
                    <a:gd name="connsiteX155" fmla="*/ 334169 w 3582988"/>
                    <a:gd name="connsiteY155" fmla="*/ 1240632 h 2489995"/>
                    <a:gd name="connsiteX156" fmla="*/ 224631 w 3582988"/>
                    <a:gd name="connsiteY156" fmla="*/ 1416844 h 2489995"/>
                    <a:gd name="connsiteX157" fmla="*/ 153194 w 3582988"/>
                    <a:gd name="connsiteY157" fmla="*/ 1521619 h 2489995"/>
                    <a:gd name="connsiteX158" fmla="*/ 96044 w 3582988"/>
                    <a:gd name="connsiteY158" fmla="*/ 1521619 h 248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3582988" h="2489995">
                      <a:moveTo>
                        <a:pt x="96044" y="1526381"/>
                      </a:moveTo>
                      <a:cubicBezTo>
                        <a:pt x="109934" y="1497409"/>
                        <a:pt x="123825" y="1468438"/>
                        <a:pt x="129381" y="1445419"/>
                      </a:cubicBezTo>
                      <a:cubicBezTo>
                        <a:pt x="134937" y="1422400"/>
                        <a:pt x="127794" y="1404938"/>
                        <a:pt x="129381" y="1388269"/>
                      </a:cubicBezTo>
                      <a:cubicBezTo>
                        <a:pt x="130968" y="1371600"/>
                        <a:pt x="142081" y="1362075"/>
                        <a:pt x="138906" y="1345406"/>
                      </a:cubicBezTo>
                      <a:cubicBezTo>
                        <a:pt x="135731" y="1328737"/>
                        <a:pt x="113506" y="1309687"/>
                        <a:pt x="110331" y="1288256"/>
                      </a:cubicBezTo>
                      <a:cubicBezTo>
                        <a:pt x="107156" y="1266825"/>
                        <a:pt x="126206" y="1226344"/>
                        <a:pt x="119856" y="1216819"/>
                      </a:cubicBezTo>
                      <a:cubicBezTo>
                        <a:pt x="113506" y="1207294"/>
                        <a:pt x="82550" y="1223169"/>
                        <a:pt x="72231" y="1231106"/>
                      </a:cubicBezTo>
                      <a:cubicBezTo>
                        <a:pt x="61912" y="1239043"/>
                        <a:pt x="69057" y="1258888"/>
                        <a:pt x="57944" y="1264444"/>
                      </a:cubicBezTo>
                      <a:cubicBezTo>
                        <a:pt x="46832" y="1270000"/>
                        <a:pt x="11112" y="1272382"/>
                        <a:pt x="5556" y="1264444"/>
                      </a:cubicBezTo>
                      <a:cubicBezTo>
                        <a:pt x="0" y="1256507"/>
                        <a:pt x="15875" y="1231106"/>
                        <a:pt x="24606" y="1216819"/>
                      </a:cubicBezTo>
                      <a:cubicBezTo>
                        <a:pt x="33337" y="1202532"/>
                        <a:pt x="49213" y="1181894"/>
                        <a:pt x="57944" y="1178719"/>
                      </a:cubicBezTo>
                      <a:cubicBezTo>
                        <a:pt x="66675" y="1175544"/>
                        <a:pt x="69850" y="1198563"/>
                        <a:pt x="76994" y="1197769"/>
                      </a:cubicBezTo>
                      <a:cubicBezTo>
                        <a:pt x="84138" y="1196975"/>
                        <a:pt x="99218" y="1181894"/>
                        <a:pt x="100806" y="1173956"/>
                      </a:cubicBezTo>
                      <a:cubicBezTo>
                        <a:pt x="102394" y="1166018"/>
                        <a:pt x="94457" y="1155700"/>
                        <a:pt x="86519" y="1150144"/>
                      </a:cubicBezTo>
                      <a:cubicBezTo>
                        <a:pt x="78581" y="1144588"/>
                        <a:pt x="57944" y="1153319"/>
                        <a:pt x="53181" y="1140619"/>
                      </a:cubicBezTo>
                      <a:cubicBezTo>
                        <a:pt x="48418" y="1127919"/>
                        <a:pt x="46832" y="1091406"/>
                        <a:pt x="57944" y="1073944"/>
                      </a:cubicBezTo>
                      <a:cubicBezTo>
                        <a:pt x="69056" y="1056482"/>
                        <a:pt x="101600" y="1060450"/>
                        <a:pt x="119856" y="1035844"/>
                      </a:cubicBezTo>
                      <a:cubicBezTo>
                        <a:pt x="138112" y="1011238"/>
                        <a:pt x="157162" y="962819"/>
                        <a:pt x="167481" y="926306"/>
                      </a:cubicBezTo>
                      <a:cubicBezTo>
                        <a:pt x="177800" y="889793"/>
                        <a:pt x="179388" y="846932"/>
                        <a:pt x="181769" y="816769"/>
                      </a:cubicBezTo>
                      <a:cubicBezTo>
                        <a:pt x="184150" y="786607"/>
                        <a:pt x="173038" y="758825"/>
                        <a:pt x="181769" y="745331"/>
                      </a:cubicBezTo>
                      <a:cubicBezTo>
                        <a:pt x="190500" y="731837"/>
                        <a:pt x="219075" y="744537"/>
                        <a:pt x="234156" y="735806"/>
                      </a:cubicBezTo>
                      <a:cubicBezTo>
                        <a:pt x="249237" y="727075"/>
                        <a:pt x="255587" y="708819"/>
                        <a:pt x="272256" y="692944"/>
                      </a:cubicBezTo>
                      <a:cubicBezTo>
                        <a:pt x="288925" y="677069"/>
                        <a:pt x="313532" y="669925"/>
                        <a:pt x="334169" y="640556"/>
                      </a:cubicBezTo>
                      <a:cubicBezTo>
                        <a:pt x="354806" y="611187"/>
                        <a:pt x="375444" y="547687"/>
                        <a:pt x="396081" y="516731"/>
                      </a:cubicBezTo>
                      <a:cubicBezTo>
                        <a:pt x="416718" y="485775"/>
                        <a:pt x="429419" y="470694"/>
                        <a:pt x="457994" y="454819"/>
                      </a:cubicBezTo>
                      <a:cubicBezTo>
                        <a:pt x="486569" y="438944"/>
                        <a:pt x="527050" y="431800"/>
                        <a:pt x="567531" y="421481"/>
                      </a:cubicBezTo>
                      <a:cubicBezTo>
                        <a:pt x="608012" y="411162"/>
                        <a:pt x="667544" y="411956"/>
                        <a:pt x="700881" y="392906"/>
                      </a:cubicBezTo>
                      <a:cubicBezTo>
                        <a:pt x="734219" y="373856"/>
                        <a:pt x="739775" y="322262"/>
                        <a:pt x="767556" y="307181"/>
                      </a:cubicBezTo>
                      <a:cubicBezTo>
                        <a:pt x="795337" y="292100"/>
                        <a:pt x="840582" y="315913"/>
                        <a:pt x="867569" y="302419"/>
                      </a:cubicBezTo>
                      <a:cubicBezTo>
                        <a:pt x="894556" y="288925"/>
                        <a:pt x="905669" y="247650"/>
                        <a:pt x="929481" y="226219"/>
                      </a:cubicBezTo>
                      <a:cubicBezTo>
                        <a:pt x="953293" y="204788"/>
                        <a:pt x="998538" y="194468"/>
                        <a:pt x="1010444" y="173831"/>
                      </a:cubicBezTo>
                      <a:cubicBezTo>
                        <a:pt x="1022350" y="153194"/>
                        <a:pt x="992188" y="115888"/>
                        <a:pt x="1000919" y="102394"/>
                      </a:cubicBezTo>
                      <a:cubicBezTo>
                        <a:pt x="1009650" y="88900"/>
                        <a:pt x="1042987" y="99219"/>
                        <a:pt x="1062831" y="92869"/>
                      </a:cubicBezTo>
                      <a:cubicBezTo>
                        <a:pt x="1082675" y="86519"/>
                        <a:pt x="1101725" y="69056"/>
                        <a:pt x="1119981" y="64294"/>
                      </a:cubicBezTo>
                      <a:cubicBezTo>
                        <a:pt x="1138237" y="59532"/>
                        <a:pt x="1150938" y="67469"/>
                        <a:pt x="1172369" y="64294"/>
                      </a:cubicBezTo>
                      <a:cubicBezTo>
                        <a:pt x="1193800" y="61119"/>
                        <a:pt x="1235075" y="54769"/>
                        <a:pt x="1248569" y="45244"/>
                      </a:cubicBezTo>
                      <a:cubicBezTo>
                        <a:pt x="1262063" y="35719"/>
                        <a:pt x="1226344" y="14288"/>
                        <a:pt x="1253331" y="7144"/>
                      </a:cubicBezTo>
                      <a:cubicBezTo>
                        <a:pt x="1280318" y="0"/>
                        <a:pt x="1367632" y="0"/>
                        <a:pt x="1410494" y="2381"/>
                      </a:cubicBezTo>
                      <a:cubicBezTo>
                        <a:pt x="1453357" y="4762"/>
                        <a:pt x="1484312" y="11112"/>
                        <a:pt x="1510506" y="21431"/>
                      </a:cubicBezTo>
                      <a:cubicBezTo>
                        <a:pt x="1536700" y="31750"/>
                        <a:pt x="1541462" y="57944"/>
                        <a:pt x="1567656" y="64294"/>
                      </a:cubicBezTo>
                      <a:cubicBezTo>
                        <a:pt x="1593850" y="70644"/>
                        <a:pt x="1633538" y="50800"/>
                        <a:pt x="1667669" y="59531"/>
                      </a:cubicBezTo>
                      <a:cubicBezTo>
                        <a:pt x="1701800" y="68262"/>
                        <a:pt x="1739107" y="100012"/>
                        <a:pt x="1772444" y="116681"/>
                      </a:cubicBezTo>
                      <a:cubicBezTo>
                        <a:pt x="1805781" y="133350"/>
                        <a:pt x="1840707" y="155575"/>
                        <a:pt x="1867694" y="159544"/>
                      </a:cubicBezTo>
                      <a:cubicBezTo>
                        <a:pt x="1894682" y="163513"/>
                        <a:pt x="1906588" y="137319"/>
                        <a:pt x="1934369" y="140494"/>
                      </a:cubicBezTo>
                      <a:cubicBezTo>
                        <a:pt x="1962150" y="143669"/>
                        <a:pt x="2002631" y="169863"/>
                        <a:pt x="2034381" y="178594"/>
                      </a:cubicBezTo>
                      <a:cubicBezTo>
                        <a:pt x="2066131" y="187325"/>
                        <a:pt x="2091532" y="192087"/>
                        <a:pt x="2124869" y="192881"/>
                      </a:cubicBezTo>
                      <a:cubicBezTo>
                        <a:pt x="2158206" y="193675"/>
                        <a:pt x="2197894" y="177006"/>
                        <a:pt x="2234406" y="183356"/>
                      </a:cubicBezTo>
                      <a:cubicBezTo>
                        <a:pt x="2270918" y="189706"/>
                        <a:pt x="2309813" y="220662"/>
                        <a:pt x="2343944" y="230981"/>
                      </a:cubicBezTo>
                      <a:cubicBezTo>
                        <a:pt x="2378075" y="241300"/>
                        <a:pt x="2412207" y="242888"/>
                        <a:pt x="2439194" y="245269"/>
                      </a:cubicBezTo>
                      <a:cubicBezTo>
                        <a:pt x="2466182" y="247650"/>
                        <a:pt x="2489200" y="237332"/>
                        <a:pt x="2505869" y="245269"/>
                      </a:cubicBezTo>
                      <a:cubicBezTo>
                        <a:pt x="2522538" y="253206"/>
                        <a:pt x="2512219" y="277813"/>
                        <a:pt x="2539206" y="292894"/>
                      </a:cubicBezTo>
                      <a:cubicBezTo>
                        <a:pt x="2566193" y="307975"/>
                        <a:pt x="2620963" y="327819"/>
                        <a:pt x="2667794" y="335756"/>
                      </a:cubicBezTo>
                      <a:cubicBezTo>
                        <a:pt x="2714625" y="343694"/>
                        <a:pt x="2775744" y="335757"/>
                        <a:pt x="2820194" y="340519"/>
                      </a:cubicBezTo>
                      <a:cubicBezTo>
                        <a:pt x="2864644" y="345282"/>
                        <a:pt x="2889250" y="354012"/>
                        <a:pt x="2934494" y="364331"/>
                      </a:cubicBezTo>
                      <a:cubicBezTo>
                        <a:pt x="2979738" y="374650"/>
                        <a:pt x="3040856" y="387350"/>
                        <a:pt x="3091656" y="402431"/>
                      </a:cubicBezTo>
                      <a:cubicBezTo>
                        <a:pt x="3142456" y="417512"/>
                        <a:pt x="3198813" y="442119"/>
                        <a:pt x="3239294" y="454819"/>
                      </a:cubicBezTo>
                      <a:cubicBezTo>
                        <a:pt x="3279775" y="467519"/>
                        <a:pt x="3302000" y="467519"/>
                        <a:pt x="3334544" y="478631"/>
                      </a:cubicBezTo>
                      <a:cubicBezTo>
                        <a:pt x="3367088" y="489743"/>
                        <a:pt x="3403600" y="504825"/>
                        <a:pt x="3434556" y="521494"/>
                      </a:cubicBezTo>
                      <a:cubicBezTo>
                        <a:pt x="3465512" y="538163"/>
                        <a:pt x="3495675" y="558007"/>
                        <a:pt x="3520281" y="578644"/>
                      </a:cubicBezTo>
                      <a:cubicBezTo>
                        <a:pt x="3544887" y="599282"/>
                        <a:pt x="3581400" y="634207"/>
                        <a:pt x="3582194" y="645319"/>
                      </a:cubicBezTo>
                      <a:cubicBezTo>
                        <a:pt x="3582988" y="656431"/>
                        <a:pt x="3544888" y="648494"/>
                        <a:pt x="3525044" y="645319"/>
                      </a:cubicBezTo>
                      <a:cubicBezTo>
                        <a:pt x="3505200" y="642144"/>
                        <a:pt x="3478212" y="634207"/>
                        <a:pt x="3463131" y="626269"/>
                      </a:cubicBezTo>
                      <a:cubicBezTo>
                        <a:pt x="3448050" y="618332"/>
                        <a:pt x="3450431" y="606425"/>
                        <a:pt x="3434556" y="597694"/>
                      </a:cubicBezTo>
                      <a:cubicBezTo>
                        <a:pt x="3418681" y="588963"/>
                        <a:pt x="3386931" y="577850"/>
                        <a:pt x="3367881" y="573881"/>
                      </a:cubicBezTo>
                      <a:cubicBezTo>
                        <a:pt x="3348831" y="569912"/>
                        <a:pt x="3332956" y="577850"/>
                        <a:pt x="3320256" y="573881"/>
                      </a:cubicBezTo>
                      <a:cubicBezTo>
                        <a:pt x="3307556" y="569912"/>
                        <a:pt x="3309143" y="550069"/>
                        <a:pt x="3291681" y="550069"/>
                      </a:cubicBezTo>
                      <a:cubicBezTo>
                        <a:pt x="3274219" y="550069"/>
                        <a:pt x="3238500" y="574675"/>
                        <a:pt x="3215481" y="573881"/>
                      </a:cubicBezTo>
                      <a:cubicBezTo>
                        <a:pt x="3192462" y="573087"/>
                        <a:pt x="3177381" y="549275"/>
                        <a:pt x="3153569" y="545306"/>
                      </a:cubicBezTo>
                      <a:cubicBezTo>
                        <a:pt x="3129757" y="541337"/>
                        <a:pt x="3095625" y="546894"/>
                        <a:pt x="3072606" y="550069"/>
                      </a:cubicBezTo>
                      <a:cubicBezTo>
                        <a:pt x="3049587" y="553244"/>
                        <a:pt x="3055937" y="570706"/>
                        <a:pt x="3015456" y="564356"/>
                      </a:cubicBezTo>
                      <a:cubicBezTo>
                        <a:pt x="2974975" y="558006"/>
                        <a:pt x="2881313" y="527844"/>
                        <a:pt x="2829719" y="511969"/>
                      </a:cubicBezTo>
                      <a:cubicBezTo>
                        <a:pt x="2778125" y="496094"/>
                        <a:pt x="2727325" y="469900"/>
                        <a:pt x="2705894" y="469106"/>
                      </a:cubicBezTo>
                      <a:cubicBezTo>
                        <a:pt x="2684463" y="468312"/>
                        <a:pt x="2701131" y="493712"/>
                        <a:pt x="2701131" y="507206"/>
                      </a:cubicBezTo>
                      <a:cubicBezTo>
                        <a:pt x="2701131" y="520700"/>
                        <a:pt x="2710656" y="538163"/>
                        <a:pt x="2705894" y="550069"/>
                      </a:cubicBezTo>
                      <a:cubicBezTo>
                        <a:pt x="2701132" y="561975"/>
                        <a:pt x="2682081" y="577850"/>
                        <a:pt x="2672556" y="578644"/>
                      </a:cubicBezTo>
                      <a:cubicBezTo>
                        <a:pt x="2663031" y="579438"/>
                        <a:pt x="2659856" y="553244"/>
                        <a:pt x="2648744" y="554831"/>
                      </a:cubicBezTo>
                      <a:cubicBezTo>
                        <a:pt x="2637632" y="556418"/>
                        <a:pt x="2621756" y="577057"/>
                        <a:pt x="2605881" y="588169"/>
                      </a:cubicBezTo>
                      <a:cubicBezTo>
                        <a:pt x="2590006" y="599282"/>
                        <a:pt x="2563019" y="605631"/>
                        <a:pt x="2553494" y="621506"/>
                      </a:cubicBezTo>
                      <a:cubicBezTo>
                        <a:pt x="2543969" y="637381"/>
                        <a:pt x="2542381" y="658019"/>
                        <a:pt x="2548731" y="683419"/>
                      </a:cubicBezTo>
                      <a:cubicBezTo>
                        <a:pt x="2555081" y="708819"/>
                        <a:pt x="2580482" y="747712"/>
                        <a:pt x="2591594" y="773906"/>
                      </a:cubicBezTo>
                      <a:cubicBezTo>
                        <a:pt x="2602706" y="800100"/>
                        <a:pt x="2614612" y="819944"/>
                        <a:pt x="2615406" y="840581"/>
                      </a:cubicBezTo>
                      <a:cubicBezTo>
                        <a:pt x="2616200" y="861218"/>
                        <a:pt x="2595562" y="874712"/>
                        <a:pt x="2596356" y="897731"/>
                      </a:cubicBezTo>
                      <a:cubicBezTo>
                        <a:pt x="2597150" y="920750"/>
                        <a:pt x="2610644" y="953294"/>
                        <a:pt x="2620169" y="978694"/>
                      </a:cubicBezTo>
                      <a:cubicBezTo>
                        <a:pt x="2629694" y="1004094"/>
                        <a:pt x="2640012" y="1031875"/>
                        <a:pt x="2653506" y="1050131"/>
                      </a:cubicBezTo>
                      <a:cubicBezTo>
                        <a:pt x="2667000" y="1068387"/>
                        <a:pt x="2684462" y="1080294"/>
                        <a:pt x="2701131" y="1088231"/>
                      </a:cubicBezTo>
                      <a:cubicBezTo>
                        <a:pt x="2717800" y="1096168"/>
                        <a:pt x="2741613" y="1083469"/>
                        <a:pt x="2753519" y="1097756"/>
                      </a:cubicBezTo>
                      <a:cubicBezTo>
                        <a:pt x="2765425" y="1112043"/>
                        <a:pt x="2770188" y="1149350"/>
                        <a:pt x="2772569" y="1173956"/>
                      </a:cubicBezTo>
                      <a:cubicBezTo>
                        <a:pt x="2774950" y="1198562"/>
                        <a:pt x="2766219" y="1212850"/>
                        <a:pt x="2767806" y="1245394"/>
                      </a:cubicBezTo>
                      <a:cubicBezTo>
                        <a:pt x="2769393" y="1277938"/>
                        <a:pt x="2776538" y="1337469"/>
                        <a:pt x="2782094" y="1369219"/>
                      </a:cubicBezTo>
                      <a:cubicBezTo>
                        <a:pt x="2787650" y="1400969"/>
                        <a:pt x="2807494" y="1429544"/>
                        <a:pt x="2801144" y="1435894"/>
                      </a:cubicBezTo>
                      <a:cubicBezTo>
                        <a:pt x="2794794" y="1442244"/>
                        <a:pt x="2756694" y="1420813"/>
                        <a:pt x="2743994" y="1407319"/>
                      </a:cubicBezTo>
                      <a:cubicBezTo>
                        <a:pt x="2731294" y="1393825"/>
                        <a:pt x="2727325" y="1376362"/>
                        <a:pt x="2724944" y="1354931"/>
                      </a:cubicBezTo>
                      <a:cubicBezTo>
                        <a:pt x="2722563" y="1333500"/>
                        <a:pt x="2737643" y="1303337"/>
                        <a:pt x="2729706" y="1278731"/>
                      </a:cubicBezTo>
                      <a:cubicBezTo>
                        <a:pt x="2721769" y="1254125"/>
                        <a:pt x="2687638" y="1231900"/>
                        <a:pt x="2677319" y="1207294"/>
                      </a:cubicBezTo>
                      <a:cubicBezTo>
                        <a:pt x="2667000" y="1182688"/>
                        <a:pt x="2674144" y="1155700"/>
                        <a:pt x="2667794" y="1131094"/>
                      </a:cubicBezTo>
                      <a:cubicBezTo>
                        <a:pt x="2661444" y="1106488"/>
                        <a:pt x="2647157" y="1081881"/>
                        <a:pt x="2639219" y="1059656"/>
                      </a:cubicBezTo>
                      <a:cubicBezTo>
                        <a:pt x="2631282" y="1037431"/>
                        <a:pt x="2629694" y="1019175"/>
                        <a:pt x="2620169" y="997744"/>
                      </a:cubicBezTo>
                      <a:cubicBezTo>
                        <a:pt x="2610644" y="976313"/>
                        <a:pt x="2596357" y="946944"/>
                        <a:pt x="2582069" y="931069"/>
                      </a:cubicBezTo>
                      <a:cubicBezTo>
                        <a:pt x="2567782" y="915194"/>
                        <a:pt x="2559050" y="901700"/>
                        <a:pt x="2534444" y="902494"/>
                      </a:cubicBezTo>
                      <a:cubicBezTo>
                        <a:pt x="2509838" y="903288"/>
                        <a:pt x="2463800" y="919162"/>
                        <a:pt x="2434431" y="935831"/>
                      </a:cubicBezTo>
                      <a:cubicBezTo>
                        <a:pt x="2405062" y="952500"/>
                        <a:pt x="2377281" y="974725"/>
                        <a:pt x="2358231" y="1002506"/>
                      </a:cubicBezTo>
                      <a:cubicBezTo>
                        <a:pt x="2339181" y="1030287"/>
                        <a:pt x="2333625" y="1067594"/>
                        <a:pt x="2320131" y="1102519"/>
                      </a:cubicBezTo>
                      <a:cubicBezTo>
                        <a:pt x="2306637" y="1137444"/>
                        <a:pt x="2282825" y="1175544"/>
                        <a:pt x="2277269" y="1212056"/>
                      </a:cubicBezTo>
                      <a:cubicBezTo>
                        <a:pt x="2271713" y="1248568"/>
                        <a:pt x="2274888" y="1293813"/>
                        <a:pt x="2286794" y="1321594"/>
                      </a:cubicBezTo>
                      <a:cubicBezTo>
                        <a:pt x="2298700" y="1349375"/>
                        <a:pt x="2330450" y="1366838"/>
                        <a:pt x="2348706" y="1378744"/>
                      </a:cubicBezTo>
                      <a:cubicBezTo>
                        <a:pt x="2366962" y="1390650"/>
                        <a:pt x="2378075" y="1381125"/>
                        <a:pt x="2396331" y="1393031"/>
                      </a:cubicBezTo>
                      <a:cubicBezTo>
                        <a:pt x="2414587" y="1404937"/>
                        <a:pt x="2436019" y="1444625"/>
                        <a:pt x="2458244" y="1450181"/>
                      </a:cubicBezTo>
                      <a:cubicBezTo>
                        <a:pt x="2480469" y="1455737"/>
                        <a:pt x="2505869" y="1433513"/>
                        <a:pt x="2529681" y="1426369"/>
                      </a:cubicBezTo>
                      <a:cubicBezTo>
                        <a:pt x="2553493" y="1419225"/>
                        <a:pt x="2590800" y="1404144"/>
                        <a:pt x="2601119" y="1407319"/>
                      </a:cubicBezTo>
                      <a:cubicBezTo>
                        <a:pt x="2611438" y="1410494"/>
                        <a:pt x="2597944" y="1439863"/>
                        <a:pt x="2591594" y="1445419"/>
                      </a:cubicBezTo>
                      <a:cubicBezTo>
                        <a:pt x="2585244" y="1450975"/>
                        <a:pt x="2564607" y="1432718"/>
                        <a:pt x="2563019" y="1440656"/>
                      </a:cubicBezTo>
                      <a:cubicBezTo>
                        <a:pt x="2561431" y="1448594"/>
                        <a:pt x="2581275" y="1477169"/>
                        <a:pt x="2582069" y="1493044"/>
                      </a:cubicBezTo>
                      <a:cubicBezTo>
                        <a:pt x="2582863" y="1508919"/>
                        <a:pt x="2567781" y="1535906"/>
                        <a:pt x="2567781" y="1535906"/>
                      </a:cubicBezTo>
                      <a:cubicBezTo>
                        <a:pt x="2563018" y="1550194"/>
                        <a:pt x="2563019" y="1570038"/>
                        <a:pt x="2553494" y="1578769"/>
                      </a:cubicBezTo>
                      <a:cubicBezTo>
                        <a:pt x="2543969" y="1587500"/>
                        <a:pt x="2527300" y="1589881"/>
                        <a:pt x="2510631" y="1588294"/>
                      </a:cubicBezTo>
                      <a:cubicBezTo>
                        <a:pt x="2493962" y="1586707"/>
                        <a:pt x="2470943" y="1569244"/>
                        <a:pt x="2453481" y="1569244"/>
                      </a:cubicBezTo>
                      <a:cubicBezTo>
                        <a:pt x="2436019" y="1569244"/>
                        <a:pt x="2402681" y="1575594"/>
                        <a:pt x="2405856" y="1588294"/>
                      </a:cubicBezTo>
                      <a:cubicBezTo>
                        <a:pt x="2409031" y="1600994"/>
                        <a:pt x="2451100" y="1635919"/>
                        <a:pt x="2472531" y="1645444"/>
                      </a:cubicBezTo>
                      <a:cubicBezTo>
                        <a:pt x="2493962" y="1654969"/>
                        <a:pt x="2514600" y="1632744"/>
                        <a:pt x="2534444" y="1645444"/>
                      </a:cubicBezTo>
                      <a:cubicBezTo>
                        <a:pt x="2554288" y="1658144"/>
                        <a:pt x="2576513" y="1700213"/>
                        <a:pt x="2591594" y="1721644"/>
                      </a:cubicBezTo>
                      <a:cubicBezTo>
                        <a:pt x="2606675" y="1743075"/>
                        <a:pt x="2609850" y="1766887"/>
                        <a:pt x="2624931" y="1774031"/>
                      </a:cubicBezTo>
                      <a:cubicBezTo>
                        <a:pt x="2640012" y="1781175"/>
                        <a:pt x="2668587" y="1760537"/>
                        <a:pt x="2682081" y="1764506"/>
                      </a:cubicBezTo>
                      <a:cubicBezTo>
                        <a:pt x="2695575" y="1768475"/>
                        <a:pt x="2710657" y="1789907"/>
                        <a:pt x="2705894" y="1797844"/>
                      </a:cubicBezTo>
                      <a:cubicBezTo>
                        <a:pt x="2701132" y="1805782"/>
                        <a:pt x="2674937" y="1805781"/>
                        <a:pt x="2653506" y="1812131"/>
                      </a:cubicBezTo>
                      <a:cubicBezTo>
                        <a:pt x="2632075" y="1818481"/>
                        <a:pt x="2591594" y="1820863"/>
                        <a:pt x="2577306" y="1835944"/>
                      </a:cubicBezTo>
                      <a:cubicBezTo>
                        <a:pt x="2563019" y="1851025"/>
                        <a:pt x="2564606" y="1879600"/>
                        <a:pt x="2567781" y="1902619"/>
                      </a:cubicBezTo>
                      <a:cubicBezTo>
                        <a:pt x="2570956" y="1925638"/>
                        <a:pt x="2584450" y="1953419"/>
                        <a:pt x="2596356" y="1974056"/>
                      </a:cubicBezTo>
                      <a:cubicBezTo>
                        <a:pt x="2608262" y="1994693"/>
                        <a:pt x="2634457" y="1993900"/>
                        <a:pt x="2639219" y="2026444"/>
                      </a:cubicBezTo>
                      <a:cubicBezTo>
                        <a:pt x="2643981" y="2058988"/>
                        <a:pt x="2613819" y="2128838"/>
                        <a:pt x="2624931" y="2169319"/>
                      </a:cubicBezTo>
                      <a:cubicBezTo>
                        <a:pt x="2636043" y="2209800"/>
                        <a:pt x="2702719" y="2248694"/>
                        <a:pt x="2705894" y="2269331"/>
                      </a:cubicBezTo>
                      <a:cubicBezTo>
                        <a:pt x="2709069" y="2289968"/>
                        <a:pt x="2666207" y="2262187"/>
                        <a:pt x="2643982" y="2293144"/>
                      </a:cubicBezTo>
                      <a:cubicBezTo>
                        <a:pt x="2621757" y="2324101"/>
                        <a:pt x="2593182" y="2428083"/>
                        <a:pt x="2572544" y="2455071"/>
                      </a:cubicBezTo>
                      <a:cubicBezTo>
                        <a:pt x="2551906" y="2482059"/>
                        <a:pt x="2543175" y="2489995"/>
                        <a:pt x="2520156" y="2455070"/>
                      </a:cubicBezTo>
                      <a:cubicBezTo>
                        <a:pt x="2497137" y="2420145"/>
                        <a:pt x="2470943" y="2310607"/>
                        <a:pt x="2434431" y="2245519"/>
                      </a:cubicBezTo>
                      <a:cubicBezTo>
                        <a:pt x="2397919" y="2180431"/>
                        <a:pt x="2325687" y="2112963"/>
                        <a:pt x="2301081" y="2064544"/>
                      </a:cubicBezTo>
                      <a:cubicBezTo>
                        <a:pt x="2276475" y="2016125"/>
                        <a:pt x="2299494" y="1966913"/>
                        <a:pt x="2286794" y="1955007"/>
                      </a:cubicBezTo>
                      <a:cubicBezTo>
                        <a:pt x="2274094" y="1943101"/>
                        <a:pt x="2239168" y="1973263"/>
                        <a:pt x="2224881" y="1993107"/>
                      </a:cubicBezTo>
                      <a:cubicBezTo>
                        <a:pt x="2210594" y="2012951"/>
                        <a:pt x="2223294" y="2062164"/>
                        <a:pt x="2201069" y="2074070"/>
                      </a:cubicBezTo>
                      <a:cubicBezTo>
                        <a:pt x="2178844" y="2085976"/>
                        <a:pt x="2151856" y="2094706"/>
                        <a:pt x="2091531" y="2064544"/>
                      </a:cubicBezTo>
                      <a:cubicBezTo>
                        <a:pt x="2031206" y="2034382"/>
                        <a:pt x="1906588" y="1918495"/>
                        <a:pt x="1839119" y="1893095"/>
                      </a:cubicBezTo>
                      <a:cubicBezTo>
                        <a:pt x="1771650" y="1867695"/>
                        <a:pt x="1705769" y="1899445"/>
                        <a:pt x="1686719" y="1912145"/>
                      </a:cubicBezTo>
                      <a:cubicBezTo>
                        <a:pt x="1667669" y="1924845"/>
                        <a:pt x="1730375" y="1935958"/>
                        <a:pt x="1724819" y="1969295"/>
                      </a:cubicBezTo>
                      <a:cubicBezTo>
                        <a:pt x="1719263" y="2002633"/>
                        <a:pt x="1681957" y="2092327"/>
                        <a:pt x="1653382" y="2112170"/>
                      </a:cubicBezTo>
                      <a:cubicBezTo>
                        <a:pt x="1624807" y="2132013"/>
                        <a:pt x="1602581" y="2093118"/>
                        <a:pt x="1553368" y="2088355"/>
                      </a:cubicBezTo>
                      <a:cubicBezTo>
                        <a:pt x="1504155" y="2083593"/>
                        <a:pt x="1420019" y="2109788"/>
                        <a:pt x="1358106" y="2083595"/>
                      </a:cubicBezTo>
                      <a:cubicBezTo>
                        <a:pt x="1296194" y="2057402"/>
                        <a:pt x="1216818" y="1970882"/>
                        <a:pt x="1181893" y="1931195"/>
                      </a:cubicBezTo>
                      <a:cubicBezTo>
                        <a:pt x="1146968" y="1891508"/>
                        <a:pt x="1174750" y="1856583"/>
                        <a:pt x="1148556" y="1845470"/>
                      </a:cubicBezTo>
                      <a:cubicBezTo>
                        <a:pt x="1122362" y="1834357"/>
                        <a:pt x="1065212" y="1855788"/>
                        <a:pt x="1024731" y="1864519"/>
                      </a:cubicBezTo>
                      <a:cubicBezTo>
                        <a:pt x="984250" y="1873250"/>
                        <a:pt x="935831" y="1920876"/>
                        <a:pt x="905669" y="1897857"/>
                      </a:cubicBezTo>
                      <a:cubicBezTo>
                        <a:pt x="875507" y="1874838"/>
                        <a:pt x="858838" y="1780382"/>
                        <a:pt x="843757" y="1726407"/>
                      </a:cubicBezTo>
                      <a:cubicBezTo>
                        <a:pt x="828676" y="1672432"/>
                        <a:pt x="827881" y="1623220"/>
                        <a:pt x="815181" y="1574008"/>
                      </a:cubicBezTo>
                      <a:cubicBezTo>
                        <a:pt x="802481" y="1524796"/>
                        <a:pt x="788987" y="1457326"/>
                        <a:pt x="767556" y="1431132"/>
                      </a:cubicBezTo>
                      <a:cubicBezTo>
                        <a:pt x="746125" y="1404938"/>
                        <a:pt x="728663" y="1417638"/>
                        <a:pt x="686594" y="1416844"/>
                      </a:cubicBezTo>
                      <a:cubicBezTo>
                        <a:pt x="644525" y="1416050"/>
                        <a:pt x="543718" y="1457326"/>
                        <a:pt x="515143" y="1426370"/>
                      </a:cubicBezTo>
                      <a:cubicBezTo>
                        <a:pt x="486568" y="1395414"/>
                        <a:pt x="551656" y="1247775"/>
                        <a:pt x="515144" y="1231106"/>
                      </a:cubicBezTo>
                      <a:lnTo>
                        <a:pt x="334169" y="1240632"/>
                      </a:lnTo>
                      <a:lnTo>
                        <a:pt x="224631" y="1416844"/>
                      </a:lnTo>
                      <a:lnTo>
                        <a:pt x="153194" y="1521619"/>
                      </a:lnTo>
                      <a:lnTo>
                        <a:pt x="96044" y="1521619"/>
                      </a:lnTo>
                    </a:path>
                  </a:pathLst>
                </a:custGeom>
                <a:ln w="2222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GB"/>
                </a:p>
              </p:txBody>
            </p:sp>
            <p:grpSp>
              <p:nvGrpSpPr>
                <p:cNvPr id="9242" name="Group 14"/>
                <p:cNvGrpSpPr>
                  <a:grpSpLocks/>
                </p:cNvGrpSpPr>
                <p:nvPr/>
              </p:nvGrpSpPr>
              <p:grpSpPr bwMode="auto">
                <a:xfrm>
                  <a:off x="4236244" y="2185988"/>
                  <a:ext cx="829469" cy="736600"/>
                  <a:chOff x="4236244" y="2185988"/>
                  <a:chExt cx="829469" cy="736600"/>
                </a:xfrm>
              </p:grpSpPr>
              <p:sp>
                <p:nvSpPr>
                  <p:cNvPr id="7" name="Freeform 6"/>
                  <p:cNvSpPr/>
                  <p:nvPr/>
                </p:nvSpPr>
                <p:spPr>
                  <a:xfrm>
                    <a:off x="4846347" y="2632287"/>
                    <a:ext cx="219065" cy="290541"/>
                  </a:xfrm>
                  <a:custGeom>
                    <a:avLst/>
                    <a:gdLst>
                      <a:gd name="connsiteX0" fmla="*/ 11112 w 219075"/>
                      <a:gd name="connsiteY0" fmla="*/ 196056 h 289719"/>
                      <a:gd name="connsiteX1" fmla="*/ 11112 w 219075"/>
                      <a:gd name="connsiteY1" fmla="*/ 143669 h 289719"/>
                      <a:gd name="connsiteX2" fmla="*/ 73025 w 219075"/>
                      <a:gd name="connsiteY2" fmla="*/ 162719 h 289719"/>
                      <a:gd name="connsiteX3" fmla="*/ 63500 w 219075"/>
                      <a:gd name="connsiteY3" fmla="*/ 100806 h 289719"/>
                      <a:gd name="connsiteX4" fmla="*/ 30162 w 219075"/>
                      <a:gd name="connsiteY4" fmla="*/ 62706 h 289719"/>
                      <a:gd name="connsiteX5" fmla="*/ 77787 w 219075"/>
                      <a:gd name="connsiteY5" fmla="*/ 10319 h 289719"/>
                      <a:gd name="connsiteX6" fmla="*/ 115887 w 219075"/>
                      <a:gd name="connsiteY6" fmla="*/ 15081 h 289719"/>
                      <a:gd name="connsiteX7" fmla="*/ 163512 w 219075"/>
                      <a:gd name="connsiteY7" fmla="*/ 100806 h 289719"/>
                      <a:gd name="connsiteX8" fmla="*/ 206375 w 219075"/>
                      <a:gd name="connsiteY8" fmla="*/ 153194 h 289719"/>
                      <a:gd name="connsiteX9" fmla="*/ 215900 w 219075"/>
                      <a:gd name="connsiteY9" fmla="*/ 229394 h 289719"/>
                      <a:gd name="connsiteX10" fmla="*/ 187325 w 219075"/>
                      <a:gd name="connsiteY10" fmla="*/ 286544 h 289719"/>
                      <a:gd name="connsiteX11" fmla="*/ 115887 w 219075"/>
                      <a:gd name="connsiteY11" fmla="*/ 248444 h 289719"/>
                      <a:gd name="connsiteX12" fmla="*/ 77787 w 219075"/>
                      <a:gd name="connsiteY12" fmla="*/ 224631 h 289719"/>
                      <a:gd name="connsiteX13" fmla="*/ 11112 w 219075"/>
                      <a:gd name="connsiteY13" fmla="*/ 196056 h 28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075" h="289719">
                        <a:moveTo>
                          <a:pt x="11112" y="196056"/>
                        </a:moveTo>
                        <a:cubicBezTo>
                          <a:pt x="0" y="182562"/>
                          <a:pt x="793" y="149225"/>
                          <a:pt x="11112" y="143669"/>
                        </a:cubicBezTo>
                        <a:cubicBezTo>
                          <a:pt x="21431" y="138113"/>
                          <a:pt x="64294" y="169863"/>
                          <a:pt x="73025" y="162719"/>
                        </a:cubicBezTo>
                        <a:cubicBezTo>
                          <a:pt x="81756" y="155575"/>
                          <a:pt x="70644" y="117475"/>
                          <a:pt x="63500" y="100806"/>
                        </a:cubicBezTo>
                        <a:cubicBezTo>
                          <a:pt x="56356" y="84137"/>
                          <a:pt x="27781" y="77787"/>
                          <a:pt x="30162" y="62706"/>
                        </a:cubicBezTo>
                        <a:cubicBezTo>
                          <a:pt x="32543" y="47625"/>
                          <a:pt x="63500" y="18256"/>
                          <a:pt x="77787" y="10319"/>
                        </a:cubicBezTo>
                        <a:cubicBezTo>
                          <a:pt x="92074" y="2382"/>
                          <a:pt x="101600" y="0"/>
                          <a:pt x="115887" y="15081"/>
                        </a:cubicBezTo>
                        <a:cubicBezTo>
                          <a:pt x="130175" y="30162"/>
                          <a:pt x="148431" y="77787"/>
                          <a:pt x="163512" y="100806"/>
                        </a:cubicBezTo>
                        <a:cubicBezTo>
                          <a:pt x="178593" y="123825"/>
                          <a:pt x="197644" y="131763"/>
                          <a:pt x="206375" y="153194"/>
                        </a:cubicBezTo>
                        <a:cubicBezTo>
                          <a:pt x="215106" y="174625"/>
                          <a:pt x="219075" y="207169"/>
                          <a:pt x="215900" y="229394"/>
                        </a:cubicBezTo>
                        <a:cubicBezTo>
                          <a:pt x="212725" y="251619"/>
                          <a:pt x="203994" y="283369"/>
                          <a:pt x="187325" y="286544"/>
                        </a:cubicBezTo>
                        <a:cubicBezTo>
                          <a:pt x="170656" y="289719"/>
                          <a:pt x="134143" y="258763"/>
                          <a:pt x="115887" y="248444"/>
                        </a:cubicBezTo>
                        <a:cubicBezTo>
                          <a:pt x="97631" y="238125"/>
                          <a:pt x="95250" y="234156"/>
                          <a:pt x="77787" y="224631"/>
                        </a:cubicBezTo>
                        <a:cubicBezTo>
                          <a:pt x="60325" y="215106"/>
                          <a:pt x="22225" y="209550"/>
                          <a:pt x="11112" y="196056"/>
                        </a:cubicBezTo>
                        <a:close/>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sp>
                <p:nvSpPr>
                  <p:cNvPr id="8" name="Freeform 7"/>
                  <p:cNvSpPr/>
                  <p:nvPr/>
                </p:nvSpPr>
                <p:spPr>
                  <a:xfrm>
                    <a:off x="4338371" y="2429068"/>
                    <a:ext cx="371458" cy="247674"/>
                  </a:xfrm>
                  <a:custGeom>
                    <a:avLst/>
                    <a:gdLst>
                      <a:gd name="connsiteX0" fmla="*/ 38100 w 370681"/>
                      <a:gd name="connsiteY0" fmla="*/ 167481 h 249237"/>
                      <a:gd name="connsiteX1" fmla="*/ 4762 w 370681"/>
                      <a:gd name="connsiteY1" fmla="*/ 115093 h 249237"/>
                      <a:gd name="connsiteX2" fmla="*/ 66675 w 370681"/>
                      <a:gd name="connsiteY2" fmla="*/ 86518 h 249237"/>
                      <a:gd name="connsiteX3" fmla="*/ 114300 w 370681"/>
                      <a:gd name="connsiteY3" fmla="*/ 53181 h 249237"/>
                      <a:gd name="connsiteX4" fmla="*/ 180975 w 370681"/>
                      <a:gd name="connsiteY4" fmla="*/ 81756 h 249237"/>
                      <a:gd name="connsiteX5" fmla="*/ 238125 w 370681"/>
                      <a:gd name="connsiteY5" fmla="*/ 134143 h 249237"/>
                      <a:gd name="connsiteX6" fmla="*/ 276225 w 370681"/>
                      <a:gd name="connsiteY6" fmla="*/ 115093 h 249237"/>
                      <a:gd name="connsiteX7" fmla="*/ 252412 w 370681"/>
                      <a:gd name="connsiteY7" fmla="*/ 81756 h 249237"/>
                      <a:gd name="connsiteX8" fmla="*/ 233362 w 370681"/>
                      <a:gd name="connsiteY8" fmla="*/ 43656 h 249237"/>
                      <a:gd name="connsiteX9" fmla="*/ 266700 w 370681"/>
                      <a:gd name="connsiteY9" fmla="*/ 5556 h 249237"/>
                      <a:gd name="connsiteX10" fmla="*/ 295275 w 370681"/>
                      <a:gd name="connsiteY10" fmla="*/ 76993 h 249237"/>
                      <a:gd name="connsiteX11" fmla="*/ 352425 w 370681"/>
                      <a:gd name="connsiteY11" fmla="*/ 86518 h 249237"/>
                      <a:gd name="connsiteX12" fmla="*/ 361950 w 370681"/>
                      <a:gd name="connsiteY12" fmla="*/ 157956 h 249237"/>
                      <a:gd name="connsiteX13" fmla="*/ 300037 w 370681"/>
                      <a:gd name="connsiteY13" fmla="*/ 186531 h 249237"/>
                      <a:gd name="connsiteX14" fmla="*/ 252412 w 370681"/>
                      <a:gd name="connsiteY14" fmla="*/ 224631 h 249237"/>
                      <a:gd name="connsiteX15" fmla="*/ 123825 w 370681"/>
                      <a:gd name="connsiteY15" fmla="*/ 248443 h 249237"/>
                      <a:gd name="connsiteX16" fmla="*/ 147637 w 370681"/>
                      <a:gd name="connsiteY16" fmla="*/ 219868 h 249237"/>
                      <a:gd name="connsiteX17" fmla="*/ 180975 w 370681"/>
                      <a:gd name="connsiteY17" fmla="*/ 186531 h 249237"/>
                      <a:gd name="connsiteX18" fmla="*/ 128587 w 370681"/>
                      <a:gd name="connsiteY18" fmla="*/ 186531 h 249237"/>
                      <a:gd name="connsiteX19" fmla="*/ 38100 w 370681"/>
                      <a:gd name="connsiteY19" fmla="*/ 167481 h 24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681" h="249237">
                        <a:moveTo>
                          <a:pt x="38100" y="167481"/>
                        </a:moveTo>
                        <a:cubicBezTo>
                          <a:pt x="17463" y="155575"/>
                          <a:pt x="0" y="128587"/>
                          <a:pt x="4762" y="115093"/>
                        </a:cubicBezTo>
                        <a:cubicBezTo>
                          <a:pt x="9524" y="101599"/>
                          <a:pt x="48419" y="96837"/>
                          <a:pt x="66675" y="86518"/>
                        </a:cubicBezTo>
                        <a:cubicBezTo>
                          <a:pt x="84931" y="76199"/>
                          <a:pt x="95250" y="53975"/>
                          <a:pt x="114300" y="53181"/>
                        </a:cubicBezTo>
                        <a:cubicBezTo>
                          <a:pt x="133350" y="52387"/>
                          <a:pt x="160338" y="68262"/>
                          <a:pt x="180975" y="81756"/>
                        </a:cubicBezTo>
                        <a:cubicBezTo>
                          <a:pt x="201612" y="95250"/>
                          <a:pt x="222250" y="128587"/>
                          <a:pt x="238125" y="134143"/>
                        </a:cubicBezTo>
                        <a:cubicBezTo>
                          <a:pt x="254000" y="139699"/>
                          <a:pt x="273844" y="123824"/>
                          <a:pt x="276225" y="115093"/>
                        </a:cubicBezTo>
                        <a:cubicBezTo>
                          <a:pt x="278606" y="106362"/>
                          <a:pt x="259556" y="93662"/>
                          <a:pt x="252412" y="81756"/>
                        </a:cubicBezTo>
                        <a:cubicBezTo>
                          <a:pt x="245268" y="69850"/>
                          <a:pt x="230981" y="56356"/>
                          <a:pt x="233362" y="43656"/>
                        </a:cubicBezTo>
                        <a:cubicBezTo>
                          <a:pt x="235743" y="30956"/>
                          <a:pt x="256381" y="0"/>
                          <a:pt x="266700" y="5556"/>
                        </a:cubicBezTo>
                        <a:cubicBezTo>
                          <a:pt x="277019" y="11112"/>
                          <a:pt x="280988" y="63499"/>
                          <a:pt x="295275" y="76993"/>
                        </a:cubicBezTo>
                        <a:cubicBezTo>
                          <a:pt x="309562" y="90487"/>
                          <a:pt x="341313" y="73024"/>
                          <a:pt x="352425" y="86518"/>
                        </a:cubicBezTo>
                        <a:cubicBezTo>
                          <a:pt x="363538" y="100012"/>
                          <a:pt x="370681" y="141287"/>
                          <a:pt x="361950" y="157956"/>
                        </a:cubicBezTo>
                        <a:cubicBezTo>
                          <a:pt x="353219" y="174625"/>
                          <a:pt x="318293" y="175419"/>
                          <a:pt x="300037" y="186531"/>
                        </a:cubicBezTo>
                        <a:cubicBezTo>
                          <a:pt x="281781" y="197644"/>
                          <a:pt x="281781" y="214312"/>
                          <a:pt x="252412" y="224631"/>
                        </a:cubicBezTo>
                        <a:cubicBezTo>
                          <a:pt x="223043" y="234950"/>
                          <a:pt x="141287" y="249237"/>
                          <a:pt x="123825" y="248443"/>
                        </a:cubicBezTo>
                        <a:cubicBezTo>
                          <a:pt x="106363" y="247649"/>
                          <a:pt x="138112" y="230187"/>
                          <a:pt x="147637" y="219868"/>
                        </a:cubicBezTo>
                        <a:cubicBezTo>
                          <a:pt x="157162" y="209549"/>
                          <a:pt x="184150" y="192087"/>
                          <a:pt x="180975" y="186531"/>
                        </a:cubicBezTo>
                        <a:cubicBezTo>
                          <a:pt x="177800" y="180975"/>
                          <a:pt x="150812" y="189706"/>
                          <a:pt x="128587" y="186531"/>
                        </a:cubicBezTo>
                        <a:cubicBezTo>
                          <a:pt x="106362" y="183356"/>
                          <a:pt x="58737" y="179387"/>
                          <a:pt x="38100" y="167481"/>
                        </a:cubicBezTo>
                        <a:close/>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sp>
                <p:nvSpPr>
                  <p:cNvPr id="9" name="Freeform 8"/>
                  <p:cNvSpPr/>
                  <p:nvPr/>
                </p:nvSpPr>
                <p:spPr>
                  <a:xfrm>
                    <a:off x="4700304" y="2397315"/>
                    <a:ext cx="211127" cy="173054"/>
                  </a:xfrm>
                  <a:custGeom>
                    <a:avLst/>
                    <a:gdLst>
                      <a:gd name="connsiteX0" fmla="*/ 162719 w 211138"/>
                      <a:gd name="connsiteY0" fmla="*/ 169863 h 173038"/>
                      <a:gd name="connsiteX1" fmla="*/ 129381 w 211138"/>
                      <a:gd name="connsiteY1" fmla="*/ 117475 h 173038"/>
                      <a:gd name="connsiteX2" fmla="*/ 67469 w 211138"/>
                      <a:gd name="connsiteY2" fmla="*/ 122238 h 173038"/>
                      <a:gd name="connsiteX3" fmla="*/ 29369 w 211138"/>
                      <a:gd name="connsiteY3" fmla="*/ 84138 h 173038"/>
                      <a:gd name="connsiteX4" fmla="*/ 5556 w 211138"/>
                      <a:gd name="connsiteY4" fmla="*/ 41275 h 173038"/>
                      <a:gd name="connsiteX5" fmla="*/ 62706 w 211138"/>
                      <a:gd name="connsiteY5" fmla="*/ 41275 h 173038"/>
                      <a:gd name="connsiteX6" fmla="*/ 105569 w 211138"/>
                      <a:gd name="connsiteY6" fmla="*/ 7938 h 173038"/>
                      <a:gd name="connsiteX7" fmla="*/ 138906 w 211138"/>
                      <a:gd name="connsiteY7" fmla="*/ 3175 h 173038"/>
                      <a:gd name="connsiteX8" fmla="*/ 162719 w 211138"/>
                      <a:gd name="connsiteY8" fmla="*/ 26988 h 173038"/>
                      <a:gd name="connsiteX9" fmla="*/ 196056 w 211138"/>
                      <a:gd name="connsiteY9" fmla="*/ 93663 h 173038"/>
                      <a:gd name="connsiteX10" fmla="*/ 210344 w 211138"/>
                      <a:gd name="connsiteY10" fmla="*/ 136525 h 173038"/>
                      <a:gd name="connsiteX11" fmla="*/ 162719 w 211138"/>
                      <a:gd name="connsiteY11" fmla="*/ 169863 h 1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138" h="173038">
                        <a:moveTo>
                          <a:pt x="162719" y="169863"/>
                        </a:moveTo>
                        <a:cubicBezTo>
                          <a:pt x="149225" y="166688"/>
                          <a:pt x="145256" y="125412"/>
                          <a:pt x="129381" y="117475"/>
                        </a:cubicBezTo>
                        <a:cubicBezTo>
                          <a:pt x="113506" y="109538"/>
                          <a:pt x="84138" y="127794"/>
                          <a:pt x="67469" y="122238"/>
                        </a:cubicBezTo>
                        <a:cubicBezTo>
                          <a:pt x="50800" y="116682"/>
                          <a:pt x="39688" y="97632"/>
                          <a:pt x="29369" y="84138"/>
                        </a:cubicBezTo>
                        <a:cubicBezTo>
                          <a:pt x="19050" y="70644"/>
                          <a:pt x="0" y="48419"/>
                          <a:pt x="5556" y="41275"/>
                        </a:cubicBezTo>
                        <a:cubicBezTo>
                          <a:pt x="11112" y="34131"/>
                          <a:pt x="46037" y="46831"/>
                          <a:pt x="62706" y="41275"/>
                        </a:cubicBezTo>
                        <a:cubicBezTo>
                          <a:pt x="79375" y="35719"/>
                          <a:pt x="92869" y="14288"/>
                          <a:pt x="105569" y="7938"/>
                        </a:cubicBezTo>
                        <a:cubicBezTo>
                          <a:pt x="118269" y="1588"/>
                          <a:pt x="129381" y="0"/>
                          <a:pt x="138906" y="3175"/>
                        </a:cubicBezTo>
                        <a:cubicBezTo>
                          <a:pt x="148431" y="6350"/>
                          <a:pt x="153194" y="11907"/>
                          <a:pt x="162719" y="26988"/>
                        </a:cubicBezTo>
                        <a:cubicBezTo>
                          <a:pt x="172244" y="42069"/>
                          <a:pt x="188119" y="75407"/>
                          <a:pt x="196056" y="93663"/>
                        </a:cubicBezTo>
                        <a:cubicBezTo>
                          <a:pt x="203993" y="111919"/>
                          <a:pt x="209550" y="123825"/>
                          <a:pt x="210344" y="136525"/>
                        </a:cubicBezTo>
                        <a:cubicBezTo>
                          <a:pt x="211138" y="149225"/>
                          <a:pt x="176213" y="173038"/>
                          <a:pt x="162719" y="169863"/>
                        </a:cubicBezTo>
                        <a:close/>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sp>
                <p:nvSpPr>
                  <p:cNvPr id="10" name="Freeform 9"/>
                  <p:cNvSpPr/>
                  <p:nvPr/>
                </p:nvSpPr>
                <p:spPr>
                  <a:xfrm>
                    <a:off x="4946355" y="2470347"/>
                    <a:ext cx="76196" cy="85733"/>
                  </a:xfrm>
                  <a:custGeom>
                    <a:avLst/>
                    <a:gdLst>
                      <a:gd name="connsiteX0" fmla="*/ 7144 w 76201"/>
                      <a:gd name="connsiteY0" fmla="*/ 63500 h 85725"/>
                      <a:gd name="connsiteX1" fmla="*/ 26194 w 76201"/>
                      <a:gd name="connsiteY1" fmla="*/ 6350 h 85725"/>
                      <a:gd name="connsiteX2" fmla="*/ 54769 w 76201"/>
                      <a:gd name="connsiteY2" fmla="*/ 25400 h 85725"/>
                      <a:gd name="connsiteX3" fmla="*/ 73819 w 76201"/>
                      <a:gd name="connsiteY3" fmla="*/ 63500 h 85725"/>
                      <a:gd name="connsiteX4" fmla="*/ 69057 w 76201"/>
                      <a:gd name="connsiteY4" fmla="*/ 82550 h 85725"/>
                      <a:gd name="connsiteX5" fmla="*/ 7144 w 76201"/>
                      <a:gd name="connsiteY5" fmla="*/ 6350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1" h="85725">
                        <a:moveTo>
                          <a:pt x="7144" y="63500"/>
                        </a:moveTo>
                        <a:cubicBezTo>
                          <a:pt x="0" y="50800"/>
                          <a:pt x="18257" y="12700"/>
                          <a:pt x="26194" y="6350"/>
                        </a:cubicBezTo>
                        <a:cubicBezTo>
                          <a:pt x="34131" y="0"/>
                          <a:pt x="46832" y="15875"/>
                          <a:pt x="54769" y="25400"/>
                        </a:cubicBezTo>
                        <a:cubicBezTo>
                          <a:pt x="62706" y="34925"/>
                          <a:pt x="71438" y="53975"/>
                          <a:pt x="73819" y="63500"/>
                        </a:cubicBezTo>
                        <a:cubicBezTo>
                          <a:pt x="76200" y="73025"/>
                          <a:pt x="76201" y="79375"/>
                          <a:pt x="69057" y="82550"/>
                        </a:cubicBezTo>
                        <a:cubicBezTo>
                          <a:pt x="61913" y="85725"/>
                          <a:pt x="14288" y="76200"/>
                          <a:pt x="7144" y="63500"/>
                        </a:cubicBezTo>
                        <a:close/>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sp>
                <p:nvSpPr>
                  <p:cNvPr id="11" name="Freeform 10"/>
                  <p:cNvSpPr/>
                  <p:nvPr/>
                </p:nvSpPr>
                <p:spPr>
                  <a:xfrm>
                    <a:off x="4236776" y="2365562"/>
                    <a:ext cx="195253" cy="168291"/>
                  </a:xfrm>
                  <a:custGeom>
                    <a:avLst/>
                    <a:gdLst>
                      <a:gd name="connsiteX0" fmla="*/ 73819 w 196056"/>
                      <a:gd name="connsiteY0" fmla="*/ 153194 h 168275"/>
                      <a:gd name="connsiteX1" fmla="*/ 135731 w 196056"/>
                      <a:gd name="connsiteY1" fmla="*/ 110331 h 168275"/>
                      <a:gd name="connsiteX2" fmla="*/ 188119 w 196056"/>
                      <a:gd name="connsiteY2" fmla="*/ 96044 h 168275"/>
                      <a:gd name="connsiteX3" fmla="*/ 183356 w 196056"/>
                      <a:gd name="connsiteY3" fmla="*/ 48419 h 168275"/>
                      <a:gd name="connsiteX4" fmla="*/ 192881 w 196056"/>
                      <a:gd name="connsiteY4" fmla="*/ 15081 h 168275"/>
                      <a:gd name="connsiteX5" fmla="*/ 173831 w 196056"/>
                      <a:gd name="connsiteY5" fmla="*/ 794 h 168275"/>
                      <a:gd name="connsiteX6" fmla="*/ 116681 w 196056"/>
                      <a:gd name="connsiteY6" fmla="*/ 19844 h 168275"/>
                      <a:gd name="connsiteX7" fmla="*/ 78581 w 196056"/>
                      <a:gd name="connsiteY7" fmla="*/ 53181 h 168275"/>
                      <a:gd name="connsiteX8" fmla="*/ 30956 w 196056"/>
                      <a:gd name="connsiteY8" fmla="*/ 105569 h 168275"/>
                      <a:gd name="connsiteX9" fmla="*/ 7144 w 196056"/>
                      <a:gd name="connsiteY9" fmla="*/ 157956 h 168275"/>
                      <a:gd name="connsiteX10" fmla="*/ 73819 w 196056"/>
                      <a:gd name="connsiteY10" fmla="*/ 153194 h 1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6" h="168275">
                        <a:moveTo>
                          <a:pt x="73819" y="153194"/>
                        </a:moveTo>
                        <a:cubicBezTo>
                          <a:pt x="95250" y="145257"/>
                          <a:pt x="116681" y="119856"/>
                          <a:pt x="135731" y="110331"/>
                        </a:cubicBezTo>
                        <a:cubicBezTo>
                          <a:pt x="154781" y="100806"/>
                          <a:pt x="180182" y="106363"/>
                          <a:pt x="188119" y="96044"/>
                        </a:cubicBezTo>
                        <a:cubicBezTo>
                          <a:pt x="196056" y="85725"/>
                          <a:pt x="182562" y="61913"/>
                          <a:pt x="183356" y="48419"/>
                        </a:cubicBezTo>
                        <a:cubicBezTo>
                          <a:pt x="184150" y="34925"/>
                          <a:pt x="194469" y="23019"/>
                          <a:pt x="192881" y="15081"/>
                        </a:cubicBezTo>
                        <a:cubicBezTo>
                          <a:pt x="191293" y="7143"/>
                          <a:pt x="186531" y="0"/>
                          <a:pt x="173831" y="794"/>
                        </a:cubicBezTo>
                        <a:cubicBezTo>
                          <a:pt x="161131" y="1588"/>
                          <a:pt x="132556" y="11113"/>
                          <a:pt x="116681" y="19844"/>
                        </a:cubicBezTo>
                        <a:cubicBezTo>
                          <a:pt x="100806" y="28575"/>
                          <a:pt x="92868" y="38894"/>
                          <a:pt x="78581" y="53181"/>
                        </a:cubicBezTo>
                        <a:cubicBezTo>
                          <a:pt x="64294" y="67468"/>
                          <a:pt x="42862" y="88107"/>
                          <a:pt x="30956" y="105569"/>
                        </a:cubicBezTo>
                        <a:cubicBezTo>
                          <a:pt x="19050" y="123031"/>
                          <a:pt x="0" y="147637"/>
                          <a:pt x="7144" y="157956"/>
                        </a:cubicBezTo>
                        <a:cubicBezTo>
                          <a:pt x="14288" y="168275"/>
                          <a:pt x="52388" y="161131"/>
                          <a:pt x="73819" y="153194"/>
                        </a:cubicBezTo>
                        <a:close/>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sp>
                <p:nvSpPr>
                  <p:cNvPr id="12" name="Freeform 11"/>
                  <p:cNvSpPr/>
                  <p:nvPr/>
                </p:nvSpPr>
                <p:spPr>
                  <a:xfrm>
                    <a:off x="4624108" y="2186158"/>
                    <a:ext cx="160329" cy="127012"/>
                  </a:xfrm>
                  <a:custGeom>
                    <a:avLst/>
                    <a:gdLst>
                      <a:gd name="connsiteX0" fmla="*/ 19050 w 159544"/>
                      <a:gd name="connsiteY0" fmla="*/ 85725 h 127000"/>
                      <a:gd name="connsiteX1" fmla="*/ 0 w 159544"/>
                      <a:gd name="connsiteY1" fmla="*/ 19050 h 127000"/>
                      <a:gd name="connsiteX2" fmla="*/ 19050 w 159544"/>
                      <a:gd name="connsiteY2" fmla="*/ 0 h 127000"/>
                      <a:gd name="connsiteX3" fmla="*/ 71437 w 159544"/>
                      <a:gd name="connsiteY3" fmla="*/ 19050 h 127000"/>
                      <a:gd name="connsiteX4" fmla="*/ 123825 w 159544"/>
                      <a:gd name="connsiteY4" fmla="*/ 47625 h 127000"/>
                      <a:gd name="connsiteX5" fmla="*/ 152400 w 159544"/>
                      <a:gd name="connsiteY5" fmla="*/ 76200 h 127000"/>
                      <a:gd name="connsiteX6" fmla="*/ 152400 w 159544"/>
                      <a:gd name="connsiteY6" fmla="*/ 123825 h 127000"/>
                      <a:gd name="connsiteX7" fmla="*/ 109537 w 159544"/>
                      <a:gd name="connsiteY7" fmla="*/ 95250 h 127000"/>
                      <a:gd name="connsiteX8" fmla="*/ 19050 w 159544"/>
                      <a:gd name="connsiteY8" fmla="*/ 85725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44" h="127000">
                        <a:moveTo>
                          <a:pt x="19050" y="85725"/>
                        </a:moveTo>
                        <a:cubicBezTo>
                          <a:pt x="794" y="73025"/>
                          <a:pt x="0" y="33337"/>
                          <a:pt x="0" y="19050"/>
                        </a:cubicBezTo>
                        <a:cubicBezTo>
                          <a:pt x="0" y="4763"/>
                          <a:pt x="7144" y="0"/>
                          <a:pt x="19050" y="0"/>
                        </a:cubicBezTo>
                        <a:cubicBezTo>
                          <a:pt x="30956" y="0"/>
                          <a:pt x="53975" y="11113"/>
                          <a:pt x="71437" y="19050"/>
                        </a:cubicBezTo>
                        <a:cubicBezTo>
                          <a:pt x="88899" y="26987"/>
                          <a:pt x="110331" y="38100"/>
                          <a:pt x="123825" y="47625"/>
                        </a:cubicBezTo>
                        <a:cubicBezTo>
                          <a:pt x="137319" y="57150"/>
                          <a:pt x="147637" y="63500"/>
                          <a:pt x="152400" y="76200"/>
                        </a:cubicBezTo>
                        <a:cubicBezTo>
                          <a:pt x="157163" y="88900"/>
                          <a:pt x="159544" y="120650"/>
                          <a:pt x="152400" y="123825"/>
                        </a:cubicBezTo>
                        <a:cubicBezTo>
                          <a:pt x="145256" y="127000"/>
                          <a:pt x="124618" y="100806"/>
                          <a:pt x="109537" y="95250"/>
                        </a:cubicBezTo>
                        <a:cubicBezTo>
                          <a:pt x="94456" y="89694"/>
                          <a:pt x="37306" y="98425"/>
                          <a:pt x="19050" y="85725"/>
                        </a:cubicBezTo>
                        <a:close/>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sp>
                <p:nvSpPr>
                  <p:cNvPr id="13" name="Freeform 12"/>
                  <p:cNvSpPr/>
                  <p:nvPr/>
                </p:nvSpPr>
                <p:spPr>
                  <a:xfrm>
                    <a:off x="4463777" y="2244901"/>
                    <a:ext cx="104770" cy="134951"/>
                  </a:xfrm>
                  <a:custGeom>
                    <a:avLst/>
                    <a:gdLst>
                      <a:gd name="connsiteX0" fmla="*/ 3175 w 104775"/>
                      <a:gd name="connsiteY0" fmla="*/ 98425 h 134938"/>
                      <a:gd name="connsiteX1" fmla="*/ 65088 w 104775"/>
                      <a:gd name="connsiteY1" fmla="*/ 69850 h 134938"/>
                      <a:gd name="connsiteX2" fmla="*/ 41275 w 104775"/>
                      <a:gd name="connsiteY2" fmla="*/ 46038 h 134938"/>
                      <a:gd name="connsiteX3" fmla="*/ 74613 w 104775"/>
                      <a:gd name="connsiteY3" fmla="*/ 3175 h 134938"/>
                      <a:gd name="connsiteX4" fmla="*/ 103188 w 104775"/>
                      <a:gd name="connsiteY4" fmla="*/ 26988 h 134938"/>
                      <a:gd name="connsiteX5" fmla="*/ 84138 w 104775"/>
                      <a:gd name="connsiteY5" fmla="*/ 69850 h 134938"/>
                      <a:gd name="connsiteX6" fmla="*/ 98425 w 104775"/>
                      <a:gd name="connsiteY6" fmla="*/ 112713 h 134938"/>
                      <a:gd name="connsiteX7" fmla="*/ 84138 w 104775"/>
                      <a:gd name="connsiteY7" fmla="*/ 131763 h 134938"/>
                      <a:gd name="connsiteX8" fmla="*/ 3175 w 104775"/>
                      <a:gd name="connsiteY8" fmla="*/ 98425 h 13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134938">
                        <a:moveTo>
                          <a:pt x="3175" y="98425"/>
                        </a:moveTo>
                        <a:cubicBezTo>
                          <a:pt x="0" y="88106"/>
                          <a:pt x="58738" y="78581"/>
                          <a:pt x="65088" y="69850"/>
                        </a:cubicBezTo>
                        <a:cubicBezTo>
                          <a:pt x="71438" y="61119"/>
                          <a:pt x="39688" y="57150"/>
                          <a:pt x="41275" y="46038"/>
                        </a:cubicBezTo>
                        <a:cubicBezTo>
                          <a:pt x="42862" y="34926"/>
                          <a:pt x="64294" y="6350"/>
                          <a:pt x="74613" y="3175"/>
                        </a:cubicBezTo>
                        <a:cubicBezTo>
                          <a:pt x="84932" y="0"/>
                          <a:pt x="101601" y="15876"/>
                          <a:pt x="103188" y="26988"/>
                        </a:cubicBezTo>
                        <a:cubicBezTo>
                          <a:pt x="104775" y="38100"/>
                          <a:pt x="84932" y="55563"/>
                          <a:pt x="84138" y="69850"/>
                        </a:cubicBezTo>
                        <a:cubicBezTo>
                          <a:pt x="83344" y="84137"/>
                          <a:pt x="98425" y="102394"/>
                          <a:pt x="98425" y="112713"/>
                        </a:cubicBezTo>
                        <a:cubicBezTo>
                          <a:pt x="98425" y="123032"/>
                          <a:pt x="95251" y="128588"/>
                          <a:pt x="84138" y="131763"/>
                        </a:cubicBezTo>
                        <a:cubicBezTo>
                          <a:pt x="73025" y="134938"/>
                          <a:pt x="6350" y="108744"/>
                          <a:pt x="3175" y="98425"/>
                        </a:cubicBezTo>
                        <a:close/>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sp>
                <p:nvSpPr>
                  <p:cNvPr id="14" name="Freeform 13"/>
                  <p:cNvSpPr/>
                  <p:nvPr/>
                </p:nvSpPr>
                <p:spPr>
                  <a:xfrm>
                    <a:off x="4787612" y="2194096"/>
                    <a:ext cx="128582" cy="106373"/>
                  </a:xfrm>
                  <a:custGeom>
                    <a:avLst/>
                    <a:gdLst>
                      <a:gd name="connsiteX0" fmla="*/ 3175 w 128588"/>
                      <a:gd name="connsiteY0" fmla="*/ 6350 h 106362"/>
                      <a:gd name="connsiteX1" fmla="*/ 31750 w 128588"/>
                      <a:gd name="connsiteY1" fmla="*/ 68263 h 106362"/>
                      <a:gd name="connsiteX2" fmla="*/ 65088 w 128588"/>
                      <a:gd name="connsiteY2" fmla="*/ 92075 h 106362"/>
                      <a:gd name="connsiteX3" fmla="*/ 122238 w 128588"/>
                      <a:gd name="connsiteY3" fmla="*/ 101600 h 106362"/>
                      <a:gd name="connsiteX4" fmla="*/ 103188 w 128588"/>
                      <a:gd name="connsiteY4" fmla="*/ 63500 h 106362"/>
                      <a:gd name="connsiteX5" fmla="*/ 74613 w 128588"/>
                      <a:gd name="connsiteY5" fmla="*/ 39688 h 106362"/>
                      <a:gd name="connsiteX6" fmla="*/ 50800 w 128588"/>
                      <a:gd name="connsiteY6" fmla="*/ 30163 h 106362"/>
                      <a:gd name="connsiteX7" fmla="*/ 3175 w 128588"/>
                      <a:gd name="connsiteY7" fmla="*/ 6350 h 10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8" h="106362">
                        <a:moveTo>
                          <a:pt x="3175" y="6350"/>
                        </a:moveTo>
                        <a:cubicBezTo>
                          <a:pt x="0" y="12700"/>
                          <a:pt x="21431" y="53976"/>
                          <a:pt x="31750" y="68263"/>
                        </a:cubicBezTo>
                        <a:cubicBezTo>
                          <a:pt x="42069" y="82550"/>
                          <a:pt x="50007" y="86519"/>
                          <a:pt x="65088" y="92075"/>
                        </a:cubicBezTo>
                        <a:cubicBezTo>
                          <a:pt x="80169" y="97631"/>
                          <a:pt x="115888" y="106362"/>
                          <a:pt x="122238" y="101600"/>
                        </a:cubicBezTo>
                        <a:cubicBezTo>
                          <a:pt x="128588" y="96838"/>
                          <a:pt x="111125" y="73819"/>
                          <a:pt x="103188" y="63500"/>
                        </a:cubicBezTo>
                        <a:cubicBezTo>
                          <a:pt x="95251" y="53181"/>
                          <a:pt x="83344" y="45244"/>
                          <a:pt x="74613" y="39688"/>
                        </a:cubicBezTo>
                        <a:cubicBezTo>
                          <a:pt x="65882" y="34132"/>
                          <a:pt x="61119" y="32544"/>
                          <a:pt x="50800" y="30163"/>
                        </a:cubicBezTo>
                        <a:cubicBezTo>
                          <a:pt x="40481" y="27782"/>
                          <a:pt x="6350" y="0"/>
                          <a:pt x="3175" y="6350"/>
                        </a:cubicBezTo>
                        <a:close/>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grpSp>
          </p:grpSp>
          <p:sp>
            <p:nvSpPr>
              <p:cNvPr id="19" name="Freeform 18"/>
              <p:cNvSpPr/>
              <p:nvPr/>
            </p:nvSpPr>
            <p:spPr>
              <a:xfrm>
                <a:off x="3428795" y="1784425"/>
                <a:ext cx="131757" cy="144477"/>
              </a:xfrm>
              <a:custGeom>
                <a:avLst/>
                <a:gdLst>
                  <a:gd name="connsiteX0" fmla="*/ 6350 w 132556"/>
                  <a:gd name="connsiteY0" fmla="*/ 134937 h 144462"/>
                  <a:gd name="connsiteX1" fmla="*/ 20637 w 132556"/>
                  <a:gd name="connsiteY1" fmla="*/ 68262 h 144462"/>
                  <a:gd name="connsiteX2" fmla="*/ 25400 w 132556"/>
                  <a:gd name="connsiteY2" fmla="*/ 15874 h 144462"/>
                  <a:gd name="connsiteX3" fmla="*/ 77787 w 132556"/>
                  <a:gd name="connsiteY3" fmla="*/ 1587 h 144462"/>
                  <a:gd name="connsiteX4" fmla="*/ 130175 w 132556"/>
                  <a:gd name="connsiteY4" fmla="*/ 25399 h 144462"/>
                  <a:gd name="connsiteX5" fmla="*/ 92075 w 132556"/>
                  <a:gd name="connsiteY5" fmla="*/ 96837 h 144462"/>
                  <a:gd name="connsiteX6" fmla="*/ 58737 w 132556"/>
                  <a:gd name="connsiteY6" fmla="*/ 125412 h 144462"/>
                  <a:gd name="connsiteX7" fmla="*/ 6350 w 132556"/>
                  <a:gd name="connsiteY7" fmla="*/ 134937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56" h="144462">
                    <a:moveTo>
                      <a:pt x="6350" y="134937"/>
                    </a:moveTo>
                    <a:cubicBezTo>
                      <a:pt x="0" y="125412"/>
                      <a:pt x="17462" y="88106"/>
                      <a:pt x="20637" y="68262"/>
                    </a:cubicBezTo>
                    <a:cubicBezTo>
                      <a:pt x="23812" y="48418"/>
                      <a:pt x="15875" y="26987"/>
                      <a:pt x="25400" y="15874"/>
                    </a:cubicBezTo>
                    <a:cubicBezTo>
                      <a:pt x="34925" y="4762"/>
                      <a:pt x="60325" y="0"/>
                      <a:pt x="77787" y="1587"/>
                    </a:cubicBezTo>
                    <a:cubicBezTo>
                      <a:pt x="95249" y="3174"/>
                      <a:pt x="127794" y="9524"/>
                      <a:pt x="130175" y="25399"/>
                    </a:cubicBezTo>
                    <a:cubicBezTo>
                      <a:pt x="132556" y="41274"/>
                      <a:pt x="103981" y="80168"/>
                      <a:pt x="92075" y="96837"/>
                    </a:cubicBezTo>
                    <a:cubicBezTo>
                      <a:pt x="80169" y="113506"/>
                      <a:pt x="73025" y="119062"/>
                      <a:pt x="58737" y="125412"/>
                    </a:cubicBezTo>
                    <a:cubicBezTo>
                      <a:pt x="44449" y="131762"/>
                      <a:pt x="12700" y="144462"/>
                      <a:pt x="6350" y="134937"/>
                    </a:cubicBezTo>
                    <a:close/>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sp>
            <p:nvSpPr>
              <p:cNvPr id="20" name="Freeform 19"/>
              <p:cNvSpPr/>
              <p:nvPr/>
            </p:nvSpPr>
            <p:spPr>
              <a:xfrm>
                <a:off x="3377998" y="1941603"/>
                <a:ext cx="84134" cy="93671"/>
              </a:xfrm>
              <a:custGeom>
                <a:avLst/>
                <a:gdLst>
                  <a:gd name="connsiteX0" fmla="*/ 7938 w 82551"/>
                  <a:gd name="connsiteY0" fmla="*/ 92076 h 93664"/>
                  <a:gd name="connsiteX1" fmla="*/ 17463 w 82551"/>
                  <a:gd name="connsiteY1" fmla="*/ 39688 h 93664"/>
                  <a:gd name="connsiteX2" fmla="*/ 74613 w 82551"/>
                  <a:gd name="connsiteY2" fmla="*/ 1588 h 93664"/>
                  <a:gd name="connsiteX3" fmla="*/ 65088 w 82551"/>
                  <a:gd name="connsiteY3" fmla="*/ 49213 h 93664"/>
                  <a:gd name="connsiteX4" fmla="*/ 7938 w 82551"/>
                  <a:gd name="connsiteY4" fmla="*/ 92076 h 9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1" h="93664">
                    <a:moveTo>
                      <a:pt x="7938" y="92076"/>
                    </a:moveTo>
                    <a:cubicBezTo>
                      <a:pt x="0" y="90488"/>
                      <a:pt x="6350" y="54769"/>
                      <a:pt x="17463" y="39688"/>
                    </a:cubicBezTo>
                    <a:cubicBezTo>
                      <a:pt x="28576" y="24607"/>
                      <a:pt x="66675" y="0"/>
                      <a:pt x="74613" y="1588"/>
                    </a:cubicBezTo>
                    <a:cubicBezTo>
                      <a:pt x="82551" y="3176"/>
                      <a:pt x="73025" y="35719"/>
                      <a:pt x="65088" y="49213"/>
                    </a:cubicBezTo>
                    <a:cubicBezTo>
                      <a:pt x="57151" y="62707"/>
                      <a:pt x="15876" y="93664"/>
                      <a:pt x="7938" y="92076"/>
                    </a:cubicBezTo>
                    <a:close/>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sp>
            <p:nvSpPr>
              <p:cNvPr id="21" name="Freeform 20"/>
              <p:cNvSpPr/>
              <p:nvPr/>
            </p:nvSpPr>
            <p:spPr>
              <a:xfrm>
                <a:off x="3284340" y="1851106"/>
                <a:ext cx="76196" cy="65094"/>
              </a:xfrm>
              <a:custGeom>
                <a:avLst/>
                <a:gdLst>
                  <a:gd name="connsiteX0" fmla="*/ 2381 w 76200"/>
                  <a:gd name="connsiteY0" fmla="*/ 58738 h 65088"/>
                  <a:gd name="connsiteX1" fmla="*/ 40481 w 76200"/>
                  <a:gd name="connsiteY1" fmla="*/ 6350 h 65088"/>
                  <a:gd name="connsiteX2" fmla="*/ 73819 w 76200"/>
                  <a:gd name="connsiteY2" fmla="*/ 20638 h 65088"/>
                  <a:gd name="connsiteX3" fmla="*/ 54769 w 76200"/>
                  <a:gd name="connsiteY3" fmla="*/ 44450 h 65088"/>
                  <a:gd name="connsiteX4" fmla="*/ 2381 w 76200"/>
                  <a:gd name="connsiteY4" fmla="*/ 58738 h 6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65088">
                    <a:moveTo>
                      <a:pt x="2381" y="58738"/>
                    </a:moveTo>
                    <a:cubicBezTo>
                      <a:pt x="0" y="52388"/>
                      <a:pt x="28575" y="12700"/>
                      <a:pt x="40481" y="6350"/>
                    </a:cubicBezTo>
                    <a:cubicBezTo>
                      <a:pt x="52387" y="0"/>
                      <a:pt x="71438" y="14288"/>
                      <a:pt x="73819" y="20638"/>
                    </a:cubicBezTo>
                    <a:cubicBezTo>
                      <a:pt x="76200" y="26988"/>
                      <a:pt x="66675" y="38100"/>
                      <a:pt x="54769" y="44450"/>
                    </a:cubicBezTo>
                    <a:cubicBezTo>
                      <a:pt x="42863" y="50800"/>
                      <a:pt x="4762" y="65088"/>
                      <a:pt x="2381" y="58738"/>
                    </a:cubicBezTo>
                    <a:close/>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grpSp>
        <p:sp>
          <p:nvSpPr>
            <p:cNvPr id="23" name="Rectangle 22"/>
            <p:cNvSpPr/>
            <p:nvPr/>
          </p:nvSpPr>
          <p:spPr>
            <a:xfrm>
              <a:off x="954000" y="604800"/>
              <a:ext cx="7675200" cy="432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cs typeface="Arial" charset="0"/>
              </a:endParaRPr>
            </a:p>
          </p:txBody>
        </p:sp>
      </p:grpSp>
      <p:grpSp>
        <p:nvGrpSpPr>
          <p:cNvPr id="17" name="Group 25"/>
          <p:cNvGrpSpPr>
            <a:grpSpLocks/>
          </p:cNvGrpSpPr>
          <p:nvPr/>
        </p:nvGrpSpPr>
        <p:grpSpPr bwMode="auto">
          <a:xfrm>
            <a:off x="954088" y="604838"/>
            <a:ext cx="7675562" cy="4319587"/>
            <a:chOff x="972000" y="1555200"/>
            <a:chExt cx="7675200" cy="4320000"/>
          </a:xfrm>
        </p:grpSpPr>
        <p:grpSp>
          <p:nvGrpSpPr>
            <p:cNvPr id="9225" name="Group 29"/>
            <p:cNvGrpSpPr>
              <a:grpSpLocks/>
            </p:cNvGrpSpPr>
            <p:nvPr/>
          </p:nvGrpSpPr>
          <p:grpSpPr bwMode="auto">
            <a:xfrm>
              <a:off x="3186403" y="2270871"/>
              <a:ext cx="3113789" cy="2391617"/>
              <a:chOff x="3186403" y="2270871"/>
              <a:chExt cx="3113789" cy="2391617"/>
            </a:xfrm>
          </p:grpSpPr>
          <p:sp>
            <p:nvSpPr>
              <p:cNvPr id="29" name="Freeform 28"/>
              <p:cNvSpPr/>
              <p:nvPr/>
            </p:nvSpPr>
            <p:spPr>
              <a:xfrm>
                <a:off x="3186458" y="2271230"/>
                <a:ext cx="3112941" cy="2195723"/>
              </a:xfrm>
              <a:custGeom>
                <a:avLst/>
                <a:gdLst>
                  <a:gd name="connsiteX0" fmla="*/ 1031875 w 1031875"/>
                  <a:gd name="connsiteY0" fmla="*/ 966787 h 1068785"/>
                  <a:gd name="connsiteX1" fmla="*/ 998537 w 1031875"/>
                  <a:gd name="connsiteY1" fmla="*/ 1007269 h 1068785"/>
                  <a:gd name="connsiteX2" fmla="*/ 946150 w 1031875"/>
                  <a:gd name="connsiteY2" fmla="*/ 1014412 h 1068785"/>
                  <a:gd name="connsiteX3" fmla="*/ 812800 w 1031875"/>
                  <a:gd name="connsiteY3" fmla="*/ 1064419 h 1068785"/>
                  <a:gd name="connsiteX4" fmla="*/ 684212 w 1031875"/>
                  <a:gd name="connsiteY4" fmla="*/ 1040606 h 1068785"/>
                  <a:gd name="connsiteX5" fmla="*/ 577056 w 1031875"/>
                  <a:gd name="connsiteY5" fmla="*/ 995362 h 1068785"/>
                  <a:gd name="connsiteX6" fmla="*/ 469900 w 1031875"/>
                  <a:gd name="connsiteY6" fmla="*/ 883444 h 1068785"/>
                  <a:gd name="connsiteX7" fmla="*/ 434181 w 1031875"/>
                  <a:gd name="connsiteY7" fmla="*/ 833437 h 1068785"/>
                  <a:gd name="connsiteX8" fmla="*/ 360362 w 1031875"/>
                  <a:gd name="connsiteY8" fmla="*/ 778669 h 1068785"/>
                  <a:gd name="connsiteX9" fmla="*/ 329406 w 1031875"/>
                  <a:gd name="connsiteY9" fmla="*/ 723900 h 1068785"/>
                  <a:gd name="connsiteX10" fmla="*/ 279400 w 1031875"/>
                  <a:gd name="connsiteY10" fmla="*/ 666750 h 1068785"/>
                  <a:gd name="connsiteX11" fmla="*/ 217487 w 1031875"/>
                  <a:gd name="connsiteY11" fmla="*/ 542925 h 1068785"/>
                  <a:gd name="connsiteX12" fmla="*/ 184150 w 1031875"/>
                  <a:gd name="connsiteY12" fmla="*/ 504825 h 1068785"/>
                  <a:gd name="connsiteX13" fmla="*/ 119856 w 1031875"/>
                  <a:gd name="connsiteY13" fmla="*/ 464344 h 1068785"/>
                  <a:gd name="connsiteX14" fmla="*/ 81756 w 1031875"/>
                  <a:gd name="connsiteY14" fmla="*/ 426244 h 1068785"/>
                  <a:gd name="connsiteX15" fmla="*/ 57944 w 1031875"/>
                  <a:gd name="connsiteY15" fmla="*/ 378619 h 1068785"/>
                  <a:gd name="connsiteX16" fmla="*/ 26987 w 1031875"/>
                  <a:gd name="connsiteY16" fmla="*/ 328612 h 1068785"/>
                  <a:gd name="connsiteX17" fmla="*/ 219869 w 1031875"/>
                  <a:gd name="connsiteY17" fmla="*/ 0 h 1068785"/>
                  <a:gd name="connsiteX18" fmla="*/ 219869 w 1031875"/>
                  <a:gd name="connsiteY18" fmla="*/ 0 h 1068785"/>
                  <a:gd name="connsiteX0" fmla="*/ 1031875 w 1031875"/>
                  <a:gd name="connsiteY0" fmla="*/ 966787 h 1068528"/>
                  <a:gd name="connsiteX1" fmla="*/ 998537 w 1031875"/>
                  <a:gd name="connsiteY1" fmla="*/ 1007269 h 1068528"/>
                  <a:gd name="connsiteX2" fmla="*/ 946150 w 1031875"/>
                  <a:gd name="connsiteY2" fmla="*/ 1014412 h 1068528"/>
                  <a:gd name="connsiteX3" fmla="*/ 812800 w 1031875"/>
                  <a:gd name="connsiteY3" fmla="*/ 1064419 h 1068528"/>
                  <a:gd name="connsiteX4" fmla="*/ 674216 w 1031875"/>
                  <a:gd name="connsiteY4" fmla="*/ 1039068 h 1068528"/>
                  <a:gd name="connsiteX5" fmla="*/ 577056 w 1031875"/>
                  <a:gd name="connsiteY5" fmla="*/ 995362 h 1068528"/>
                  <a:gd name="connsiteX6" fmla="*/ 469900 w 1031875"/>
                  <a:gd name="connsiteY6" fmla="*/ 883444 h 1068528"/>
                  <a:gd name="connsiteX7" fmla="*/ 434181 w 1031875"/>
                  <a:gd name="connsiteY7" fmla="*/ 833437 h 1068528"/>
                  <a:gd name="connsiteX8" fmla="*/ 360362 w 1031875"/>
                  <a:gd name="connsiteY8" fmla="*/ 778669 h 1068528"/>
                  <a:gd name="connsiteX9" fmla="*/ 329406 w 1031875"/>
                  <a:gd name="connsiteY9" fmla="*/ 723900 h 1068528"/>
                  <a:gd name="connsiteX10" fmla="*/ 279400 w 1031875"/>
                  <a:gd name="connsiteY10" fmla="*/ 666750 h 1068528"/>
                  <a:gd name="connsiteX11" fmla="*/ 217487 w 1031875"/>
                  <a:gd name="connsiteY11" fmla="*/ 542925 h 1068528"/>
                  <a:gd name="connsiteX12" fmla="*/ 184150 w 1031875"/>
                  <a:gd name="connsiteY12" fmla="*/ 504825 h 1068528"/>
                  <a:gd name="connsiteX13" fmla="*/ 119856 w 1031875"/>
                  <a:gd name="connsiteY13" fmla="*/ 464344 h 1068528"/>
                  <a:gd name="connsiteX14" fmla="*/ 81756 w 1031875"/>
                  <a:gd name="connsiteY14" fmla="*/ 426244 h 1068528"/>
                  <a:gd name="connsiteX15" fmla="*/ 57944 w 1031875"/>
                  <a:gd name="connsiteY15" fmla="*/ 378619 h 1068528"/>
                  <a:gd name="connsiteX16" fmla="*/ 26987 w 1031875"/>
                  <a:gd name="connsiteY16" fmla="*/ 328612 h 1068528"/>
                  <a:gd name="connsiteX17" fmla="*/ 219869 w 1031875"/>
                  <a:gd name="connsiteY17" fmla="*/ 0 h 1068528"/>
                  <a:gd name="connsiteX18" fmla="*/ 219869 w 1031875"/>
                  <a:gd name="connsiteY18" fmla="*/ 0 h 1068528"/>
                  <a:gd name="connsiteX0" fmla="*/ 1031875 w 1031875"/>
                  <a:gd name="connsiteY0" fmla="*/ 966787 h 1068528"/>
                  <a:gd name="connsiteX1" fmla="*/ 998537 w 1031875"/>
                  <a:gd name="connsiteY1" fmla="*/ 1007269 h 1068528"/>
                  <a:gd name="connsiteX2" fmla="*/ 946150 w 1031875"/>
                  <a:gd name="connsiteY2" fmla="*/ 1014412 h 1068528"/>
                  <a:gd name="connsiteX3" fmla="*/ 812800 w 1031875"/>
                  <a:gd name="connsiteY3" fmla="*/ 1064419 h 1068528"/>
                  <a:gd name="connsiteX4" fmla="*/ 674216 w 1031875"/>
                  <a:gd name="connsiteY4" fmla="*/ 1039068 h 1068528"/>
                  <a:gd name="connsiteX5" fmla="*/ 577056 w 1031875"/>
                  <a:gd name="connsiteY5" fmla="*/ 995362 h 1068528"/>
                  <a:gd name="connsiteX6" fmla="*/ 469900 w 1031875"/>
                  <a:gd name="connsiteY6" fmla="*/ 883444 h 1068528"/>
                  <a:gd name="connsiteX7" fmla="*/ 434181 w 1031875"/>
                  <a:gd name="connsiteY7" fmla="*/ 833437 h 1068528"/>
                  <a:gd name="connsiteX8" fmla="*/ 360362 w 1031875"/>
                  <a:gd name="connsiteY8" fmla="*/ 778669 h 1068528"/>
                  <a:gd name="connsiteX9" fmla="*/ 329406 w 1031875"/>
                  <a:gd name="connsiteY9" fmla="*/ 723900 h 1068528"/>
                  <a:gd name="connsiteX10" fmla="*/ 279400 w 1031875"/>
                  <a:gd name="connsiteY10" fmla="*/ 666750 h 1068528"/>
                  <a:gd name="connsiteX11" fmla="*/ 217487 w 1031875"/>
                  <a:gd name="connsiteY11" fmla="*/ 542925 h 1068528"/>
                  <a:gd name="connsiteX12" fmla="*/ 184150 w 1031875"/>
                  <a:gd name="connsiteY12" fmla="*/ 504825 h 1068528"/>
                  <a:gd name="connsiteX13" fmla="*/ 119856 w 1031875"/>
                  <a:gd name="connsiteY13" fmla="*/ 464344 h 1068528"/>
                  <a:gd name="connsiteX14" fmla="*/ 81756 w 1031875"/>
                  <a:gd name="connsiteY14" fmla="*/ 426244 h 1068528"/>
                  <a:gd name="connsiteX15" fmla="*/ 57944 w 1031875"/>
                  <a:gd name="connsiteY15" fmla="*/ 378619 h 1068528"/>
                  <a:gd name="connsiteX16" fmla="*/ 26987 w 1031875"/>
                  <a:gd name="connsiteY16" fmla="*/ 328612 h 1068528"/>
                  <a:gd name="connsiteX17" fmla="*/ 219869 w 1031875"/>
                  <a:gd name="connsiteY17" fmla="*/ 0 h 1068528"/>
                  <a:gd name="connsiteX18" fmla="*/ 219869 w 1031875"/>
                  <a:gd name="connsiteY18" fmla="*/ 0 h 1068528"/>
                  <a:gd name="connsiteX0" fmla="*/ 1037878 w 1037878"/>
                  <a:gd name="connsiteY0" fmla="*/ 966787 h 1068528"/>
                  <a:gd name="connsiteX1" fmla="*/ 1004540 w 1037878"/>
                  <a:gd name="connsiteY1" fmla="*/ 1007269 h 1068528"/>
                  <a:gd name="connsiteX2" fmla="*/ 952153 w 1037878"/>
                  <a:gd name="connsiteY2" fmla="*/ 1014412 h 1068528"/>
                  <a:gd name="connsiteX3" fmla="*/ 818803 w 1037878"/>
                  <a:gd name="connsiteY3" fmla="*/ 1064419 h 1068528"/>
                  <a:gd name="connsiteX4" fmla="*/ 680219 w 1037878"/>
                  <a:gd name="connsiteY4" fmla="*/ 1039068 h 1068528"/>
                  <a:gd name="connsiteX5" fmla="*/ 583059 w 1037878"/>
                  <a:gd name="connsiteY5" fmla="*/ 995362 h 1068528"/>
                  <a:gd name="connsiteX6" fmla="*/ 475903 w 1037878"/>
                  <a:gd name="connsiteY6" fmla="*/ 883444 h 1068528"/>
                  <a:gd name="connsiteX7" fmla="*/ 440184 w 1037878"/>
                  <a:gd name="connsiteY7" fmla="*/ 833437 h 1068528"/>
                  <a:gd name="connsiteX8" fmla="*/ 366365 w 1037878"/>
                  <a:gd name="connsiteY8" fmla="*/ 778669 h 1068528"/>
                  <a:gd name="connsiteX9" fmla="*/ 335409 w 1037878"/>
                  <a:gd name="connsiteY9" fmla="*/ 723900 h 1068528"/>
                  <a:gd name="connsiteX10" fmla="*/ 285403 w 1037878"/>
                  <a:gd name="connsiteY10" fmla="*/ 666750 h 1068528"/>
                  <a:gd name="connsiteX11" fmla="*/ 223490 w 1037878"/>
                  <a:gd name="connsiteY11" fmla="*/ 542925 h 1068528"/>
                  <a:gd name="connsiteX12" fmla="*/ 190153 w 1037878"/>
                  <a:gd name="connsiteY12" fmla="*/ 504825 h 1068528"/>
                  <a:gd name="connsiteX13" fmla="*/ 125859 w 1037878"/>
                  <a:gd name="connsiteY13" fmla="*/ 464344 h 1068528"/>
                  <a:gd name="connsiteX14" fmla="*/ 87759 w 1037878"/>
                  <a:gd name="connsiteY14" fmla="*/ 426244 h 1068528"/>
                  <a:gd name="connsiteX15" fmla="*/ 63947 w 1037878"/>
                  <a:gd name="connsiteY15" fmla="*/ 378619 h 1068528"/>
                  <a:gd name="connsiteX16" fmla="*/ 32990 w 1037878"/>
                  <a:gd name="connsiteY16" fmla="*/ 328612 h 1068528"/>
                  <a:gd name="connsiteX17" fmla="*/ 32147 w 1037878"/>
                  <a:gd name="connsiteY17" fmla="*/ 246980 h 1068528"/>
                  <a:gd name="connsiteX18" fmla="*/ 225872 w 1037878"/>
                  <a:gd name="connsiteY18" fmla="*/ 0 h 1068528"/>
                  <a:gd name="connsiteX19" fmla="*/ 225872 w 1037878"/>
                  <a:gd name="connsiteY19" fmla="*/ 0 h 1068528"/>
                  <a:gd name="connsiteX0" fmla="*/ 1017592 w 1017592"/>
                  <a:gd name="connsiteY0" fmla="*/ 966787 h 1068528"/>
                  <a:gd name="connsiteX1" fmla="*/ 984254 w 1017592"/>
                  <a:gd name="connsiteY1" fmla="*/ 1007269 h 1068528"/>
                  <a:gd name="connsiteX2" fmla="*/ 931867 w 1017592"/>
                  <a:gd name="connsiteY2" fmla="*/ 1014412 h 1068528"/>
                  <a:gd name="connsiteX3" fmla="*/ 798517 w 1017592"/>
                  <a:gd name="connsiteY3" fmla="*/ 1064419 h 1068528"/>
                  <a:gd name="connsiteX4" fmla="*/ 659933 w 1017592"/>
                  <a:gd name="connsiteY4" fmla="*/ 1039068 h 1068528"/>
                  <a:gd name="connsiteX5" fmla="*/ 562773 w 1017592"/>
                  <a:gd name="connsiteY5" fmla="*/ 995362 h 1068528"/>
                  <a:gd name="connsiteX6" fmla="*/ 455617 w 1017592"/>
                  <a:gd name="connsiteY6" fmla="*/ 883444 h 1068528"/>
                  <a:gd name="connsiteX7" fmla="*/ 419898 w 1017592"/>
                  <a:gd name="connsiteY7" fmla="*/ 833437 h 1068528"/>
                  <a:gd name="connsiteX8" fmla="*/ 346079 w 1017592"/>
                  <a:gd name="connsiteY8" fmla="*/ 778669 h 1068528"/>
                  <a:gd name="connsiteX9" fmla="*/ 315123 w 1017592"/>
                  <a:gd name="connsiteY9" fmla="*/ 723900 h 1068528"/>
                  <a:gd name="connsiteX10" fmla="*/ 265117 w 1017592"/>
                  <a:gd name="connsiteY10" fmla="*/ 666750 h 1068528"/>
                  <a:gd name="connsiteX11" fmla="*/ 203204 w 1017592"/>
                  <a:gd name="connsiteY11" fmla="*/ 542925 h 1068528"/>
                  <a:gd name="connsiteX12" fmla="*/ 169867 w 1017592"/>
                  <a:gd name="connsiteY12" fmla="*/ 504825 h 1068528"/>
                  <a:gd name="connsiteX13" fmla="*/ 105573 w 1017592"/>
                  <a:gd name="connsiteY13" fmla="*/ 464344 h 1068528"/>
                  <a:gd name="connsiteX14" fmla="*/ 67473 w 1017592"/>
                  <a:gd name="connsiteY14" fmla="*/ 426244 h 1068528"/>
                  <a:gd name="connsiteX15" fmla="*/ 43661 w 1017592"/>
                  <a:gd name="connsiteY15" fmla="*/ 378619 h 1068528"/>
                  <a:gd name="connsiteX16" fmla="*/ 12704 w 1017592"/>
                  <a:gd name="connsiteY16" fmla="*/ 328612 h 1068528"/>
                  <a:gd name="connsiteX17" fmla="*/ 11861 w 1017592"/>
                  <a:gd name="connsiteY17" fmla="*/ 246980 h 1068528"/>
                  <a:gd name="connsiteX18" fmla="*/ 83869 w 1017592"/>
                  <a:gd name="connsiteY18" fmla="*/ 174972 h 1068528"/>
                  <a:gd name="connsiteX19" fmla="*/ 205586 w 1017592"/>
                  <a:gd name="connsiteY19" fmla="*/ 0 h 1068528"/>
                  <a:gd name="connsiteX20" fmla="*/ 205586 w 1017592"/>
                  <a:gd name="connsiteY20" fmla="*/ 0 h 1068528"/>
                  <a:gd name="connsiteX0" fmla="*/ 1017592 w 1017592"/>
                  <a:gd name="connsiteY0" fmla="*/ 966787 h 1068528"/>
                  <a:gd name="connsiteX1" fmla="*/ 984254 w 1017592"/>
                  <a:gd name="connsiteY1" fmla="*/ 1007269 h 1068528"/>
                  <a:gd name="connsiteX2" fmla="*/ 931867 w 1017592"/>
                  <a:gd name="connsiteY2" fmla="*/ 1014412 h 1068528"/>
                  <a:gd name="connsiteX3" fmla="*/ 798517 w 1017592"/>
                  <a:gd name="connsiteY3" fmla="*/ 1064419 h 1068528"/>
                  <a:gd name="connsiteX4" fmla="*/ 659933 w 1017592"/>
                  <a:gd name="connsiteY4" fmla="*/ 1039068 h 1068528"/>
                  <a:gd name="connsiteX5" fmla="*/ 562773 w 1017592"/>
                  <a:gd name="connsiteY5" fmla="*/ 995362 h 1068528"/>
                  <a:gd name="connsiteX6" fmla="*/ 455617 w 1017592"/>
                  <a:gd name="connsiteY6" fmla="*/ 883444 h 1068528"/>
                  <a:gd name="connsiteX7" fmla="*/ 419898 w 1017592"/>
                  <a:gd name="connsiteY7" fmla="*/ 833437 h 1068528"/>
                  <a:gd name="connsiteX8" fmla="*/ 346079 w 1017592"/>
                  <a:gd name="connsiteY8" fmla="*/ 778669 h 1068528"/>
                  <a:gd name="connsiteX9" fmla="*/ 315123 w 1017592"/>
                  <a:gd name="connsiteY9" fmla="*/ 723900 h 1068528"/>
                  <a:gd name="connsiteX10" fmla="*/ 265117 w 1017592"/>
                  <a:gd name="connsiteY10" fmla="*/ 666750 h 1068528"/>
                  <a:gd name="connsiteX11" fmla="*/ 203204 w 1017592"/>
                  <a:gd name="connsiteY11" fmla="*/ 542925 h 1068528"/>
                  <a:gd name="connsiteX12" fmla="*/ 169867 w 1017592"/>
                  <a:gd name="connsiteY12" fmla="*/ 504825 h 1068528"/>
                  <a:gd name="connsiteX13" fmla="*/ 105573 w 1017592"/>
                  <a:gd name="connsiteY13" fmla="*/ 464344 h 1068528"/>
                  <a:gd name="connsiteX14" fmla="*/ 67473 w 1017592"/>
                  <a:gd name="connsiteY14" fmla="*/ 426244 h 1068528"/>
                  <a:gd name="connsiteX15" fmla="*/ 43661 w 1017592"/>
                  <a:gd name="connsiteY15" fmla="*/ 378619 h 1068528"/>
                  <a:gd name="connsiteX16" fmla="*/ 12704 w 1017592"/>
                  <a:gd name="connsiteY16" fmla="*/ 328612 h 1068528"/>
                  <a:gd name="connsiteX17" fmla="*/ 11861 w 1017592"/>
                  <a:gd name="connsiteY17" fmla="*/ 246980 h 1068528"/>
                  <a:gd name="connsiteX18" fmla="*/ 83869 w 1017592"/>
                  <a:gd name="connsiteY18" fmla="*/ 174972 h 1068528"/>
                  <a:gd name="connsiteX19" fmla="*/ 100811 w 1017592"/>
                  <a:gd name="connsiteY19" fmla="*/ 152400 h 1068528"/>
                  <a:gd name="connsiteX20" fmla="*/ 205586 w 1017592"/>
                  <a:gd name="connsiteY20" fmla="*/ 0 h 1068528"/>
                  <a:gd name="connsiteX21" fmla="*/ 205586 w 1017592"/>
                  <a:gd name="connsiteY21" fmla="*/ 0 h 1068528"/>
                  <a:gd name="connsiteX0" fmla="*/ 1161608 w 1161608"/>
                  <a:gd name="connsiteY0" fmla="*/ 966787 h 1068528"/>
                  <a:gd name="connsiteX1" fmla="*/ 1128270 w 1161608"/>
                  <a:gd name="connsiteY1" fmla="*/ 1007269 h 1068528"/>
                  <a:gd name="connsiteX2" fmla="*/ 1075883 w 1161608"/>
                  <a:gd name="connsiteY2" fmla="*/ 1014412 h 1068528"/>
                  <a:gd name="connsiteX3" fmla="*/ 942533 w 1161608"/>
                  <a:gd name="connsiteY3" fmla="*/ 1064419 h 1068528"/>
                  <a:gd name="connsiteX4" fmla="*/ 803949 w 1161608"/>
                  <a:gd name="connsiteY4" fmla="*/ 1039068 h 1068528"/>
                  <a:gd name="connsiteX5" fmla="*/ 706789 w 1161608"/>
                  <a:gd name="connsiteY5" fmla="*/ 995362 h 1068528"/>
                  <a:gd name="connsiteX6" fmla="*/ 599633 w 1161608"/>
                  <a:gd name="connsiteY6" fmla="*/ 883444 h 1068528"/>
                  <a:gd name="connsiteX7" fmla="*/ 563914 w 1161608"/>
                  <a:gd name="connsiteY7" fmla="*/ 833437 h 1068528"/>
                  <a:gd name="connsiteX8" fmla="*/ 490095 w 1161608"/>
                  <a:gd name="connsiteY8" fmla="*/ 778669 h 1068528"/>
                  <a:gd name="connsiteX9" fmla="*/ 459139 w 1161608"/>
                  <a:gd name="connsiteY9" fmla="*/ 723900 h 1068528"/>
                  <a:gd name="connsiteX10" fmla="*/ 409133 w 1161608"/>
                  <a:gd name="connsiteY10" fmla="*/ 666750 h 1068528"/>
                  <a:gd name="connsiteX11" fmla="*/ 347220 w 1161608"/>
                  <a:gd name="connsiteY11" fmla="*/ 542925 h 1068528"/>
                  <a:gd name="connsiteX12" fmla="*/ 313883 w 1161608"/>
                  <a:gd name="connsiteY12" fmla="*/ 504825 h 1068528"/>
                  <a:gd name="connsiteX13" fmla="*/ 249589 w 1161608"/>
                  <a:gd name="connsiteY13" fmla="*/ 464344 h 1068528"/>
                  <a:gd name="connsiteX14" fmla="*/ 211489 w 1161608"/>
                  <a:gd name="connsiteY14" fmla="*/ 426244 h 1068528"/>
                  <a:gd name="connsiteX15" fmla="*/ 187677 w 1161608"/>
                  <a:gd name="connsiteY15" fmla="*/ 378619 h 1068528"/>
                  <a:gd name="connsiteX16" fmla="*/ 156720 w 1161608"/>
                  <a:gd name="connsiteY16" fmla="*/ 328612 h 1068528"/>
                  <a:gd name="connsiteX17" fmla="*/ 11861 w 1161608"/>
                  <a:gd name="connsiteY17" fmla="*/ 318988 h 1068528"/>
                  <a:gd name="connsiteX18" fmla="*/ 227885 w 1161608"/>
                  <a:gd name="connsiteY18" fmla="*/ 174972 h 1068528"/>
                  <a:gd name="connsiteX19" fmla="*/ 244827 w 1161608"/>
                  <a:gd name="connsiteY19" fmla="*/ 152400 h 1068528"/>
                  <a:gd name="connsiteX20" fmla="*/ 349602 w 1161608"/>
                  <a:gd name="connsiteY20" fmla="*/ 0 h 1068528"/>
                  <a:gd name="connsiteX21" fmla="*/ 349602 w 1161608"/>
                  <a:gd name="connsiteY21" fmla="*/ 0 h 1068528"/>
                  <a:gd name="connsiteX0" fmla="*/ 1161608 w 1161608"/>
                  <a:gd name="connsiteY0" fmla="*/ 966787 h 1068528"/>
                  <a:gd name="connsiteX1" fmla="*/ 1128270 w 1161608"/>
                  <a:gd name="connsiteY1" fmla="*/ 1007269 h 1068528"/>
                  <a:gd name="connsiteX2" fmla="*/ 1075883 w 1161608"/>
                  <a:gd name="connsiteY2" fmla="*/ 1014412 h 1068528"/>
                  <a:gd name="connsiteX3" fmla="*/ 942533 w 1161608"/>
                  <a:gd name="connsiteY3" fmla="*/ 1064419 h 1068528"/>
                  <a:gd name="connsiteX4" fmla="*/ 803949 w 1161608"/>
                  <a:gd name="connsiteY4" fmla="*/ 1039068 h 1068528"/>
                  <a:gd name="connsiteX5" fmla="*/ 706789 w 1161608"/>
                  <a:gd name="connsiteY5" fmla="*/ 995362 h 1068528"/>
                  <a:gd name="connsiteX6" fmla="*/ 599633 w 1161608"/>
                  <a:gd name="connsiteY6" fmla="*/ 883444 h 1068528"/>
                  <a:gd name="connsiteX7" fmla="*/ 563914 w 1161608"/>
                  <a:gd name="connsiteY7" fmla="*/ 833437 h 1068528"/>
                  <a:gd name="connsiteX8" fmla="*/ 490095 w 1161608"/>
                  <a:gd name="connsiteY8" fmla="*/ 778669 h 1068528"/>
                  <a:gd name="connsiteX9" fmla="*/ 459139 w 1161608"/>
                  <a:gd name="connsiteY9" fmla="*/ 723900 h 1068528"/>
                  <a:gd name="connsiteX10" fmla="*/ 409133 w 1161608"/>
                  <a:gd name="connsiteY10" fmla="*/ 666750 h 1068528"/>
                  <a:gd name="connsiteX11" fmla="*/ 347220 w 1161608"/>
                  <a:gd name="connsiteY11" fmla="*/ 542925 h 1068528"/>
                  <a:gd name="connsiteX12" fmla="*/ 313883 w 1161608"/>
                  <a:gd name="connsiteY12" fmla="*/ 504825 h 1068528"/>
                  <a:gd name="connsiteX13" fmla="*/ 249589 w 1161608"/>
                  <a:gd name="connsiteY13" fmla="*/ 464344 h 1068528"/>
                  <a:gd name="connsiteX14" fmla="*/ 211489 w 1161608"/>
                  <a:gd name="connsiteY14" fmla="*/ 426244 h 1068528"/>
                  <a:gd name="connsiteX15" fmla="*/ 187677 w 1161608"/>
                  <a:gd name="connsiteY15" fmla="*/ 378619 h 1068528"/>
                  <a:gd name="connsiteX16" fmla="*/ 156720 w 1161608"/>
                  <a:gd name="connsiteY16" fmla="*/ 328612 h 1068528"/>
                  <a:gd name="connsiteX17" fmla="*/ 11861 w 1161608"/>
                  <a:gd name="connsiteY17" fmla="*/ 318988 h 1068528"/>
                  <a:gd name="connsiteX18" fmla="*/ 227885 w 1161608"/>
                  <a:gd name="connsiteY18" fmla="*/ 174972 h 1068528"/>
                  <a:gd name="connsiteX19" fmla="*/ 244827 w 1161608"/>
                  <a:gd name="connsiteY19" fmla="*/ 152400 h 1068528"/>
                  <a:gd name="connsiteX20" fmla="*/ 349602 w 1161608"/>
                  <a:gd name="connsiteY20" fmla="*/ 0 h 1068528"/>
                  <a:gd name="connsiteX21" fmla="*/ 349602 w 1161608"/>
                  <a:gd name="connsiteY21" fmla="*/ 0 h 1068528"/>
                  <a:gd name="connsiteX0" fmla="*/ 1089600 w 1089600"/>
                  <a:gd name="connsiteY0" fmla="*/ 966787 h 1068528"/>
                  <a:gd name="connsiteX1" fmla="*/ 1056262 w 1089600"/>
                  <a:gd name="connsiteY1" fmla="*/ 1007269 h 1068528"/>
                  <a:gd name="connsiteX2" fmla="*/ 1003875 w 1089600"/>
                  <a:gd name="connsiteY2" fmla="*/ 1014412 h 1068528"/>
                  <a:gd name="connsiteX3" fmla="*/ 870525 w 1089600"/>
                  <a:gd name="connsiteY3" fmla="*/ 1064419 h 1068528"/>
                  <a:gd name="connsiteX4" fmla="*/ 731941 w 1089600"/>
                  <a:gd name="connsiteY4" fmla="*/ 1039068 h 1068528"/>
                  <a:gd name="connsiteX5" fmla="*/ 634781 w 1089600"/>
                  <a:gd name="connsiteY5" fmla="*/ 995362 h 1068528"/>
                  <a:gd name="connsiteX6" fmla="*/ 527625 w 1089600"/>
                  <a:gd name="connsiteY6" fmla="*/ 883444 h 1068528"/>
                  <a:gd name="connsiteX7" fmla="*/ 491906 w 1089600"/>
                  <a:gd name="connsiteY7" fmla="*/ 833437 h 1068528"/>
                  <a:gd name="connsiteX8" fmla="*/ 418087 w 1089600"/>
                  <a:gd name="connsiteY8" fmla="*/ 778669 h 1068528"/>
                  <a:gd name="connsiteX9" fmla="*/ 387131 w 1089600"/>
                  <a:gd name="connsiteY9" fmla="*/ 723900 h 1068528"/>
                  <a:gd name="connsiteX10" fmla="*/ 337125 w 1089600"/>
                  <a:gd name="connsiteY10" fmla="*/ 666750 h 1068528"/>
                  <a:gd name="connsiteX11" fmla="*/ 275212 w 1089600"/>
                  <a:gd name="connsiteY11" fmla="*/ 542925 h 1068528"/>
                  <a:gd name="connsiteX12" fmla="*/ 241875 w 1089600"/>
                  <a:gd name="connsiteY12" fmla="*/ 504825 h 1068528"/>
                  <a:gd name="connsiteX13" fmla="*/ 177581 w 1089600"/>
                  <a:gd name="connsiteY13" fmla="*/ 464344 h 1068528"/>
                  <a:gd name="connsiteX14" fmla="*/ 139481 w 1089600"/>
                  <a:gd name="connsiteY14" fmla="*/ 426244 h 1068528"/>
                  <a:gd name="connsiteX15" fmla="*/ 115669 w 1089600"/>
                  <a:gd name="connsiteY15" fmla="*/ 378619 h 1068528"/>
                  <a:gd name="connsiteX16" fmla="*/ 84712 w 1089600"/>
                  <a:gd name="connsiteY16" fmla="*/ 328612 h 1068528"/>
                  <a:gd name="connsiteX17" fmla="*/ 11861 w 1089600"/>
                  <a:gd name="connsiteY17" fmla="*/ 318988 h 1068528"/>
                  <a:gd name="connsiteX18" fmla="*/ 155877 w 1089600"/>
                  <a:gd name="connsiteY18" fmla="*/ 174972 h 1068528"/>
                  <a:gd name="connsiteX19" fmla="*/ 172819 w 1089600"/>
                  <a:gd name="connsiteY19" fmla="*/ 152400 h 1068528"/>
                  <a:gd name="connsiteX20" fmla="*/ 277594 w 1089600"/>
                  <a:gd name="connsiteY20" fmla="*/ 0 h 1068528"/>
                  <a:gd name="connsiteX21" fmla="*/ 277594 w 1089600"/>
                  <a:gd name="connsiteY21" fmla="*/ 0 h 1068528"/>
                  <a:gd name="connsiteX0" fmla="*/ 1089600 w 1089600"/>
                  <a:gd name="connsiteY0" fmla="*/ 966787 h 1072311"/>
                  <a:gd name="connsiteX1" fmla="*/ 1056262 w 1089600"/>
                  <a:gd name="connsiteY1" fmla="*/ 1007269 h 1072311"/>
                  <a:gd name="connsiteX2" fmla="*/ 1003875 w 1089600"/>
                  <a:gd name="connsiteY2" fmla="*/ 1014412 h 1072311"/>
                  <a:gd name="connsiteX3" fmla="*/ 870525 w 1089600"/>
                  <a:gd name="connsiteY3" fmla="*/ 1064419 h 1072311"/>
                  <a:gd name="connsiteX4" fmla="*/ 731941 w 1089600"/>
                  <a:gd name="connsiteY4" fmla="*/ 967060 h 1072311"/>
                  <a:gd name="connsiteX5" fmla="*/ 634781 w 1089600"/>
                  <a:gd name="connsiteY5" fmla="*/ 995362 h 1072311"/>
                  <a:gd name="connsiteX6" fmla="*/ 527625 w 1089600"/>
                  <a:gd name="connsiteY6" fmla="*/ 883444 h 1072311"/>
                  <a:gd name="connsiteX7" fmla="*/ 491906 w 1089600"/>
                  <a:gd name="connsiteY7" fmla="*/ 833437 h 1072311"/>
                  <a:gd name="connsiteX8" fmla="*/ 418087 w 1089600"/>
                  <a:gd name="connsiteY8" fmla="*/ 778669 h 1072311"/>
                  <a:gd name="connsiteX9" fmla="*/ 387131 w 1089600"/>
                  <a:gd name="connsiteY9" fmla="*/ 723900 h 1072311"/>
                  <a:gd name="connsiteX10" fmla="*/ 337125 w 1089600"/>
                  <a:gd name="connsiteY10" fmla="*/ 666750 h 1072311"/>
                  <a:gd name="connsiteX11" fmla="*/ 275212 w 1089600"/>
                  <a:gd name="connsiteY11" fmla="*/ 542925 h 1072311"/>
                  <a:gd name="connsiteX12" fmla="*/ 241875 w 1089600"/>
                  <a:gd name="connsiteY12" fmla="*/ 504825 h 1072311"/>
                  <a:gd name="connsiteX13" fmla="*/ 177581 w 1089600"/>
                  <a:gd name="connsiteY13" fmla="*/ 464344 h 1072311"/>
                  <a:gd name="connsiteX14" fmla="*/ 139481 w 1089600"/>
                  <a:gd name="connsiteY14" fmla="*/ 426244 h 1072311"/>
                  <a:gd name="connsiteX15" fmla="*/ 115669 w 1089600"/>
                  <a:gd name="connsiteY15" fmla="*/ 378619 h 1072311"/>
                  <a:gd name="connsiteX16" fmla="*/ 84712 w 1089600"/>
                  <a:gd name="connsiteY16" fmla="*/ 328612 h 1072311"/>
                  <a:gd name="connsiteX17" fmla="*/ 11861 w 1089600"/>
                  <a:gd name="connsiteY17" fmla="*/ 318988 h 1072311"/>
                  <a:gd name="connsiteX18" fmla="*/ 155877 w 1089600"/>
                  <a:gd name="connsiteY18" fmla="*/ 174972 h 1072311"/>
                  <a:gd name="connsiteX19" fmla="*/ 172819 w 1089600"/>
                  <a:gd name="connsiteY19" fmla="*/ 152400 h 1072311"/>
                  <a:gd name="connsiteX20" fmla="*/ 277594 w 1089600"/>
                  <a:gd name="connsiteY20" fmla="*/ 0 h 1072311"/>
                  <a:gd name="connsiteX21" fmla="*/ 277594 w 1089600"/>
                  <a:gd name="connsiteY21" fmla="*/ 0 h 1072311"/>
                  <a:gd name="connsiteX0" fmla="*/ 1089600 w 1089600"/>
                  <a:gd name="connsiteY0" fmla="*/ 966787 h 1068528"/>
                  <a:gd name="connsiteX1" fmla="*/ 1056262 w 1089600"/>
                  <a:gd name="connsiteY1" fmla="*/ 1007269 h 1068528"/>
                  <a:gd name="connsiteX2" fmla="*/ 1003875 w 1089600"/>
                  <a:gd name="connsiteY2" fmla="*/ 1014412 h 1068528"/>
                  <a:gd name="connsiteX3" fmla="*/ 870525 w 1089600"/>
                  <a:gd name="connsiteY3" fmla="*/ 1064419 h 1068528"/>
                  <a:gd name="connsiteX4" fmla="*/ 731941 w 1089600"/>
                  <a:gd name="connsiteY4" fmla="*/ 1039068 h 1068528"/>
                  <a:gd name="connsiteX5" fmla="*/ 634781 w 1089600"/>
                  <a:gd name="connsiteY5" fmla="*/ 995362 h 1068528"/>
                  <a:gd name="connsiteX6" fmla="*/ 527625 w 1089600"/>
                  <a:gd name="connsiteY6" fmla="*/ 883444 h 1068528"/>
                  <a:gd name="connsiteX7" fmla="*/ 491906 w 1089600"/>
                  <a:gd name="connsiteY7" fmla="*/ 833437 h 1068528"/>
                  <a:gd name="connsiteX8" fmla="*/ 418087 w 1089600"/>
                  <a:gd name="connsiteY8" fmla="*/ 778669 h 1068528"/>
                  <a:gd name="connsiteX9" fmla="*/ 387131 w 1089600"/>
                  <a:gd name="connsiteY9" fmla="*/ 723900 h 1068528"/>
                  <a:gd name="connsiteX10" fmla="*/ 337125 w 1089600"/>
                  <a:gd name="connsiteY10" fmla="*/ 666750 h 1068528"/>
                  <a:gd name="connsiteX11" fmla="*/ 275212 w 1089600"/>
                  <a:gd name="connsiteY11" fmla="*/ 542925 h 1068528"/>
                  <a:gd name="connsiteX12" fmla="*/ 241875 w 1089600"/>
                  <a:gd name="connsiteY12" fmla="*/ 504825 h 1068528"/>
                  <a:gd name="connsiteX13" fmla="*/ 177581 w 1089600"/>
                  <a:gd name="connsiteY13" fmla="*/ 464344 h 1068528"/>
                  <a:gd name="connsiteX14" fmla="*/ 139481 w 1089600"/>
                  <a:gd name="connsiteY14" fmla="*/ 426244 h 1068528"/>
                  <a:gd name="connsiteX15" fmla="*/ 115669 w 1089600"/>
                  <a:gd name="connsiteY15" fmla="*/ 378619 h 1068528"/>
                  <a:gd name="connsiteX16" fmla="*/ 84712 w 1089600"/>
                  <a:gd name="connsiteY16" fmla="*/ 328612 h 1068528"/>
                  <a:gd name="connsiteX17" fmla="*/ 11861 w 1089600"/>
                  <a:gd name="connsiteY17" fmla="*/ 318988 h 1068528"/>
                  <a:gd name="connsiteX18" fmla="*/ 155877 w 1089600"/>
                  <a:gd name="connsiteY18" fmla="*/ 174972 h 1068528"/>
                  <a:gd name="connsiteX19" fmla="*/ 172819 w 1089600"/>
                  <a:gd name="connsiteY19" fmla="*/ 152400 h 1068528"/>
                  <a:gd name="connsiteX20" fmla="*/ 277594 w 1089600"/>
                  <a:gd name="connsiteY20" fmla="*/ 0 h 1068528"/>
                  <a:gd name="connsiteX21" fmla="*/ 277594 w 1089600"/>
                  <a:gd name="connsiteY21" fmla="*/ 0 h 1068528"/>
                  <a:gd name="connsiteX0" fmla="*/ 1089600 w 1089600"/>
                  <a:gd name="connsiteY0" fmla="*/ 966787 h 1068528"/>
                  <a:gd name="connsiteX1" fmla="*/ 1056262 w 1089600"/>
                  <a:gd name="connsiteY1" fmla="*/ 1007269 h 1068528"/>
                  <a:gd name="connsiteX2" fmla="*/ 1003875 w 1089600"/>
                  <a:gd name="connsiteY2" fmla="*/ 1014412 h 1068528"/>
                  <a:gd name="connsiteX3" fmla="*/ 870525 w 1089600"/>
                  <a:gd name="connsiteY3" fmla="*/ 1064419 h 1068528"/>
                  <a:gd name="connsiteX4" fmla="*/ 731941 w 1089600"/>
                  <a:gd name="connsiteY4" fmla="*/ 1039068 h 1068528"/>
                  <a:gd name="connsiteX5" fmla="*/ 634781 w 1089600"/>
                  <a:gd name="connsiteY5" fmla="*/ 995362 h 1068528"/>
                  <a:gd name="connsiteX6" fmla="*/ 527625 w 1089600"/>
                  <a:gd name="connsiteY6" fmla="*/ 883444 h 1068528"/>
                  <a:gd name="connsiteX7" fmla="*/ 491906 w 1089600"/>
                  <a:gd name="connsiteY7" fmla="*/ 833437 h 1068528"/>
                  <a:gd name="connsiteX8" fmla="*/ 418087 w 1089600"/>
                  <a:gd name="connsiteY8" fmla="*/ 778669 h 1068528"/>
                  <a:gd name="connsiteX9" fmla="*/ 387131 w 1089600"/>
                  <a:gd name="connsiteY9" fmla="*/ 723900 h 1068528"/>
                  <a:gd name="connsiteX10" fmla="*/ 337125 w 1089600"/>
                  <a:gd name="connsiteY10" fmla="*/ 666750 h 1068528"/>
                  <a:gd name="connsiteX11" fmla="*/ 275212 w 1089600"/>
                  <a:gd name="connsiteY11" fmla="*/ 542925 h 1068528"/>
                  <a:gd name="connsiteX12" fmla="*/ 241875 w 1089600"/>
                  <a:gd name="connsiteY12" fmla="*/ 504825 h 1068528"/>
                  <a:gd name="connsiteX13" fmla="*/ 177581 w 1089600"/>
                  <a:gd name="connsiteY13" fmla="*/ 464344 h 1068528"/>
                  <a:gd name="connsiteX14" fmla="*/ 139481 w 1089600"/>
                  <a:gd name="connsiteY14" fmla="*/ 426244 h 1068528"/>
                  <a:gd name="connsiteX15" fmla="*/ 115669 w 1089600"/>
                  <a:gd name="connsiteY15" fmla="*/ 378619 h 1068528"/>
                  <a:gd name="connsiteX16" fmla="*/ 84712 w 1089600"/>
                  <a:gd name="connsiteY16" fmla="*/ 328612 h 1068528"/>
                  <a:gd name="connsiteX17" fmla="*/ 11861 w 1089600"/>
                  <a:gd name="connsiteY17" fmla="*/ 318988 h 1068528"/>
                  <a:gd name="connsiteX18" fmla="*/ 155877 w 1089600"/>
                  <a:gd name="connsiteY18" fmla="*/ 174972 h 1068528"/>
                  <a:gd name="connsiteX19" fmla="*/ 172819 w 1089600"/>
                  <a:gd name="connsiteY19" fmla="*/ 152400 h 1068528"/>
                  <a:gd name="connsiteX20" fmla="*/ 277594 w 1089600"/>
                  <a:gd name="connsiteY20" fmla="*/ 0 h 1068528"/>
                  <a:gd name="connsiteX21" fmla="*/ 277594 w 1089600"/>
                  <a:gd name="connsiteY21" fmla="*/ 0 h 1068528"/>
                  <a:gd name="connsiteX0" fmla="*/ 1089600 w 1089600"/>
                  <a:gd name="connsiteY0" fmla="*/ 966787 h 1068528"/>
                  <a:gd name="connsiteX1" fmla="*/ 1056262 w 1089600"/>
                  <a:gd name="connsiteY1" fmla="*/ 1007269 h 1068528"/>
                  <a:gd name="connsiteX2" fmla="*/ 1003875 w 1089600"/>
                  <a:gd name="connsiteY2" fmla="*/ 1014412 h 1068528"/>
                  <a:gd name="connsiteX3" fmla="*/ 870525 w 1089600"/>
                  <a:gd name="connsiteY3" fmla="*/ 1064419 h 1068528"/>
                  <a:gd name="connsiteX4" fmla="*/ 767945 w 1089600"/>
                  <a:gd name="connsiteY4" fmla="*/ 1039068 h 1068528"/>
                  <a:gd name="connsiteX5" fmla="*/ 634781 w 1089600"/>
                  <a:gd name="connsiteY5" fmla="*/ 995362 h 1068528"/>
                  <a:gd name="connsiteX6" fmla="*/ 527625 w 1089600"/>
                  <a:gd name="connsiteY6" fmla="*/ 883444 h 1068528"/>
                  <a:gd name="connsiteX7" fmla="*/ 491906 w 1089600"/>
                  <a:gd name="connsiteY7" fmla="*/ 833437 h 1068528"/>
                  <a:gd name="connsiteX8" fmla="*/ 418087 w 1089600"/>
                  <a:gd name="connsiteY8" fmla="*/ 778669 h 1068528"/>
                  <a:gd name="connsiteX9" fmla="*/ 387131 w 1089600"/>
                  <a:gd name="connsiteY9" fmla="*/ 723900 h 1068528"/>
                  <a:gd name="connsiteX10" fmla="*/ 337125 w 1089600"/>
                  <a:gd name="connsiteY10" fmla="*/ 666750 h 1068528"/>
                  <a:gd name="connsiteX11" fmla="*/ 275212 w 1089600"/>
                  <a:gd name="connsiteY11" fmla="*/ 542925 h 1068528"/>
                  <a:gd name="connsiteX12" fmla="*/ 241875 w 1089600"/>
                  <a:gd name="connsiteY12" fmla="*/ 504825 h 1068528"/>
                  <a:gd name="connsiteX13" fmla="*/ 177581 w 1089600"/>
                  <a:gd name="connsiteY13" fmla="*/ 464344 h 1068528"/>
                  <a:gd name="connsiteX14" fmla="*/ 139481 w 1089600"/>
                  <a:gd name="connsiteY14" fmla="*/ 426244 h 1068528"/>
                  <a:gd name="connsiteX15" fmla="*/ 115669 w 1089600"/>
                  <a:gd name="connsiteY15" fmla="*/ 378619 h 1068528"/>
                  <a:gd name="connsiteX16" fmla="*/ 84712 w 1089600"/>
                  <a:gd name="connsiteY16" fmla="*/ 328612 h 1068528"/>
                  <a:gd name="connsiteX17" fmla="*/ 11861 w 1089600"/>
                  <a:gd name="connsiteY17" fmla="*/ 318988 h 1068528"/>
                  <a:gd name="connsiteX18" fmla="*/ 155877 w 1089600"/>
                  <a:gd name="connsiteY18" fmla="*/ 174972 h 1068528"/>
                  <a:gd name="connsiteX19" fmla="*/ 172819 w 1089600"/>
                  <a:gd name="connsiteY19" fmla="*/ 152400 h 1068528"/>
                  <a:gd name="connsiteX20" fmla="*/ 277594 w 1089600"/>
                  <a:gd name="connsiteY20" fmla="*/ 0 h 1068528"/>
                  <a:gd name="connsiteX21" fmla="*/ 277594 w 1089600"/>
                  <a:gd name="connsiteY21" fmla="*/ 0 h 1068528"/>
                  <a:gd name="connsiteX0" fmla="*/ 1079326 w 1079326"/>
                  <a:gd name="connsiteY0" fmla="*/ 966787 h 1068528"/>
                  <a:gd name="connsiteX1" fmla="*/ 1045988 w 1079326"/>
                  <a:gd name="connsiteY1" fmla="*/ 1007269 h 1068528"/>
                  <a:gd name="connsiteX2" fmla="*/ 993601 w 1079326"/>
                  <a:gd name="connsiteY2" fmla="*/ 1014412 h 1068528"/>
                  <a:gd name="connsiteX3" fmla="*/ 860251 w 1079326"/>
                  <a:gd name="connsiteY3" fmla="*/ 1064419 h 1068528"/>
                  <a:gd name="connsiteX4" fmla="*/ 757671 w 1079326"/>
                  <a:gd name="connsiteY4" fmla="*/ 1039068 h 1068528"/>
                  <a:gd name="connsiteX5" fmla="*/ 624507 w 1079326"/>
                  <a:gd name="connsiteY5" fmla="*/ 995362 h 1068528"/>
                  <a:gd name="connsiteX6" fmla="*/ 517351 w 1079326"/>
                  <a:gd name="connsiteY6" fmla="*/ 883444 h 1068528"/>
                  <a:gd name="connsiteX7" fmla="*/ 481632 w 1079326"/>
                  <a:gd name="connsiteY7" fmla="*/ 833437 h 1068528"/>
                  <a:gd name="connsiteX8" fmla="*/ 407813 w 1079326"/>
                  <a:gd name="connsiteY8" fmla="*/ 778669 h 1068528"/>
                  <a:gd name="connsiteX9" fmla="*/ 376857 w 1079326"/>
                  <a:gd name="connsiteY9" fmla="*/ 723900 h 1068528"/>
                  <a:gd name="connsiteX10" fmla="*/ 326851 w 1079326"/>
                  <a:gd name="connsiteY10" fmla="*/ 666750 h 1068528"/>
                  <a:gd name="connsiteX11" fmla="*/ 264938 w 1079326"/>
                  <a:gd name="connsiteY11" fmla="*/ 542925 h 1068528"/>
                  <a:gd name="connsiteX12" fmla="*/ 231601 w 1079326"/>
                  <a:gd name="connsiteY12" fmla="*/ 504825 h 1068528"/>
                  <a:gd name="connsiteX13" fmla="*/ 167307 w 1079326"/>
                  <a:gd name="connsiteY13" fmla="*/ 464344 h 1068528"/>
                  <a:gd name="connsiteX14" fmla="*/ 129207 w 1079326"/>
                  <a:gd name="connsiteY14" fmla="*/ 426244 h 1068528"/>
                  <a:gd name="connsiteX15" fmla="*/ 105395 w 1079326"/>
                  <a:gd name="connsiteY15" fmla="*/ 378619 h 1068528"/>
                  <a:gd name="connsiteX16" fmla="*/ 74438 w 1079326"/>
                  <a:gd name="connsiteY16" fmla="*/ 328612 h 1068528"/>
                  <a:gd name="connsiteX17" fmla="*/ 1587 w 1079326"/>
                  <a:gd name="connsiteY17" fmla="*/ 318988 h 1068528"/>
                  <a:gd name="connsiteX18" fmla="*/ 83963 w 1079326"/>
                  <a:gd name="connsiteY18" fmla="*/ 238125 h 1068528"/>
                  <a:gd name="connsiteX19" fmla="*/ 145603 w 1079326"/>
                  <a:gd name="connsiteY19" fmla="*/ 174972 h 1068528"/>
                  <a:gd name="connsiteX20" fmla="*/ 162545 w 1079326"/>
                  <a:gd name="connsiteY20" fmla="*/ 152400 h 1068528"/>
                  <a:gd name="connsiteX21" fmla="*/ 267320 w 1079326"/>
                  <a:gd name="connsiteY21" fmla="*/ 0 h 1068528"/>
                  <a:gd name="connsiteX22" fmla="*/ 267320 w 1079326"/>
                  <a:gd name="connsiteY22" fmla="*/ 0 h 1068528"/>
                  <a:gd name="connsiteX0" fmla="*/ 1173750 w 1173750"/>
                  <a:gd name="connsiteY0" fmla="*/ 966787 h 1068528"/>
                  <a:gd name="connsiteX1" fmla="*/ 1140412 w 1173750"/>
                  <a:gd name="connsiteY1" fmla="*/ 1007269 h 1068528"/>
                  <a:gd name="connsiteX2" fmla="*/ 1088025 w 1173750"/>
                  <a:gd name="connsiteY2" fmla="*/ 1014412 h 1068528"/>
                  <a:gd name="connsiteX3" fmla="*/ 954675 w 1173750"/>
                  <a:gd name="connsiteY3" fmla="*/ 1064419 h 1068528"/>
                  <a:gd name="connsiteX4" fmla="*/ 852095 w 1173750"/>
                  <a:gd name="connsiteY4" fmla="*/ 1039068 h 1068528"/>
                  <a:gd name="connsiteX5" fmla="*/ 718931 w 1173750"/>
                  <a:gd name="connsiteY5" fmla="*/ 995362 h 1068528"/>
                  <a:gd name="connsiteX6" fmla="*/ 611775 w 1173750"/>
                  <a:gd name="connsiteY6" fmla="*/ 883444 h 1068528"/>
                  <a:gd name="connsiteX7" fmla="*/ 576056 w 1173750"/>
                  <a:gd name="connsiteY7" fmla="*/ 833437 h 1068528"/>
                  <a:gd name="connsiteX8" fmla="*/ 502237 w 1173750"/>
                  <a:gd name="connsiteY8" fmla="*/ 778669 h 1068528"/>
                  <a:gd name="connsiteX9" fmla="*/ 471281 w 1173750"/>
                  <a:gd name="connsiteY9" fmla="*/ 723900 h 1068528"/>
                  <a:gd name="connsiteX10" fmla="*/ 421275 w 1173750"/>
                  <a:gd name="connsiteY10" fmla="*/ 666750 h 1068528"/>
                  <a:gd name="connsiteX11" fmla="*/ 359362 w 1173750"/>
                  <a:gd name="connsiteY11" fmla="*/ 542925 h 1068528"/>
                  <a:gd name="connsiteX12" fmla="*/ 326025 w 1173750"/>
                  <a:gd name="connsiteY12" fmla="*/ 504825 h 1068528"/>
                  <a:gd name="connsiteX13" fmla="*/ 261731 w 1173750"/>
                  <a:gd name="connsiteY13" fmla="*/ 464344 h 1068528"/>
                  <a:gd name="connsiteX14" fmla="*/ 223631 w 1173750"/>
                  <a:gd name="connsiteY14" fmla="*/ 426244 h 1068528"/>
                  <a:gd name="connsiteX15" fmla="*/ 199819 w 1173750"/>
                  <a:gd name="connsiteY15" fmla="*/ 378619 h 1068528"/>
                  <a:gd name="connsiteX16" fmla="*/ 168862 w 1173750"/>
                  <a:gd name="connsiteY16" fmla="*/ 328612 h 1068528"/>
                  <a:gd name="connsiteX17" fmla="*/ 96011 w 1173750"/>
                  <a:gd name="connsiteY17" fmla="*/ 318988 h 1068528"/>
                  <a:gd name="connsiteX18" fmla="*/ 24003 w 1173750"/>
                  <a:gd name="connsiteY18" fmla="*/ 282984 h 1068528"/>
                  <a:gd name="connsiteX19" fmla="*/ 240027 w 1173750"/>
                  <a:gd name="connsiteY19" fmla="*/ 174972 h 1068528"/>
                  <a:gd name="connsiteX20" fmla="*/ 256969 w 1173750"/>
                  <a:gd name="connsiteY20" fmla="*/ 152400 h 1068528"/>
                  <a:gd name="connsiteX21" fmla="*/ 361744 w 1173750"/>
                  <a:gd name="connsiteY21" fmla="*/ 0 h 1068528"/>
                  <a:gd name="connsiteX22" fmla="*/ 361744 w 1173750"/>
                  <a:gd name="connsiteY22" fmla="*/ 0 h 1068528"/>
                  <a:gd name="connsiteX0" fmla="*/ 1224579 w 1224579"/>
                  <a:gd name="connsiteY0" fmla="*/ 966787 h 1068528"/>
                  <a:gd name="connsiteX1" fmla="*/ 1191241 w 1224579"/>
                  <a:gd name="connsiteY1" fmla="*/ 1007269 h 1068528"/>
                  <a:gd name="connsiteX2" fmla="*/ 1138854 w 1224579"/>
                  <a:gd name="connsiteY2" fmla="*/ 1014412 h 1068528"/>
                  <a:gd name="connsiteX3" fmla="*/ 1005504 w 1224579"/>
                  <a:gd name="connsiteY3" fmla="*/ 1064419 h 1068528"/>
                  <a:gd name="connsiteX4" fmla="*/ 902924 w 1224579"/>
                  <a:gd name="connsiteY4" fmla="*/ 1039068 h 1068528"/>
                  <a:gd name="connsiteX5" fmla="*/ 769760 w 1224579"/>
                  <a:gd name="connsiteY5" fmla="*/ 995362 h 1068528"/>
                  <a:gd name="connsiteX6" fmla="*/ 662604 w 1224579"/>
                  <a:gd name="connsiteY6" fmla="*/ 883444 h 1068528"/>
                  <a:gd name="connsiteX7" fmla="*/ 626885 w 1224579"/>
                  <a:gd name="connsiteY7" fmla="*/ 833437 h 1068528"/>
                  <a:gd name="connsiteX8" fmla="*/ 553066 w 1224579"/>
                  <a:gd name="connsiteY8" fmla="*/ 778669 h 1068528"/>
                  <a:gd name="connsiteX9" fmla="*/ 522110 w 1224579"/>
                  <a:gd name="connsiteY9" fmla="*/ 723900 h 1068528"/>
                  <a:gd name="connsiteX10" fmla="*/ 472104 w 1224579"/>
                  <a:gd name="connsiteY10" fmla="*/ 666750 h 1068528"/>
                  <a:gd name="connsiteX11" fmla="*/ 410191 w 1224579"/>
                  <a:gd name="connsiteY11" fmla="*/ 542925 h 1068528"/>
                  <a:gd name="connsiteX12" fmla="*/ 376854 w 1224579"/>
                  <a:gd name="connsiteY12" fmla="*/ 504825 h 1068528"/>
                  <a:gd name="connsiteX13" fmla="*/ 312560 w 1224579"/>
                  <a:gd name="connsiteY13" fmla="*/ 464344 h 1068528"/>
                  <a:gd name="connsiteX14" fmla="*/ 274460 w 1224579"/>
                  <a:gd name="connsiteY14" fmla="*/ 426244 h 1068528"/>
                  <a:gd name="connsiteX15" fmla="*/ 250648 w 1224579"/>
                  <a:gd name="connsiteY15" fmla="*/ 378619 h 1068528"/>
                  <a:gd name="connsiteX16" fmla="*/ 219691 w 1224579"/>
                  <a:gd name="connsiteY16" fmla="*/ 328612 h 1068528"/>
                  <a:gd name="connsiteX17" fmla="*/ 146840 w 1224579"/>
                  <a:gd name="connsiteY17" fmla="*/ 318988 h 1068528"/>
                  <a:gd name="connsiteX18" fmla="*/ 74832 w 1224579"/>
                  <a:gd name="connsiteY18" fmla="*/ 282984 h 1068528"/>
                  <a:gd name="connsiteX19" fmla="*/ 38828 w 1224579"/>
                  <a:gd name="connsiteY19" fmla="*/ 246980 h 1068528"/>
                  <a:gd name="connsiteX20" fmla="*/ 307798 w 1224579"/>
                  <a:gd name="connsiteY20" fmla="*/ 152400 h 1068528"/>
                  <a:gd name="connsiteX21" fmla="*/ 412573 w 1224579"/>
                  <a:gd name="connsiteY21" fmla="*/ 0 h 1068528"/>
                  <a:gd name="connsiteX22" fmla="*/ 412573 w 1224579"/>
                  <a:gd name="connsiteY22" fmla="*/ 0 h 1068528"/>
                  <a:gd name="connsiteX0" fmla="*/ 1224579 w 1224579"/>
                  <a:gd name="connsiteY0" fmla="*/ 966787 h 1068528"/>
                  <a:gd name="connsiteX1" fmla="*/ 1191241 w 1224579"/>
                  <a:gd name="connsiteY1" fmla="*/ 1007269 h 1068528"/>
                  <a:gd name="connsiteX2" fmla="*/ 1138854 w 1224579"/>
                  <a:gd name="connsiteY2" fmla="*/ 1014412 h 1068528"/>
                  <a:gd name="connsiteX3" fmla="*/ 1005504 w 1224579"/>
                  <a:gd name="connsiteY3" fmla="*/ 1064419 h 1068528"/>
                  <a:gd name="connsiteX4" fmla="*/ 902924 w 1224579"/>
                  <a:gd name="connsiteY4" fmla="*/ 1039068 h 1068528"/>
                  <a:gd name="connsiteX5" fmla="*/ 769760 w 1224579"/>
                  <a:gd name="connsiteY5" fmla="*/ 995362 h 1068528"/>
                  <a:gd name="connsiteX6" fmla="*/ 662604 w 1224579"/>
                  <a:gd name="connsiteY6" fmla="*/ 883444 h 1068528"/>
                  <a:gd name="connsiteX7" fmla="*/ 626885 w 1224579"/>
                  <a:gd name="connsiteY7" fmla="*/ 833437 h 1068528"/>
                  <a:gd name="connsiteX8" fmla="*/ 553066 w 1224579"/>
                  <a:gd name="connsiteY8" fmla="*/ 778669 h 1068528"/>
                  <a:gd name="connsiteX9" fmla="*/ 522110 w 1224579"/>
                  <a:gd name="connsiteY9" fmla="*/ 723900 h 1068528"/>
                  <a:gd name="connsiteX10" fmla="*/ 472104 w 1224579"/>
                  <a:gd name="connsiteY10" fmla="*/ 666750 h 1068528"/>
                  <a:gd name="connsiteX11" fmla="*/ 410191 w 1224579"/>
                  <a:gd name="connsiteY11" fmla="*/ 542925 h 1068528"/>
                  <a:gd name="connsiteX12" fmla="*/ 376854 w 1224579"/>
                  <a:gd name="connsiteY12" fmla="*/ 504825 h 1068528"/>
                  <a:gd name="connsiteX13" fmla="*/ 312560 w 1224579"/>
                  <a:gd name="connsiteY13" fmla="*/ 464344 h 1068528"/>
                  <a:gd name="connsiteX14" fmla="*/ 274460 w 1224579"/>
                  <a:gd name="connsiteY14" fmla="*/ 426244 h 1068528"/>
                  <a:gd name="connsiteX15" fmla="*/ 250648 w 1224579"/>
                  <a:gd name="connsiteY15" fmla="*/ 378619 h 1068528"/>
                  <a:gd name="connsiteX16" fmla="*/ 219691 w 1224579"/>
                  <a:gd name="connsiteY16" fmla="*/ 328612 h 1068528"/>
                  <a:gd name="connsiteX17" fmla="*/ 110837 w 1224579"/>
                  <a:gd name="connsiteY17" fmla="*/ 318988 h 1068528"/>
                  <a:gd name="connsiteX18" fmla="*/ 74832 w 1224579"/>
                  <a:gd name="connsiteY18" fmla="*/ 282984 h 1068528"/>
                  <a:gd name="connsiteX19" fmla="*/ 38828 w 1224579"/>
                  <a:gd name="connsiteY19" fmla="*/ 246980 h 1068528"/>
                  <a:gd name="connsiteX20" fmla="*/ 307798 w 1224579"/>
                  <a:gd name="connsiteY20" fmla="*/ 152400 h 1068528"/>
                  <a:gd name="connsiteX21" fmla="*/ 412573 w 1224579"/>
                  <a:gd name="connsiteY21" fmla="*/ 0 h 1068528"/>
                  <a:gd name="connsiteX22" fmla="*/ 412573 w 1224579"/>
                  <a:gd name="connsiteY22" fmla="*/ 0 h 1068528"/>
                  <a:gd name="connsiteX0" fmla="*/ 1224579 w 1224579"/>
                  <a:gd name="connsiteY0" fmla="*/ 1367879 h 1469620"/>
                  <a:gd name="connsiteX1" fmla="*/ 1191241 w 1224579"/>
                  <a:gd name="connsiteY1" fmla="*/ 1408361 h 1469620"/>
                  <a:gd name="connsiteX2" fmla="*/ 1138854 w 1224579"/>
                  <a:gd name="connsiteY2" fmla="*/ 1415504 h 1469620"/>
                  <a:gd name="connsiteX3" fmla="*/ 1005504 w 1224579"/>
                  <a:gd name="connsiteY3" fmla="*/ 1465511 h 1469620"/>
                  <a:gd name="connsiteX4" fmla="*/ 902924 w 1224579"/>
                  <a:gd name="connsiteY4" fmla="*/ 1440160 h 1469620"/>
                  <a:gd name="connsiteX5" fmla="*/ 769760 w 1224579"/>
                  <a:gd name="connsiteY5" fmla="*/ 1396454 h 1469620"/>
                  <a:gd name="connsiteX6" fmla="*/ 662604 w 1224579"/>
                  <a:gd name="connsiteY6" fmla="*/ 1284536 h 1469620"/>
                  <a:gd name="connsiteX7" fmla="*/ 626885 w 1224579"/>
                  <a:gd name="connsiteY7" fmla="*/ 1234529 h 1469620"/>
                  <a:gd name="connsiteX8" fmla="*/ 553066 w 1224579"/>
                  <a:gd name="connsiteY8" fmla="*/ 1179761 h 1469620"/>
                  <a:gd name="connsiteX9" fmla="*/ 522110 w 1224579"/>
                  <a:gd name="connsiteY9" fmla="*/ 1124992 h 1469620"/>
                  <a:gd name="connsiteX10" fmla="*/ 472104 w 1224579"/>
                  <a:gd name="connsiteY10" fmla="*/ 1067842 h 1469620"/>
                  <a:gd name="connsiteX11" fmla="*/ 410191 w 1224579"/>
                  <a:gd name="connsiteY11" fmla="*/ 944017 h 1469620"/>
                  <a:gd name="connsiteX12" fmla="*/ 376854 w 1224579"/>
                  <a:gd name="connsiteY12" fmla="*/ 905917 h 1469620"/>
                  <a:gd name="connsiteX13" fmla="*/ 312560 w 1224579"/>
                  <a:gd name="connsiteY13" fmla="*/ 865436 h 1469620"/>
                  <a:gd name="connsiteX14" fmla="*/ 274460 w 1224579"/>
                  <a:gd name="connsiteY14" fmla="*/ 827336 h 1469620"/>
                  <a:gd name="connsiteX15" fmla="*/ 250648 w 1224579"/>
                  <a:gd name="connsiteY15" fmla="*/ 779711 h 1469620"/>
                  <a:gd name="connsiteX16" fmla="*/ 219691 w 1224579"/>
                  <a:gd name="connsiteY16" fmla="*/ 729704 h 1469620"/>
                  <a:gd name="connsiteX17" fmla="*/ 110837 w 1224579"/>
                  <a:gd name="connsiteY17" fmla="*/ 720080 h 1469620"/>
                  <a:gd name="connsiteX18" fmla="*/ 74832 w 1224579"/>
                  <a:gd name="connsiteY18" fmla="*/ 684076 h 1469620"/>
                  <a:gd name="connsiteX19" fmla="*/ 38828 w 1224579"/>
                  <a:gd name="connsiteY19" fmla="*/ 648072 h 1469620"/>
                  <a:gd name="connsiteX20" fmla="*/ 307798 w 1224579"/>
                  <a:gd name="connsiteY20" fmla="*/ 553492 h 1469620"/>
                  <a:gd name="connsiteX21" fmla="*/ 412573 w 1224579"/>
                  <a:gd name="connsiteY21" fmla="*/ 401092 h 1469620"/>
                  <a:gd name="connsiteX22" fmla="*/ 470877 w 1224579"/>
                  <a:gd name="connsiteY22" fmla="*/ 0 h 1469620"/>
                  <a:gd name="connsiteX0" fmla="*/ 1224579 w 1224579"/>
                  <a:gd name="connsiteY0" fmla="*/ 1367879 h 1469620"/>
                  <a:gd name="connsiteX1" fmla="*/ 1191241 w 1224579"/>
                  <a:gd name="connsiteY1" fmla="*/ 1408361 h 1469620"/>
                  <a:gd name="connsiteX2" fmla="*/ 1138854 w 1224579"/>
                  <a:gd name="connsiteY2" fmla="*/ 1415504 h 1469620"/>
                  <a:gd name="connsiteX3" fmla="*/ 1005504 w 1224579"/>
                  <a:gd name="connsiteY3" fmla="*/ 1465511 h 1469620"/>
                  <a:gd name="connsiteX4" fmla="*/ 902924 w 1224579"/>
                  <a:gd name="connsiteY4" fmla="*/ 1440160 h 1469620"/>
                  <a:gd name="connsiteX5" fmla="*/ 769760 w 1224579"/>
                  <a:gd name="connsiteY5" fmla="*/ 1396454 h 1469620"/>
                  <a:gd name="connsiteX6" fmla="*/ 662604 w 1224579"/>
                  <a:gd name="connsiteY6" fmla="*/ 1284536 h 1469620"/>
                  <a:gd name="connsiteX7" fmla="*/ 626885 w 1224579"/>
                  <a:gd name="connsiteY7" fmla="*/ 1234529 h 1469620"/>
                  <a:gd name="connsiteX8" fmla="*/ 553066 w 1224579"/>
                  <a:gd name="connsiteY8" fmla="*/ 1179761 h 1469620"/>
                  <a:gd name="connsiteX9" fmla="*/ 522110 w 1224579"/>
                  <a:gd name="connsiteY9" fmla="*/ 1124992 h 1469620"/>
                  <a:gd name="connsiteX10" fmla="*/ 472104 w 1224579"/>
                  <a:gd name="connsiteY10" fmla="*/ 1067842 h 1469620"/>
                  <a:gd name="connsiteX11" fmla="*/ 410191 w 1224579"/>
                  <a:gd name="connsiteY11" fmla="*/ 944017 h 1469620"/>
                  <a:gd name="connsiteX12" fmla="*/ 376854 w 1224579"/>
                  <a:gd name="connsiteY12" fmla="*/ 905917 h 1469620"/>
                  <a:gd name="connsiteX13" fmla="*/ 312560 w 1224579"/>
                  <a:gd name="connsiteY13" fmla="*/ 865436 h 1469620"/>
                  <a:gd name="connsiteX14" fmla="*/ 274460 w 1224579"/>
                  <a:gd name="connsiteY14" fmla="*/ 827336 h 1469620"/>
                  <a:gd name="connsiteX15" fmla="*/ 250648 w 1224579"/>
                  <a:gd name="connsiteY15" fmla="*/ 779711 h 1469620"/>
                  <a:gd name="connsiteX16" fmla="*/ 219691 w 1224579"/>
                  <a:gd name="connsiteY16" fmla="*/ 729704 h 1469620"/>
                  <a:gd name="connsiteX17" fmla="*/ 110837 w 1224579"/>
                  <a:gd name="connsiteY17" fmla="*/ 720080 h 1469620"/>
                  <a:gd name="connsiteX18" fmla="*/ 74832 w 1224579"/>
                  <a:gd name="connsiteY18" fmla="*/ 684076 h 1469620"/>
                  <a:gd name="connsiteX19" fmla="*/ 38828 w 1224579"/>
                  <a:gd name="connsiteY19" fmla="*/ 648072 h 1469620"/>
                  <a:gd name="connsiteX20" fmla="*/ 307798 w 1224579"/>
                  <a:gd name="connsiteY20" fmla="*/ 553492 h 1469620"/>
                  <a:gd name="connsiteX21" fmla="*/ 412573 w 1224579"/>
                  <a:gd name="connsiteY21" fmla="*/ 401092 h 1469620"/>
                  <a:gd name="connsiteX22" fmla="*/ 434005 w 1224579"/>
                  <a:gd name="connsiteY22" fmla="*/ 224879 h 1469620"/>
                  <a:gd name="connsiteX23" fmla="*/ 470877 w 1224579"/>
                  <a:gd name="connsiteY23" fmla="*/ 0 h 1469620"/>
                  <a:gd name="connsiteX0" fmla="*/ 1224579 w 1224579"/>
                  <a:gd name="connsiteY0" fmla="*/ 1367879 h 1469620"/>
                  <a:gd name="connsiteX1" fmla="*/ 1191241 w 1224579"/>
                  <a:gd name="connsiteY1" fmla="*/ 1408361 h 1469620"/>
                  <a:gd name="connsiteX2" fmla="*/ 1138854 w 1224579"/>
                  <a:gd name="connsiteY2" fmla="*/ 1415504 h 1469620"/>
                  <a:gd name="connsiteX3" fmla="*/ 1005504 w 1224579"/>
                  <a:gd name="connsiteY3" fmla="*/ 1465511 h 1469620"/>
                  <a:gd name="connsiteX4" fmla="*/ 902924 w 1224579"/>
                  <a:gd name="connsiteY4" fmla="*/ 1440160 h 1469620"/>
                  <a:gd name="connsiteX5" fmla="*/ 769760 w 1224579"/>
                  <a:gd name="connsiteY5" fmla="*/ 1396454 h 1469620"/>
                  <a:gd name="connsiteX6" fmla="*/ 662604 w 1224579"/>
                  <a:gd name="connsiteY6" fmla="*/ 1284536 h 1469620"/>
                  <a:gd name="connsiteX7" fmla="*/ 626885 w 1224579"/>
                  <a:gd name="connsiteY7" fmla="*/ 1234529 h 1469620"/>
                  <a:gd name="connsiteX8" fmla="*/ 553066 w 1224579"/>
                  <a:gd name="connsiteY8" fmla="*/ 1179761 h 1469620"/>
                  <a:gd name="connsiteX9" fmla="*/ 522110 w 1224579"/>
                  <a:gd name="connsiteY9" fmla="*/ 1124992 h 1469620"/>
                  <a:gd name="connsiteX10" fmla="*/ 472104 w 1224579"/>
                  <a:gd name="connsiteY10" fmla="*/ 1067842 h 1469620"/>
                  <a:gd name="connsiteX11" fmla="*/ 410191 w 1224579"/>
                  <a:gd name="connsiteY11" fmla="*/ 944017 h 1469620"/>
                  <a:gd name="connsiteX12" fmla="*/ 376854 w 1224579"/>
                  <a:gd name="connsiteY12" fmla="*/ 905917 h 1469620"/>
                  <a:gd name="connsiteX13" fmla="*/ 312560 w 1224579"/>
                  <a:gd name="connsiteY13" fmla="*/ 865436 h 1469620"/>
                  <a:gd name="connsiteX14" fmla="*/ 274460 w 1224579"/>
                  <a:gd name="connsiteY14" fmla="*/ 827336 h 1469620"/>
                  <a:gd name="connsiteX15" fmla="*/ 250648 w 1224579"/>
                  <a:gd name="connsiteY15" fmla="*/ 779711 h 1469620"/>
                  <a:gd name="connsiteX16" fmla="*/ 219691 w 1224579"/>
                  <a:gd name="connsiteY16" fmla="*/ 729704 h 1469620"/>
                  <a:gd name="connsiteX17" fmla="*/ 110837 w 1224579"/>
                  <a:gd name="connsiteY17" fmla="*/ 720080 h 1469620"/>
                  <a:gd name="connsiteX18" fmla="*/ 74832 w 1224579"/>
                  <a:gd name="connsiteY18" fmla="*/ 684076 h 1469620"/>
                  <a:gd name="connsiteX19" fmla="*/ 38828 w 1224579"/>
                  <a:gd name="connsiteY19" fmla="*/ 648072 h 1469620"/>
                  <a:gd name="connsiteX20" fmla="*/ 307798 w 1224579"/>
                  <a:gd name="connsiteY20" fmla="*/ 553492 h 1469620"/>
                  <a:gd name="connsiteX21" fmla="*/ 412573 w 1224579"/>
                  <a:gd name="connsiteY21" fmla="*/ 401092 h 1469620"/>
                  <a:gd name="connsiteX22" fmla="*/ 434005 w 1224579"/>
                  <a:gd name="connsiteY22" fmla="*/ 224879 h 1469620"/>
                  <a:gd name="connsiteX23" fmla="*/ 457817 w 1224579"/>
                  <a:gd name="connsiteY23" fmla="*/ 93911 h 1469620"/>
                  <a:gd name="connsiteX24" fmla="*/ 470877 w 1224579"/>
                  <a:gd name="connsiteY24" fmla="*/ 0 h 1469620"/>
                  <a:gd name="connsiteX0" fmla="*/ 1320049 w 1320049"/>
                  <a:gd name="connsiteY0" fmla="*/ 1367879 h 1469620"/>
                  <a:gd name="connsiteX1" fmla="*/ 1286711 w 1320049"/>
                  <a:gd name="connsiteY1" fmla="*/ 1408361 h 1469620"/>
                  <a:gd name="connsiteX2" fmla="*/ 1234324 w 1320049"/>
                  <a:gd name="connsiteY2" fmla="*/ 1415504 h 1469620"/>
                  <a:gd name="connsiteX3" fmla="*/ 1100974 w 1320049"/>
                  <a:gd name="connsiteY3" fmla="*/ 1465511 h 1469620"/>
                  <a:gd name="connsiteX4" fmla="*/ 998394 w 1320049"/>
                  <a:gd name="connsiteY4" fmla="*/ 1440160 h 1469620"/>
                  <a:gd name="connsiteX5" fmla="*/ 865230 w 1320049"/>
                  <a:gd name="connsiteY5" fmla="*/ 1396454 h 1469620"/>
                  <a:gd name="connsiteX6" fmla="*/ 758074 w 1320049"/>
                  <a:gd name="connsiteY6" fmla="*/ 1284536 h 1469620"/>
                  <a:gd name="connsiteX7" fmla="*/ 722355 w 1320049"/>
                  <a:gd name="connsiteY7" fmla="*/ 1234529 h 1469620"/>
                  <a:gd name="connsiteX8" fmla="*/ 648536 w 1320049"/>
                  <a:gd name="connsiteY8" fmla="*/ 1179761 h 1469620"/>
                  <a:gd name="connsiteX9" fmla="*/ 617580 w 1320049"/>
                  <a:gd name="connsiteY9" fmla="*/ 1124992 h 1469620"/>
                  <a:gd name="connsiteX10" fmla="*/ 567574 w 1320049"/>
                  <a:gd name="connsiteY10" fmla="*/ 1067842 h 1469620"/>
                  <a:gd name="connsiteX11" fmla="*/ 505661 w 1320049"/>
                  <a:gd name="connsiteY11" fmla="*/ 944017 h 1469620"/>
                  <a:gd name="connsiteX12" fmla="*/ 472324 w 1320049"/>
                  <a:gd name="connsiteY12" fmla="*/ 905917 h 1469620"/>
                  <a:gd name="connsiteX13" fmla="*/ 408030 w 1320049"/>
                  <a:gd name="connsiteY13" fmla="*/ 865436 h 1469620"/>
                  <a:gd name="connsiteX14" fmla="*/ 369930 w 1320049"/>
                  <a:gd name="connsiteY14" fmla="*/ 827336 h 1469620"/>
                  <a:gd name="connsiteX15" fmla="*/ 346118 w 1320049"/>
                  <a:gd name="connsiteY15" fmla="*/ 779711 h 1469620"/>
                  <a:gd name="connsiteX16" fmla="*/ 315161 w 1320049"/>
                  <a:gd name="connsiteY16" fmla="*/ 729704 h 1469620"/>
                  <a:gd name="connsiteX17" fmla="*/ 206307 w 1320049"/>
                  <a:gd name="connsiteY17" fmla="*/ 720080 h 1469620"/>
                  <a:gd name="connsiteX18" fmla="*/ 170302 w 1320049"/>
                  <a:gd name="connsiteY18" fmla="*/ 684076 h 1469620"/>
                  <a:gd name="connsiteX19" fmla="*/ 134298 w 1320049"/>
                  <a:gd name="connsiteY19" fmla="*/ 648072 h 1469620"/>
                  <a:gd name="connsiteX20" fmla="*/ 62291 w 1320049"/>
                  <a:gd name="connsiteY20" fmla="*/ 612068 h 1469620"/>
                  <a:gd name="connsiteX21" fmla="*/ 508043 w 1320049"/>
                  <a:gd name="connsiteY21" fmla="*/ 401092 h 1469620"/>
                  <a:gd name="connsiteX22" fmla="*/ 529475 w 1320049"/>
                  <a:gd name="connsiteY22" fmla="*/ 224879 h 1469620"/>
                  <a:gd name="connsiteX23" fmla="*/ 553287 w 1320049"/>
                  <a:gd name="connsiteY23" fmla="*/ 93911 h 1469620"/>
                  <a:gd name="connsiteX24" fmla="*/ 566347 w 1320049"/>
                  <a:gd name="connsiteY24" fmla="*/ 0 h 1469620"/>
                  <a:gd name="connsiteX0" fmla="*/ 1314796 w 1314796"/>
                  <a:gd name="connsiteY0" fmla="*/ 1367879 h 1469620"/>
                  <a:gd name="connsiteX1" fmla="*/ 1281458 w 1314796"/>
                  <a:gd name="connsiteY1" fmla="*/ 1408361 h 1469620"/>
                  <a:gd name="connsiteX2" fmla="*/ 1229071 w 1314796"/>
                  <a:gd name="connsiteY2" fmla="*/ 1415504 h 1469620"/>
                  <a:gd name="connsiteX3" fmla="*/ 1095721 w 1314796"/>
                  <a:gd name="connsiteY3" fmla="*/ 1465511 h 1469620"/>
                  <a:gd name="connsiteX4" fmla="*/ 993141 w 1314796"/>
                  <a:gd name="connsiteY4" fmla="*/ 1440160 h 1469620"/>
                  <a:gd name="connsiteX5" fmla="*/ 859977 w 1314796"/>
                  <a:gd name="connsiteY5" fmla="*/ 1396454 h 1469620"/>
                  <a:gd name="connsiteX6" fmla="*/ 752821 w 1314796"/>
                  <a:gd name="connsiteY6" fmla="*/ 1284536 h 1469620"/>
                  <a:gd name="connsiteX7" fmla="*/ 717102 w 1314796"/>
                  <a:gd name="connsiteY7" fmla="*/ 1234529 h 1469620"/>
                  <a:gd name="connsiteX8" fmla="*/ 643283 w 1314796"/>
                  <a:gd name="connsiteY8" fmla="*/ 1179761 h 1469620"/>
                  <a:gd name="connsiteX9" fmla="*/ 612327 w 1314796"/>
                  <a:gd name="connsiteY9" fmla="*/ 1124992 h 1469620"/>
                  <a:gd name="connsiteX10" fmla="*/ 562321 w 1314796"/>
                  <a:gd name="connsiteY10" fmla="*/ 1067842 h 1469620"/>
                  <a:gd name="connsiteX11" fmla="*/ 500408 w 1314796"/>
                  <a:gd name="connsiteY11" fmla="*/ 944017 h 1469620"/>
                  <a:gd name="connsiteX12" fmla="*/ 467071 w 1314796"/>
                  <a:gd name="connsiteY12" fmla="*/ 905917 h 1469620"/>
                  <a:gd name="connsiteX13" fmla="*/ 402777 w 1314796"/>
                  <a:gd name="connsiteY13" fmla="*/ 865436 h 1469620"/>
                  <a:gd name="connsiteX14" fmla="*/ 364677 w 1314796"/>
                  <a:gd name="connsiteY14" fmla="*/ 827336 h 1469620"/>
                  <a:gd name="connsiteX15" fmla="*/ 340865 w 1314796"/>
                  <a:gd name="connsiteY15" fmla="*/ 779711 h 1469620"/>
                  <a:gd name="connsiteX16" fmla="*/ 309908 w 1314796"/>
                  <a:gd name="connsiteY16" fmla="*/ 729704 h 1469620"/>
                  <a:gd name="connsiteX17" fmla="*/ 201054 w 1314796"/>
                  <a:gd name="connsiteY17" fmla="*/ 720080 h 1469620"/>
                  <a:gd name="connsiteX18" fmla="*/ 165049 w 1314796"/>
                  <a:gd name="connsiteY18" fmla="*/ 684076 h 1469620"/>
                  <a:gd name="connsiteX19" fmla="*/ 129045 w 1314796"/>
                  <a:gd name="connsiteY19" fmla="*/ 648072 h 1469620"/>
                  <a:gd name="connsiteX20" fmla="*/ 57038 w 1314796"/>
                  <a:gd name="connsiteY20" fmla="*/ 612068 h 1469620"/>
                  <a:gd name="connsiteX21" fmla="*/ 21034 w 1314796"/>
                  <a:gd name="connsiteY21" fmla="*/ 576064 h 1469620"/>
                  <a:gd name="connsiteX22" fmla="*/ 524222 w 1314796"/>
                  <a:gd name="connsiteY22" fmla="*/ 224879 h 1469620"/>
                  <a:gd name="connsiteX23" fmla="*/ 548034 w 1314796"/>
                  <a:gd name="connsiteY23" fmla="*/ 93911 h 1469620"/>
                  <a:gd name="connsiteX24" fmla="*/ 561094 w 1314796"/>
                  <a:gd name="connsiteY24" fmla="*/ 0 h 1469620"/>
                  <a:gd name="connsiteX0" fmla="*/ 1365771 w 1365771"/>
                  <a:gd name="connsiteY0" fmla="*/ 1367879 h 1469620"/>
                  <a:gd name="connsiteX1" fmla="*/ 1332433 w 1365771"/>
                  <a:gd name="connsiteY1" fmla="*/ 1408361 h 1469620"/>
                  <a:gd name="connsiteX2" fmla="*/ 1280046 w 1365771"/>
                  <a:gd name="connsiteY2" fmla="*/ 1415504 h 1469620"/>
                  <a:gd name="connsiteX3" fmla="*/ 1146696 w 1365771"/>
                  <a:gd name="connsiteY3" fmla="*/ 1465511 h 1469620"/>
                  <a:gd name="connsiteX4" fmla="*/ 1044116 w 1365771"/>
                  <a:gd name="connsiteY4" fmla="*/ 1440160 h 1469620"/>
                  <a:gd name="connsiteX5" fmla="*/ 910952 w 1365771"/>
                  <a:gd name="connsiteY5" fmla="*/ 1396454 h 1469620"/>
                  <a:gd name="connsiteX6" fmla="*/ 803796 w 1365771"/>
                  <a:gd name="connsiteY6" fmla="*/ 1284536 h 1469620"/>
                  <a:gd name="connsiteX7" fmla="*/ 768077 w 1365771"/>
                  <a:gd name="connsiteY7" fmla="*/ 1234529 h 1469620"/>
                  <a:gd name="connsiteX8" fmla="*/ 694258 w 1365771"/>
                  <a:gd name="connsiteY8" fmla="*/ 1179761 h 1469620"/>
                  <a:gd name="connsiteX9" fmla="*/ 663302 w 1365771"/>
                  <a:gd name="connsiteY9" fmla="*/ 1124992 h 1469620"/>
                  <a:gd name="connsiteX10" fmla="*/ 613296 w 1365771"/>
                  <a:gd name="connsiteY10" fmla="*/ 1067842 h 1469620"/>
                  <a:gd name="connsiteX11" fmla="*/ 551383 w 1365771"/>
                  <a:gd name="connsiteY11" fmla="*/ 944017 h 1469620"/>
                  <a:gd name="connsiteX12" fmla="*/ 518046 w 1365771"/>
                  <a:gd name="connsiteY12" fmla="*/ 905917 h 1469620"/>
                  <a:gd name="connsiteX13" fmla="*/ 453752 w 1365771"/>
                  <a:gd name="connsiteY13" fmla="*/ 865436 h 1469620"/>
                  <a:gd name="connsiteX14" fmla="*/ 415652 w 1365771"/>
                  <a:gd name="connsiteY14" fmla="*/ 827336 h 1469620"/>
                  <a:gd name="connsiteX15" fmla="*/ 391840 w 1365771"/>
                  <a:gd name="connsiteY15" fmla="*/ 779711 h 1469620"/>
                  <a:gd name="connsiteX16" fmla="*/ 360883 w 1365771"/>
                  <a:gd name="connsiteY16" fmla="*/ 729704 h 1469620"/>
                  <a:gd name="connsiteX17" fmla="*/ 252029 w 1365771"/>
                  <a:gd name="connsiteY17" fmla="*/ 720080 h 1469620"/>
                  <a:gd name="connsiteX18" fmla="*/ 216024 w 1365771"/>
                  <a:gd name="connsiteY18" fmla="*/ 684076 h 1469620"/>
                  <a:gd name="connsiteX19" fmla="*/ 180020 w 1365771"/>
                  <a:gd name="connsiteY19" fmla="*/ 648072 h 1469620"/>
                  <a:gd name="connsiteX20" fmla="*/ 108013 w 1365771"/>
                  <a:gd name="connsiteY20" fmla="*/ 612068 h 1469620"/>
                  <a:gd name="connsiteX21" fmla="*/ 72009 w 1365771"/>
                  <a:gd name="connsiteY21" fmla="*/ 576064 h 1469620"/>
                  <a:gd name="connsiteX22" fmla="*/ 0 w 1365771"/>
                  <a:gd name="connsiteY22" fmla="*/ 504056 h 1469620"/>
                  <a:gd name="connsiteX23" fmla="*/ 599009 w 1365771"/>
                  <a:gd name="connsiteY23" fmla="*/ 93911 h 1469620"/>
                  <a:gd name="connsiteX24" fmla="*/ 612069 w 1365771"/>
                  <a:gd name="connsiteY24" fmla="*/ 0 h 1469620"/>
                  <a:gd name="connsiteX0" fmla="*/ 1365771 w 1365771"/>
                  <a:gd name="connsiteY0" fmla="*/ 1367879 h 1469620"/>
                  <a:gd name="connsiteX1" fmla="*/ 1332433 w 1365771"/>
                  <a:gd name="connsiteY1" fmla="*/ 1408361 h 1469620"/>
                  <a:gd name="connsiteX2" fmla="*/ 1280046 w 1365771"/>
                  <a:gd name="connsiteY2" fmla="*/ 1415504 h 1469620"/>
                  <a:gd name="connsiteX3" fmla="*/ 1146696 w 1365771"/>
                  <a:gd name="connsiteY3" fmla="*/ 1465511 h 1469620"/>
                  <a:gd name="connsiteX4" fmla="*/ 1044116 w 1365771"/>
                  <a:gd name="connsiteY4" fmla="*/ 1440160 h 1469620"/>
                  <a:gd name="connsiteX5" fmla="*/ 910952 w 1365771"/>
                  <a:gd name="connsiteY5" fmla="*/ 1396454 h 1469620"/>
                  <a:gd name="connsiteX6" fmla="*/ 803796 w 1365771"/>
                  <a:gd name="connsiteY6" fmla="*/ 1284536 h 1469620"/>
                  <a:gd name="connsiteX7" fmla="*/ 768077 w 1365771"/>
                  <a:gd name="connsiteY7" fmla="*/ 1234529 h 1469620"/>
                  <a:gd name="connsiteX8" fmla="*/ 694258 w 1365771"/>
                  <a:gd name="connsiteY8" fmla="*/ 1179761 h 1469620"/>
                  <a:gd name="connsiteX9" fmla="*/ 663302 w 1365771"/>
                  <a:gd name="connsiteY9" fmla="*/ 1124992 h 1469620"/>
                  <a:gd name="connsiteX10" fmla="*/ 613296 w 1365771"/>
                  <a:gd name="connsiteY10" fmla="*/ 1067842 h 1469620"/>
                  <a:gd name="connsiteX11" fmla="*/ 551383 w 1365771"/>
                  <a:gd name="connsiteY11" fmla="*/ 944017 h 1469620"/>
                  <a:gd name="connsiteX12" fmla="*/ 518046 w 1365771"/>
                  <a:gd name="connsiteY12" fmla="*/ 905917 h 1469620"/>
                  <a:gd name="connsiteX13" fmla="*/ 453752 w 1365771"/>
                  <a:gd name="connsiteY13" fmla="*/ 865436 h 1469620"/>
                  <a:gd name="connsiteX14" fmla="*/ 415652 w 1365771"/>
                  <a:gd name="connsiteY14" fmla="*/ 827336 h 1469620"/>
                  <a:gd name="connsiteX15" fmla="*/ 391840 w 1365771"/>
                  <a:gd name="connsiteY15" fmla="*/ 779711 h 1469620"/>
                  <a:gd name="connsiteX16" fmla="*/ 360883 w 1365771"/>
                  <a:gd name="connsiteY16" fmla="*/ 729704 h 1469620"/>
                  <a:gd name="connsiteX17" fmla="*/ 252029 w 1365771"/>
                  <a:gd name="connsiteY17" fmla="*/ 720080 h 1469620"/>
                  <a:gd name="connsiteX18" fmla="*/ 216024 w 1365771"/>
                  <a:gd name="connsiteY18" fmla="*/ 684076 h 1469620"/>
                  <a:gd name="connsiteX19" fmla="*/ 180020 w 1365771"/>
                  <a:gd name="connsiteY19" fmla="*/ 648072 h 1469620"/>
                  <a:gd name="connsiteX20" fmla="*/ 144017 w 1365771"/>
                  <a:gd name="connsiteY20" fmla="*/ 648072 h 1469620"/>
                  <a:gd name="connsiteX21" fmla="*/ 72009 w 1365771"/>
                  <a:gd name="connsiteY21" fmla="*/ 576064 h 1469620"/>
                  <a:gd name="connsiteX22" fmla="*/ 0 w 1365771"/>
                  <a:gd name="connsiteY22" fmla="*/ 504056 h 1469620"/>
                  <a:gd name="connsiteX23" fmla="*/ 599009 w 1365771"/>
                  <a:gd name="connsiteY23" fmla="*/ 93911 h 1469620"/>
                  <a:gd name="connsiteX24" fmla="*/ 612069 w 1365771"/>
                  <a:gd name="connsiteY24" fmla="*/ 0 h 1469620"/>
                  <a:gd name="connsiteX0" fmla="*/ 1365771 w 1365771"/>
                  <a:gd name="connsiteY0" fmla="*/ 1367879 h 1469620"/>
                  <a:gd name="connsiteX1" fmla="*/ 1332433 w 1365771"/>
                  <a:gd name="connsiteY1" fmla="*/ 1408361 h 1469620"/>
                  <a:gd name="connsiteX2" fmla="*/ 1280046 w 1365771"/>
                  <a:gd name="connsiteY2" fmla="*/ 1415504 h 1469620"/>
                  <a:gd name="connsiteX3" fmla="*/ 1146696 w 1365771"/>
                  <a:gd name="connsiteY3" fmla="*/ 1465511 h 1469620"/>
                  <a:gd name="connsiteX4" fmla="*/ 1044116 w 1365771"/>
                  <a:gd name="connsiteY4" fmla="*/ 1440160 h 1469620"/>
                  <a:gd name="connsiteX5" fmla="*/ 910952 w 1365771"/>
                  <a:gd name="connsiteY5" fmla="*/ 1396454 h 1469620"/>
                  <a:gd name="connsiteX6" fmla="*/ 803796 w 1365771"/>
                  <a:gd name="connsiteY6" fmla="*/ 1284536 h 1469620"/>
                  <a:gd name="connsiteX7" fmla="*/ 768077 w 1365771"/>
                  <a:gd name="connsiteY7" fmla="*/ 1234529 h 1469620"/>
                  <a:gd name="connsiteX8" fmla="*/ 694258 w 1365771"/>
                  <a:gd name="connsiteY8" fmla="*/ 1179761 h 1469620"/>
                  <a:gd name="connsiteX9" fmla="*/ 663302 w 1365771"/>
                  <a:gd name="connsiteY9" fmla="*/ 1124992 h 1469620"/>
                  <a:gd name="connsiteX10" fmla="*/ 613296 w 1365771"/>
                  <a:gd name="connsiteY10" fmla="*/ 1067842 h 1469620"/>
                  <a:gd name="connsiteX11" fmla="*/ 551383 w 1365771"/>
                  <a:gd name="connsiteY11" fmla="*/ 944017 h 1469620"/>
                  <a:gd name="connsiteX12" fmla="*/ 518046 w 1365771"/>
                  <a:gd name="connsiteY12" fmla="*/ 905917 h 1469620"/>
                  <a:gd name="connsiteX13" fmla="*/ 453752 w 1365771"/>
                  <a:gd name="connsiteY13" fmla="*/ 865436 h 1469620"/>
                  <a:gd name="connsiteX14" fmla="*/ 415652 w 1365771"/>
                  <a:gd name="connsiteY14" fmla="*/ 827336 h 1469620"/>
                  <a:gd name="connsiteX15" fmla="*/ 391840 w 1365771"/>
                  <a:gd name="connsiteY15" fmla="*/ 779711 h 1469620"/>
                  <a:gd name="connsiteX16" fmla="*/ 360883 w 1365771"/>
                  <a:gd name="connsiteY16" fmla="*/ 729704 h 1469620"/>
                  <a:gd name="connsiteX17" fmla="*/ 252029 w 1365771"/>
                  <a:gd name="connsiteY17" fmla="*/ 720080 h 1469620"/>
                  <a:gd name="connsiteX18" fmla="*/ 216024 w 1365771"/>
                  <a:gd name="connsiteY18" fmla="*/ 684076 h 1469620"/>
                  <a:gd name="connsiteX19" fmla="*/ 180020 w 1365771"/>
                  <a:gd name="connsiteY19" fmla="*/ 648072 h 1469620"/>
                  <a:gd name="connsiteX20" fmla="*/ 144017 w 1365771"/>
                  <a:gd name="connsiteY20" fmla="*/ 648072 h 1469620"/>
                  <a:gd name="connsiteX21" fmla="*/ 72009 w 1365771"/>
                  <a:gd name="connsiteY21" fmla="*/ 576064 h 1469620"/>
                  <a:gd name="connsiteX22" fmla="*/ 0 w 1365771"/>
                  <a:gd name="connsiteY22" fmla="*/ 504056 h 1469620"/>
                  <a:gd name="connsiteX23" fmla="*/ 599009 w 1365771"/>
                  <a:gd name="connsiteY23" fmla="*/ 93911 h 1469620"/>
                  <a:gd name="connsiteX24" fmla="*/ 612069 w 1365771"/>
                  <a:gd name="connsiteY24" fmla="*/ 0 h 1469620"/>
                  <a:gd name="connsiteX0" fmla="*/ 1365771 w 1365771"/>
                  <a:gd name="connsiteY0" fmla="*/ 1367879 h 1469620"/>
                  <a:gd name="connsiteX1" fmla="*/ 1332433 w 1365771"/>
                  <a:gd name="connsiteY1" fmla="*/ 1408361 h 1469620"/>
                  <a:gd name="connsiteX2" fmla="*/ 1280046 w 1365771"/>
                  <a:gd name="connsiteY2" fmla="*/ 1415504 h 1469620"/>
                  <a:gd name="connsiteX3" fmla="*/ 1146696 w 1365771"/>
                  <a:gd name="connsiteY3" fmla="*/ 1465511 h 1469620"/>
                  <a:gd name="connsiteX4" fmla="*/ 1044116 w 1365771"/>
                  <a:gd name="connsiteY4" fmla="*/ 1440160 h 1469620"/>
                  <a:gd name="connsiteX5" fmla="*/ 910952 w 1365771"/>
                  <a:gd name="connsiteY5" fmla="*/ 1396454 h 1469620"/>
                  <a:gd name="connsiteX6" fmla="*/ 803796 w 1365771"/>
                  <a:gd name="connsiteY6" fmla="*/ 1284536 h 1469620"/>
                  <a:gd name="connsiteX7" fmla="*/ 768077 w 1365771"/>
                  <a:gd name="connsiteY7" fmla="*/ 1234529 h 1469620"/>
                  <a:gd name="connsiteX8" fmla="*/ 694258 w 1365771"/>
                  <a:gd name="connsiteY8" fmla="*/ 1179761 h 1469620"/>
                  <a:gd name="connsiteX9" fmla="*/ 663302 w 1365771"/>
                  <a:gd name="connsiteY9" fmla="*/ 1124992 h 1469620"/>
                  <a:gd name="connsiteX10" fmla="*/ 613296 w 1365771"/>
                  <a:gd name="connsiteY10" fmla="*/ 1067842 h 1469620"/>
                  <a:gd name="connsiteX11" fmla="*/ 551383 w 1365771"/>
                  <a:gd name="connsiteY11" fmla="*/ 944017 h 1469620"/>
                  <a:gd name="connsiteX12" fmla="*/ 518046 w 1365771"/>
                  <a:gd name="connsiteY12" fmla="*/ 905917 h 1469620"/>
                  <a:gd name="connsiteX13" fmla="*/ 453752 w 1365771"/>
                  <a:gd name="connsiteY13" fmla="*/ 865436 h 1469620"/>
                  <a:gd name="connsiteX14" fmla="*/ 415652 w 1365771"/>
                  <a:gd name="connsiteY14" fmla="*/ 827336 h 1469620"/>
                  <a:gd name="connsiteX15" fmla="*/ 391840 w 1365771"/>
                  <a:gd name="connsiteY15" fmla="*/ 779711 h 1469620"/>
                  <a:gd name="connsiteX16" fmla="*/ 360883 w 1365771"/>
                  <a:gd name="connsiteY16" fmla="*/ 729704 h 1469620"/>
                  <a:gd name="connsiteX17" fmla="*/ 252029 w 1365771"/>
                  <a:gd name="connsiteY17" fmla="*/ 720080 h 1469620"/>
                  <a:gd name="connsiteX18" fmla="*/ 216024 w 1365771"/>
                  <a:gd name="connsiteY18" fmla="*/ 684076 h 1469620"/>
                  <a:gd name="connsiteX19" fmla="*/ 180020 w 1365771"/>
                  <a:gd name="connsiteY19" fmla="*/ 648072 h 1469620"/>
                  <a:gd name="connsiteX20" fmla="*/ 144017 w 1365771"/>
                  <a:gd name="connsiteY20" fmla="*/ 648072 h 1469620"/>
                  <a:gd name="connsiteX21" fmla="*/ 72009 w 1365771"/>
                  <a:gd name="connsiteY21" fmla="*/ 648072 h 1469620"/>
                  <a:gd name="connsiteX22" fmla="*/ 72009 w 1365771"/>
                  <a:gd name="connsiteY22" fmla="*/ 576064 h 1469620"/>
                  <a:gd name="connsiteX23" fmla="*/ 0 w 1365771"/>
                  <a:gd name="connsiteY23" fmla="*/ 504056 h 1469620"/>
                  <a:gd name="connsiteX24" fmla="*/ 599009 w 1365771"/>
                  <a:gd name="connsiteY24" fmla="*/ 93911 h 1469620"/>
                  <a:gd name="connsiteX25" fmla="*/ 612069 w 1365771"/>
                  <a:gd name="connsiteY25" fmla="*/ 0 h 1469620"/>
                  <a:gd name="connsiteX0" fmla="*/ 1365771 w 1365771"/>
                  <a:gd name="connsiteY0" fmla="*/ 1367879 h 1469620"/>
                  <a:gd name="connsiteX1" fmla="*/ 1332433 w 1365771"/>
                  <a:gd name="connsiteY1" fmla="*/ 1408361 h 1469620"/>
                  <a:gd name="connsiteX2" fmla="*/ 1280046 w 1365771"/>
                  <a:gd name="connsiteY2" fmla="*/ 1415504 h 1469620"/>
                  <a:gd name="connsiteX3" fmla="*/ 1146696 w 1365771"/>
                  <a:gd name="connsiteY3" fmla="*/ 1465511 h 1469620"/>
                  <a:gd name="connsiteX4" fmla="*/ 1044116 w 1365771"/>
                  <a:gd name="connsiteY4" fmla="*/ 1440160 h 1469620"/>
                  <a:gd name="connsiteX5" fmla="*/ 910952 w 1365771"/>
                  <a:gd name="connsiteY5" fmla="*/ 1396454 h 1469620"/>
                  <a:gd name="connsiteX6" fmla="*/ 803796 w 1365771"/>
                  <a:gd name="connsiteY6" fmla="*/ 1284536 h 1469620"/>
                  <a:gd name="connsiteX7" fmla="*/ 768077 w 1365771"/>
                  <a:gd name="connsiteY7" fmla="*/ 1234529 h 1469620"/>
                  <a:gd name="connsiteX8" fmla="*/ 694258 w 1365771"/>
                  <a:gd name="connsiteY8" fmla="*/ 1179761 h 1469620"/>
                  <a:gd name="connsiteX9" fmla="*/ 663302 w 1365771"/>
                  <a:gd name="connsiteY9" fmla="*/ 1124992 h 1469620"/>
                  <a:gd name="connsiteX10" fmla="*/ 613296 w 1365771"/>
                  <a:gd name="connsiteY10" fmla="*/ 1067842 h 1469620"/>
                  <a:gd name="connsiteX11" fmla="*/ 551383 w 1365771"/>
                  <a:gd name="connsiteY11" fmla="*/ 944017 h 1469620"/>
                  <a:gd name="connsiteX12" fmla="*/ 518046 w 1365771"/>
                  <a:gd name="connsiteY12" fmla="*/ 905917 h 1469620"/>
                  <a:gd name="connsiteX13" fmla="*/ 453752 w 1365771"/>
                  <a:gd name="connsiteY13" fmla="*/ 865436 h 1469620"/>
                  <a:gd name="connsiteX14" fmla="*/ 415652 w 1365771"/>
                  <a:gd name="connsiteY14" fmla="*/ 827336 h 1469620"/>
                  <a:gd name="connsiteX15" fmla="*/ 391840 w 1365771"/>
                  <a:gd name="connsiteY15" fmla="*/ 779711 h 1469620"/>
                  <a:gd name="connsiteX16" fmla="*/ 360883 w 1365771"/>
                  <a:gd name="connsiteY16" fmla="*/ 729704 h 1469620"/>
                  <a:gd name="connsiteX17" fmla="*/ 252029 w 1365771"/>
                  <a:gd name="connsiteY17" fmla="*/ 720080 h 1469620"/>
                  <a:gd name="connsiteX18" fmla="*/ 216024 w 1365771"/>
                  <a:gd name="connsiteY18" fmla="*/ 684076 h 1469620"/>
                  <a:gd name="connsiteX19" fmla="*/ 180020 w 1365771"/>
                  <a:gd name="connsiteY19" fmla="*/ 648072 h 1469620"/>
                  <a:gd name="connsiteX20" fmla="*/ 144017 w 1365771"/>
                  <a:gd name="connsiteY20" fmla="*/ 648072 h 1469620"/>
                  <a:gd name="connsiteX21" fmla="*/ 108013 w 1365771"/>
                  <a:gd name="connsiteY21" fmla="*/ 612068 h 1469620"/>
                  <a:gd name="connsiteX22" fmla="*/ 72009 w 1365771"/>
                  <a:gd name="connsiteY22" fmla="*/ 576064 h 1469620"/>
                  <a:gd name="connsiteX23" fmla="*/ 0 w 1365771"/>
                  <a:gd name="connsiteY23" fmla="*/ 504056 h 1469620"/>
                  <a:gd name="connsiteX24" fmla="*/ 599009 w 1365771"/>
                  <a:gd name="connsiteY24" fmla="*/ 93911 h 1469620"/>
                  <a:gd name="connsiteX25" fmla="*/ 612069 w 1365771"/>
                  <a:gd name="connsiteY25" fmla="*/ 0 h 1469620"/>
                  <a:gd name="connsiteX0" fmla="*/ 1365770 w 1365770"/>
                  <a:gd name="connsiteY0" fmla="*/ 1367879 h 1469620"/>
                  <a:gd name="connsiteX1" fmla="*/ 1332432 w 1365770"/>
                  <a:gd name="connsiteY1" fmla="*/ 1408361 h 1469620"/>
                  <a:gd name="connsiteX2" fmla="*/ 1280045 w 1365770"/>
                  <a:gd name="connsiteY2" fmla="*/ 1415504 h 1469620"/>
                  <a:gd name="connsiteX3" fmla="*/ 1146695 w 1365770"/>
                  <a:gd name="connsiteY3" fmla="*/ 1465511 h 1469620"/>
                  <a:gd name="connsiteX4" fmla="*/ 1044115 w 1365770"/>
                  <a:gd name="connsiteY4" fmla="*/ 1440160 h 1469620"/>
                  <a:gd name="connsiteX5" fmla="*/ 910951 w 1365770"/>
                  <a:gd name="connsiteY5" fmla="*/ 1396454 h 1469620"/>
                  <a:gd name="connsiteX6" fmla="*/ 803795 w 1365770"/>
                  <a:gd name="connsiteY6" fmla="*/ 1284536 h 1469620"/>
                  <a:gd name="connsiteX7" fmla="*/ 768076 w 1365770"/>
                  <a:gd name="connsiteY7" fmla="*/ 1234529 h 1469620"/>
                  <a:gd name="connsiteX8" fmla="*/ 694257 w 1365770"/>
                  <a:gd name="connsiteY8" fmla="*/ 1179761 h 1469620"/>
                  <a:gd name="connsiteX9" fmla="*/ 663301 w 1365770"/>
                  <a:gd name="connsiteY9" fmla="*/ 1124992 h 1469620"/>
                  <a:gd name="connsiteX10" fmla="*/ 613295 w 1365770"/>
                  <a:gd name="connsiteY10" fmla="*/ 1067842 h 1469620"/>
                  <a:gd name="connsiteX11" fmla="*/ 551382 w 1365770"/>
                  <a:gd name="connsiteY11" fmla="*/ 944017 h 1469620"/>
                  <a:gd name="connsiteX12" fmla="*/ 518045 w 1365770"/>
                  <a:gd name="connsiteY12" fmla="*/ 905917 h 1469620"/>
                  <a:gd name="connsiteX13" fmla="*/ 453751 w 1365770"/>
                  <a:gd name="connsiteY13" fmla="*/ 865436 h 1469620"/>
                  <a:gd name="connsiteX14" fmla="*/ 415651 w 1365770"/>
                  <a:gd name="connsiteY14" fmla="*/ 827336 h 1469620"/>
                  <a:gd name="connsiteX15" fmla="*/ 391839 w 1365770"/>
                  <a:gd name="connsiteY15" fmla="*/ 779711 h 1469620"/>
                  <a:gd name="connsiteX16" fmla="*/ 360882 w 1365770"/>
                  <a:gd name="connsiteY16" fmla="*/ 729704 h 1469620"/>
                  <a:gd name="connsiteX17" fmla="*/ 252028 w 1365770"/>
                  <a:gd name="connsiteY17" fmla="*/ 720080 h 1469620"/>
                  <a:gd name="connsiteX18" fmla="*/ 216023 w 1365770"/>
                  <a:gd name="connsiteY18" fmla="*/ 684076 h 1469620"/>
                  <a:gd name="connsiteX19" fmla="*/ 180019 w 1365770"/>
                  <a:gd name="connsiteY19" fmla="*/ 648072 h 1469620"/>
                  <a:gd name="connsiteX20" fmla="*/ 144016 w 1365770"/>
                  <a:gd name="connsiteY20" fmla="*/ 648072 h 1469620"/>
                  <a:gd name="connsiteX21" fmla="*/ 108012 w 1365770"/>
                  <a:gd name="connsiteY21" fmla="*/ 612068 h 1469620"/>
                  <a:gd name="connsiteX22" fmla="*/ 72008 w 1365770"/>
                  <a:gd name="connsiteY22" fmla="*/ 576064 h 1469620"/>
                  <a:gd name="connsiteX23" fmla="*/ 0 w 1365770"/>
                  <a:gd name="connsiteY23" fmla="*/ 504056 h 1469620"/>
                  <a:gd name="connsiteX24" fmla="*/ 599008 w 1365770"/>
                  <a:gd name="connsiteY24" fmla="*/ 93911 h 1469620"/>
                  <a:gd name="connsiteX25" fmla="*/ 612068 w 1365770"/>
                  <a:gd name="connsiteY25" fmla="*/ 0 h 1469620"/>
                  <a:gd name="connsiteX0" fmla="*/ 1365770 w 1365770"/>
                  <a:gd name="connsiteY0" fmla="*/ 1367879 h 1469620"/>
                  <a:gd name="connsiteX1" fmla="*/ 1332432 w 1365770"/>
                  <a:gd name="connsiteY1" fmla="*/ 1408361 h 1469620"/>
                  <a:gd name="connsiteX2" fmla="*/ 1280045 w 1365770"/>
                  <a:gd name="connsiteY2" fmla="*/ 1415504 h 1469620"/>
                  <a:gd name="connsiteX3" fmla="*/ 1146695 w 1365770"/>
                  <a:gd name="connsiteY3" fmla="*/ 1465511 h 1469620"/>
                  <a:gd name="connsiteX4" fmla="*/ 1044115 w 1365770"/>
                  <a:gd name="connsiteY4" fmla="*/ 1440160 h 1469620"/>
                  <a:gd name="connsiteX5" fmla="*/ 910951 w 1365770"/>
                  <a:gd name="connsiteY5" fmla="*/ 1396454 h 1469620"/>
                  <a:gd name="connsiteX6" fmla="*/ 803795 w 1365770"/>
                  <a:gd name="connsiteY6" fmla="*/ 1284536 h 1469620"/>
                  <a:gd name="connsiteX7" fmla="*/ 768076 w 1365770"/>
                  <a:gd name="connsiteY7" fmla="*/ 1234529 h 1469620"/>
                  <a:gd name="connsiteX8" fmla="*/ 694257 w 1365770"/>
                  <a:gd name="connsiteY8" fmla="*/ 1179761 h 1469620"/>
                  <a:gd name="connsiteX9" fmla="*/ 663301 w 1365770"/>
                  <a:gd name="connsiteY9" fmla="*/ 1124992 h 1469620"/>
                  <a:gd name="connsiteX10" fmla="*/ 613295 w 1365770"/>
                  <a:gd name="connsiteY10" fmla="*/ 1067842 h 1469620"/>
                  <a:gd name="connsiteX11" fmla="*/ 551382 w 1365770"/>
                  <a:gd name="connsiteY11" fmla="*/ 944017 h 1469620"/>
                  <a:gd name="connsiteX12" fmla="*/ 518045 w 1365770"/>
                  <a:gd name="connsiteY12" fmla="*/ 905917 h 1469620"/>
                  <a:gd name="connsiteX13" fmla="*/ 453751 w 1365770"/>
                  <a:gd name="connsiteY13" fmla="*/ 865436 h 1469620"/>
                  <a:gd name="connsiteX14" fmla="*/ 415651 w 1365770"/>
                  <a:gd name="connsiteY14" fmla="*/ 827336 h 1469620"/>
                  <a:gd name="connsiteX15" fmla="*/ 391839 w 1365770"/>
                  <a:gd name="connsiteY15" fmla="*/ 779711 h 1469620"/>
                  <a:gd name="connsiteX16" fmla="*/ 360882 w 1365770"/>
                  <a:gd name="connsiteY16" fmla="*/ 729704 h 1469620"/>
                  <a:gd name="connsiteX17" fmla="*/ 252028 w 1365770"/>
                  <a:gd name="connsiteY17" fmla="*/ 720080 h 1469620"/>
                  <a:gd name="connsiteX18" fmla="*/ 216023 w 1365770"/>
                  <a:gd name="connsiteY18" fmla="*/ 684076 h 1469620"/>
                  <a:gd name="connsiteX19" fmla="*/ 180019 w 1365770"/>
                  <a:gd name="connsiteY19" fmla="*/ 648072 h 1469620"/>
                  <a:gd name="connsiteX20" fmla="*/ 144016 w 1365770"/>
                  <a:gd name="connsiteY20" fmla="*/ 648072 h 1469620"/>
                  <a:gd name="connsiteX21" fmla="*/ 108012 w 1365770"/>
                  <a:gd name="connsiteY21" fmla="*/ 612068 h 1469620"/>
                  <a:gd name="connsiteX22" fmla="*/ 72008 w 1365770"/>
                  <a:gd name="connsiteY22" fmla="*/ 576064 h 1469620"/>
                  <a:gd name="connsiteX23" fmla="*/ 0 w 1365770"/>
                  <a:gd name="connsiteY23" fmla="*/ 504056 h 1469620"/>
                  <a:gd name="connsiteX24" fmla="*/ 252027 w 1365770"/>
                  <a:gd name="connsiteY24" fmla="*/ 324036 h 1469620"/>
                  <a:gd name="connsiteX25" fmla="*/ 599008 w 1365770"/>
                  <a:gd name="connsiteY25" fmla="*/ 93911 h 1469620"/>
                  <a:gd name="connsiteX26" fmla="*/ 612068 w 1365770"/>
                  <a:gd name="connsiteY26" fmla="*/ 0 h 1469620"/>
                  <a:gd name="connsiteX0" fmla="*/ 1365770 w 1365770"/>
                  <a:gd name="connsiteY0" fmla="*/ 1367879 h 1469620"/>
                  <a:gd name="connsiteX1" fmla="*/ 1332432 w 1365770"/>
                  <a:gd name="connsiteY1" fmla="*/ 1408361 h 1469620"/>
                  <a:gd name="connsiteX2" fmla="*/ 1280045 w 1365770"/>
                  <a:gd name="connsiteY2" fmla="*/ 1415504 h 1469620"/>
                  <a:gd name="connsiteX3" fmla="*/ 1146695 w 1365770"/>
                  <a:gd name="connsiteY3" fmla="*/ 1465511 h 1469620"/>
                  <a:gd name="connsiteX4" fmla="*/ 1044115 w 1365770"/>
                  <a:gd name="connsiteY4" fmla="*/ 1440160 h 1469620"/>
                  <a:gd name="connsiteX5" fmla="*/ 910951 w 1365770"/>
                  <a:gd name="connsiteY5" fmla="*/ 1396454 h 1469620"/>
                  <a:gd name="connsiteX6" fmla="*/ 803795 w 1365770"/>
                  <a:gd name="connsiteY6" fmla="*/ 1284536 h 1469620"/>
                  <a:gd name="connsiteX7" fmla="*/ 768076 w 1365770"/>
                  <a:gd name="connsiteY7" fmla="*/ 1234529 h 1469620"/>
                  <a:gd name="connsiteX8" fmla="*/ 694257 w 1365770"/>
                  <a:gd name="connsiteY8" fmla="*/ 1179761 h 1469620"/>
                  <a:gd name="connsiteX9" fmla="*/ 663301 w 1365770"/>
                  <a:gd name="connsiteY9" fmla="*/ 1124992 h 1469620"/>
                  <a:gd name="connsiteX10" fmla="*/ 613295 w 1365770"/>
                  <a:gd name="connsiteY10" fmla="*/ 1067842 h 1469620"/>
                  <a:gd name="connsiteX11" fmla="*/ 551382 w 1365770"/>
                  <a:gd name="connsiteY11" fmla="*/ 944017 h 1469620"/>
                  <a:gd name="connsiteX12" fmla="*/ 518045 w 1365770"/>
                  <a:gd name="connsiteY12" fmla="*/ 905917 h 1469620"/>
                  <a:gd name="connsiteX13" fmla="*/ 453751 w 1365770"/>
                  <a:gd name="connsiteY13" fmla="*/ 865436 h 1469620"/>
                  <a:gd name="connsiteX14" fmla="*/ 415651 w 1365770"/>
                  <a:gd name="connsiteY14" fmla="*/ 827336 h 1469620"/>
                  <a:gd name="connsiteX15" fmla="*/ 391839 w 1365770"/>
                  <a:gd name="connsiteY15" fmla="*/ 779711 h 1469620"/>
                  <a:gd name="connsiteX16" fmla="*/ 360882 w 1365770"/>
                  <a:gd name="connsiteY16" fmla="*/ 729704 h 1469620"/>
                  <a:gd name="connsiteX17" fmla="*/ 252028 w 1365770"/>
                  <a:gd name="connsiteY17" fmla="*/ 720080 h 1469620"/>
                  <a:gd name="connsiteX18" fmla="*/ 216023 w 1365770"/>
                  <a:gd name="connsiteY18" fmla="*/ 684076 h 1469620"/>
                  <a:gd name="connsiteX19" fmla="*/ 180019 w 1365770"/>
                  <a:gd name="connsiteY19" fmla="*/ 648072 h 1469620"/>
                  <a:gd name="connsiteX20" fmla="*/ 144016 w 1365770"/>
                  <a:gd name="connsiteY20" fmla="*/ 648072 h 1469620"/>
                  <a:gd name="connsiteX21" fmla="*/ 108012 w 1365770"/>
                  <a:gd name="connsiteY21" fmla="*/ 612068 h 1469620"/>
                  <a:gd name="connsiteX22" fmla="*/ 72008 w 1365770"/>
                  <a:gd name="connsiteY22" fmla="*/ 576064 h 1469620"/>
                  <a:gd name="connsiteX23" fmla="*/ 0 w 1365770"/>
                  <a:gd name="connsiteY23" fmla="*/ 504056 h 1469620"/>
                  <a:gd name="connsiteX24" fmla="*/ 98945 w 1365770"/>
                  <a:gd name="connsiteY24" fmla="*/ 432048 h 1469620"/>
                  <a:gd name="connsiteX25" fmla="*/ 252027 w 1365770"/>
                  <a:gd name="connsiteY25" fmla="*/ 324036 h 1469620"/>
                  <a:gd name="connsiteX26" fmla="*/ 599008 w 1365770"/>
                  <a:gd name="connsiteY26" fmla="*/ 93911 h 1469620"/>
                  <a:gd name="connsiteX27" fmla="*/ 612068 w 1365770"/>
                  <a:gd name="connsiteY27" fmla="*/ 0 h 1469620"/>
                  <a:gd name="connsiteX0" fmla="*/ 1365771 w 1365771"/>
                  <a:gd name="connsiteY0" fmla="*/ 1367879 h 1469620"/>
                  <a:gd name="connsiteX1" fmla="*/ 1332433 w 1365771"/>
                  <a:gd name="connsiteY1" fmla="*/ 1408361 h 1469620"/>
                  <a:gd name="connsiteX2" fmla="*/ 1280046 w 1365771"/>
                  <a:gd name="connsiteY2" fmla="*/ 1415504 h 1469620"/>
                  <a:gd name="connsiteX3" fmla="*/ 1146696 w 1365771"/>
                  <a:gd name="connsiteY3" fmla="*/ 1465511 h 1469620"/>
                  <a:gd name="connsiteX4" fmla="*/ 1044116 w 1365771"/>
                  <a:gd name="connsiteY4" fmla="*/ 1440160 h 1469620"/>
                  <a:gd name="connsiteX5" fmla="*/ 910952 w 1365771"/>
                  <a:gd name="connsiteY5" fmla="*/ 1396454 h 1469620"/>
                  <a:gd name="connsiteX6" fmla="*/ 803796 w 1365771"/>
                  <a:gd name="connsiteY6" fmla="*/ 1284536 h 1469620"/>
                  <a:gd name="connsiteX7" fmla="*/ 768077 w 1365771"/>
                  <a:gd name="connsiteY7" fmla="*/ 1234529 h 1469620"/>
                  <a:gd name="connsiteX8" fmla="*/ 694258 w 1365771"/>
                  <a:gd name="connsiteY8" fmla="*/ 1179761 h 1469620"/>
                  <a:gd name="connsiteX9" fmla="*/ 663302 w 1365771"/>
                  <a:gd name="connsiteY9" fmla="*/ 1124992 h 1469620"/>
                  <a:gd name="connsiteX10" fmla="*/ 613296 w 1365771"/>
                  <a:gd name="connsiteY10" fmla="*/ 1067842 h 1469620"/>
                  <a:gd name="connsiteX11" fmla="*/ 551383 w 1365771"/>
                  <a:gd name="connsiteY11" fmla="*/ 944017 h 1469620"/>
                  <a:gd name="connsiteX12" fmla="*/ 518046 w 1365771"/>
                  <a:gd name="connsiteY12" fmla="*/ 905917 h 1469620"/>
                  <a:gd name="connsiteX13" fmla="*/ 453752 w 1365771"/>
                  <a:gd name="connsiteY13" fmla="*/ 865436 h 1469620"/>
                  <a:gd name="connsiteX14" fmla="*/ 415652 w 1365771"/>
                  <a:gd name="connsiteY14" fmla="*/ 827336 h 1469620"/>
                  <a:gd name="connsiteX15" fmla="*/ 391840 w 1365771"/>
                  <a:gd name="connsiteY15" fmla="*/ 779711 h 1469620"/>
                  <a:gd name="connsiteX16" fmla="*/ 360883 w 1365771"/>
                  <a:gd name="connsiteY16" fmla="*/ 729704 h 1469620"/>
                  <a:gd name="connsiteX17" fmla="*/ 252029 w 1365771"/>
                  <a:gd name="connsiteY17" fmla="*/ 720080 h 1469620"/>
                  <a:gd name="connsiteX18" fmla="*/ 216024 w 1365771"/>
                  <a:gd name="connsiteY18" fmla="*/ 684076 h 1469620"/>
                  <a:gd name="connsiteX19" fmla="*/ 180020 w 1365771"/>
                  <a:gd name="connsiteY19" fmla="*/ 648072 h 1469620"/>
                  <a:gd name="connsiteX20" fmla="*/ 144017 w 1365771"/>
                  <a:gd name="connsiteY20" fmla="*/ 648072 h 1469620"/>
                  <a:gd name="connsiteX21" fmla="*/ 108013 w 1365771"/>
                  <a:gd name="connsiteY21" fmla="*/ 612068 h 1469620"/>
                  <a:gd name="connsiteX22" fmla="*/ 72009 w 1365771"/>
                  <a:gd name="connsiteY22" fmla="*/ 576064 h 1469620"/>
                  <a:gd name="connsiteX23" fmla="*/ 1 w 1365771"/>
                  <a:gd name="connsiteY23" fmla="*/ 504056 h 1469620"/>
                  <a:gd name="connsiteX24" fmla="*/ 0 w 1365771"/>
                  <a:gd name="connsiteY24" fmla="*/ 468052 h 1469620"/>
                  <a:gd name="connsiteX25" fmla="*/ 252028 w 1365771"/>
                  <a:gd name="connsiteY25" fmla="*/ 324036 h 1469620"/>
                  <a:gd name="connsiteX26" fmla="*/ 599009 w 1365771"/>
                  <a:gd name="connsiteY26" fmla="*/ 93911 h 1469620"/>
                  <a:gd name="connsiteX27" fmla="*/ 612069 w 1365771"/>
                  <a:gd name="connsiteY27" fmla="*/ 0 h 1469620"/>
                  <a:gd name="connsiteX0" fmla="*/ 1365771 w 1365771"/>
                  <a:gd name="connsiteY0" fmla="*/ 1367879 h 1469620"/>
                  <a:gd name="connsiteX1" fmla="*/ 1332433 w 1365771"/>
                  <a:gd name="connsiteY1" fmla="*/ 1408361 h 1469620"/>
                  <a:gd name="connsiteX2" fmla="*/ 1280046 w 1365771"/>
                  <a:gd name="connsiteY2" fmla="*/ 1415504 h 1469620"/>
                  <a:gd name="connsiteX3" fmla="*/ 1146696 w 1365771"/>
                  <a:gd name="connsiteY3" fmla="*/ 1465511 h 1469620"/>
                  <a:gd name="connsiteX4" fmla="*/ 1044116 w 1365771"/>
                  <a:gd name="connsiteY4" fmla="*/ 1440160 h 1469620"/>
                  <a:gd name="connsiteX5" fmla="*/ 910952 w 1365771"/>
                  <a:gd name="connsiteY5" fmla="*/ 1396454 h 1469620"/>
                  <a:gd name="connsiteX6" fmla="*/ 803796 w 1365771"/>
                  <a:gd name="connsiteY6" fmla="*/ 1284536 h 1469620"/>
                  <a:gd name="connsiteX7" fmla="*/ 768077 w 1365771"/>
                  <a:gd name="connsiteY7" fmla="*/ 1234529 h 1469620"/>
                  <a:gd name="connsiteX8" fmla="*/ 694258 w 1365771"/>
                  <a:gd name="connsiteY8" fmla="*/ 1179761 h 1469620"/>
                  <a:gd name="connsiteX9" fmla="*/ 663302 w 1365771"/>
                  <a:gd name="connsiteY9" fmla="*/ 1124992 h 1469620"/>
                  <a:gd name="connsiteX10" fmla="*/ 613296 w 1365771"/>
                  <a:gd name="connsiteY10" fmla="*/ 1067842 h 1469620"/>
                  <a:gd name="connsiteX11" fmla="*/ 551383 w 1365771"/>
                  <a:gd name="connsiteY11" fmla="*/ 944017 h 1469620"/>
                  <a:gd name="connsiteX12" fmla="*/ 518046 w 1365771"/>
                  <a:gd name="connsiteY12" fmla="*/ 905917 h 1469620"/>
                  <a:gd name="connsiteX13" fmla="*/ 453752 w 1365771"/>
                  <a:gd name="connsiteY13" fmla="*/ 865436 h 1469620"/>
                  <a:gd name="connsiteX14" fmla="*/ 415652 w 1365771"/>
                  <a:gd name="connsiteY14" fmla="*/ 827336 h 1469620"/>
                  <a:gd name="connsiteX15" fmla="*/ 391840 w 1365771"/>
                  <a:gd name="connsiteY15" fmla="*/ 779711 h 1469620"/>
                  <a:gd name="connsiteX16" fmla="*/ 360883 w 1365771"/>
                  <a:gd name="connsiteY16" fmla="*/ 729704 h 1469620"/>
                  <a:gd name="connsiteX17" fmla="*/ 252029 w 1365771"/>
                  <a:gd name="connsiteY17" fmla="*/ 720080 h 1469620"/>
                  <a:gd name="connsiteX18" fmla="*/ 216024 w 1365771"/>
                  <a:gd name="connsiteY18" fmla="*/ 684076 h 1469620"/>
                  <a:gd name="connsiteX19" fmla="*/ 180020 w 1365771"/>
                  <a:gd name="connsiteY19" fmla="*/ 648072 h 1469620"/>
                  <a:gd name="connsiteX20" fmla="*/ 144017 w 1365771"/>
                  <a:gd name="connsiteY20" fmla="*/ 648072 h 1469620"/>
                  <a:gd name="connsiteX21" fmla="*/ 108013 w 1365771"/>
                  <a:gd name="connsiteY21" fmla="*/ 612068 h 1469620"/>
                  <a:gd name="connsiteX22" fmla="*/ 72009 w 1365771"/>
                  <a:gd name="connsiteY22" fmla="*/ 576064 h 1469620"/>
                  <a:gd name="connsiteX23" fmla="*/ 1 w 1365771"/>
                  <a:gd name="connsiteY23" fmla="*/ 504056 h 1469620"/>
                  <a:gd name="connsiteX24" fmla="*/ 0 w 1365771"/>
                  <a:gd name="connsiteY24" fmla="*/ 468052 h 1469620"/>
                  <a:gd name="connsiteX25" fmla="*/ 252028 w 1365771"/>
                  <a:gd name="connsiteY25" fmla="*/ 324036 h 1469620"/>
                  <a:gd name="connsiteX26" fmla="*/ 599009 w 1365771"/>
                  <a:gd name="connsiteY26" fmla="*/ 93911 h 1469620"/>
                  <a:gd name="connsiteX27" fmla="*/ 612069 w 1365771"/>
                  <a:gd name="connsiteY27"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36004 w 1401774"/>
                  <a:gd name="connsiteY23" fmla="*/ 504056 h 1469620"/>
                  <a:gd name="connsiteX24" fmla="*/ 36003 w 1401774"/>
                  <a:gd name="connsiteY24" fmla="*/ 468052 h 1469620"/>
                  <a:gd name="connsiteX25" fmla="*/ 0 w 1401774"/>
                  <a:gd name="connsiteY25" fmla="*/ 432048 h 1469620"/>
                  <a:gd name="connsiteX26" fmla="*/ 635012 w 1401774"/>
                  <a:gd name="connsiteY26" fmla="*/ 93911 h 1469620"/>
                  <a:gd name="connsiteX27" fmla="*/ 648072 w 1401774"/>
                  <a:gd name="connsiteY27"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72008 w 1401774"/>
                  <a:gd name="connsiteY23" fmla="*/ 504056 h 1469620"/>
                  <a:gd name="connsiteX24" fmla="*/ 36003 w 1401774"/>
                  <a:gd name="connsiteY24" fmla="*/ 468052 h 1469620"/>
                  <a:gd name="connsiteX25" fmla="*/ 0 w 1401774"/>
                  <a:gd name="connsiteY25" fmla="*/ 432048 h 1469620"/>
                  <a:gd name="connsiteX26" fmla="*/ 635012 w 1401774"/>
                  <a:gd name="connsiteY26" fmla="*/ 93911 h 1469620"/>
                  <a:gd name="connsiteX27" fmla="*/ 648072 w 1401774"/>
                  <a:gd name="connsiteY27"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72008 w 1401774"/>
                  <a:gd name="connsiteY23" fmla="*/ 504056 h 1469620"/>
                  <a:gd name="connsiteX24" fmla="*/ 72008 w 1401774"/>
                  <a:gd name="connsiteY24" fmla="*/ 468052 h 1469620"/>
                  <a:gd name="connsiteX25" fmla="*/ 0 w 1401774"/>
                  <a:gd name="connsiteY25" fmla="*/ 432048 h 1469620"/>
                  <a:gd name="connsiteX26" fmla="*/ 635012 w 1401774"/>
                  <a:gd name="connsiteY26" fmla="*/ 93911 h 1469620"/>
                  <a:gd name="connsiteX27" fmla="*/ 648072 w 1401774"/>
                  <a:gd name="connsiteY27"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36004 w 1401774"/>
                  <a:gd name="connsiteY23" fmla="*/ 504056 h 1469620"/>
                  <a:gd name="connsiteX24" fmla="*/ 72008 w 1401774"/>
                  <a:gd name="connsiteY24" fmla="*/ 468052 h 1469620"/>
                  <a:gd name="connsiteX25" fmla="*/ 0 w 1401774"/>
                  <a:gd name="connsiteY25" fmla="*/ 432048 h 1469620"/>
                  <a:gd name="connsiteX26" fmla="*/ 635012 w 1401774"/>
                  <a:gd name="connsiteY26" fmla="*/ 93911 h 1469620"/>
                  <a:gd name="connsiteX27" fmla="*/ 648072 w 1401774"/>
                  <a:gd name="connsiteY27" fmla="*/ 0 h 1469620"/>
                  <a:gd name="connsiteX0" fmla="*/ 1365770 w 1365770"/>
                  <a:gd name="connsiteY0" fmla="*/ 1367879 h 1469620"/>
                  <a:gd name="connsiteX1" fmla="*/ 1332432 w 1365770"/>
                  <a:gd name="connsiteY1" fmla="*/ 1408361 h 1469620"/>
                  <a:gd name="connsiteX2" fmla="*/ 1280045 w 1365770"/>
                  <a:gd name="connsiteY2" fmla="*/ 1415504 h 1469620"/>
                  <a:gd name="connsiteX3" fmla="*/ 1146695 w 1365770"/>
                  <a:gd name="connsiteY3" fmla="*/ 1465511 h 1469620"/>
                  <a:gd name="connsiteX4" fmla="*/ 1044115 w 1365770"/>
                  <a:gd name="connsiteY4" fmla="*/ 1440160 h 1469620"/>
                  <a:gd name="connsiteX5" fmla="*/ 910951 w 1365770"/>
                  <a:gd name="connsiteY5" fmla="*/ 1396454 h 1469620"/>
                  <a:gd name="connsiteX6" fmla="*/ 803795 w 1365770"/>
                  <a:gd name="connsiteY6" fmla="*/ 1284536 h 1469620"/>
                  <a:gd name="connsiteX7" fmla="*/ 768076 w 1365770"/>
                  <a:gd name="connsiteY7" fmla="*/ 1234529 h 1469620"/>
                  <a:gd name="connsiteX8" fmla="*/ 694257 w 1365770"/>
                  <a:gd name="connsiteY8" fmla="*/ 1179761 h 1469620"/>
                  <a:gd name="connsiteX9" fmla="*/ 663301 w 1365770"/>
                  <a:gd name="connsiteY9" fmla="*/ 1124992 h 1469620"/>
                  <a:gd name="connsiteX10" fmla="*/ 613295 w 1365770"/>
                  <a:gd name="connsiteY10" fmla="*/ 1067842 h 1469620"/>
                  <a:gd name="connsiteX11" fmla="*/ 551382 w 1365770"/>
                  <a:gd name="connsiteY11" fmla="*/ 944017 h 1469620"/>
                  <a:gd name="connsiteX12" fmla="*/ 518045 w 1365770"/>
                  <a:gd name="connsiteY12" fmla="*/ 905917 h 1469620"/>
                  <a:gd name="connsiteX13" fmla="*/ 453751 w 1365770"/>
                  <a:gd name="connsiteY13" fmla="*/ 865436 h 1469620"/>
                  <a:gd name="connsiteX14" fmla="*/ 415651 w 1365770"/>
                  <a:gd name="connsiteY14" fmla="*/ 827336 h 1469620"/>
                  <a:gd name="connsiteX15" fmla="*/ 391839 w 1365770"/>
                  <a:gd name="connsiteY15" fmla="*/ 779711 h 1469620"/>
                  <a:gd name="connsiteX16" fmla="*/ 360882 w 1365770"/>
                  <a:gd name="connsiteY16" fmla="*/ 729704 h 1469620"/>
                  <a:gd name="connsiteX17" fmla="*/ 252028 w 1365770"/>
                  <a:gd name="connsiteY17" fmla="*/ 720080 h 1469620"/>
                  <a:gd name="connsiteX18" fmla="*/ 216023 w 1365770"/>
                  <a:gd name="connsiteY18" fmla="*/ 684076 h 1469620"/>
                  <a:gd name="connsiteX19" fmla="*/ 180019 w 1365770"/>
                  <a:gd name="connsiteY19" fmla="*/ 648072 h 1469620"/>
                  <a:gd name="connsiteX20" fmla="*/ 144016 w 1365770"/>
                  <a:gd name="connsiteY20" fmla="*/ 648072 h 1469620"/>
                  <a:gd name="connsiteX21" fmla="*/ 108012 w 1365770"/>
                  <a:gd name="connsiteY21" fmla="*/ 612068 h 1469620"/>
                  <a:gd name="connsiteX22" fmla="*/ 72008 w 1365770"/>
                  <a:gd name="connsiteY22" fmla="*/ 576064 h 1469620"/>
                  <a:gd name="connsiteX23" fmla="*/ 0 w 1365770"/>
                  <a:gd name="connsiteY23" fmla="*/ 504056 h 1469620"/>
                  <a:gd name="connsiteX24" fmla="*/ 36004 w 1365770"/>
                  <a:gd name="connsiteY24" fmla="*/ 468052 h 1469620"/>
                  <a:gd name="connsiteX25" fmla="*/ 0 w 1365770"/>
                  <a:gd name="connsiteY25" fmla="*/ 360040 h 1469620"/>
                  <a:gd name="connsiteX26" fmla="*/ 599008 w 1365770"/>
                  <a:gd name="connsiteY26" fmla="*/ 93911 h 1469620"/>
                  <a:gd name="connsiteX27" fmla="*/ 612068 w 1365770"/>
                  <a:gd name="connsiteY27" fmla="*/ 0 h 1469620"/>
                  <a:gd name="connsiteX0" fmla="*/ 1365770 w 1365770"/>
                  <a:gd name="connsiteY0" fmla="*/ 1367879 h 1469620"/>
                  <a:gd name="connsiteX1" fmla="*/ 1332432 w 1365770"/>
                  <a:gd name="connsiteY1" fmla="*/ 1408361 h 1469620"/>
                  <a:gd name="connsiteX2" fmla="*/ 1280045 w 1365770"/>
                  <a:gd name="connsiteY2" fmla="*/ 1415504 h 1469620"/>
                  <a:gd name="connsiteX3" fmla="*/ 1146695 w 1365770"/>
                  <a:gd name="connsiteY3" fmla="*/ 1465511 h 1469620"/>
                  <a:gd name="connsiteX4" fmla="*/ 1044115 w 1365770"/>
                  <a:gd name="connsiteY4" fmla="*/ 1440160 h 1469620"/>
                  <a:gd name="connsiteX5" fmla="*/ 910951 w 1365770"/>
                  <a:gd name="connsiteY5" fmla="*/ 1396454 h 1469620"/>
                  <a:gd name="connsiteX6" fmla="*/ 803795 w 1365770"/>
                  <a:gd name="connsiteY6" fmla="*/ 1284536 h 1469620"/>
                  <a:gd name="connsiteX7" fmla="*/ 768076 w 1365770"/>
                  <a:gd name="connsiteY7" fmla="*/ 1234529 h 1469620"/>
                  <a:gd name="connsiteX8" fmla="*/ 694257 w 1365770"/>
                  <a:gd name="connsiteY8" fmla="*/ 1179761 h 1469620"/>
                  <a:gd name="connsiteX9" fmla="*/ 663301 w 1365770"/>
                  <a:gd name="connsiteY9" fmla="*/ 1124992 h 1469620"/>
                  <a:gd name="connsiteX10" fmla="*/ 613295 w 1365770"/>
                  <a:gd name="connsiteY10" fmla="*/ 1067842 h 1469620"/>
                  <a:gd name="connsiteX11" fmla="*/ 551382 w 1365770"/>
                  <a:gd name="connsiteY11" fmla="*/ 944017 h 1469620"/>
                  <a:gd name="connsiteX12" fmla="*/ 518045 w 1365770"/>
                  <a:gd name="connsiteY12" fmla="*/ 905917 h 1469620"/>
                  <a:gd name="connsiteX13" fmla="*/ 453751 w 1365770"/>
                  <a:gd name="connsiteY13" fmla="*/ 865436 h 1469620"/>
                  <a:gd name="connsiteX14" fmla="*/ 415651 w 1365770"/>
                  <a:gd name="connsiteY14" fmla="*/ 827336 h 1469620"/>
                  <a:gd name="connsiteX15" fmla="*/ 391839 w 1365770"/>
                  <a:gd name="connsiteY15" fmla="*/ 779711 h 1469620"/>
                  <a:gd name="connsiteX16" fmla="*/ 360882 w 1365770"/>
                  <a:gd name="connsiteY16" fmla="*/ 729704 h 1469620"/>
                  <a:gd name="connsiteX17" fmla="*/ 252028 w 1365770"/>
                  <a:gd name="connsiteY17" fmla="*/ 720080 h 1469620"/>
                  <a:gd name="connsiteX18" fmla="*/ 216023 w 1365770"/>
                  <a:gd name="connsiteY18" fmla="*/ 684076 h 1469620"/>
                  <a:gd name="connsiteX19" fmla="*/ 180019 w 1365770"/>
                  <a:gd name="connsiteY19" fmla="*/ 648072 h 1469620"/>
                  <a:gd name="connsiteX20" fmla="*/ 144016 w 1365770"/>
                  <a:gd name="connsiteY20" fmla="*/ 648072 h 1469620"/>
                  <a:gd name="connsiteX21" fmla="*/ 108012 w 1365770"/>
                  <a:gd name="connsiteY21" fmla="*/ 612068 h 1469620"/>
                  <a:gd name="connsiteX22" fmla="*/ 72008 w 1365770"/>
                  <a:gd name="connsiteY22" fmla="*/ 576064 h 1469620"/>
                  <a:gd name="connsiteX23" fmla="*/ 0 w 1365770"/>
                  <a:gd name="connsiteY23" fmla="*/ 504056 h 1469620"/>
                  <a:gd name="connsiteX24" fmla="*/ 0 w 1365770"/>
                  <a:gd name="connsiteY24" fmla="*/ 468052 h 1469620"/>
                  <a:gd name="connsiteX25" fmla="*/ 0 w 1365770"/>
                  <a:gd name="connsiteY25" fmla="*/ 360040 h 1469620"/>
                  <a:gd name="connsiteX26" fmla="*/ 599008 w 1365770"/>
                  <a:gd name="connsiteY26" fmla="*/ 93911 h 1469620"/>
                  <a:gd name="connsiteX27" fmla="*/ 612068 w 1365770"/>
                  <a:gd name="connsiteY27" fmla="*/ 0 h 1469620"/>
                  <a:gd name="connsiteX0" fmla="*/ 1365770 w 1365770"/>
                  <a:gd name="connsiteY0" fmla="*/ 1367879 h 1469620"/>
                  <a:gd name="connsiteX1" fmla="*/ 1332432 w 1365770"/>
                  <a:gd name="connsiteY1" fmla="*/ 1408361 h 1469620"/>
                  <a:gd name="connsiteX2" fmla="*/ 1280045 w 1365770"/>
                  <a:gd name="connsiteY2" fmla="*/ 1415504 h 1469620"/>
                  <a:gd name="connsiteX3" fmla="*/ 1146695 w 1365770"/>
                  <a:gd name="connsiteY3" fmla="*/ 1465511 h 1469620"/>
                  <a:gd name="connsiteX4" fmla="*/ 1044115 w 1365770"/>
                  <a:gd name="connsiteY4" fmla="*/ 1440160 h 1469620"/>
                  <a:gd name="connsiteX5" fmla="*/ 910951 w 1365770"/>
                  <a:gd name="connsiteY5" fmla="*/ 1396454 h 1469620"/>
                  <a:gd name="connsiteX6" fmla="*/ 803795 w 1365770"/>
                  <a:gd name="connsiteY6" fmla="*/ 1284536 h 1469620"/>
                  <a:gd name="connsiteX7" fmla="*/ 768076 w 1365770"/>
                  <a:gd name="connsiteY7" fmla="*/ 1234529 h 1469620"/>
                  <a:gd name="connsiteX8" fmla="*/ 694257 w 1365770"/>
                  <a:gd name="connsiteY8" fmla="*/ 1179761 h 1469620"/>
                  <a:gd name="connsiteX9" fmla="*/ 663301 w 1365770"/>
                  <a:gd name="connsiteY9" fmla="*/ 1124992 h 1469620"/>
                  <a:gd name="connsiteX10" fmla="*/ 613295 w 1365770"/>
                  <a:gd name="connsiteY10" fmla="*/ 1067842 h 1469620"/>
                  <a:gd name="connsiteX11" fmla="*/ 551382 w 1365770"/>
                  <a:gd name="connsiteY11" fmla="*/ 944017 h 1469620"/>
                  <a:gd name="connsiteX12" fmla="*/ 518045 w 1365770"/>
                  <a:gd name="connsiteY12" fmla="*/ 905917 h 1469620"/>
                  <a:gd name="connsiteX13" fmla="*/ 453751 w 1365770"/>
                  <a:gd name="connsiteY13" fmla="*/ 865436 h 1469620"/>
                  <a:gd name="connsiteX14" fmla="*/ 415651 w 1365770"/>
                  <a:gd name="connsiteY14" fmla="*/ 827336 h 1469620"/>
                  <a:gd name="connsiteX15" fmla="*/ 391839 w 1365770"/>
                  <a:gd name="connsiteY15" fmla="*/ 779711 h 1469620"/>
                  <a:gd name="connsiteX16" fmla="*/ 360882 w 1365770"/>
                  <a:gd name="connsiteY16" fmla="*/ 729704 h 1469620"/>
                  <a:gd name="connsiteX17" fmla="*/ 252028 w 1365770"/>
                  <a:gd name="connsiteY17" fmla="*/ 720080 h 1469620"/>
                  <a:gd name="connsiteX18" fmla="*/ 216023 w 1365770"/>
                  <a:gd name="connsiteY18" fmla="*/ 684076 h 1469620"/>
                  <a:gd name="connsiteX19" fmla="*/ 180019 w 1365770"/>
                  <a:gd name="connsiteY19" fmla="*/ 648072 h 1469620"/>
                  <a:gd name="connsiteX20" fmla="*/ 144016 w 1365770"/>
                  <a:gd name="connsiteY20" fmla="*/ 648072 h 1469620"/>
                  <a:gd name="connsiteX21" fmla="*/ 108012 w 1365770"/>
                  <a:gd name="connsiteY21" fmla="*/ 612068 h 1469620"/>
                  <a:gd name="connsiteX22" fmla="*/ 72008 w 1365770"/>
                  <a:gd name="connsiteY22" fmla="*/ 576064 h 1469620"/>
                  <a:gd name="connsiteX23" fmla="*/ 0 w 1365770"/>
                  <a:gd name="connsiteY23" fmla="*/ 504056 h 1469620"/>
                  <a:gd name="connsiteX24" fmla="*/ 0 w 1365770"/>
                  <a:gd name="connsiteY24" fmla="*/ 468052 h 1469620"/>
                  <a:gd name="connsiteX25" fmla="*/ 0 w 1365770"/>
                  <a:gd name="connsiteY25" fmla="*/ 360040 h 1469620"/>
                  <a:gd name="connsiteX26" fmla="*/ 144016 w 1365770"/>
                  <a:gd name="connsiteY26" fmla="*/ 288032 h 1469620"/>
                  <a:gd name="connsiteX27" fmla="*/ 599008 w 1365770"/>
                  <a:gd name="connsiteY27" fmla="*/ 93911 h 1469620"/>
                  <a:gd name="connsiteX28" fmla="*/ 612068 w 1365770"/>
                  <a:gd name="connsiteY28" fmla="*/ 0 h 1469620"/>
                  <a:gd name="connsiteX0" fmla="*/ 1365770 w 1365770"/>
                  <a:gd name="connsiteY0" fmla="*/ 1367879 h 1469620"/>
                  <a:gd name="connsiteX1" fmla="*/ 1332432 w 1365770"/>
                  <a:gd name="connsiteY1" fmla="*/ 1408361 h 1469620"/>
                  <a:gd name="connsiteX2" fmla="*/ 1280045 w 1365770"/>
                  <a:gd name="connsiteY2" fmla="*/ 1415504 h 1469620"/>
                  <a:gd name="connsiteX3" fmla="*/ 1146695 w 1365770"/>
                  <a:gd name="connsiteY3" fmla="*/ 1465511 h 1469620"/>
                  <a:gd name="connsiteX4" fmla="*/ 1044115 w 1365770"/>
                  <a:gd name="connsiteY4" fmla="*/ 1440160 h 1469620"/>
                  <a:gd name="connsiteX5" fmla="*/ 910951 w 1365770"/>
                  <a:gd name="connsiteY5" fmla="*/ 1396454 h 1469620"/>
                  <a:gd name="connsiteX6" fmla="*/ 803795 w 1365770"/>
                  <a:gd name="connsiteY6" fmla="*/ 1284536 h 1469620"/>
                  <a:gd name="connsiteX7" fmla="*/ 768076 w 1365770"/>
                  <a:gd name="connsiteY7" fmla="*/ 1234529 h 1469620"/>
                  <a:gd name="connsiteX8" fmla="*/ 694257 w 1365770"/>
                  <a:gd name="connsiteY8" fmla="*/ 1179761 h 1469620"/>
                  <a:gd name="connsiteX9" fmla="*/ 663301 w 1365770"/>
                  <a:gd name="connsiteY9" fmla="*/ 1124992 h 1469620"/>
                  <a:gd name="connsiteX10" fmla="*/ 613295 w 1365770"/>
                  <a:gd name="connsiteY10" fmla="*/ 1067842 h 1469620"/>
                  <a:gd name="connsiteX11" fmla="*/ 551382 w 1365770"/>
                  <a:gd name="connsiteY11" fmla="*/ 944017 h 1469620"/>
                  <a:gd name="connsiteX12" fmla="*/ 518045 w 1365770"/>
                  <a:gd name="connsiteY12" fmla="*/ 905917 h 1469620"/>
                  <a:gd name="connsiteX13" fmla="*/ 453751 w 1365770"/>
                  <a:gd name="connsiteY13" fmla="*/ 865436 h 1469620"/>
                  <a:gd name="connsiteX14" fmla="*/ 415651 w 1365770"/>
                  <a:gd name="connsiteY14" fmla="*/ 827336 h 1469620"/>
                  <a:gd name="connsiteX15" fmla="*/ 391839 w 1365770"/>
                  <a:gd name="connsiteY15" fmla="*/ 779711 h 1469620"/>
                  <a:gd name="connsiteX16" fmla="*/ 360882 w 1365770"/>
                  <a:gd name="connsiteY16" fmla="*/ 729704 h 1469620"/>
                  <a:gd name="connsiteX17" fmla="*/ 252028 w 1365770"/>
                  <a:gd name="connsiteY17" fmla="*/ 720080 h 1469620"/>
                  <a:gd name="connsiteX18" fmla="*/ 216023 w 1365770"/>
                  <a:gd name="connsiteY18" fmla="*/ 684076 h 1469620"/>
                  <a:gd name="connsiteX19" fmla="*/ 180019 w 1365770"/>
                  <a:gd name="connsiteY19" fmla="*/ 648072 h 1469620"/>
                  <a:gd name="connsiteX20" fmla="*/ 144016 w 1365770"/>
                  <a:gd name="connsiteY20" fmla="*/ 648072 h 1469620"/>
                  <a:gd name="connsiteX21" fmla="*/ 108012 w 1365770"/>
                  <a:gd name="connsiteY21" fmla="*/ 612068 h 1469620"/>
                  <a:gd name="connsiteX22" fmla="*/ 72008 w 1365770"/>
                  <a:gd name="connsiteY22" fmla="*/ 576064 h 1469620"/>
                  <a:gd name="connsiteX23" fmla="*/ 0 w 1365770"/>
                  <a:gd name="connsiteY23" fmla="*/ 504056 h 1469620"/>
                  <a:gd name="connsiteX24" fmla="*/ 0 w 1365770"/>
                  <a:gd name="connsiteY24" fmla="*/ 468052 h 1469620"/>
                  <a:gd name="connsiteX25" fmla="*/ 0 w 1365770"/>
                  <a:gd name="connsiteY25" fmla="*/ 360040 h 1469620"/>
                  <a:gd name="connsiteX26" fmla="*/ 36004 w 1365770"/>
                  <a:gd name="connsiteY26" fmla="*/ 288032 h 1469620"/>
                  <a:gd name="connsiteX27" fmla="*/ 599008 w 1365770"/>
                  <a:gd name="connsiteY27" fmla="*/ 93911 h 1469620"/>
                  <a:gd name="connsiteX28" fmla="*/ 612068 w 1365770"/>
                  <a:gd name="connsiteY28" fmla="*/ 0 h 1469620"/>
                  <a:gd name="connsiteX0" fmla="*/ 1365770 w 1365770"/>
                  <a:gd name="connsiteY0" fmla="*/ 1367879 h 1469620"/>
                  <a:gd name="connsiteX1" fmla="*/ 1332432 w 1365770"/>
                  <a:gd name="connsiteY1" fmla="*/ 1408361 h 1469620"/>
                  <a:gd name="connsiteX2" fmla="*/ 1280045 w 1365770"/>
                  <a:gd name="connsiteY2" fmla="*/ 1415504 h 1469620"/>
                  <a:gd name="connsiteX3" fmla="*/ 1146695 w 1365770"/>
                  <a:gd name="connsiteY3" fmla="*/ 1465511 h 1469620"/>
                  <a:gd name="connsiteX4" fmla="*/ 1044115 w 1365770"/>
                  <a:gd name="connsiteY4" fmla="*/ 1440160 h 1469620"/>
                  <a:gd name="connsiteX5" fmla="*/ 910951 w 1365770"/>
                  <a:gd name="connsiteY5" fmla="*/ 1396454 h 1469620"/>
                  <a:gd name="connsiteX6" fmla="*/ 803795 w 1365770"/>
                  <a:gd name="connsiteY6" fmla="*/ 1284536 h 1469620"/>
                  <a:gd name="connsiteX7" fmla="*/ 768076 w 1365770"/>
                  <a:gd name="connsiteY7" fmla="*/ 1234529 h 1469620"/>
                  <a:gd name="connsiteX8" fmla="*/ 694257 w 1365770"/>
                  <a:gd name="connsiteY8" fmla="*/ 1179761 h 1469620"/>
                  <a:gd name="connsiteX9" fmla="*/ 663301 w 1365770"/>
                  <a:gd name="connsiteY9" fmla="*/ 1124992 h 1469620"/>
                  <a:gd name="connsiteX10" fmla="*/ 613295 w 1365770"/>
                  <a:gd name="connsiteY10" fmla="*/ 1067842 h 1469620"/>
                  <a:gd name="connsiteX11" fmla="*/ 551382 w 1365770"/>
                  <a:gd name="connsiteY11" fmla="*/ 944017 h 1469620"/>
                  <a:gd name="connsiteX12" fmla="*/ 518045 w 1365770"/>
                  <a:gd name="connsiteY12" fmla="*/ 905917 h 1469620"/>
                  <a:gd name="connsiteX13" fmla="*/ 453751 w 1365770"/>
                  <a:gd name="connsiteY13" fmla="*/ 865436 h 1469620"/>
                  <a:gd name="connsiteX14" fmla="*/ 415651 w 1365770"/>
                  <a:gd name="connsiteY14" fmla="*/ 827336 h 1469620"/>
                  <a:gd name="connsiteX15" fmla="*/ 391839 w 1365770"/>
                  <a:gd name="connsiteY15" fmla="*/ 779711 h 1469620"/>
                  <a:gd name="connsiteX16" fmla="*/ 360882 w 1365770"/>
                  <a:gd name="connsiteY16" fmla="*/ 729704 h 1469620"/>
                  <a:gd name="connsiteX17" fmla="*/ 252028 w 1365770"/>
                  <a:gd name="connsiteY17" fmla="*/ 720080 h 1469620"/>
                  <a:gd name="connsiteX18" fmla="*/ 216023 w 1365770"/>
                  <a:gd name="connsiteY18" fmla="*/ 684076 h 1469620"/>
                  <a:gd name="connsiteX19" fmla="*/ 180019 w 1365770"/>
                  <a:gd name="connsiteY19" fmla="*/ 648072 h 1469620"/>
                  <a:gd name="connsiteX20" fmla="*/ 144016 w 1365770"/>
                  <a:gd name="connsiteY20" fmla="*/ 648072 h 1469620"/>
                  <a:gd name="connsiteX21" fmla="*/ 108012 w 1365770"/>
                  <a:gd name="connsiteY21" fmla="*/ 612068 h 1469620"/>
                  <a:gd name="connsiteX22" fmla="*/ 72008 w 1365770"/>
                  <a:gd name="connsiteY22" fmla="*/ 576064 h 1469620"/>
                  <a:gd name="connsiteX23" fmla="*/ 0 w 1365770"/>
                  <a:gd name="connsiteY23" fmla="*/ 504056 h 1469620"/>
                  <a:gd name="connsiteX24" fmla="*/ 0 w 1365770"/>
                  <a:gd name="connsiteY24" fmla="*/ 468052 h 1469620"/>
                  <a:gd name="connsiteX25" fmla="*/ 0 w 1365770"/>
                  <a:gd name="connsiteY25" fmla="*/ 360040 h 1469620"/>
                  <a:gd name="connsiteX26" fmla="*/ 36004 w 1365770"/>
                  <a:gd name="connsiteY26" fmla="*/ 288032 h 1469620"/>
                  <a:gd name="connsiteX27" fmla="*/ 599008 w 1365770"/>
                  <a:gd name="connsiteY27" fmla="*/ 93911 h 1469620"/>
                  <a:gd name="connsiteX28" fmla="*/ 612068 w 1365770"/>
                  <a:gd name="connsiteY28" fmla="*/ 0 h 1469620"/>
                  <a:gd name="connsiteX0" fmla="*/ 1365770 w 1365770"/>
                  <a:gd name="connsiteY0" fmla="*/ 1367879 h 1469620"/>
                  <a:gd name="connsiteX1" fmla="*/ 1332432 w 1365770"/>
                  <a:gd name="connsiteY1" fmla="*/ 1408361 h 1469620"/>
                  <a:gd name="connsiteX2" fmla="*/ 1280045 w 1365770"/>
                  <a:gd name="connsiteY2" fmla="*/ 1415504 h 1469620"/>
                  <a:gd name="connsiteX3" fmla="*/ 1146695 w 1365770"/>
                  <a:gd name="connsiteY3" fmla="*/ 1465511 h 1469620"/>
                  <a:gd name="connsiteX4" fmla="*/ 1044115 w 1365770"/>
                  <a:gd name="connsiteY4" fmla="*/ 1440160 h 1469620"/>
                  <a:gd name="connsiteX5" fmla="*/ 910951 w 1365770"/>
                  <a:gd name="connsiteY5" fmla="*/ 1396454 h 1469620"/>
                  <a:gd name="connsiteX6" fmla="*/ 803795 w 1365770"/>
                  <a:gd name="connsiteY6" fmla="*/ 1284536 h 1469620"/>
                  <a:gd name="connsiteX7" fmla="*/ 768076 w 1365770"/>
                  <a:gd name="connsiteY7" fmla="*/ 1234529 h 1469620"/>
                  <a:gd name="connsiteX8" fmla="*/ 694257 w 1365770"/>
                  <a:gd name="connsiteY8" fmla="*/ 1179761 h 1469620"/>
                  <a:gd name="connsiteX9" fmla="*/ 663301 w 1365770"/>
                  <a:gd name="connsiteY9" fmla="*/ 1124992 h 1469620"/>
                  <a:gd name="connsiteX10" fmla="*/ 613295 w 1365770"/>
                  <a:gd name="connsiteY10" fmla="*/ 1067842 h 1469620"/>
                  <a:gd name="connsiteX11" fmla="*/ 551382 w 1365770"/>
                  <a:gd name="connsiteY11" fmla="*/ 944017 h 1469620"/>
                  <a:gd name="connsiteX12" fmla="*/ 518045 w 1365770"/>
                  <a:gd name="connsiteY12" fmla="*/ 905917 h 1469620"/>
                  <a:gd name="connsiteX13" fmla="*/ 453751 w 1365770"/>
                  <a:gd name="connsiteY13" fmla="*/ 865436 h 1469620"/>
                  <a:gd name="connsiteX14" fmla="*/ 415651 w 1365770"/>
                  <a:gd name="connsiteY14" fmla="*/ 827336 h 1469620"/>
                  <a:gd name="connsiteX15" fmla="*/ 391839 w 1365770"/>
                  <a:gd name="connsiteY15" fmla="*/ 779711 h 1469620"/>
                  <a:gd name="connsiteX16" fmla="*/ 360882 w 1365770"/>
                  <a:gd name="connsiteY16" fmla="*/ 729704 h 1469620"/>
                  <a:gd name="connsiteX17" fmla="*/ 252028 w 1365770"/>
                  <a:gd name="connsiteY17" fmla="*/ 720080 h 1469620"/>
                  <a:gd name="connsiteX18" fmla="*/ 216023 w 1365770"/>
                  <a:gd name="connsiteY18" fmla="*/ 684076 h 1469620"/>
                  <a:gd name="connsiteX19" fmla="*/ 180019 w 1365770"/>
                  <a:gd name="connsiteY19" fmla="*/ 648072 h 1469620"/>
                  <a:gd name="connsiteX20" fmla="*/ 144016 w 1365770"/>
                  <a:gd name="connsiteY20" fmla="*/ 648072 h 1469620"/>
                  <a:gd name="connsiteX21" fmla="*/ 108012 w 1365770"/>
                  <a:gd name="connsiteY21" fmla="*/ 612068 h 1469620"/>
                  <a:gd name="connsiteX22" fmla="*/ 72008 w 1365770"/>
                  <a:gd name="connsiteY22" fmla="*/ 576064 h 1469620"/>
                  <a:gd name="connsiteX23" fmla="*/ 0 w 1365770"/>
                  <a:gd name="connsiteY23" fmla="*/ 504056 h 1469620"/>
                  <a:gd name="connsiteX24" fmla="*/ 0 w 1365770"/>
                  <a:gd name="connsiteY24" fmla="*/ 468052 h 1469620"/>
                  <a:gd name="connsiteX25" fmla="*/ 0 w 1365770"/>
                  <a:gd name="connsiteY25" fmla="*/ 432048 h 1469620"/>
                  <a:gd name="connsiteX26" fmla="*/ 36004 w 1365770"/>
                  <a:gd name="connsiteY26" fmla="*/ 288032 h 1469620"/>
                  <a:gd name="connsiteX27" fmla="*/ 599008 w 1365770"/>
                  <a:gd name="connsiteY27" fmla="*/ 93911 h 1469620"/>
                  <a:gd name="connsiteX28" fmla="*/ 612068 w 1365770"/>
                  <a:gd name="connsiteY28"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36004 w 1401774"/>
                  <a:gd name="connsiteY23" fmla="*/ 504056 h 1469620"/>
                  <a:gd name="connsiteX24" fmla="*/ 36004 w 1401774"/>
                  <a:gd name="connsiteY24" fmla="*/ 468052 h 1469620"/>
                  <a:gd name="connsiteX25" fmla="*/ 0 w 1401774"/>
                  <a:gd name="connsiteY25" fmla="*/ 432048 h 1469620"/>
                  <a:gd name="connsiteX26" fmla="*/ 72008 w 1401774"/>
                  <a:gd name="connsiteY26" fmla="*/ 288032 h 1469620"/>
                  <a:gd name="connsiteX27" fmla="*/ 635012 w 1401774"/>
                  <a:gd name="connsiteY27" fmla="*/ 93911 h 1469620"/>
                  <a:gd name="connsiteX28" fmla="*/ 648072 w 1401774"/>
                  <a:gd name="connsiteY28"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36004 w 1401774"/>
                  <a:gd name="connsiteY23" fmla="*/ 504056 h 1469620"/>
                  <a:gd name="connsiteX24" fmla="*/ 36004 w 1401774"/>
                  <a:gd name="connsiteY24" fmla="*/ 468052 h 1469620"/>
                  <a:gd name="connsiteX25" fmla="*/ 0 w 1401774"/>
                  <a:gd name="connsiteY25" fmla="*/ 432048 h 1469620"/>
                  <a:gd name="connsiteX26" fmla="*/ 72008 w 1401774"/>
                  <a:gd name="connsiteY26" fmla="*/ 288032 h 1469620"/>
                  <a:gd name="connsiteX27" fmla="*/ 635012 w 1401774"/>
                  <a:gd name="connsiteY27" fmla="*/ 93911 h 1469620"/>
                  <a:gd name="connsiteX28" fmla="*/ 648072 w 1401774"/>
                  <a:gd name="connsiteY28"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36004 w 1401774"/>
                  <a:gd name="connsiteY23" fmla="*/ 504056 h 1469620"/>
                  <a:gd name="connsiteX24" fmla="*/ 72008 w 1401774"/>
                  <a:gd name="connsiteY24" fmla="*/ 432048 h 1469620"/>
                  <a:gd name="connsiteX25" fmla="*/ 0 w 1401774"/>
                  <a:gd name="connsiteY25" fmla="*/ 432048 h 1469620"/>
                  <a:gd name="connsiteX26" fmla="*/ 72008 w 1401774"/>
                  <a:gd name="connsiteY26" fmla="*/ 288032 h 1469620"/>
                  <a:gd name="connsiteX27" fmla="*/ 635012 w 1401774"/>
                  <a:gd name="connsiteY27" fmla="*/ 93911 h 1469620"/>
                  <a:gd name="connsiteX28" fmla="*/ 648072 w 1401774"/>
                  <a:gd name="connsiteY28"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36004 w 1401774"/>
                  <a:gd name="connsiteY23" fmla="*/ 504056 h 1469620"/>
                  <a:gd name="connsiteX24" fmla="*/ 72008 w 1401774"/>
                  <a:gd name="connsiteY24" fmla="*/ 432048 h 1469620"/>
                  <a:gd name="connsiteX25" fmla="*/ 0 w 1401774"/>
                  <a:gd name="connsiteY25" fmla="*/ 432048 h 1469620"/>
                  <a:gd name="connsiteX26" fmla="*/ 72008 w 1401774"/>
                  <a:gd name="connsiteY26" fmla="*/ 288032 h 1469620"/>
                  <a:gd name="connsiteX27" fmla="*/ 216024 w 1401774"/>
                  <a:gd name="connsiteY27" fmla="*/ 216024 h 1469620"/>
                  <a:gd name="connsiteX28" fmla="*/ 635012 w 1401774"/>
                  <a:gd name="connsiteY28" fmla="*/ 93911 h 1469620"/>
                  <a:gd name="connsiteX29" fmla="*/ 648072 w 1401774"/>
                  <a:gd name="connsiteY29"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36004 w 1401774"/>
                  <a:gd name="connsiteY23" fmla="*/ 504056 h 1469620"/>
                  <a:gd name="connsiteX24" fmla="*/ 72008 w 1401774"/>
                  <a:gd name="connsiteY24" fmla="*/ 432048 h 1469620"/>
                  <a:gd name="connsiteX25" fmla="*/ 0 w 1401774"/>
                  <a:gd name="connsiteY25" fmla="*/ 432048 h 1469620"/>
                  <a:gd name="connsiteX26" fmla="*/ 72008 w 1401774"/>
                  <a:gd name="connsiteY26" fmla="*/ 288032 h 1469620"/>
                  <a:gd name="connsiteX27" fmla="*/ 180020 w 1401774"/>
                  <a:gd name="connsiteY27" fmla="*/ 144016 h 1469620"/>
                  <a:gd name="connsiteX28" fmla="*/ 635012 w 1401774"/>
                  <a:gd name="connsiteY28" fmla="*/ 93911 h 1469620"/>
                  <a:gd name="connsiteX29" fmla="*/ 648072 w 1401774"/>
                  <a:gd name="connsiteY29"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72008 w 1401774"/>
                  <a:gd name="connsiteY23" fmla="*/ 504056 h 1469620"/>
                  <a:gd name="connsiteX24" fmla="*/ 72008 w 1401774"/>
                  <a:gd name="connsiteY24" fmla="*/ 432048 h 1469620"/>
                  <a:gd name="connsiteX25" fmla="*/ 0 w 1401774"/>
                  <a:gd name="connsiteY25" fmla="*/ 432048 h 1469620"/>
                  <a:gd name="connsiteX26" fmla="*/ 72008 w 1401774"/>
                  <a:gd name="connsiteY26" fmla="*/ 288032 h 1469620"/>
                  <a:gd name="connsiteX27" fmla="*/ 180020 w 1401774"/>
                  <a:gd name="connsiteY27" fmla="*/ 144016 h 1469620"/>
                  <a:gd name="connsiteX28" fmla="*/ 635012 w 1401774"/>
                  <a:gd name="connsiteY28" fmla="*/ 93911 h 1469620"/>
                  <a:gd name="connsiteX29" fmla="*/ 648072 w 1401774"/>
                  <a:gd name="connsiteY29"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36004 w 1401774"/>
                  <a:gd name="connsiteY23" fmla="*/ 540060 h 1469620"/>
                  <a:gd name="connsiteX24" fmla="*/ 72008 w 1401774"/>
                  <a:gd name="connsiteY24" fmla="*/ 432048 h 1469620"/>
                  <a:gd name="connsiteX25" fmla="*/ 0 w 1401774"/>
                  <a:gd name="connsiteY25" fmla="*/ 432048 h 1469620"/>
                  <a:gd name="connsiteX26" fmla="*/ 72008 w 1401774"/>
                  <a:gd name="connsiteY26" fmla="*/ 288032 h 1469620"/>
                  <a:gd name="connsiteX27" fmla="*/ 180020 w 1401774"/>
                  <a:gd name="connsiteY27" fmla="*/ 144016 h 1469620"/>
                  <a:gd name="connsiteX28" fmla="*/ 635012 w 1401774"/>
                  <a:gd name="connsiteY28" fmla="*/ 93911 h 1469620"/>
                  <a:gd name="connsiteX29" fmla="*/ 648072 w 1401774"/>
                  <a:gd name="connsiteY29"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72008 w 1401774"/>
                  <a:gd name="connsiteY23" fmla="*/ 540060 h 1469620"/>
                  <a:gd name="connsiteX24" fmla="*/ 72008 w 1401774"/>
                  <a:gd name="connsiteY24" fmla="*/ 432048 h 1469620"/>
                  <a:gd name="connsiteX25" fmla="*/ 0 w 1401774"/>
                  <a:gd name="connsiteY25" fmla="*/ 432048 h 1469620"/>
                  <a:gd name="connsiteX26" fmla="*/ 72008 w 1401774"/>
                  <a:gd name="connsiteY26" fmla="*/ 288032 h 1469620"/>
                  <a:gd name="connsiteX27" fmla="*/ 180020 w 1401774"/>
                  <a:gd name="connsiteY27" fmla="*/ 144016 h 1469620"/>
                  <a:gd name="connsiteX28" fmla="*/ 635012 w 1401774"/>
                  <a:gd name="connsiteY28" fmla="*/ 93911 h 1469620"/>
                  <a:gd name="connsiteX29" fmla="*/ 648072 w 1401774"/>
                  <a:gd name="connsiteY29"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72008 w 1401774"/>
                  <a:gd name="connsiteY23" fmla="*/ 540060 h 1469620"/>
                  <a:gd name="connsiteX24" fmla="*/ 36004 w 1401774"/>
                  <a:gd name="connsiteY24" fmla="*/ 468052 h 1469620"/>
                  <a:gd name="connsiteX25" fmla="*/ 0 w 1401774"/>
                  <a:gd name="connsiteY25" fmla="*/ 432048 h 1469620"/>
                  <a:gd name="connsiteX26" fmla="*/ 72008 w 1401774"/>
                  <a:gd name="connsiteY26" fmla="*/ 288032 h 1469620"/>
                  <a:gd name="connsiteX27" fmla="*/ 180020 w 1401774"/>
                  <a:gd name="connsiteY27" fmla="*/ 144016 h 1469620"/>
                  <a:gd name="connsiteX28" fmla="*/ 635012 w 1401774"/>
                  <a:gd name="connsiteY28" fmla="*/ 93911 h 1469620"/>
                  <a:gd name="connsiteX29" fmla="*/ 648072 w 1401774"/>
                  <a:gd name="connsiteY29"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72008 w 1401774"/>
                  <a:gd name="connsiteY23" fmla="*/ 540060 h 1469620"/>
                  <a:gd name="connsiteX24" fmla="*/ 36004 w 1401774"/>
                  <a:gd name="connsiteY24" fmla="*/ 432048 h 1469620"/>
                  <a:gd name="connsiteX25" fmla="*/ 0 w 1401774"/>
                  <a:gd name="connsiteY25" fmla="*/ 432048 h 1469620"/>
                  <a:gd name="connsiteX26" fmla="*/ 72008 w 1401774"/>
                  <a:gd name="connsiteY26" fmla="*/ 288032 h 1469620"/>
                  <a:gd name="connsiteX27" fmla="*/ 180020 w 1401774"/>
                  <a:gd name="connsiteY27" fmla="*/ 144016 h 1469620"/>
                  <a:gd name="connsiteX28" fmla="*/ 635012 w 1401774"/>
                  <a:gd name="connsiteY28" fmla="*/ 93911 h 1469620"/>
                  <a:gd name="connsiteX29" fmla="*/ 648072 w 1401774"/>
                  <a:gd name="connsiteY29"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72008 w 1401774"/>
                  <a:gd name="connsiteY23" fmla="*/ 540060 h 1469620"/>
                  <a:gd name="connsiteX24" fmla="*/ 36004 w 1401774"/>
                  <a:gd name="connsiteY24" fmla="*/ 432048 h 1469620"/>
                  <a:gd name="connsiteX25" fmla="*/ 0 w 1401774"/>
                  <a:gd name="connsiteY25" fmla="*/ 432048 h 1469620"/>
                  <a:gd name="connsiteX26" fmla="*/ 72008 w 1401774"/>
                  <a:gd name="connsiteY26" fmla="*/ 288032 h 1469620"/>
                  <a:gd name="connsiteX27" fmla="*/ 180020 w 1401774"/>
                  <a:gd name="connsiteY27" fmla="*/ 144016 h 1469620"/>
                  <a:gd name="connsiteX28" fmla="*/ 635012 w 1401774"/>
                  <a:gd name="connsiteY28" fmla="*/ 93911 h 1469620"/>
                  <a:gd name="connsiteX29" fmla="*/ 648072 w 1401774"/>
                  <a:gd name="connsiteY29"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72008 w 1401774"/>
                  <a:gd name="connsiteY23" fmla="*/ 540060 h 1469620"/>
                  <a:gd name="connsiteX24" fmla="*/ 36004 w 1401774"/>
                  <a:gd name="connsiteY24" fmla="*/ 432048 h 1469620"/>
                  <a:gd name="connsiteX25" fmla="*/ 0 w 1401774"/>
                  <a:gd name="connsiteY25" fmla="*/ 432048 h 1469620"/>
                  <a:gd name="connsiteX26" fmla="*/ 72008 w 1401774"/>
                  <a:gd name="connsiteY26" fmla="*/ 288032 h 1469620"/>
                  <a:gd name="connsiteX27" fmla="*/ 180020 w 1401774"/>
                  <a:gd name="connsiteY27" fmla="*/ 144016 h 1469620"/>
                  <a:gd name="connsiteX28" fmla="*/ 360040 w 1401774"/>
                  <a:gd name="connsiteY28" fmla="*/ 0 h 1469620"/>
                  <a:gd name="connsiteX29" fmla="*/ 648072 w 1401774"/>
                  <a:gd name="connsiteY29" fmla="*/ 0 h 1469620"/>
                  <a:gd name="connsiteX0" fmla="*/ 1401774 w 1401774"/>
                  <a:gd name="connsiteY0" fmla="*/ 1367879 h 1469620"/>
                  <a:gd name="connsiteX1" fmla="*/ 1368436 w 1401774"/>
                  <a:gd name="connsiteY1" fmla="*/ 1408361 h 1469620"/>
                  <a:gd name="connsiteX2" fmla="*/ 1316049 w 1401774"/>
                  <a:gd name="connsiteY2" fmla="*/ 1415504 h 1469620"/>
                  <a:gd name="connsiteX3" fmla="*/ 1182699 w 1401774"/>
                  <a:gd name="connsiteY3" fmla="*/ 1465511 h 1469620"/>
                  <a:gd name="connsiteX4" fmla="*/ 1080119 w 1401774"/>
                  <a:gd name="connsiteY4" fmla="*/ 1440160 h 1469620"/>
                  <a:gd name="connsiteX5" fmla="*/ 946955 w 1401774"/>
                  <a:gd name="connsiteY5" fmla="*/ 1396454 h 1469620"/>
                  <a:gd name="connsiteX6" fmla="*/ 839799 w 1401774"/>
                  <a:gd name="connsiteY6" fmla="*/ 1284536 h 1469620"/>
                  <a:gd name="connsiteX7" fmla="*/ 804080 w 1401774"/>
                  <a:gd name="connsiteY7" fmla="*/ 1234529 h 1469620"/>
                  <a:gd name="connsiteX8" fmla="*/ 730261 w 1401774"/>
                  <a:gd name="connsiteY8" fmla="*/ 1179761 h 1469620"/>
                  <a:gd name="connsiteX9" fmla="*/ 699305 w 1401774"/>
                  <a:gd name="connsiteY9" fmla="*/ 1124992 h 1469620"/>
                  <a:gd name="connsiteX10" fmla="*/ 649299 w 1401774"/>
                  <a:gd name="connsiteY10" fmla="*/ 1067842 h 1469620"/>
                  <a:gd name="connsiteX11" fmla="*/ 587386 w 1401774"/>
                  <a:gd name="connsiteY11" fmla="*/ 944017 h 1469620"/>
                  <a:gd name="connsiteX12" fmla="*/ 554049 w 1401774"/>
                  <a:gd name="connsiteY12" fmla="*/ 905917 h 1469620"/>
                  <a:gd name="connsiteX13" fmla="*/ 489755 w 1401774"/>
                  <a:gd name="connsiteY13" fmla="*/ 865436 h 1469620"/>
                  <a:gd name="connsiteX14" fmla="*/ 451655 w 1401774"/>
                  <a:gd name="connsiteY14" fmla="*/ 827336 h 1469620"/>
                  <a:gd name="connsiteX15" fmla="*/ 427843 w 1401774"/>
                  <a:gd name="connsiteY15" fmla="*/ 779711 h 1469620"/>
                  <a:gd name="connsiteX16" fmla="*/ 396886 w 1401774"/>
                  <a:gd name="connsiteY16" fmla="*/ 729704 h 1469620"/>
                  <a:gd name="connsiteX17" fmla="*/ 288032 w 1401774"/>
                  <a:gd name="connsiteY17" fmla="*/ 720080 h 1469620"/>
                  <a:gd name="connsiteX18" fmla="*/ 252027 w 1401774"/>
                  <a:gd name="connsiteY18" fmla="*/ 684076 h 1469620"/>
                  <a:gd name="connsiteX19" fmla="*/ 216023 w 1401774"/>
                  <a:gd name="connsiteY19" fmla="*/ 648072 h 1469620"/>
                  <a:gd name="connsiteX20" fmla="*/ 180020 w 1401774"/>
                  <a:gd name="connsiteY20" fmla="*/ 648072 h 1469620"/>
                  <a:gd name="connsiteX21" fmla="*/ 144016 w 1401774"/>
                  <a:gd name="connsiteY21" fmla="*/ 612068 h 1469620"/>
                  <a:gd name="connsiteX22" fmla="*/ 108012 w 1401774"/>
                  <a:gd name="connsiteY22" fmla="*/ 576064 h 1469620"/>
                  <a:gd name="connsiteX23" fmla="*/ 72008 w 1401774"/>
                  <a:gd name="connsiteY23" fmla="*/ 540060 h 1469620"/>
                  <a:gd name="connsiteX24" fmla="*/ 36004 w 1401774"/>
                  <a:gd name="connsiteY24" fmla="*/ 468052 h 1469620"/>
                  <a:gd name="connsiteX25" fmla="*/ 0 w 1401774"/>
                  <a:gd name="connsiteY25" fmla="*/ 432048 h 1469620"/>
                  <a:gd name="connsiteX26" fmla="*/ 72008 w 1401774"/>
                  <a:gd name="connsiteY26" fmla="*/ 288032 h 1469620"/>
                  <a:gd name="connsiteX27" fmla="*/ 180020 w 1401774"/>
                  <a:gd name="connsiteY27" fmla="*/ 144016 h 1469620"/>
                  <a:gd name="connsiteX28" fmla="*/ 360040 w 1401774"/>
                  <a:gd name="connsiteY28" fmla="*/ 0 h 1469620"/>
                  <a:gd name="connsiteX29" fmla="*/ 648072 w 1401774"/>
                  <a:gd name="connsiteY29" fmla="*/ 0 h 1469620"/>
                  <a:gd name="connsiteX0" fmla="*/ 1401774 w 1401774"/>
                  <a:gd name="connsiteY0" fmla="*/ 1403883 h 1505624"/>
                  <a:gd name="connsiteX1" fmla="*/ 1368436 w 1401774"/>
                  <a:gd name="connsiteY1" fmla="*/ 1444365 h 1505624"/>
                  <a:gd name="connsiteX2" fmla="*/ 1316049 w 1401774"/>
                  <a:gd name="connsiteY2" fmla="*/ 1451508 h 1505624"/>
                  <a:gd name="connsiteX3" fmla="*/ 1182699 w 1401774"/>
                  <a:gd name="connsiteY3" fmla="*/ 1501515 h 1505624"/>
                  <a:gd name="connsiteX4" fmla="*/ 1080119 w 1401774"/>
                  <a:gd name="connsiteY4" fmla="*/ 1476164 h 1505624"/>
                  <a:gd name="connsiteX5" fmla="*/ 946955 w 1401774"/>
                  <a:gd name="connsiteY5" fmla="*/ 1432458 h 1505624"/>
                  <a:gd name="connsiteX6" fmla="*/ 839799 w 1401774"/>
                  <a:gd name="connsiteY6" fmla="*/ 1320540 h 1505624"/>
                  <a:gd name="connsiteX7" fmla="*/ 804080 w 1401774"/>
                  <a:gd name="connsiteY7" fmla="*/ 1270533 h 1505624"/>
                  <a:gd name="connsiteX8" fmla="*/ 730261 w 1401774"/>
                  <a:gd name="connsiteY8" fmla="*/ 1215765 h 1505624"/>
                  <a:gd name="connsiteX9" fmla="*/ 699305 w 1401774"/>
                  <a:gd name="connsiteY9" fmla="*/ 1160996 h 1505624"/>
                  <a:gd name="connsiteX10" fmla="*/ 649299 w 1401774"/>
                  <a:gd name="connsiteY10" fmla="*/ 1103846 h 1505624"/>
                  <a:gd name="connsiteX11" fmla="*/ 587386 w 1401774"/>
                  <a:gd name="connsiteY11" fmla="*/ 980021 h 1505624"/>
                  <a:gd name="connsiteX12" fmla="*/ 554049 w 1401774"/>
                  <a:gd name="connsiteY12" fmla="*/ 941921 h 1505624"/>
                  <a:gd name="connsiteX13" fmla="*/ 489755 w 1401774"/>
                  <a:gd name="connsiteY13" fmla="*/ 901440 h 1505624"/>
                  <a:gd name="connsiteX14" fmla="*/ 451655 w 1401774"/>
                  <a:gd name="connsiteY14" fmla="*/ 863340 h 1505624"/>
                  <a:gd name="connsiteX15" fmla="*/ 427843 w 1401774"/>
                  <a:gd name="connsiteY15" fmla="*/ 815715 h 1505624"/>
                  <a:gd name="connsiteX16" fmla="*/ 396886 w 1401774"/>
                  <a:gd name="connsiteY16" fmla="*/ 765708 h 1505624"/>
                  <a:gd name="connsiteX17" fmla="*/ 288032 w 1401774"/>
                  <a:gd name="connsiteY17" fmla="*/ 756084 h 1505624"/>
                  <a:gd name="connsiteX18" fmla="*/ 252027 w 1401774"/>
                  <a:gd name="connsiteY18" fmla="*/ 720080 h 1505624"/>
                  <a:gd name="connsiteX19" fmla="*/ 216023 w 1401774"/>
                  <a:gd name="connsiteY19" fmla="*/ 684076 h 1505624"/>
                  <a:gd name="connsiteX20" fmla="*/ 180020 w 1401774"/>
                  <a:gd name="connsiteY20" fmla="*/ 684076 h 1505624"/>
                  <a:gd name="connsiteX21" fmla="*/ 144016 w 1401774"/>
                  <a:gd name="connsiteY21" fmla="*/ 648072 h 1505624"/>
                  <a:gd name="connsiteX22" fmla="*/ 108012 w 1401774"/>
                  <a:gd name="connsiteY22" fmla="*/ 612068 h 1505624"/>
                  <a:gd name="connsiteX23" fmla="*/ 72008 w 1401774"/>
                  <a:gd name="connsiteY23" fmla="*/ 576064 h 1505624"/>
                  <a:gd name="connsiteX24" fmla="*/ 36004 w 1401774"/>
                  <a:gd name="connsiteY24" fmla="*/ 504056 h 1505624"/>
                  <a:gd name="connsiteX25" fmla="*/ 0 w 1401774"/>
                  <a:gd name="connsiteY25" fmla="*/ 468052 h 1505624"/>
                  <a:gd name="connsiteX26" fmla="*/ 72008 w 1401774"/>
                  <a:gd name="connsiteY26" fmla="*/ 324036 h 1505624"/>
                  <a:gd name="connsiteX27" fmla="*/ 180020 w 1401774"/>
                  <a:gd name="connsiteY27" fmla="*/ 180020 h 1505624"/>
                  <a:gd name="connsiteX28" fmla="*/ 360040 w 1401774"/>
                  <a:gd name="connsiteY28" fmla="*/ 0 h 1505624"/>
                  <a:gd name="connsiteX29" fmla="*/ 648072 w 1401774"/>
                  <a:gd name="connsiteY29" fmla="*/ 36004 h 1505624"/>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72008 w 1401774"/>
                  <a:gd name="connsiteY26" fmla="*/ 936104 h 2117692"/>
                  <a:gd name="connsiteX27" fmla="*/ 180020 w 1401774"/>
                  <a:gd name="connsiteY27" fmla="*/ 792088 h 2117692"/>
                  <a:gd name="connsiteX28" fmla="*/ 360040 w 1401774"/>
                  <a:gd name="connsiteY28" fmla="*/ 612068 h 2117692"/>
                  <a:gd name="connsiteX29" fmla="*/ 1188132 w 1401774"/>
                  <a:gd name="connsiteY29"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72008 w 1401774"/>
                  <a:gd name="connsiteY26" fmla="*/ 936104 h 2117692"/>
                  <a:gd name="connsiteX27" fmla="*/ 180020 w 1401774"/>
                  <a:gd name="connsiteY27" fmla="*/ 792088 h 2117692"/>
                  <a:gd name="connsiteX28" fmla="*/ 360040 w 1401774"/>
                  <a:gd name="connsiteY28" fmla="*/ 612068 h 2117692"/>
                  <a:gd name="connsiteX29" fmla="*/ 540060 w 1401774"/>
                  <a:gd name="connsiteY29" fmla="*/ 504056 h 2117692"/>
                  <a:gd name="connsiteX30" fmla="*/ 1188132 w 1401774"/>
                  <a:gd name="connsiteY30"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72008 w 1401774"/>
                  <a:gd name="connsiteY26" fmla="*/ 936104 h 2117692"/>
                  <a:gd name="connsiteX27" fmla="*/ 180020 w 1401774"/>
                  <a:gd name="connsiteY27" fmla="*/ 792088 h 2117692"/>
                  <a:gd name="connsiteX28" fmla="*/ 360040 w 1401774"/>
                  <a:gd name="connsiteY28" fmla="*/ 612068 h 2117692"/>
                  <a:gd name="connsiteX29" fmla="*/ 504056 w 1401774"/>
                  <a:gd name="connsiteY29" fmla="*/ 468052 h 2117692"/>
                  <a:gd name="connsiteX30" fmla="*/ 1188132 w 1401774"/>
                  <a:gd name="connsiteY30"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72008 w 1401774"/>
                  <a:gd name="connsiteY26" fmla="*/ 936104 h 2117692"/>
                  <a:gd name="connsiteX27" fmla="*/ 180020 w 1401774"/>
                  <a:gd name="connsiteY27" fmla="*/ 792088 h 2117692"/>
                  <a:gd name="connsiteX28" fmla="*/ 396044 w 1401774"/>
                  <a:gd name="connsiteY28" fmla="*/ 612068 h 2117692"/>
                  <a:gd name="connsiteX29" fmla="*/ 504056 w 1401774"/>
                  <a:gd name="connsiteY29" fmla="*/ 468052 h 2117692"/>
                  <a:gd name="connsiteX30" fmla="*/ 1188132 w 1401774"/>
                  <a:gd name="connsiteY30"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72008 w 1401774"/>
                  <a:gd name="connsiteY26" fmla="*/ 936104 h 2117692"/>
                  <a:gd name="connsiteX27" fmla="*/ 180020 w 1401774"/>
                  <a:gd name="connsiteY27" fmla="*/ 792088 h 2117692"/>
                  <a:gd name="connsiteX28" fmla="*/ 396044 w 1401774"/>
                  <a:gd name="connsiteY28" fmla="*/ 612068 h 2117692"/>
                  <a:gd name="connsiteX29" fmla="*/ 504056 w 1401774"/>
                  <a:gd name="connsiteY29" fmla="*/ 468052 h 2117692"/>
                  <a:gd name="connsiteX30" fmla="*/ 782650 w 1401774"/>
                  <a:gd name="connsiteY30" fmla="*/ 277639 h 2117692"/>
                  <a:gd name="connsiteX31" fmla="*/ 1188132 w 1401774"/>
                  <a:gd name="connsiteY31"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72008 w 1401774"/>
                  <a:gd name="connsiteY26" fmla="*/ 936104 h 2117692"/>
                  <a:gd name="connsiteX27" fmla="*/ 180020 w 1401774"/>
                  <a:gd name="connsiteY27" fmla="*/ 792088 h 2117692"/>
                  <a:gd name="connsiteX28" fmla="*/ 396044 w 1401774"/>
                  <a:gd name="connsiteY28" fmla="*/ 612068 h 2117692"/>
                  <a:gd name="connsiteX29" fmla="*/ 504056 w 1401774"/>
                  <a:gd name="connsiteY29" fmla="*/ 468052 h 2117692"/>
                  <a:gd name="connsiteX30" fmla="*/ 612068 w 1401774"/>
                  <a:gd name="connsiteY30" fmla="*/ 360040 h 2117692"/>
                  <a:gd name="connsiteX31" fmla="*/ 1188132 w 1401774"/>
                  <a:gd name="connsiteY31"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72008 w 1401774"/>
                  <a:gd name="connsiteY26" fmla="*/ 936104 h 2117692"/>
                  <a:gd name="connsiteX27" fmla="*/ 180020 w 1401774"/>
                  <a:gd name="connsiteY27" fmla="*/ 792088 h 2117692"/>
                  <a:gd name="connsiteX28" fmla="*/ 396044 w 1401774"/>
                  <a:gd name="connsiteY28" fmla="*/ 612068 h 2117692"/>
                  <a:gd name="connsiteX29" fmla="*/ 504056 w 1401774"/>
                  <a:gd name="connsiteY29" fmla="*/ 468052 h 2117692"/>
                  <a:gd name="connsiteX30" fmla="*/ 612068 w 1401774"/>
                  <a:gd name="connsiteY30" fmla="*/ 360040 h 2117692"/>
                  <a:gd name="connsiteX31" fmla="*/ 827894 w 1401774"/>
                  <a:gd name="connsiteY31" fmla="*/ 225251 h 2117692"/>
                  <a:gd name="connsiteX32" fmla="*/ 1188132 w 1401774"/>
                  <a:gd name="connsiteY32"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72008 w 1401774"/>
                  <a:gd name="connsiteY26" fmla="*/ 936104 h 2117692"/>
                  <a:gd name="connsiteX27" fmla="*/ 180020 w 1401774"/>
                  <a:gd name="connsiteY27" fmla="*/ 792088 h 2117692"/>
                  <a:gd name="connsiteX28" fmla="*/ 396044 w 1401774"/>
                  <a:gd name="connsiteY28" fmla="*/ 612068 h 2117692"/>
                  <a:gd name="connsiteX29" fmla="*/ 504056 w 1401774"/>
                  <a:gd name="connsiteY29" fmla="*/ 468052 h 2117692"/>
                  <a:gd name="connsiteX30" fmla="*/ 612068 w 1401774"/>
                  <a:gd name="connsiteY30" fmla="*/ 360040 h 2117692"/>
                  <a:gd name="connsiteX31" fmla="*/ 684076 w 1401774"/>
                  <a:gd name="connsiteY31" fmla="*/ 216024 h 2117692"/>
                  <a:gd name="connsiteX32" fmla="*/ 1188132 w 1401774"/>
                  <a:gd name="connsiteY32"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72008 w 1401774"/>
                  <a:gd name="connsiteY26" fmla="*/ 936104 h 2117692"/>
                  <a:gd name="connsiteX27" fmla="*/ 180020 w 1401774"/>
                  <a:gd name="connsiteY27" fmla="*/ 792088 h 2117692"/>
                  <a:gd name="connsiteX28" fmla="*/ 396044 w 1401774"/>
                  <a:gd name="connsiteY28" fmla="*/ 612068 h 2117692"/>
                  <a:gd name="connsiteX29" fmla="*/ 504056 w 1401774"/>
                  <a:gd name="connsiteY29" fmla="*/ 468052 h 2117692"/>
                  <a:gd name="connsiteX30" fmla="*/ 612068 w 1401774"/>
                  <a:gd name="connsiteY30" fmla="*/ 360040 h 2117692"/>
                  <a:gd name="connsiteX31" fmla="*/ 684076 w 1401774"/>
                  <a:gd name="connsiteY31" fmla="*/ 216024 h 2117692"/>
                  <a:gd name="connsiteX32" fmla="*/ 1188132 w 1401774"/>
                  <a:gd name="connsiteY32"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72008 w 1401774"/>
                  <a:gd name="connsiteY26" fmla="*/ 936104 h 2117692"/>
                  <a:gd name="connsiteX27" fmla="*/ 180020 w 1401774"/>
                  <a:gd name="connsiteY27" fmla="*/ 792088 h 2117692"/>
                  <a:gd name="connsiteX28" fmla="*/ 396044 w 1401774"/>
                  <a:gd name="connsiteY28" fmla="*/ 612068 h 2117692"/>
                  <a:gd name="connsiteX29" fmla="*/ 504056 w 1401774"/>
                  <a:gd name="connsiteY29" fmla="*/ 468052 h 2117692"/>
                  <a:gd name="connsiteX30" fmla="*/ 612068 w 1401774"/>
                  <a:gd name="connsiteY30" fmla="*/ 360040 h 2117692"/>
                  <a:gd name="connsiteX31" fmla="*/ 684076 w 1401774"/>
                  <a:gd name="connsiteY31" fmla="*/ 216024 h 2117692"/>
                  <a:gd name="connsiteX32" fmla="*/ 1188132 w 1401774"/>
                  <a:gd name="connsiteY32"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72008 w 1401774"/>
                  <a:gd name="connsiteY26" fmla="*/ 936104 h 2117692"/>
                  <a:gd name="connsiteX27" fmla="*/ 180020 w 1401774"/>
                  <a:gd name="connsiteY27" fmla="*/ 792088 h 2117692"/>
                  <a:gd name="connsiteX28" fmla="*/ 396044 w 1401774"/>
                  <a:gd name="connsiteY28" fmla="*/ 612068 h 2117692"/>
                  <a:gd name="connsiteX29" fmla="*/ 504056 w 1401774"/>
                  <a:gd name="connsiteY29" fmla="*/ 468052 h 2117692"/>
                  <a:gd name="connsiteX30" fmla="*/ 612068 w 1401774"/>
                  <a:gd name="connsiteY30" fmla="*/ 360040 h 2117692"/>
                  <a:gd name="connsiteX31" fmla="*/ 684076 w 1401774"/>
                  <a:gd name="connsiteY31" fmla="*/ 216024 h 2117692"/>
                  <a:gd name="connsiteX32" fmla="*/ 1188132 w 1401774"/>
                  <a:gd name="connsiteY32"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72008 w 1401774"/>
                  <a:gd name="connsiteY26" fmla="*/ 936104 h 2117692"/>
                  <a:gd name="connsiteX27" fmla="*/ 180020 w 1401774"/>
                  <a:gd name="connsiteY27" fmla="*/ 792088 h 2117692"/>
                  <a:gd name="connsiteX28" fmla="*/ 396044 w 1401774"/>
                  <a:gd name="connsiteY28" fmla="*/ 612068 h 2117692"/>
                  <a:gd name="connsiteX29" fmla="*/ 504056 w 1401774"/>
                  <a:gd name="connsiteY29" fmla="*/ 468052 h 2117692"/>
                  <a:gd name="connsiteX30" fmla="*/ 612068 w 1401774"/>
                  <a:gd name="connsiteY30" fmla="*/ 360040 h 2117692"/>
                  <a:gd name="connsiteX31" fmla="*/ 684076 w 1401774"/>
                  <a:gd name="connsiteY31" fmla="*/ 216024 h 2117692"/>
                  <a:gd name="connsiteX32" fmla="*/ 1188132 w 1401774"/>
                  <a:gd name="connsiteY32"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180020 w 1401774"/>
                  <a:gd name="connsiteY26" fmla="*/ 792088 h 2117692"/>
                  <a:gd name="connsiteX27" fmla="*/ 396044 w 1401774"/>
                  <a:gd name="connsiteY27" fmla="*/ 612068 h 2117692"/>
                  <a:gd name="connsiteX28" fmla="*/ 504056 w 1401774"/>
                  <a:gd name="connsiteY28" fmla="*/ 468052 h 2117692"/>
                  <a:gd name="connsiteX29" fmla="*/ 612068 w 1401774"/>
                  <a:gd name="connsiteY29" fmla="*/ 360040 h 2117692"/>
                  <a:gd name="connsiteX30" fmla="*/ 684076 w 1401774"/>
                  <a:gd name="connsiteY30" fmla="*/ 216024 h 2117692"/>
                  <a:gd name="connsiteX31" fmla="*/ 1188132 w 1401774"/>
                  <a:gd name="connsiteY31"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180020 w 1401774"/>
                  <a:gd name="connsiteY26" fmla="*/ 792088 h 2117692"/>
                  <a:gd name="connsiteX27" fmla="*/ 396044 w 1401774"/>
                  <a:gd name="connsiteY27" fmla="*/ 612068 h 2117692"/>
                  <a:gd name="connsiteX28" fmla="*/ 504056 w 1401774"/>
                  <a:gd name="connsiteY28" fmla="*/ 468052 h 2117692"/>
                  <a:gd name="connsiteX29" fmla="*/ 612068 w 1401774"/>
                  <a:gd name="connsiteY29" fmla="*/ 360040 h 2117692"/>
                  <a:gd name="connsiteX30" fmla="*/ 684076 w 1401774"/>
                  <a:gd name="connsiteY30" fmla="*/ 216024 h 2117692"/>
                  <a:gd name="connsiteX31" fmla="*/ 1188132 w 1401774"/>
                  <a:gd name="connsiteY31"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180020 w 1401774"/>
                  <a:gd name="connsiteY26" fmla="*/ 792088 h 2117692"/>
                  <a:gd name="connsiteX27" fmla="*/ 396044 w 1401774"/>
                  <a:gd name="connsiteY27" fmla="*/ 612068 h 2117692"/>
                  <a:gd name="connsiteX28" fmla="*/ 504056 w 1401774"/>
                  <a:gd name="connsiteY28" fmla="*/ 468052 h 2117692"/>
                  <a:gd name="connsiteX29" fmla="*/ 612068 w 1401774"/>
                  <a:gd name="connsiteY29" fmla="*/ 360040 h 2117692"/>
                  <a:gd name="connsiteX30" fmla="*/ 684076 w 1401774"/>
                  <a:gd name="connsiteY30" fmla="*/ 216024 h 2117692"/>
                  <a:gd name="connsiteX31" fmla="*/ 1188132 w 1401774"/>
                  <a:gd name="connsiteY31"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180020 w 1401774"/>
                  <a:gd name="connsiteY26" fmla="*/ 792088 h 2117692"/>
                  <a:gd name="connsiteX27" fmla="*/ 396044 w 1401774"/>
                  <a:gd name="connsiteY27" fmla="*/ 612068 h 2117692"/>
                  <a:gd name="connsiteX28" fmla="*/ 504056 w 1401774"/>
                  <a:gd name="connsiteY28" fmla="*/ 468052 h 2117692"/>
                  <a:gd name="connsiteX29" fmla="*/ 612068 w 1401774"/>
                  <a:gd name="connsiteY29" fmla="*/ 360040 h 2117692"/>
                  <a:gd name="connsiteX30" fmla="*/ 684076 w 1401774"/>
                  <a:gd name="connsiteY30" fmla="*/ 216024 h 2117692"/>
                  <a:gd name="connsiteX31" fmla="*/ 1188132 w 1401774"/>
                  <a:gd name="connsiteY31"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180020 w 1401774"/>
                  <a:gd name="connsiteY26" fmla="*/ 792088 h 2117692"/>
                  <a:gd name="connsiteX27" fmla="*/ 396044 w 1401774"/>
                  <a:gd name="connsiteY27" fmla="*/ 612068 h 2117692"/>
                  <a:gd name="connsiteX28" fmla="*/ 504056 w 1401774"/>
                  <a:gd name="connsiteY28" fmla="*/ 468052 h 2117692"/>
                  <a:gd name="connsiteX29" fmla="*/ 612068 w 1401774"/>
                  <a:gd name="connsiteY29" fmla="*/ 360040 h 2117692"/>
                  <a:gd name="connsiteX30" fmla="*/ 684076 w 1401774"/>
                  <a:gd name="connsiteY30" fmla="*/ 216024 h 2117692"/>
                  <a:gd name="connsiteX31" fmla="*/ 1188132 w 1401774"/>
                  <a:gd name="connsiteY31"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180020 w 1401774"/>
                  <a:gd name="connsiteY26" fmla="*/ 792088 h 2117692"/>
                  <a:gd name="connsiteX27" fmla="*/ 396044 w 1401774"/>
                  <a:gd name="connsiteY27" fmla="*/ 612068 h 2117692"/>
                  <a:gd name="connsiteX28" fmla="*/ 504056 w 1401774"/>
                  <a:gd name="connsiteY28" fmla="*/ 468052 h 2117692"/>
                  <a:gd name="connsiteX29" fmla="*/ 612068 w 1401774"/>
                  <a:gd name="connsiteY29" fmla="*/ 360040 h 2117692"/>
                  <a:gd name="connsiteX30" fmla="*/ 684076 w 1401774"/>
                  <a:gd name="connsiteY30" fmla="*/ 216024 h 2117692"/>
                  <a:gd name="connsiteX31" fmla="*/ 1188132 w 1401774"/>
                  <a:gd name="connsiteY31"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180020 w 1401774"/>
                  <a:gd name="connsiteY26" fmla="*/ 792088 h 2117692"/>
                  <a:gd name="connsiteX27" fmla="*/ 396044 w 1401774"/>
                  <a:gd name="connsiteY27" fmla="*/ 612068 h 2117692"/>
                  <a:gd name="connsiteX28" fmla="*/ 504056 w 1401774"/>
                  <a:gd name="connsiteY28" fmla="*/ 468052 h 2117692"/>
                  <a:gd name="connsiteX29" fmla="*/ 612068 w 1401774"/>
                  <a:gd name="connsiteY29" fmla="*/ 360040 h 2117692"/>
                  <a:gd name="connsiteX30" fmla="*/ 684076 w 1401774"/>
                  <a:gd name="connsiteY30" fmla="*/ 216024 h 2117692"/>
                  <a:gd name="connsiteX31" fmla="*/ 1188132 w 1401774"/>
                  <a:gd name="connsiteY31"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288032 w 1401774"/>
                  <a:gd name="connsiteY26" fmla="*/ 900100 h 2117692"/>
                  <a:gd name="connsiteX27" fmla="*/ 396044 w 1401774"/>
                  <a:gd name="connsiteY27" fmla="*/ 612068 h 2117692"/>
                  <a:gd name="connsiteX28" fmla="*/ 504056 w 1401774"/>
                  <a:gd name="connsiteY28" fmla="*/ 468052 h 2117692"/>
                  <a:gd name="connsiteX29" fmla="*/ 612068 w 1401774"/>
                  <a:gd name="connsiteY29" fmla="*/ 360040 h 2117692"/>
                  <a:gd name="connsiteX30" fmla="*/ 684076 w 1401774"/>
                  <a:gd name="connsiteY30" fmla="*/ 216024 h 2117692"/>
                  <a:gd name="connsiteX31" fmla="*/ 1188132 w 1401774"/>
                  <a:gd name="connsiteY31" fmla="*/ 0 h 2117692"/>
                  <a:gd name="connsiteX0" fmla="*/ 1401774 w 1401774"/>
                  <a:gd name="connsiteY0" fmla="*/ 2015951 h 2117692"/>
                  <a:gd name="connsiteX1" fmla="*/ 1368436 w 1401774"/>
                  <a:gd name="connsiteY1" fmla="*/ 2056433 h 2117692"/>
                  <a:gd name="connsiteX2" fmla="*/ 1316049 w 1401774"/>
                  <a:gd name="connsiteY2" fmla="*/ 2063576 h 2117692"/>
                  <a:gd name="connsiteX3" fmla="*/ 1182699 w 1401774"/>
                  <a:gd name="connsiteY3" fmla="*/ 2113583 h 2117692"/>
                  <a:gd name="connsiteX4" fmla="*/ 1080119 w 1401774"/>
                  <a:gd name="connsiteY4" fmla="*/ 2088232 h 2117692"/>
                  <a:gd name="connsiteX5" fmla="*/ 946955 w 1401774"/>
                  <a:gd name="connsiteY5" fmla="*/ 2044526 h 2117692"/>
                  <a:gd name="connsiteX6" fmla="*/ 839799 w 1401774"/>
                  <a:gd name="connsiteY6" fmla="*/ 1932608 h 2117692"/>
                  <a:gd name="connsiteX7" fmla="*/ 804080 w 1401774"/>
                  <a:gd name="connsiteY7" fmla="*/ 1882601 h 2117692"/>
                  <a:gd name="connsiteX8" fmla="*/ 730261 w 1401774"/>
                  <a:gd name="connsiteY8" fmla="*/ 1827833 h 2117692"/>
                  <a:gd name="connsiteX9" fmla="*/ 699305 w 1401774"/>
                  <a:gd name="connsiteY9" fmla="*/ 1773064 h 2117692"/>
                  <a:gd name="connsiteX10" fmla="*/ 649299 w 1401774"/>
                  <a:gd name="connsiteY10" fmla="*/ 1715914 h 2117692"/>
                  <a:gd name="connsiteX11" fmla="*/ 587386 w 1401774"/>
                  <a:gd name="connsiteY11" fmla="*/ 1592089 h 2117692"/>
                  <a:gd name="connsiteX12" fmla="*/ 554049 w 1401774"/>
                  <a:gd name="connsiteY12" fmla="*/ 1553989 h 2117692"/>
                  <a:gd name="connsiteX13" fmla="*/ 489755 w 1401774"/>
                  <a:gd name="connsiteY13" fmla="*/ 1513508 h 2117692"/>
                  <a:gd name="connsiteX14" fmla="*/ 451655 w 1401774"/>
                  <a:gd name="connsiteY14" fmla="*/ 1475408 h 2117692"/>
                  <a:gd name="connsiteX15" fmla="*/ 427843 w 1401774"/>
                  <a:gd name="connsiteY15" fmla="*/ 1427783 h 2117692"/>
                  <a:gd name="connsiteX16" fmla="*/ 396886 w 1401774"/>
                  <a:gd name="connsiteY16" fmla="*/ 1377776 h 2117692"/>
                  <a:gd name="connsiteX17" fmla="*/ 288032 w 1401774"/>
                  <a:gd name="connsiteY17" fmla="*/ 1368152 h 2117692"/>
                  <a:gd name="connsiteX18" fmla="*/ 252027 w 1401774"/>
                  <a:gd name="connsiteY18" fmla="*/ 1332148 h 2117692"/>
                  <a:gd name="connsiteX19" fmla="*/ 216023 w 1401774"/>
                  <a:gd name="connsiteY19" fmla="*/ 1296144 h 2117692"/>
                  <a:gd name="connsiteX20" fmla="*/ 180020 w 1401774"/>
                  <a:gd name="connsiteY20" fmla="*/ 1296144 h 2117692"/>
                  <a:gd name="connsiteX21" fmla="*/ 144016 w 1401774"/>
                  <a:gd name="connsiteY21" fmla="*/ 1260140 h 2117692"/>
                  <a:gd name="connsiteX22" fmla="*/ 108012 w 1401774"/>
                  <a:gd name="connsiteY22" fmla="*/ 1224136 h 2117692"/>
                  <a:gd name="connsiteX23" fmla="*/ 72008 w 1401774"/>
                  <a:gd name="connsiteY23" fmla="*/ 1188132 h 2117692"/>
                  <a:gd name="connsiteX24" fmla="*/ 36004 w 1401774"/>
                  <a:gd name="connsiteY24" fmla="*/ 1116124 h 2117692"/>
                  <a:gd name="connsiteX25" fmla="*/ 0 w 1401774"/>
                  <a:gd name="connsiteY25" fmla="*/ 1080120 h 2117692"/>
                  <a:gd name="connsiteX26" fmla="*/ 288032 w 1401774"/>
                  <a:gd name="connsiteY26" fmla="*/ 900100 h 2117692"/>
                  <a:gd name="connsiteX27" fmla="*/ 396044 w 1401774"/>
                  <a:gd name="connsiteY27" fmla="*/ 612068 h 2117692"/>
                  <a:gd name="connsiteX28" fmla="*/ 504056 w 1401774"/>
                  <a:gd name="connsiteY28" fmla="*/ 468052 h 2117692"/>
                  <a:gd name="connsiteX29" fmla="*/ 612068 w 1401774"/>
                  <a:gd name="connsiteY29" fmla="*/ 360040 h 2117692"/>
                  <a:gd name="connsiteX30" fmla="*/ 684076 w 1401774"/>
                  <a:gd name="connsiteY30" fmla="*/ 216024 h 2117692"/>
                  <a:gd name="connsiteX31" fmla="*/ 1188132 w 1401774"/>
                  <a:gd name="connsiteY31" fmla="*/ 0 h 2117692"/>
                  <a:gd name="connsiteX0" fmla="*/ 1422631 w 1422631"/>
                  <a:gd name="connsiteY0" fmla="*/ 2015951 h 2117692"/>
                  <a:gd name="connsiteX1" fmla="*/ 1389293 w 1422631"/>
                  <a:gd name="connsiteY1" fmla="*/ 2056433 h 2117692"/>
                  <a:gd name="connsiteX2" fmla="*/ 1336906 w 1422631"/>
                  <a:gd name="connsiteY2" fmla="*/ 2063576 h 2117692"/>
                  <a:gd name="connsiteX3" fmla="*/ 1203556 w 1422631"/>
                  <a:gd name="connsiteY3" fmla="*/ 2113583 h 2117692"/>
                  <a:gd name="connsiteX4" fmla="*/ 1100976 w 1422631"/>
                  <a:gd name="connsiteY4" fmla="*/ 2088232 h 2117692"/>
                  <a:gd name="connsiteX5" fmla="*/ 967812 w 1422631"/>
                  <a:gd name="connsiteY5" fmla="*/ 2044526 h 2117692"/>
                  <a:gd name="connsiteX6" fmla="*/ 860656 w 1422631"/>
                  <a:gd name="connsiteY6" fmla="*/ 1932608 h 2117692"/>
                  <a:gd name="connsiteX7" fmla="*/ 824937 w 1422631"/>
                  <a:gd name="connsiteY7" fmla="*/ 1882601 h 2117692"/>
                  <a:gd name="connsiteX8" fmla="*/ 751118 w 1422631"/>
                  <a:gd name="connsiteY8" fmla="*/ 1827833 h 2117692"/>
                  <a:gd name="connsiteX9" fmla="*/ 720162 w 1422631"/>
                  <a:gd name="connsiteY9" fmla="*/ 1773064 h 2117692"/>
                  <a:gd name="connsiteX10" fmla="*/ 670156 w 1422631"/>
                  <a:gd name="connsiteY10" fmla="*/ 1715914 h 2117692"/>
                  <a:gd name="connsiteX11" fmla="*/ 608243 w 1422631"/>
                  <a:gd name="connsiteY11" fmla="*/ 1592089 h 2117692"/>
                  <a:gd name="connsiteX12" fmla="*/ 574906 w 1422631"/>
                  <a:gd name="connsiteY12" fmla="*/ 1553989 h 2117692"/>
                  <a:gd name="connsiteX13" fmla="*/ 510612 w 1422631"/>
                  <a:gd name="connsiteY13" fmla="*/ 1513508 h 2117692"/>
                  <a:gd name="connsiteX14" fmla="*/ 472512 w 1422631"/>
                  <a:gd name="connsiteY14" fmla="*/ 1475408 h 2117692"/>
                  <a:gd name="connsiteX15" fmla="*/ 448700 w 1422631"/>
                  <a:gd name="connsiteY15" fmla="*/ 1427783 h 2117692"/>
                  <a:gd name="connsiteX16" fmla="*/ 417743 w 1422631"/>
                  <a:gd name="connsiteY16" fmla="*/ 1377776 h 2117692"/>
                  <a:gd name="connsiteX17" fmla="*/ 308889 w 1422631"/>
                  <a:gd name="connsiteY17" fmla="*/ 1368152 h 2117692"/>
                  <a:gd name="connsiteX18" fmla="*/ 272884 w 1422631"/>
                  <a:gd name="connsiteY18" fmla="*/ 1332148 h 2117692"/>
                  <a:gd name="connsiteX19" fmla="*/ 236880 w 1422631"/>
                  <a:gd name="connsiteY19" fmla="*/ 1296144 h 2117692"/>
                  <a:gd name="connsiteX20" fmla="*/ 200877 w 1422631"/>
                  <a:gd name="connsiteY20" fmla="*/ 1296144 h 2117692"/>
                  <a:gd name="connsiteX21" fmla="*/ 164873 w 1422631"/>
                  <a:gd name="connsiteY21" fmla="*/ 1260140 h 2117692"/>
                  <a:gd name="connsiteX22" fmla="*/ 128869 w 1422631"/>
                  <a:gd name="connsiteY22" fmla="*/ 1224136 h 2117692"/>
                  <a:gd name="connsiteX23" fmla="*/ 92865 w 1422631"/>
                  <a:gd name="connsiteY23" fmla="*/ 1188132 h 2117692"/>
                  <a:gd name="connsiteX24" fmla="*/ 56861 w 1422631"/>
                  <a:gd name="connsiteY24" fmla="*/ 1116124 h 2117692"/>
                  <a:gd name="connsiteX25" fmla="*/ 20857 w 1422631"/>
                  <a:gd name="connsiteY25" fmla="*/ 1080120 h 2117692"/>
                  <a:gd name="connsiteX26" fmla="*/ 200877 w 1422631"/>
                  <a:gd name="connsiteY26" fmla="*/ 1008112 h 2117692"/>
                  <a:gd name="connsiteX27" fmla="*/ 308889 w 1422631"/>
                  <a:gd name="connsiteY27" fmla="*/ 900100 h 2117692"/>
                  <a:gd name="connsiteX28" fmla="*/ 416901 w 1422631"/>
                  <a:gd name="connsiteY28" fmla="*/ 612068 h 2117692"/>
                  <a:gd name="connsiteX29" fmla="*/ 524913 w 1422631"/>
                  <a:gd name="connsiteY29" fmla="*/ 468052 h 2117692"/>
                  <a:gd name="connsiteX30" fmla="*/ 632925 w 1422631"/>
                  <a:gd name="connsiteY30" fmla="*/ 360040 h 2117692"/>
                  <a:gd name="connsiteX31" fmla="*/ 704933 w 1422631"/>
                  <a:gd name="connsiteY31" fmla="*/ 216024 h 2117692"/>
                  <a:gd name="connsiteX32" fmla="*/ 1208989 w 1422631"/>
                  <a:gd name="connsiteY32" fmla="*/ 0 h 2117692"/>
                  <a:gd name="connsiteX0" fmla="*/ 1422631 w 1422631"/>
                  <a:gd name="connsiteY0" fmla="*/ 2015951 h 2117692"/>
                  <a:gd name="connsiteX1" fmla="*/ 1389293 w 1422631"/>
                  <a:gd name="connsiteY1" fmla="*/ 2056433 h 2117692"/>
                  <a:gd name="connsiteX2" fmla="*/ 1336906 w 1422631"/>
                  <a:gd name="connsiteY2" fmla="*/ 2063576 h 2117692"/>
                  <a:gd name="connsiteX3" fmla="*/ 1203556 w 1422631"/>
                  <a:gd name="connsiteY3" fmla="*/ 2113583 h 2117692"/>
                  <a:gd name="connsiteX4" fmla="*/ 1100976 w 1422631"/>
                  <a:gd name="connsiteY4" fmla="*/ 2088232 h 2117692"/>
                  <a:gd name="connsiteX5" fmla="*/ 967812 w 1422631"/>
                  <a:gd name="connsiteY5" fmla="*/ 2044526 h 2117692"/>
                  <a:gd name="connsiteX6" fmla="*/ 860656 w 1422631"/>
                  <a:gd name="connsiteY6" fmla="*/ 1932608 h 2117692"/>
                  <a:gd name="connsiteX7" fmla="*/ 824937 w 1422631"/>
                  <a:gd name="connsiteY7" fmla="*/ 1882601 h 2117692"/>
                  <a:gd name="connsiteX8" fmla="*/ 751118 w 1422631"/>
                  <a:gd name="connsiteY8" fmla="*/ 1827833 h 2117692"/>
                  <a:gd name="connsiteX9" fmla="*/ 720162 w 1422631"/>
                  <a:gd name="connsiteY9" fmla="*/ 1773064 h 2117692"/>
                  <a:gd name="connsiteX10" fmla="*/ 670156 w 1422631"/>
                  <a:gd name="connsiteY10" fmla="*/ 1715914 h 2117692"/>
                  <a:gd name="connsiteX11" fmla="*/ 608243 w 1422631"/>
                  <a:gd name="connsiteY11" fmla="*/ 1592089 h 2117692"/>
                  <a:gd name="connsiteX12" fmla="*/ 574906 w 1422631"/>
                  <a:gd name="connsiteY12" fmla="*/ 1553989 h 2117692"/>
                  <a:gd name="connsiteX13" fmla="*/ 510612 w 1422631"/>
                  <a:gd name="connsiteY13" fmla="*/ 1513508 h 2117692"/>
                  <a:gd name="connsiteX14" fmla="*/ 472512 w 1422631"/>
                  <a:gd name="connsiteY14" fmla="*/ 1475408 h 2117692"/>
                  <a:gd name="connsiteX15" fmla="*/ 448700 w 1422631"/>
                  <a:gd name="connsiteY15" fmla="*/ 1427783 h 2117692"/>
                  <a:gd name="connsiteX16" fmla="*/ 417743 w 1422631"/>
                  <a:gd name="connsiteY16" fmla="*/ 1377776 h 2117692"/>
                  <a:gd name="connsiteX17" fmla="*/ 308889 w 1422631"/>
                  <a:gd name="connsiteY17" fmla="*/ 1368152 h 2117692"/>
                  <a:gd name="connsiteX18" fmla="*/ 272884 w 1422631"/>
                  <a:gd name="connsiteY18" fmla="*/ 1332148 h 2117692"/>
                  <a:gd name="connsiteX19" fmla="*/ 236880 w 1422631"/>
                  <a:gd name="connsiteY19" fmla="*/ 1296144 h 2117692"/>
                  <a:gd name="connsiteX20" fmla="*/ 200877 w 1422631"/>
                  <a:gd name="connsiteY20" fmla="*/ 1296144 h 2117692"/>
                  <a:gd name="connsiteX21" fmla="*/ 164873 w 1422631"/>
                  <a:gd name="connsiteY21" fmla="*/ 1260140 h 2117692"/>
                  <a:gd name="connsiteX22" fmla="*/ 128869 w 1422631"/>
                  <a:gd name="connsiteY22" fmla="*/ 1224136 h 2117692"/>
                  <a:gd name="connsiteX23" fmla="*/ 92865 w 1422631"/>
                  <a:gd name="connsiteY23" fmla="*/ 1188132 h 2117692"/>
                  <a:gd name="connsiteX24" fmla="*/ 56861 w 1422631"/>
                  <a:gd name="connsiteY24" fmla="*/ 1116124 h 2117692"/>
                  <a:gd name="connsiteX25" fmla="*/ 20857 w 1422631"/>
                  <a:gd name="connsiteY25" fmla="*/ 1080120 h 2117692"/>
                  <a:gd name="connsiteX26" fmla="*/ 200878 w 1422631"/>
                  <a:gd name="connsiteY26" fmla="*/ 1008112 h 2117692"/>
                  <a:gd name="connsiteX27" fmla="*/ 308889 w 1422631"/>
                  <a:gd name="connsiteY27" fmla="*/ 900100 h 2117692"/>
                  <a:gd name="connsiteX28" fmla="*/ 416901 w 1422631"/>
                  <a:gd name="connsiteY28" fmla="*/ 612068 h 2117692"/>
                  <a:gd name="connsiteX29" fmla="*/ 524913 w 1422631"/>
                  <a:gd name="connsiteY29" fmla="*/ 468052 h 2117692"/>
                  <a:gd name="connsiteX30" fmla="*/ 632925 w 1422631"/>
                  <a:gd name="connsiteY30" fmla="*/ 360040 h 2117692"/>
                  <a:gd name="connsiteX31" fmla="*/ 704933 w 1422631"/>
                  <a:gd name="connsiteY31" fmla="*/ 216024 h 2117692"/>
                  <a:gd name="connsiteX32" fmla="*/ 1208989 w 1422631"/>
                  <a:gd name="connsiteY32" fmla="*/ 0 h 2117692"/>
                  <a:gd name="connsiteX0" fmla="*/ 1422631 w 1422631"/>
                  <a:gd name="connsiteY0" fmla="*/ 2015951 h 2117692"/>
                  <a:gd name="connsiteX1" fmla="*/ 1389293 w 1422631"/>
                  <a:gd name="connsiteY1" fmla="*/ 2056433 h 2117692"/>
                  <a:gd name="connsiteX2" fmla="*/ 1336906 w 1422631"/>
                  <a:gd name="connsiteY2" fmla="*/ 2063576 h 2117692"/>
                  <a:gd name="connsiteX3" fmla="*/ 1203556 w 1422631"/>
                  <a:gd name="connsiteY3" fmla="*/ 2113583 h 2117692"/>
                  <a:gd name="connsiteX4" fmla="*/ 1100976 w 1422631"/>
                  <a:gd name="connsiteY4" fmla="*/ 2088232 h 2117692"/>
                  <a:gd name="connsiteX5" fmla="*/ 967812 w 1422631"/>
                  <a:gd name="connsiteY5" fmla="*/ 2044526 h 2117692"/>
                  <a:gd name="connsiteX6" fmla="*/ 860656 w 1422631"/>
                  <a:gd name="connsiteY6" fmla="*/ 1932608 h 2117692"/>
                  <a:gd name="connsiteX7" fmla="*/ 824937 w 1422631"/>
                  <a:gd name="connsiteY7" fmla="*/ 1882601 h 2117692"/>
                  <a:gd name="connsiteX8" fmla="*/ 751118 w 1422631"/>
                  <a:gd name="connsiteY8" fmla="*/ 1827833 h 2117692"/>
                  <a:gd name="connsiteX9" fmla="*/ 720162 w 1422631"/>
                  <a:gd name="connsiteY9" fmla="*/ 1773064 h 2117692"/>
                  <a:gd name="connsiteX10" fmla="*/ 670156 w 1422631"/>
                  <a:gd name="connsiteY10" fmla="*/ 1715914 h 2117692"/>
                  <a:gd name="connsiteX11" fmla="*/ 608243 w 1422631"/>
                  <a:gd name="connsiteY11" fmla="*/ 1592089 h 2117692"/>
                  <a:gd name="connsiteX12" fmla="*/ 574906 w 1422631"/>
                  <a:gd name="connsiteY12" fmla="*/ 1553989 h 2117692"/>
                  <a:gd name="connsiteX13" fmla="*/ 510612 w 1422631"/>
                  <a:gd name="connsiteY13" fmla="*/ 1513508 h 2117692"/>
                  <a:gd name="connsiteX14" fmla="*/ 472512 w 1422631"/>
                  <a:gd name="connsiteY14" fmla="*/ 1475408 h 2117692"/>
                  <a:gd name="connsiteX15" fmla="*/ 448700 w 1422631"/>
                  <a:gd name="connsiteY15" fmla="*/ 1427783 h 2117692"/>
                  <a:gd name="connsiteX16" fmla="*/ 417743 w 1422631"/>
                  <a:gd name="connsiteY16" fmla="*/ 1377776 h 2117692"/>
                  <a:gd name="connsiteX17" fmla="*/ 308889 w 1422631"/>
                  <a:gd name="connsiteY17" fmla="*/ 1368152 h 2117692"/>
                  <a:gd name="connsiteX18" fmla="*/ 272884 w 1422631"/>
                  <a:gd name="connsiteY18" fmla="*/ 1332148 h 2117692"/>
                  <a:gd name="connsiteX19" fmla="*/ 236880 w 1422631"/>
                  <a:gd name="connsiteY19" fmla="*/ 1296144 h 2117692"/>
                  <a:gd name="connsiteX20" fmla="*/ 200877 w 1422631"/>
                  <a:gd name="connsiteY20" fmla="*/ 1296144 h 2117692"/>
                  <a:gd name="connsiteX21" fmla="*/ 164873 w 1422631"/>
                  <a:gd name="connsiteY21" fmla="*/ 1260140 h 2117692"/>
                  <a:gd name="connsiteX22" fmla="*/ 128869 w 1422631"/>
                  <a:gd name="connsiteY22" fmla="*/ 1224136 h 2117692"/>
                  <a:gd name="connsiteX23" fmla="*/ 92865 w 1422631"/>
                  <a:gd name="connsiteY23" fmla="*/ 1188132 h 2117692"/>
                  <a:gd name="connsiteX24" fmla="*/ 56861 w 1422631"/>
                  <a:gd name="connsiteY24" fmla="*/ 1116124 h 2117692"/>
                  <a:gd name="connsiteX25" fmla="*/ 20857 w 1422631"/>
                  <a:gd name="connsiteY25" fmla="*/ 1080120 h 2117692"/>
                  <a:gd name="connsiteX26" fmla="*/ 200878 w 1422631"/>
                  <a:gd name="connsiteY26" fmla="*/ 1008112 h 2117692"/>
                  <a:gd name="connsiteX27" fmla="*/ 308889 w 1422631"/>
                  <a:gd name="connsiteY27" fmla="*/ 900100 h 2117692"/>
                  <a:gd name="connsiteX28" fmla="*/ 416901 w 1422631"/>
                  <a:gd name="connsiteY28" fmla="*/ 612068 h 2117692"/>
                  <a:gd name="connsiteX29" fmla="*/ 524913 w 1422631"/>
                  <a:gd name="connsiteY29" fmla="*/ 468052 h 2117692"/>
                  <a:gd name="connsiteX30" fmla="*/ 632925 w 1422631"/>
                  <a:gd name="connsiteY30" fmla="*/ 360040 h 2117692"/>
                  <a:gd name="connsiteX31" fmla="*/ 704933 w 1422631"/>
                  <a:gd name="connsiteY31" fmla="*/ 216024 h 2117692"/>
                  <a:gd name="connsiteX32" fmla="*/ 1208989 w 1422631"/>
                  <a:gd name="connsiteY32" fmla="*/ 0 h 2117692"/>
                  <a:gd name="connsiteX0" fmla="*/ 1422631 w 1422631"/>
                  <a:gd name="connsiteY0" fmla="*/ 2015951 h 2117692"/>
                  <a:gd name="connsiteX1" fmla="*/ 1389293 w 1422631"/>
                  <a:gd name="connsiteY1" fmla="*/ 2056433 h 2117692"/>
                  <a:gd name="connsiteX2" fmla="*/ 1336906 w 1422631"/>
                  <a:gd name="connsiteY2" fmla="*/ 2063576 h 2117692"/>
                  <a:gd name="connsiteX3" fmla="*/ 1203556 w 1422631"/>
                  <a:gd name="connsiteY3" fmla="*/ 2113583 h 2117692"/>
                  <a:gd name="connsiteX4" fmla="*/ 1100976 w 1422631"/>
                  <a:gd name="connsiteY4" fmla="*/ 2088232 h 2117692"/>
                  <a:gd name="connsiteX5" fmla="*/ 967812 w 1422631"/>
                  <a:gd name="connsiteY5" fmla="*/ 2044526 h 2117692"/>
                  <a:gd name="connsiteX6" fmla="*/ 860656 w 1422631"/>
                  <a:gd name="connsiteY6" fmla="*/ 1932608 h 2117692"/>
                  <a:gd name="connsiteX7" fmla="*/ 824937 w 1422631"/>
                  <a:gd name="connsiteY7" fmla="*/ 1882601 h 2117692"/>
                  <a:gd name="connsiteX8" fmla="*/ 751118 w 1422631"/>
                  <a:gd name="connsiteY8" fmla="*/ 1827833 h 2117692"/>
                  <a:gd name="connsiteX9" fmla="*/ 720162 w 1422631"/>
                  <a:gd name="connsiteY9" fmla="*/ 1773064 h 2117692"/>
                  <a:gd name="connsiteX10" fmla="*/ 670156 w 1422631"/>
                  <a:gd name="connsiteY10" fmla="*/ 1715914 h 2117692"/>
                  <a:gd name="connsiteX11" fmla="*/ 608243 w 1422631"/>
                  <a:gd name="connsiteY11" fmla="*/ 1592089 h 2117692"/>
                  <a:gd name="connsiteX12" fmla="*/ 574906 w 1422631"/>
                  <a:gd name="connsiteY12" fmla="*/ 1553989 h 2117692"/>
                  <a:gd name="connsiteX13" fmla="*/ 510612 w 1422631"/>
                  <a:gd name="connsiteY13" fmla="*/ 1513508 h 2117692"/>
                  <a:gd name="connsiteX14" fmla="*/ 472512 w 1422631"/>
                  <a:gd name="connsiteY14" fmla="*/ 1475408 h 2117692"/>
                  <a:gd name="connsiteX15" fmla="*/ 448700 w 1422631"/>
                  <a:gd name="connsiteY15" fmla="*/ 1427783 h 2117692"/>
                  <a:gd name="connsiteX16" fmla="*/ 417743 w 1422631"/>
                  <a:gd name="connsiteY16" fmla="*/ 1377776 h 2117692"/>
                  <a:gd name="connsiteX17" fmla="*/ 308889 w 1422631"/>
                  <a:gd name="connsiteY17" fmla="*/ 1368152 h 2117692"/>
                  <a:gd name="connsiteX18" fmla="*/ 272884 w 1422631"/>
                  <a:gd name="connsiteY18" fmla="*/ 1332148 h 2117692"/>
                  <a:gd name="connsiteX19" fmla="*/ 236880 w 1422631"/>
                  <a:gd name="connsiteY19" fmla="*/ 1296144 h 2117692"/>
                  <a:gd name="connsiteX20" fmla="*/ 200877 w 1422631"/>
                  <a:gd name="connsiteY20" fmla="*/ 1296144 h 2117692"/>
                  <a:gd name="connsiteX21" fmla="*/ 164873 w 1422631"/>
                  <a:gd name="connsiteY21" fmla="*/ 1260140 h 2117692"/>
                  <a:gd name="connsiteX22" fmla="*/ 128869 w 1422631"/>
                  <a:gd name="connsiteY22" fmla="*/ 1224136 h 2117692"/>
                  <a:gd name="connsiteX23" fmla="*/ 92865 w 1422631"/>
                  <a:gd name="connsiteY23" fmla="*/ 1188132 h 2117692"/>
                  <a:gd name="connsiteX24" fmla="*/ 56861 w 1422631"/>
                  <a:gd name="connsiteY24" fmla="*/ 1116124 h 2117692"/>
                  <a:gd name="connsiteX25" fmla="*/ 20857 w 1422631"/>
                  <a:gd name="connsiteY25" fmla="*/ 1080120 h 2117692"/>
                  <a:gd name="connsiteX26" fmla="*/ 308889 w 1422631"/>
                  <a:gd name="connsiteY26" fmla="*/ 900100 h 2117692"/>
                  <a:gd name="connsiteX27" fmla="*/ 416901 w 1422631"/>
                  <a:gd name="connsiteY27" fmla="*/ 612068 h 2117692"/>
                  <a:gd name="connsiteX28" fmla="*/ 524913 w 1422631"/>
                  <a:gd name="connsiteY28" fmla="*/ 468052 h 2117692"/>
                  <a:gd name="connsiteX29" fmla="*/ 632925 w 1422631"/>
                  <a:gd name="connsiteY29" fmla="*/ 360040 h 2117692"/>
                  <a:gd name="connsiteX30" fmla="*/ 704933 w 1422631"/>
                  <a:gd name="connsiteY30" fmla="*/ 216024 h 2117692"/>
                  <a:gd name="connsiteX31" fmla="*/ 1208989 w 1422631"/>
                  <a:gd name="connsiteY31" fmla="*/ 0 h 2117692"/>
                  <a:gd name="connsiteX0" fmla="*/ 1422631 w 1422631"/>
                  <a:gd name="connsiteY0" fmla="*/ 2015951 h 2117692"/>
                  <a:gd name="connsiteX1" fmla="*/ 1389293 w 1422631"/>
                  <a:gd name="connsiteY1" fmla="*/ 2056433 h 2117692"/>
                  <a:gd name="connsiteX2" fmla="*/ 1336906 w 1422631"/>
                  <a:gd name="connsiteY2" fmla="*/ 2063576 h 2117692"/>
                  <a:gd name="connsiteX3" fmla="*/ 1203556 w 1422631"/>
                  <a:gd name="connsiteY3" fmla="*/ 2113583 h 2117692"/>
                  <a:gd name="connsiteX4" fmla="*/ 1100976 w 1422631"/>
                  <a:gd name="connsiteY4" fmla="*/ 2088232 h 2117692"/>
                  <a:gd name="connsiteX5" fmla="*/ 967812 w 1422631"/>
                  <a:gd name="connsiteY5" fmla="*/ 2044526 h 2117692"/>
                  <a:gd name="connsiteX6" fmla="*/ 860656 w 1422631"/>
                  <a:gd name="connsiteY6" fmla="*/ 1932608 h 2117692"/>
                  <a:gd name="connsiteX7" fmla="*/ 824937 w 1422631"/>
                  <a:gd name="connsiteY7" fmla="*/ 1882601 h 2117692"/>
                  <a:gd name="connsiteX8" fmla="*/ 751118 w 1422631"/>
                  <a:gd name="connsiteY8" fmla="*/ 1827833 h 2117692"/>
                  <a:gd name="connsiteX9" fmla="*/ 720162 w 1422631"/>
                  <a:gd name="connsiteY9" fmla="*/ 1773064 h 2117692"/>
                  <a:gd name="connsiteX10" fmla="*/ 670156 w 1422631"/>
                  <a:gd name="connsiteY10" fmla="*/ 1715914 h 2117692"/>
                  <a:gd name="connsiteX11" fmla="*/ 608243 w 1422631"/>
                  <a:gd name="connsiteY11" fmla="*/ 1592089 h 2117692"/>
                  <a:gd name="connsiteX12" fmla="*/ 574906 w 1422631"/>
                  <a:gd name="connsiteY12" fmla="*/ 1553989 h 2117692"/>
                  <a:gd name="connsiteX13" fmla="*/ 510612 w 1422631"/>
                  <a:gd name="connsiteY13" fmla="*/ 1513508 h 2117692"/>
                  <a:gd name="connsiteX14" fmla="*/ 472512 w 1422631"/>
                  <a:gd name="connsiteY14" fmla="*/ 1475408 h 2117692"/>
                  <a:gd name="connsiteX15" fmla="*/ 448700 w 1422631"/>
                  <a:gd name="connsiteY15" fmla="*/ 1427783 h 2117692"/>
                  <a:gd name="connsiteX16" fmla="*/ 417743 w 1422631"/>
                  <a:gd name="connsiteY16" fmla="*/ 1377776 h 2117692"/>
                  <a:gd name="connsiteX17" fmla="*/ 308889 w 1422631"/>
                  <a:gd name="connsiteY17" fmla="*/ 1368152 h 2117692"/>
                  <a:gd name="connsiteX18" fmla="*/ 272884 w 1422631"/>
                  <a:gd name="connsiteY18" fmla="*/ 1332148 h 2117692"/>
                  <a:gd name="connsiteX19" fmla="*/ 236880 w 1422631"/>
                  <a:gd name="connsiteY19" fmla="*/ 1296144 h 2117692"/>
                  <a:gd name="connsiteX20" fmla="*/ 200877 w 1422631"/>
                  <a:gd name="connsiteY20" fmla="*/ 1296144 h 2117692"/>
                  <a:gd name="connsiteX21" fmla="*/ 164873 w 1422631"/>
                  <a:gd name="connsiteY21" fmla="*/ 1260140 h 2117692"/>
                  <a:gd name="connsiteX22" fmla="*/ 128869 w 1422631"/>
                  <a:gd name="connsiteY22" fmla="*/ 1224136 h 2117692"/>
                  <a:gd name="connsiteX23" fmla="*/ 92865 w 1422631"/>
                  <a:gd name="connsiteY23" fmla="*/ 1188132 h 2117692"/>
                  <a:gd name="connsiteX24" fmla="*/ 56861 w 1422631"/>
                  <a:gd name="connsiteY24" fmla="*/ 1116124 h 2117692"/>
                  <a:gd name="connsiteX25" fmla="*/ 20857 w 1422631"/>
                  <a:gd name="connsiteY25" fmla="*/ 1080120 h 2117692"/>
                  <a:gd name="connsiteX26" fmla="*/ 308890 w 1422631"/>
                  <a:gd name="connsiteY26" fmla="*/ 900100 h 2117692"/>
                  <a:gd name="connsiteX27" fmla="*/ 416901 w 1422631"/>
                  <a:gd name="connsiteY27" fmla="*/ 612068 h 2117692"/>
                  <a:gd name="connsiteX28" fmla="*/ 524913 w 1422631"/>
                  <a:gd name="connsiteY28" fmla="*/ 468052 h 2117692"/>
                  <a:gd name="connsiteX29" fmla="*/ 632925 w 1422631"/>
                  <a:gd name="connsiteY29" fmla="*/ 360040 h 2117692"/>
                  <a:gd name="connsiteX30" fmla="*/ 704933 w 1422631"/>
                  <a:gd name="connsiteY30" fmla="*/ 216024 h 2117692"/>
                  <a:gd name="connsiteX31" fmla="*/ 1208989 w 1422631"/>
                  <a:gd name="connsiteY31" fmla="*/ 0 h 2117692"/>
                  <a:gd name="connsiteX0" fmla="*/ 1422631 w 1422631"/>
                  <a:gd name="connsiteY0" fmla="*/ 2015951 h 2117692"/>
                  <a:gd name="connsiteX1" fmla="*/ 1389293 w 1422631"/>
                  <a:gd name="connsiteY1" fmla="*/ 2056433 h 2117692"/>
                  <a:gd name="connsiteX2" fmla="*/ 1336906 w 1422631"/>
                  <a:gd name="connsiteY2" fmla="*/ 2063576 h 2117692"/>
                  <a:gd name="connsiteX3" fmla="*/ 1203556 w 1422631"/>
                  <a:gd name="connsiteY3" fmla="*/ 2113583 h 2117692"/>
                  <a:gd name="connsiteX4" fmla="*/ 1100976 w 1422631"/>
                  <a:gd name="connsiteY4" fmla="*/ 2088232 h 2117692"/>
                  <a:gd name="connsiteX5" fmla="*/ 967812 w 1422631"/>
                  <a:gd name="connsiteY5" fmla="*/ 2044526 h 2117692"/>
                  <a:gd name="connsiteX6" fmla="*/ 860656 w 1422631"/>
                  <a:gd name="connsiteY6" fmla="*/ 1932608 h 2117692"/>
                  <a:gd name="connsiteX7" fmla="*/ 824937 w 1422631"/>
                  <a:gd name="connsiteY7" fmla="*/ 1882601 h 2117692"/>
                  <a:gd name="connsiteX8" fmla="*/ 751118 w 1422631"/>
                  <a:gd name="connsiteY8" fmla="*/ 1827833 h 2117692"/>
                  <a:gd name="connsiteX9" fmla="*/ 720162 w 1422631"/>
                  <a:gd name="connsiteY9" fmla="*/ 1773064 h 2117692"/>
                  <a:gd name="connsiteX10" fmla="*/ 670156 w 1422631"/>
                  <a:gd name="connsiteY10" fmla="*/ 1715914 h 2117692"/>
                  <a:gd name="connsiteX11" fmla="*/ 608243 w 1422631"/>
                  <a:gd name="connsiteY11" fmla="*/ 1592089 h 2117692"/>
                  <a:gd name="connsiteX12" fmla="*/ 574906 w 1422631"/>
                  <a:gd name="connsiteY12" fmla="*/ 1553989 h 2117692"/>
                  <a:gd name="connsiteX13" fmla="*/ 510612 w 1422631"/>
                  <a:gd name="connsiteY13" fmla="*/ 1513508 h 2117692"/>
                  <a:gd name="connsiteX14" fmla="*/ 472512 w 1422631"/>
                  <a:gd name="connsiteY14" fmla="*/ 1475408 h 2117692"/>
                  <a:gd name="connsiteX15" fmla="*/ 448700 w 1422631"/>
                  <a:gd name="connsiteY15" fmla="*/ 1427783 h 2117692"/>
                  <a:gd name="connsiteX16" fmla="*/ 417743 w 1422631"/>
                  <a:gd name="connsiteY16" fmla="*/ 1377776 h 2117692"/>
                  <a:gd name="connsiteX17" fmla="*/ 308889 w 1422631"/>
                  <a:gd name="connsiteY17" fmla="*/ 1368152 h 2117692"/>
                  <a:gd name="connsiteX18" fmla="*/ 272884 w 1422631"/>
                  <a:gd name="connsiteY18" fmla="*/ 1332148 h 2117692"/>
                  <a:gd name="connsiteX19" fmla="*/ 236880 w 1422631"/>
                  <a:gd name="connsiteY19" fmla="*/ 1296144 h 2117692"/>
                  <a:gd name="connsiteX20" fmla="*/ 200877 w 1422631"/>
                  <a:gd name="connsiteY20" fmla="*/ 1296144 h 2117692"/>
                  <a:gd name="connsiteX21" fmla="*/ 164873 w 1422631"/>
                  <a:gd name="connsiteY21" fmla="*/ 1260140 h 2117692"/>
                  <a:gd name="connsiteX22" fmla="*/ 128869 w 1422631"/>
                  <a:gd name="connsiteY22" fmla="*/ 1224136 h 2117692"/>
                  <a:gd name="connsiteX23" fmla="*/ 92865 w 1422631"/>
                  <a:gd name="connsiteY23" fmla="*/ 1188132 h 2117692"/>
                  <a:gd name="connsiteX24" fmla="*/ 56861 w 1422631"/>
                  <a:gd name="connsiteY24" fmla="*/ 1116124 h 2117692"/>
                  <a:gd name="connsiteX25" fmla="*/ 20857 w 1422631"/>
                  <a:gd name="connsiteY25" fmla="*/ 1080120 h 2117692"/>
                  <a:gd name="connsiteX26" fmla="*/ 416901 w 1422631"/>
                  <a:gd name="connsiteY26" fmla="*/ 612068 h 2117692"/>
                  <a:gd name="connsiteX27" fmla="*/ 524913 w 1422631"/>
                  <a:gd name="connsiteY27" fmla="*/ 468052 h 2117692"/>
                  <a:gd name="connsiteX28" fmla="*/ 632925 w 1422631"/>
                  <a:gd name="connsiteY28" fmla="*/ 360040 h 2117692"/>
                  <a:gd name="connsiteX29" fmla="*/ 704933 w 1422631"/>
                  <a:gd name="connsiteY29" fmla="*/ 216024 h 2117692"/>
                  <a:gd name="connsiteX30" fmla="*/ 1208989 w 1422631"/>
                  <a:gd name="connsiteY30" fmla="*/ 0 h 2117692"/>
                  <a:gd name="connsiteX0" fmla="*/ 1422631 w 1422631"/>
                  <a:gd name="connsiteY0" fmla="*/ 2015951 h 2117692"/>
                  <a:gd name="connsiteX1" fmla="*/ 1389293 w 1422631"/>
                  <a:gd name="connsiteY1" fmla="*/ 2056433 h 2117692"/>
                  <a:gd name="connsiteX2" fmla="*/ 1336906 w 1422631"/>
                  <a:gd name="connsiteY2" fmla="*/ 2063576 h 2117692"/>
                  <a:gd name="connsiteX3" fmla="*/ 1203556 w 1422631"/>
                  <a:gd name="connsiteY3" fmla="*/ 2113583 h 2117692"/>
                  <a:gd name="connsiteX4" fmla="*/ 1100976 w 1422631"/>
                  <a:gd name="connsiteY4" fmla="*/ 2088232 h 2117692"/>
                  <a:gd name="connsiteX5" fmla="*/ 967812 w 1422631"/>
                  <a:gd name="connsiteY5" fmla="*/ 2044526 h 2117692"/>
                  <a:gd name="connsiteX6" fmla="*/ 860656 w 1422631"/>
                  <a:gd name="connsiteY6" fmla="*/ 1932608 h 2117692"/>
                  <a:gd name="connsiteX7" fmla="*/ 824937 w 1422631"/>
                  <a:gd name="connsiteY7" fmla="*/ 1882601 h 2117692"/>
                  <a:gd name="connsiteX8" fmla="*/ 751118 w 1422631"/>
                  <a:gd name="connsiteY8" fmla="*/ 1827833 h 2117692"/>
                  <a:gd name="connsiteX9" fmla="*/ 720162 w 1422631"/>
                  <a:gd name="connsiteY9" fmla="*/ 1773064 h 2117692"/>
                  <a:gd name="connsiteX10" fmla="*/ 670156 w 1422631"/>
                  <a:gd name="connsiteY10" fmla="*/ 1715914 h 2117692"/>
                  <a:gd name="connsiteX11" fmla="*/ 608243 w 1422631"/>
                  <a:gd name="connsiteY11" fmla="*/ 1592089 h 2117692"/>
                  <a:gd name="connsiteX12" fmla="*/ 574906 w 1422631"/>
                  <a:gd name="connsiteY12" fmla="*/ 1553989 h 2117692"/>
                  <a:gd name="connsiteX13" fmla="*/ 510612 w 1422631"/>
                  <a:gd name="connsiteY13" fmla="*/ 1513508 h 2117692"/>
                  <a:gd name="connsiteX14" fmla="*/ 472512 w 1422631"/>
                  <a:gd name="connsiteY14" fmla="*/ 1475408 h 2117692"/>
                  <a:gd name="connsiteX15" fmla="*/ 448700 w 1422631"/>
                  <a:gd name="connsiteY15" fmla="*/ 1427783 h 2117692"/>
                  <a:gd name="connsiteX16" fmla="*/ 417743 w 1422631"/>
                  <a:gd name="connsiteY16" fmla="*/ 1377776 h 2117692"/>
                  <a:gd name="connsiteX17" fmla="*/ 308889 w 1422631"/>
                  <a:gd name="connsiteY17" fmla="*/ 1368152 h 2117692"/>
                  <a:gd name="connsiteX18" fmla="*/ 272884 w 1422631"/>
                  <a:gd name="connsiteY18" fmla="*/ 1332148 h 2117692"/>
                  <a:gd name="connsiteX19" fmla="*/ 236880 w 1422631"/>
                  <a:gd name="connsiteY19" fmla="*/ 1296144 h 2117692"/>
                  <a:gd name="connsiteX20" fmla="*/ 200877 w 1422631"/>
                  <a:gd name="connsiteY20" fmla="*/ 1296144 h 2117692"/>
                  <a:gd name="connsiteX21" fmla="*/ 164873 w 1422631"/>
                  <a:gd name="connsiteY21" fmla="*/ 1260140 h 2117692"/>
                  <a:gd name="connsiteX22" fmla="*/ 128869 w 1422631"/>
                  <a:gd name="connsiteY22" fmla="*/ 1224136 h 2117692"/>
                  <a:gd name="connsiteX23" fmla="*/ 92865 w 1422631"/>
                  <a:gd name="connsiteY23" fmla="*/ 1188132 h 2117692"/>
                  <a:gd name="connsiteX24" fmla="*/ 56861 w 1422631"/>
                  <a:gd name="connsiteY24" fmla="*/ 1116124 h 2117692"/>
                  <a:gd name="connsiteX25" fmla="*/ 20857 w 1422631"/>
                  <a:gd name="connsiteY25" fmla="*/ 1080120 h 2117692"/>
                  <a:gd name="connsiteX26" fmla="*/ 416902 w 1422631"/>
                  <a:gd name="connsiteY26" fmla="*/ 612068 h 2117692"/>
                  <a:gd name="connsiteX27" fmla="*/ 524913 w 1422631"/>
                  <a:gd name="connsiteY27" fmla="*/ 468052 h 2117692"/>
                  <a:gd name="connsiteX28" fmla="*/ 632925 w 1422631"/>
                  <a:gd name="connsiteY28" fmla="*/ 360040 h 2117692"/>
                  <a:gd name="connsiteX29" fmla="*/ 704933 w 1422631"/>
                  <a:gd name="connsiteY29" fmla="*/ 216024 h 2117692"/>
                  <a:gd name="connsiteX30" fmla="*/ 1208989 w 1422631"/>
                  <a:gd name="connsiteY30" fmla="*/ 0 h 2117692"/>
                  <a:gd name="connsiteX0" fmla="*/ 1422631 w 1422631"/>
                  <a:gd name="connsiteY0" fmla="*/ 2015951 h 2117692"/>
                  <a:gd name="connsiteX1" fmla="*/ 1389293 w 1422631"/>
                  <a:gd name="connsiteY1" fmla="*/ 2056433 h 2117692"/>
                  <a:gd name="connsiteX2" fmla="*/ 1336906 w 1422631"/>
                  <a:gd name="connsiteY2" fmla="*/ 2063576 h 2117692"/>
                  <a:gd name="connsiteX3" fmla="*/ 1203556 w 1422631"/>
                  <a:gd name="connsiteY3" fmla="*/ 2113583 h 2117692"/>
                  <a:gd name="connsiteX4" fmla="*/ 1100976 w 1422631"/>
                  <a:gd name="connsiteY4" fmla="*/ 2088232 h 2117692"/>
                  <a:gd name="connsiteX5" fmla="*/ 967812 w 1422631"/>
                  <a:gd name="connsiteY5" fmla="*/ 2044526 h 2117692"/>
                  <a:gd name="connsiteX6" fmla="*/ 860656 w 1422631"/>
                  <a:gd name="connsiteY6" fmla="*/ 1932608 h 2117692"/>
                  <a:gd name="connsiteX7" fmla="*/ 824937 w 1422631"/>
                  <a:gd name="connsiteY7" fmla="*/ 1882601 h 2117692"/>
                  <a:gd name="connsiteX8" fmla="*/ 751118 w 1422631"/>
                  <a:gd name="connsiteY8" fmla="*/ 1827833 h 2117692"/>
                  <a:gd name="connsiteX9" fmla="*/ 720162 w 1422631"/>
                  <a:gd name="connsiteY9" fmla="*/ 1773064 h 2117692"/>
                  <a:gd name="connsiteX10" fmla="*/ 670156 w 1422631"/>
                  <a:gd name="connsiteY10" fmla="*/ 1715914 h 2117692"/>
                  <a:gd name="connsiteX11" fmla="*/ 608243 w 1422631"/>
                  <a:gd name="connsiteY11" fmla="*/ 1592089 h 2117692"/>
                  <a:gd name="connsiteX12" fmla="*/ 574906 w 1422631"/>
                  <a:gd name="connsiteY12" fmla="*/ 1553989 h 2117692"/>
                  <a:gd name="connsiteX13" fmla="*/ 510612 w 1422631"/>
                  <a:gd name="connsiteY13" fmla="*/ 1513508 h 2117692"/>
                  <a:gd name="connsiteX14" fmla="*/ 472512 w 1422631"/>
                  <a:gd name="connsiteY14" fmla="*/ 1475408 h 2117692"/>
                  <a:gd name="connsiteX15" fmla="*/ 448700 w 1422631"/>
                  <a:gd name="connsiteY15" fmla="*/ 1427783 h 2117692"/>
                  <a:gd name="connsiteX16" fmla="*/ 417743 w 1422631"/>
                  <a:gd name="connsiteY16" fmla="*/ 1377776 h 2117692"/>
                  <a:gd name="connsiteX17" fmla="*/ 308889 w 1422631"/>
                  <a:gd name="connsiteY17" fmla="*/ 1368152 h 2117692"/>
                  <a:gd name="connsiteX18" fmla="*/ 272884 w 1422631"/>
                  <a:gd name="connsiteY18" fmla="*/ 1332148 h 2117692"/>
                  <a:gd name="connsiteX19" fmla="*/ 236880 w 1422631"/>
                  <a:gd name="connsiteY19" fmla="*/ 1296144 h 2117692"/>
                  <a:gd name="connsiteX20" fmla="*/ 200877 w 1422631"/>
                  <a:gd name="connsiteY20" fmla="*/ 1296144 h 2117692"/>
                  <a:gd name="connsiteX21" fmla="*/ 164873 w 1422631"/>
                  <a:gd name="connsiteY21" fmla="*/ 1260140 h 2117692"/>
                  <a:gd name="connsiteX22" fmla="*/ 128869 w 1422631"/>
                  <a:gd name="connsiteY22" fmla="*/ 1224136 h 2117692"/>
                  <a:gd name="connsiteX23" fmla="*/ 92865 w 1422631"/>
                  <a:gd name="connsiteY23" fmla="*/ 1188132 h 2117692"/>
                  <a:gd name="connsiteX24" fmla="*/ 56861 w 1422631"/>
                  <a:gd name="connsiteY24" fmla="*/ 1116124 h 2117692"/>
                  <a:gd name="connsiteX25" fmla="*/ 20857 w 1422631"/>
                  <a:gd name="connsiteY25" fmla="*/ 1080120 h 2117692"/>
                  <a:gd name="connsiteX26" fmla="*/ 524913 w 1422631"/>
                  <a:gd name="connsiteY26" fmla="*/ 468052 h 2117692"/>
                  <a:gd name="connsiteX27" fmla="*/ 632925 w 1422631"/>
                  <a:gd name="connsiteY27" fmla="*/ 360040 h 2117692"/>
                  <a:gd name="connsiteX28" fmla="*/ 704933 w 1422631"/>
                  <a:gd name="connsiteY28" fmla="*/ 216024 h 2117692"/>
                  <a:gd name="connsiteX29" fmla="*/ 1208989 w 1422631"/>
                  <a:gd name="connsiteY29" fmla="*/ 0 h 2117692"/>
                  <a:gd name="connsiteX0" fmla="*/ 1422631 w 1422631"/>
                  <a:gd name="connsiteY0" fmla="*/ 2015951 h 2117692"/>
                  <a:gd name="connsiteX1" fmla="*/ 1389293 w 1422631"/>
                  <a:gd name="connsiteY1" fmla="*/ 2056433 h 2117692"/>
                  <a:gd name="connsiteX2" fmla="*/ 1336906 w 1422631"/>
                  <a:gd name="connsiteY2" fmla="*/ 2063576 h 2117692"/>
                  <a:gd name="connsiteX3" fmla="*/ 1203556 w 1422631"/>
                  <a:gd name="connsiteY3" fmla="*/ 2113583 h 2117692"/>
                  <a:gd name="connsiteX4" fmla="*/ 1100976 w 1422631"/>
                  <a:gd name="connsiteY4" fmla="*/ 2088232 h 2117692"/>
                  <a:gd name="connsiteX5" fmla="*/ 967812 w 1422631"/>
                  <a:gd name="connsiteY5" fmla="*/ 2044526 h 2117692"/>
                  <a:gd name="connsiteX6" fmla="*/ 860656 w 1422631"/>
                  <a:gd name="connsiteY6" fmla="*/ 1932608 h 2117692"/>
                  <a:gd name="connsiteX7" fmla="*/ 824937 w 1422631"/>
                  <a:gd name="connsiteY7" fmla="*/ 1882601 h 2117692"/>
                  <a:gd name="connsiteX8" fmla="*/ 751118 w 1422631"/>
                  <a:gd name="connsiteY8" fmla="*/ 1827833 h 2117692"/>
                  <a:gd name="connsiteX9" fmla="*/ 720162 w 1422631"/>
                  <a:gd name="connsiteY9" fmla="*/ 1773064 h 2117692"/>
                  <a:gd name="connsiteX10" fmla="*/ 670156 w 1422631"/>
                  <a:gd name="connsiteY10" fmla="*/ 1715914 h 2117692"/>
                  <a:gd name="connsiteX11" fmla="*/ 608243 w 1422631"/>
                  <a:gd name="connsiteY11" fmla="*/ 1592089 h 2117692"/>
                  <a:gd name="connsiteX12" fmla="*/ 574906 w 1422631"/>
                  <a:gd name="connsiteY12" fmla="*/ 1553989 h 2117692"/>
                  <a:gd name="connsiteX13" fmla="*/ 510612 w 1422631"/>
                  <a:gd name="connsiteY13" fmla="*/ 1513508 h 2117692"/>
                  <a:gd name="connsiteX14" fmla="*/ 472512 w 1422631"/>
                  <a:gd name="connsiteY14" fmla="*/ 1475408 h 2117692"/>
                  <a:gd name="connsiteX15" fmla="*/ 448700 w 1422631"/>
                  <a:gd name="connsiteY15" fmla="*/ 1427783 h 2117692"/>
                  <a:gd name="connsiteX16" fmla="*/ 417743 w 1422631"/>
                  <a:gd name="connsiteY16" fmla="*/ 1377776 h 2117692"/>
                  <a:gd name="connsiteX17" fmla="*/ 308889 w 1422631"/>
                  <a:gd name="connsiteY17" fmla="*/ 1368152 h 2117692"/>
                  <a:gd name="connsiteX18" fmla="*/ 272884 w 1422631"/>
                  <a:gd name="connsiteY18" fmla="*/ 1332148 h 2117692"/>
                  <a:gd name="connsiteX19" fmla="*/ 236880 w 1422631"/>
                  <a:gd name="connsiteY19" fmla="*/ 1296144 h 2117692"/>
                  <a:gd name="connsiteX20" fmla="*/ 200877 w 1422631"/>
                  <a:gd name="connsiteY20" fmla="*/ 1296144 h 2117692"/>
                  <a:gd name="connsiteX21" fmla="*/ 164873 w 1422631"/>
                  <a:gd name="connsiteY21" fmla="*/ 1260140 h 2117692"/>
                  <a:gd name="connsiteX22" fmla="*/ 128869 w 1422631"/>
                  <a:gd name="connsiteY22" fmla="*/ 1224136 h 2117692"/>
                  <a:gd name="connsiteX23" fmla="*/ 92865 w 1422631"/>
                  <a:gd name="connsiteY23" fmla="*/ 1188132 h 2117692"/>
                  <a:gd name="connsiteX24" fmla="*/ 56861 w 1422631"/>
                  <a:gd name="connsiteY24" fmla="*/ 1116124 h 2117692"/>
                  <a:gd name="connsiteX25" fmla="*/ 20857 w 1422631"/>
                  <a:gd name="connsiteY25" fmla="*/ 1080120 h 2117692"/>
                  <a:gd name="connsiteX26" fmla="*/ 632925 w 1422631"/>
                  <a:gd name="connsiteY26" fmla="*/ 360040 h 2117692"/>
                  <a:gd name="connsiteX27" fmla="*/ 704933 w 1422631"/>
                  <a:gd name="connsiteY27" fmla="*/ 216024 h 2117692"/>
                  <a:gd name="connsiteX28" fmla="*/ 1208989 w 1422631"/>
                  <a:gd name="connsiteY28" fmla="*/ 0 h 2117692"/>
                  <a:gd name="connsiteX0" fmla="*/ 1422631 w 1422631"/>
                  <a:gd name="connsiteY0" fmla="*/ 2015951 h 2117692"/>
                  <a:gd name="connsiteX1" fmla="*/ 1389293 w 1422631"/>
                  <a:gd name="connsiteY1" fmla="*/ 2056433 h 2117692"/>
                  <a:gd name="connsiteX2" fmla="*/ 1336906 w 1422631"/>
                  <a:gd name="connsiteY2" fmla="*/ 2063576 h 2117692"/>
                  <a:gd name="connsiteX3" fmla="*/ 1203556 w 1422631"/>
                  <a:gd name="connsiteY3" fmla="*/ 2113583 h 2117692"/>
                  <a:gd name="connsiteX4" fmla="*/ 1100976 w 1422631"/>
                  <a:gd name="connsiteY4" fmla="*/ 2088232 h 2117692"/>
                  <a:gd name="connsiteX5" fmla="*/ 967812 w 1422631"/>
                  <a:gd name="connsiteY5" fmla="*/ 2044526 h 2117692"/>
                  <a:gd name="connsiteX6" fmla="*/ 860656 w 1422631"/>
                  <a:gd name="connsiteY6" fmla="*/ 1932608 h 2117692"/>
                  <a:gd name="connsiteX7" fmla="*/ 824937 w 1422631"/>
                  <a:gd name="connsiteY7" fmla="*/ 1882601 h 2117692"/>
                  <a:gd name="connsiteX8" fmla="*/ 751118 w 1422631"/>
                  <a:gd name="connsiteY8" fmla="*/ 1827833 h 2117692"/>
                  <a:gd name="connsiteX9" fmla="*/ 720162 w 1422631"/>
                  <a:gd name="connsiteY9" fmla="*/ 1773064 h 2117692"/>
                  <a:gd name="connsiteX10" fmla="*/ 670156 w 1422631"/>
                  <a:gd name="connsiteY10" fmla="*/ 1715914 h 2117692"/>
                  <a:gd name="connsiteX11" fmla="*/ 608243 w 1422631"/>
                  <a:gd name="connsiteY11" fmla="*/ 1592089 h 2117692"/>
                  <a:gd name="connsiteX12" fmla="*/ 574906 w 1422631"/>
                  <a:gd name="connsiteY12" fmla="*/ 1553989 h 2117692"/>
                  <a:gd name="connsiteX13" fmla="*/ 510612 w 1422631"/>
                  <a:gd name="connsiteY13" fmla="*/ 1513508 h 2117692"/>
                  <a:gd name="connsiteX14" fmla="*/ 472512 w 1422631"/>
                  <a:gd name="connsiteY14" fmla="*/ 1475408 h 2117692"/>
                  <a:gd name="connsiteX15" fmla="*/ 448700 w 1422631"/>
                  <a:gd name="connsiteY15" fmla="*/ 1427783 h 2117692"/>
                  <a:gd name="connsiteX16" fmla="*/ 417743 w 1422631"/>
                  <a:gd name="connsiteY16" fmla="*/ 1377776 h 2117692"/>
                  <a:gd name="connsiteX17" fmla="*/ 308889 w 1422631"/>
                  <a:gd name="connsiteY17" fmla="*/ 1368152 h 2117692"/>
                  <a:gd name="connsiteX18" fmla="*/ 272884 w 1422631"/>
                  <a:gd name="connsiteY18" fmla="*/ 1332148 h 2117692"/>
                  <a:gd name="connsiteX19" fmla="*/ 236880 w 1422631"/>
                  <a:gd name="connsiteY19" fmla="*/ 1296144 h 2117692"/>
                  <a:gd name="connsiteX20" fmla="*/ 200877 w 1422631"/>
                  <a:gd name="connsiteY20" fmla="*/ 1296144 h 2117692"/>
                  <a:gd name="connsiteX21" fmla="*/ 164873 w 1422631"/>
                  <a:gd name="connsiteY21" fmla="*/ 1260140 h 2117692"/>
                  <a:gd name="connsiteX22" fmla="*/ 128869 w 1422631"/>
                  <a:gd name="connsiteY22" fmla="*/ 1224136 h 2117692"/>
                  <a:gd name="connsiteX23" fmla="*/ 92865 w 1422631"/>
                  <a:gd name="connsiteY23" fmla="*/ 1188132 h 2117692"/>
                  <a:gd name="connsiteX24" fmla="*/ 56861 w 1422631"/>
                  <a:gd name="connsiteY24" fmla="*/ 1116124 h 2117692"/>
                  <a:gd name="connsiteX25" fmla="*/ 20857 w 1422631"/>
                  <a:gd name="connsiteY25" fmla="*/ 1080120 h 2117692"/>
                  <a:gd name="connsiteX26" fmla="*/ 704933 w 1422631"/>
                  <a:gd name="connsiteY26" fmla="*/ 216024 h 2117692"/>
                  <a:gd name="connsiteX27" fmla="*/ 1208989 w 1422631"/>
                  <a:gd name="connsiteY27" fmla="*/ 0 h 2117692"/>
                  <a:gd name="connsiteX0" fmla="*/ 1422631 w 1422631"/>
                  <a:gd name="connsiteY0" fmla="*/ 2015951 h 2117692"/>
                  <a:gd name="connsiteX1" fmla="*/ 1389293 w 1422631"/>
                  <a:gd name="connsiteY1" fmla="*/ 2056433 h 2117692"/>
                  <a:gd name="connsiteX2" fmla="*/ 1336906 w 1422631"/>
                  <a:gd name="connsiteY2" fmla="*/ 2063576 h 2117692"/>
                  <a:gd name="connsiteX3" fmla="*/ 1203556 w 1422631"/>
                  <a:gd name="connsiteY3" fmla="*/ 2113583 h 2117692"/>
                  <a:gd name="connsiteX4" fmla="*/ 1100976 w 1422631"/>
                  <a:gd name="connsiteY4" fmla="*/ 2088232 h 2117692"/>
                  <a:gd name="connsiteX5" fmla="*/ 967812 w 1422631"/>
                  <a:gd name="connsiteY5" fmla="*/ 2044526 h 2117692"/>
                  <a:gd name="connsiteX6" fmla="*/ 860656 w 1422631"/>
                  <a:gd name="connsiteY6" fmla="*/ 1932608 h 2117692"/>
                  <a:gd name="connsiteX7" fmla="*/ 824937 w 1422631"/>
                  <a:gd name="connsiteY7" fmla="*/ 1882601 h 2117692"/>
                  <a:gd name="connsiteX8" fmla="*/ 751118 w 1422631"/>
                  <a:gd name="connsiteY8" fmla="*/ 1827833 h 2117692"/>
                  <a:gd name="connsiteX9" fmla="*/ 720162 w 1422631"/>
                  <a:gd name="connsiteY9" fmla="*/ 1773064 h 2117692"/>
                  <a:gd name="connsiteX10" fmla="*/ 670156 w 1422631"/>
                  <a:gd name="connsiteY10" fmla="*/ 1715914 h 2117692"/>
                  <a:gd name="connsiteX11" fmla="*/ 608243 w 1422631"/>
                  <a:gd name="connsiteY11" fmla="*/ 1592089 h 2117692"/>
                  <a:gd name="connsiteX12" fmla="*/ 574906 w 1422631"/>
                  <a:gd name="connsiteY12" fmla="*/ 1553989 h 2117692"/>
                  <a:gd name="connsiteX13" fmla="*/ 510612 w 1422631"/>
                  <a:gd name="connsiteY13" fmla="*/ 1513508 h 2117692"/>
                  <a:gd name="connsiteX14" fmla="*/ 472512 w 1422631"/>
                  <a:gd name="connsiteY14" fmla="*/ 1475408 h 2117692"/>
                  <a:gd name="connsiteX15" fmla="*/ 448700 w 1422631"/>
                  <a:gd name="connsiteY15" fmla="*/ 1427783 h 2117692"/>
                  <a:gd name="connsiteX16" fmla="*/ 417743 w 1422631"/>
                  <a:gd name="connsiteY16" fmla="*/ 1377776 h 2117692"/>
                  <a:gd name="connsiteX17" fmla="*/ 308889 w 1422631"/>
                  <a:gd name="connsiteY17" fmla="*/ 1368152 h 2117692"/>
                  <a:gd name="connsiteX18" fmla="*/ 272884 w 1422631"/>
                  <a:gd name="connsiteY18" fmla="*/ 1332148 h 2117692"/>
                  <a:gd name="connsiteX19" fmla="*/ 236880 w 1422631"/>
                  <a:gd name="connsiteY19" fmla="*/ 1296144 h 2117692"/>
                  <a:gd name="connsiteX20" fmla="*/ 200877 w 1422631"/>
                  <a:gd name="connsiteY20" fmla="*/ 1296144 h 2117692"/>
                  <a:gd name="connsiteX21" fmla="*/ 164873 w 1422631"/>
                  <a:gd name="connsiteY21" fmla="*/ 1260140 h 2117692"/>
                  <a:gd name="connsiteX22" fmla="*/ 128869 w 1422631"/>
                  <a:gd name="connsiteY22" fmla="*/ 1224136 h 2117692"/>
                  <a:gd name="connsiteX23" fmla="*/ 92865 w 1422631"/>
                  <a:gd name="connsiteY23" fmla="*/ 1188132 h 2117692"/>
                  <a:gd name="connsiteX24" fmla="*/ 56861 w 1422631"/>
                  <a:gd name="connsiteY24" fmla="*/ 1116124 h 2117692"/>
                  <a:gd name="connsiteX25" fmla="*/ 20857 w 1422631"/>
                  <a:gd name="connsiteY25" fmla="*/ 1080120 h 2117692"/>
                  <a:gd name="connsiteX26" fmla="*/ 1208989 w 1422631"/>
                  <a:gd name="connsiteY26" fmla="*/ 0 h 2117692"/>
                  <a:gd name="connsiteX0" fmla="*/ 1422631 w 1422631"/>
                  <a:gd name="connsiteY0" fmla="*/ 2015951 h 2117692"/>
                  <a:gd name="connsiteX1" fmla="*/ 1389293 w 1422631"/>
                  <a:gd name="connsiteY1" fmla="*/ 2056433 h 2117692"/>
                  <a:gd name="connsiteX2" fmla="*/ 1336906 w 1422631"/>
                  <a:gd name="connsiteY2" fmla="*/ 2063576 h 2117692"/>
                  <a:gd name="connsiteX3" fmla="*/ 1203556 w 1422631"/>
                  <a:gd name="connsiteY3" fmla="*/ 2113583 h 2117692"/>
                  <a:gd name="connsiteX4" fmla="*/ 1100976 w 1422631"/>
                  <a:gd name="connsiteY4" fmla="*/ 2088232 h 2117692"/>
                  <a:gd name="connsiteX5" fmla="*/ 967812 w 1422631"/>
                  <a:gd name="connsiteY5" fmla="*/ 2044526 h 2117692"/>
                  <a:gd name="connsiteX6" fmla="*/ 860656 w 1422631"/>
                  <a:gd name="connsiteY6" fmla="*/ 1932608 h 2117692"/>
                  <a:gd name="connsiteX7" fmla="*/ 824937 w 1422631"/>
                  <a:gd name="connsiteY7" fmla="*/ 1882601 h 2117692"/>
                  <a:gd name="connsiteX8" fmla="*/ 751118 w 1422631"/>
                  <a:gd name="connsiteY8" fmla="*/ 1827833 h 2117692"/>
                  <a:gd name="connsiteX9" fmla="*/ 720162 w 1422631"/>
                  <a:gd name="connsiteY9" fmla="*/ 1773064 h 2117692"/>
                  <a:gd name="connsiteX10" fmla="*/ 670156 w 1422631"/>
                  <a:gd name="connsiteY10" fmla="*/ 1715914 h 2117692"/>
                  <a:gd name="connsiteX11" fmla="*/ 608243 w 1422631"/>
                  <a:gd name="connsiteY11" fmla="*/ 1592089 h 2117692"/>
                  <a:gd name="connsiteX12" fmla="*/ 574906 w 1422631"/>
                  <a:gd name="connsiteY12" fmla="*/ 1553989 h 2117692"/>
                  <a:gd name="connsiteX13" fmla="*/ 510612 w 1422631"/>
                  <a:gd name="connsiteY13" fmla="*/ 1513508 h 2117692"/>
                  <a:gd name="connsiteX14" fmla="*/ 472512 w 1422631"/>
                  <a:gd name="connsiteY14" fmla="*/ 1475408 h 2117692"/>
                  <a:gd name="connsiteX15" fmla="*/ 448700 w 1422631"/>
                  <a:gd name="connsiteY15" fmla="*/ 1427783 h 2117692"/>
                  <a:gd name="connsiteX16" fmla="*/ 417743 w 1422631"/>
                  <a:gd name="connsiteY16" fmla="*/ 1377776 h 2117692"/>
                  <a:gd name="connsiteX17" fmla="*/ 308889 w 1422631"/>
                  <a:gd name="connsiteY17" fmla="*/ 1368152 h 2117692"/>
                  <a:gd name="connsiteX18" fmla="*/ 272884 w 1422631"/>
                  <a:gd name="connsiteY18" fmla="*/ 1332148 h 2117692"/>
                  <a:gd name="connsiteX19" fmla="*/ 236880 w 1422631"/>
                  <a:gd name="connsiteY19" fmla="*/ 1296144 h 2117692"/>
                  <a:gd name="connsiteX20" fmla="*/ 200877 w 1422631"/>
                  <a:gd name="connsiteY20" fmla="*/ 1296144 h 2117692"/>
                  <a:gd name="connsiteX21" fmla="*/ 164873 w 1422631"/>
                  <a:gd name="connsiteY21" fmla="*/ 1260140 h 2117692"/>
                  <a:gd name="connsiteX22" fmla="*/ 128869 w 1422631"/>
                  <a:gd name="connsiteY22" fmla="*/ 1224136 h 2117692"/>
                  <a:gd name="connsiteX23" fmla="*/ 92865 w 1422631"/>
                  <a:gd name="connsiteY23" fmla="*/ 1188132 h 2117692"/>
                  <a:gd name="connsiteX24" fmla="*/ 56861 w 1422631"/>
                  <a:gd name="connsiteY24" fmla="*/ 1116124 h 2117692"/>
                  <a:gd name="connsiteX25" fmla="*/ 20857 w 1422631"/>
                  <a:gd name="connsiteY25" fmla="*/ 1080120 h 2117692"/>
                  <a:gd name="connsiteX26" fmla="*/ 1208989 w 1422631"/>
                  <a:gd name="connsiteY26" fmla="*/ 0 h 2117692"/>
                  <a:gd name="connsiteX0" fmla="*/ 1437778 w 1437778"/>
                  <a:gd name="connsiteY0" fmla="*/ 2015951 h 2117692"/>
                  <a:gd name="connsiteX1" fmla="*/ 1404440 w 1437778"/>
                  <a:gd name="connsiteY1" fmla="*/ 2056433 h 2117692"/>
                  <a:gd name="connsiteX2" fmla="*/ 1352053 w 1437778"/>
                  <a:gd name="connsiteY2" fmla="*/ 2063576 h 2117692"/>
                  <a:gd name="connsiteX3" fmla="*/ 1218703 w 1437778"/>
                  <a:gd name="connsiteY3" fmla="*/ 2113583 h 2117692"/>
                  <a:gd name="connsiteX4" fmla="*/ 1116123 w 1437778"/>
                  <a:gd name="connsiteY4" fmla="*/ 2088232 h 2117692"/>
                  <a:gd name="connsiteX5" fmla="*/ 982959 w 1437778"/>
                  <a:gd name="connsiteY5" fmla="*/ 2044526 h 2117692"/>
                  <a:gd name="connsiteX6" fmla="*/ 875803 w 1437778"/>
                  <a:gd name="connsiteY6" fmla="*/ 1932608 h 2117692"/>
                  <a:gd name="connsiteX7" fmla="*/ 840084 w 1437778"/>
                  <a:gd name="connsiteY7" fmla="*/ 1882601 h 2117692"/>
                  <a:gd name="connsiteX8" fmla="*/ 766265 w 1437778"/>
                  <a:gd name="connsiteY8" fmla="*/ 1827833 h 2117692"/>
                  <a:gd name="connsiteX9" fmla="*/ 735309 w 1437778"/>
                  <a:gd name="connsiteY9" fmla="*/ 1773064 h 2117692"/>
                  <a:gd name="connsiteX10" fmla="*/ 685303 w 1437778"/>
                  <a:gd name="connsiteY10" fmla="*/ 1715914 h 2117692"/>
                  <a:gd name="connsiteX11" fmla="*/ 623390 w 1437778"/>
                  <a:gd name="connsiteY11" fmla="*/ 1592089 h 2117692"/>
                  <a:gd name="connsiteX12" fmla="*/ 590053 w 1437778"/>
                  <a:gd name="connsiteY12" fmla="*/ 1553989 h 2117692"/>
                  <a:gd name="connsiteX13" fmla="*/ 525759 w 1437778"/>
                  <a:gd name="connsiteY13" fmla="*/ 1513508 h 2117692"/>
                  <a:gd name="connsiteX14" fmla="*/ 487659 w 1437778"/>
                  <a:gd name="connsiteY14" fmla="*/ 1475408 h 2117692"/>
                  <a:gd name="connsiteX15" fmla="*/ 463847 w 1437778"/>
                  <a:gd name="connsiteY15" fmla="*/ 1427783 h 2117692"/>
                  <a:gd name="connsiteX16" fmla="*/ 432890 w 1437778"/>
                  <a:gd name="connsiteY16" fmla="*/ 1377776 h 2117692"/>
                  <a:gd name="connsiteX17" fmla="*/ 324036 w 1437778"/>
                  <a:gd name="connsiteY17" fmla="*/ 1368152 h 2117692"/>
                  <a:gd name="connsiteX18" fmla="*/ 288031 w 1437778"/>
                  <a:gd name="connsiteY18" fmla="*/ 1332148 h 2117692"/>
                  <a:gd name="connsiteX19" fmla="*/ 252027 w 1437778"/>
                  <a:gd name="connsiteY19" fmla="*/ 1296144 h 2117692"/>
                  <a:gd name="connsiteX20" fmla="*/ 216024 w 1437778"/>
                  <a:gd name="connsiteY20" fmla="*/ 1296144 h 2117692"/>
                  <a:gd name="connsiteX21" fmla="*/ 180020 w 1437778"/>
                  <a:gd name="connsiteY21" fmla="*/ 1260140 h 2117692"/>
                  <a:gd name="connsiteX22" fmla="*/ 144016 w 1437778"/>
                  <a:gd name="connsiteY22" fmla="*/ 1224136 h 2117692"/>
                  <a:gd name="connsiteX23" fmla="*/ 108012 w 1437778"/>
                  <a:gd name="connsiteY23" fmla="*/ 1188132 h 2117692"/>
                  <a:gd name="connsiteX24" fmla="*/ 72008 w 1437778"/>
                  <a:gd name="connsiteY24" fmla="*/ 1116124 h 2117692"/>
                  <a:gd name="connsiteX25" fmla="*/ 36004 w 1437778"/>
                  <a:gd name="connsiteY25" fmla="*/ 1080120 h 2117692"/>
                  <a:gd name="connsiteX26" fmla="*/ 288033 w 1437778"/>
                  <a:gd name="connsiteY26" fmla="*/ 900100 h 2117692"/>
                  <a:gd name="connsiteX27" fmla="*/ 1224136 w 1437778"/>
                  <a:gd name="connsiteY27" fmla="*/ 0 h 2117692"/>
                  <a:gd name="connsiteX0" fmla="*/ 1527787 w 1527787"/>
                  <a:gd name="connsiteY0" fmla="*/ 2015951 h 2117692"/>
                  <a:gd name="connsiteX1" fmla="*/ 1494449 w 1527787"/>
                  <a:gd name="connsiteY1" fmla="*/ 2056433 h 2117692"/>
                  <a:gd name="connsiteX2" fmla="*/ 1442062 w 1527787"/>
                  <a:gd name="connsiteY2" fmla="*/ 2063576 h 2117692"/>
                  <a:gd name="connsiteX3" fmla="*/ 1308712 w 1527787"/>
                  <a:gd name="connsiteY3" fmla="*/ 2113583 h 2117692"/>
                  <a:gd name="connsiteX4" fmla="*/ 1206132 w 1527787"/>
                  <a:gd name="connsiteY4" fmla="*/ 2088232 h 2117692"/>
                  <a:gd name="connsiteX5" fmla="*/ 1072968 w 1527787"/>
                  <a:gd name="connsiteY5" fmla="*/ 2044526 h 2117692"/>
                  <a:gd name="connsiteX6" fmla="*/ 965812 w 1527787"/>
                  <a:gd name="connsiteY6" fmla="*/ 1932608 h 2117692"/>
                  <a:gd name="connsiteX7" fmla="*/ 930093 w 1527787"/>
                  <a:gd name="connsiteY7" fmla="*/ 1882601 h 2117692"/>
                  <a:gd name="connsiteX8" fmla="*/ 856274 w 1527787"/>
                  <a:gd name="connsiteY8" fmla="*/ 1827833 h 2117692"/>
                  <a:gd name="connsiteX9" fmla="*/ 825318 w 1527787"/>
                  <a:gd name="connsiteY9" fmla="*/ 1773064 h 2117692"/>
                  <a:gd name="connsiteX10" fmla="*/ 775312 w 1527787"/>
                  <a:gd name="connsiteY10" fmla="*/ 1715914 h 2117692"/>
                  <a:gd name="connsiteX11" fmla="*/ 713399 w 1527787"/>
                  <a:gd name="connsiteY11" fmla="*/ 1592089 h 2117692"/>
                  <a:gd name="connsiteX12" fmla="*/ 680062 w 1527787"/>
                  <a:gd name="connsiteY12" fmla="*/ 1553989 h 2117692"/>
                  <a:gd name="connsiteX13" fmla="*/ 615768 w 1527787"/>
                  <a:gd name="connsiteY13" fmla="*/ 1513508 h 2117692"/>
                  <a:gd name="connsiteX14" fmla="*/ 577668 w 1527787"/>
                  <a:gd name="connsiteY14" fmla="*/ 1475408 h 2117692"/>
                  <a:gd name="connsiteX15" fmla="*/ 553856 w 1527787"/>
                  <a:gd name="connsiteY15" fmla="*/ 1427783 h 2117692"/>
                  <a:gd name="connsiteX16" fmla="*/ 522899 w 1527787"/>
                  <a:gd name="connsiteY16" fmla="*/ 1377776 h 2117692"/>
                  <a:gd name="connsiteX17" fmla="*/ 414045 w 1527787"/>
                  <a:gd name="connsiteY17" fmla="*/ 1368152 h 2117692"/>
                  <a:gd name="connsiteX18" fmla="*/ 378040 w 1527787"/>
                  <a:gd name="connsiteY18" fmla="*/ 1332148 h 2117692"/>
                  <a:gd name="connsiteX19" fmla="*/ 342036 w 1527787"/>
                  <a:gd name="connsiteY19" fmla="*/ 1296144 h 2117692"/>
                  <a:gd name="connsiteX20" fmla="*/ 306033 w 1527787"/>
                  <a:gd name="connsiteY20" fmla="*/ 1296144 h 2117692"/>
                  <a:gd name="connsiteX21" fmla="*/ 270029 w 1527787"/>
                  <a:gd name="connsiteY21" fmla="*/ 1260140 h 2117692"/>
                  <a:gd name="connsiteX22" fmla="*/ 234025 w 1527787"/>
                  <a:gd name="connsiteY22" fmla="*/ 1224136 h 2117692"/>
                  <a:gd name="connsiteX23" fmla="*/ 198021 w 1527787"/>
                  <a:gd name="connsiteY23" fmla="*/ 1188132 h 2117692"/>
                  <a:gd name="connsiteX24" fmla="*/ 162017 w 1527787"/>
                  <a:gd name="connsiteY24" fmla="*/ 1116124 h 2117692"/>
                  <a:gd name="connsiteX25" fmla="*/ 126013 w 1527787"/>
                  <a:gd name="connsiteY25" fmla="*/ 1080120 h 2117692"/>
                  <a:gd name="connsiteX26" fmla="*/ 198022 w 1527787"/>
                  <a:gd name="connsiteY26" fmla="*/ 900100 h 2117692"/>
                  <a:gd name="connsiteX27" fmla="*/ 1314145 w 1527787"/>
                  <a:gd name="connsiteY27" fmla="*/ 0 h 2117692"/>
                  <a:gd name="connsiteX0" fmla="*/ 1407775 w 1407775"/>
                  <a:gd name="connsiteY0" fmla="*/ 2015951 h 2117692"/>
                  <a:gd name="connsiteX1" fmla="*/ 1374437 w 1407775"/>
                  <a:gd name="connsiteY1" fmla="*/ 2056433 h 2117692"/>
                  <a:gd name="connsiteX2" fmla="*/ 1322050 w 1407775"/>
                  <a:gd name="connsiteY2" fmla="*/ 2063576 h 2117692"/>
                  <a:gd name="connsiteX3" fmla="*/ 1188700 w 1407775"/>
                  <a:gd name="connsiteY3" fmla="*/ 2113583 h 2117692"/>
                  <a:gd name="connsiteX4" fmla="*/ 1086120 w 1407775"/>
                  <a:gd name="connsiteY4" fmla="*/ 2088232 h 2117692"/>
                  <a:gd name="connsiteX5" fmla="*/ 952956 w 1407775"/>
                  <a:gd name="connsiteY5" fmla="*/ 2044526 h 2117692"/>
                  <a:gd name="connsiteX6" fmla="*/ 845800 w 1407775"/>
                  <a:gd name="connsiteY6" fmla="*/ 1932608 h 2117692"/>
                  <a:gd name="connsiteX7" fmla="*/ 810081 w 1407775"/>
                  <a:gd name="connsiteY7" fmla="*/ 1882601 h 2117692"/>
                  <a:gd name="connsiteX8" fmla="*/ 736262 w 1407775"/>
                  <a:gd name="connsiteY8" fmla="*/ 1827833 h 2117692"/>
                  <a:gd name="connsiteX9" fmla="*/ 705306 w 1407775"/>
                  <a:gd name="connsiteY9" fmla="*/ 1773064 h 2117692"/>
                  <a:gd name="connsiteX10" fmla="*/ 655300 w 1407775"/>
                  <a:gd name="connsiteY10" fmla="*/ 1715914 h 2117692"/>
                  <a:gd name="connsiteX11" fmla="*/ 593387 w 1407775"/>
                  <a:gd name="connsiteY11" fmla="*/ 1592089 h 2117692"/>
                  <a:gd name="connsiteX12" fmla="*/ 560050 w 1407775"/>
                  <a:gd name="connsiteY12" fmla="*/ 1553989 h 2117692"/>
                  <a:gd name="connsiteX13" fmla="*/ 495756 w 1407775"/>
                  <a:gd name="connsiteY13" fmla="*/ 1513508 h 2117692"/>
                  <a:gd name="connsiteX14" fmla="*/ 457656 w 1407775"/>
                  <a:gd name="connsiteY14" fmla="*/ 1475408 h 2117692"/>
                  <a:gd name="connsiteX15" fmla="*/ 433844 w 1407775"/>
                  <a:gd name="connsiteY15" fmla="*/ 1427783 h 2117692"/>
                  <a:gd name="connsiteX16" fmla="*/ 402887 w 1407775"/>
                  <a:gd name="connsiteY16" fmla="*/ 1377776 h 2117692"/>
                  <a:gd name="connsiteX17" fmla="*/ 294033 w 1407775"/>
                  <a:gd name="connsiteY17" fmla="*/ 1368152 h 2117692"/>
                  <a:gd name="connsiteX18" fmla="*/ 258028 w 1407775"/>
                  <a:gd name="connsiteY18" fmla="*/ 1332148 h 2117692"/>
                  <a:gd name="connsiteX19" fmla="*/ 222024 w 1407775"/>
                  <a:gd name="connsiteY19" fmla="*/ 1296144 h 2117692"/>
                  <a:gd name="connsiteX20" fmla="*/ 186021 w 1407775"/>
                  <a:gd name="connsiteY20" fmla="*/ 1296144 h 2117692"/>
                  <a:gd name="connsiteX21" fmla="*/ 150017 w 1407775"/>
                  <a:gd name="connsiteY21" fmla="*/ 1260140 h 2117692"/>
                  <a:gd name="connsiteX22" fmla="*/ 114013 w 1407775"/>
                  <a:gd name="connsiteY22" fmla="*/ 1224136 h 2117692"/>
                  <a:gd name="connsiteX23" fmla="*/ 78009 w 1407775"/>
                  <a:gd name="connsiteY23" fmla="*/ 1188132 h 2117692"/>
                  <a:gd name="connsiteX24" fmla="*/ 42005 w 1407775"/>
                  <a:gd name="connsiteY24" fmla="*/ 1116124 h 2117692"/>
                  <a:gd name="connsiteX25" fmla="*/ 6001 w 1407775"/>
                  <a:gd name="connsiteY25" fmla="*/ 1080120 h 2117692"/>
                  <a:gd name="connsiteX26" fmla="*/ 78010 w 1407775"/>
                  <a:gd name="connsiteY26" fmla="*/ 900100 h 2117692"/>
                  <a:gd name="connsiteX27" fmla="*/ 326690 w 1407775"/>
                  <a:gd name="connsiteY27" fmla="*/ 696739 h 2117692"/>
                  <a:gd name="connsiteX28" fmla="*/ 1194133 w 1407775"/>
                  <a:gd name="connsiteY28" fmla="*/ 0 h 2117692"/>
                  <a:gd name="connsiteX0" fmla="*/ 1407775 w 1407775"/>
                  <a:gd name="connsiteY0" fmla="*/ 2015951 h 2117692"/>
                  <a:gd name="connsiteX1" fmla="*/ 1374437 w 1407775"/>
                  <a:gd name="connsiteY1" fmla="*/ 2056433 h 2117692"/>
                  <a:gd name="connsiteX2" fmla="*/ 1322050 w 1407775"/>
                  <a:gd name="connsiteY2" fmla="*/ 2063576 h 2117692"/>
                  <a:gd name="connsiteX3" fmla="*/ 1188700 w 1407775"/>
                  <a:gd name="connsiteY3" fmla="*/ 2113583 h 2117692"/>
                  <a:gd name="connsiteX4" fmla="*/ 1086120 w 1407775"/>
                  <a:gd name="connsiteY4" fmla="*/ 2088232 h 2117692"/>
                  <a:gd name="connsiteX5" fmla="*/ 952956 w 1407775"/>
                  <a:gd name="connsiteY5" fmla="*/ 2044526 h 2117692"/>
                  <a:gd name="connsiteX6" fmla="*/ 845800 w 1407775"/>
                  <a:gd name="connsiteY6" fmla="*/ 1932608 h 2117692"/>
                  <a:gd name="connsiteX7" fmla="*/ 810081 w 1407775"/>
                  <a:gd name="connsiteY7" fmla="*/ 1882601 h 2117692"/>
                  <a:gd name="connsiteX8" fmla="*/ 736262 w 1407775"/>
                  <a:gd name="connsiteY8" fmla="*/ 1827833 h 2117692"/>
                  <a:gd name="connsiteX9" fmla="*/ 705306 w 1407775"/>
                  <a:gd name="connsiteY9" fmla="*/ 1773064 h 2117692"/>
                  <a:gd name="connsiteX10" fmla="*/ 655300 w 1407775"/>
                  <a:gd name="connsiteY10" fmla="*/ 1715914 h 2117692"/>
                  <a:gd name="connsiteX11" fmla="*/ 593387 w 1407775"/>
                  <a:gd name="connsiteY11" fmla="*/ 1592089 h 2117692"/>
                  <a:gd name="connsiteX12" fmla="*/ 560050 w 1407775"/>
                  <a:gd name="connsiteY12" fmla="*/ 1553989 h 2117692"/>
                  <a:gd name="connsiteX13" fmla="*/ 495756 w 1407775"/>
                  <a:gd name="connsiteY13" fmla="*/ 1513508 h 2117692"/>
                  <a:gd name="connsiteX14" fmla="*/ 457656 w 1407775"/>
                  <a:gd name="connsiteY14" fmla="*/ 1475408 h 2117692"/>
                  <a:gd name="connsiteX15" fmla="*/ 433844 w 1407775"/>
                  <a:gd name="connsiteY15" fmla="*/ 1427783 h 2117692"/>
                  <a:gd name="connsiteX16" fmla="*/ 402887 w 1407775"/>
                  <a:gd name="connsiteY16" fmla="*/ 1377776 h 2117692"/>
                  <a:gd name="connsiteX17" fmla="*/ 294033 w 1407775"/>
                  <a:gd name="connsiteY17" fmla="*/ 1368152 h 2117692"/>
                  <a:gd name="connsiteX18" fmla="*/ 258028 w 1407775"/>
                  <a:gd name="connsiteY18" fmla="*/ 1332148 h 2117692"/>
                  <a:gd name="connsiteX19" fmla="*/ 222024 w 1407775"/>
                  <a:gd name="connsiteY19" fmla="*/ 1296144 h 2117692"/>
                  <a:gd name="connsiteX20" fmla="*/ 186021 w 1407775"/>
                  <a:gd name="connsiteY20" fmla="*/ 1296144 h 2117692"/>
                  <a:gd name="connsiteX21" fmla="*/ 150017 w 1407775"/>
                  <a:gd name="connsiteY21" fmla="*/ 1260140 h 2117692"/>
                  <a:gd name="connsiteX22" fmla="*/ 114013 w 1407775"/>
                  <a:gd name="connsiteY22" fmla="*/ 1224136 h 2117692"/>
                  <a:gd name="connsiteX23" fmla="*/ 78009 w 1407775"/>
                  <a:gd name="connsiteY23" fmla="*/ 1188132 h 2117692"/>
                  <a:gd name="connsiteX24" fmla="*/ 42005 w 1407775"/>
                  <a:gd name="connsiteY24" fmla="*/ 1116124 h 2117692"/>
                  <a:gd name="connsiteX25" fmla="*/ 6001 w 1407775"/>
                  <a:gd name="connsiteY25" fmla="*/ 1080120 h 2117692"/>
                  <a:gd name="connsiteX26" fmla="*/ 78010 w 1407775"/>
                  <a:gd name="connsiteY26" fmla="*/ 900100 h 2117692"/>
                  <a:gd name="connsiteX27" fmla="*/ 330039 w 1407775"/>
                  <a:gd name="connsiteY27" fmla="*/ 720080 h 2117692"/>
                  <a:gd name="connsiteX28" fmla="*/ 1194133 w 1407775"/>
                  <a:gd name="connsiteY28"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720080 h 2117692"/>
                  <a:gd name="connsiteX28" fmla="*/ 1169571 w 1383213"/>
                  <a:gd name="connsiteY28"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1169571 w 1383213"/>
                  <a:gd name="connsiteY28"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37872 w 1383213"/>
                  <a:gd name="connsiteY28" fmla="*/ 501476 h 2117692"/>
                  <a:gd name="connsiteX29" fmla="*/ 1169571 w 1383213"/>
                  <a:gd name="connsiteY29"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449493 w 1383213"/>
                  <a:gd name="connsiteY28" fmla="*/ 540060 h 2117692"/>
                  <a:gd name="connsiteX29" fmla="*/ 1169571 w 1383213"/>
                  <a:gd name="connsiteY29"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449493 w 1383213"/>
                  <a:gd name="connsiteY28" fmla="*/ 540060 h 2117692"/>
                  <a:gd name="connsiteX29" fmla="*/ 1169571 w 1383213"/>
                  <a:gd name="connsiteY29"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449493 w 1383213"/>
                  <a:gd name="connsiteY28" fmla="*/ 540060 h 2117692"/>
                  <a:gd name="connsiteX29" fmla="*/ 593509 w 1383213"/>
                  <a:gd name="connsiteY29" fmla="*/ 468052 h 2117692"/>
                  <a:gd name="connsiteX30" fmla="*/ 1169571 w 1383213"/>
                  <a:gd name="connsiteY30"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449493 w 1383213"/>
                  <a:gd name="connsiteY28" fmla="*/ 540060 h 2117692"/>
                  <a:gd name="connsiteX29" fmla="*/ 521501 w 1383213"/>
                  <a:gd name="connsiteY29" fmla="*/ 432048 h 2117692"/>
                  <a:gd name="connsiteX30" fmla="*/ 1169571 w 1383213"/>
                  <a:gd name="connsiteY30"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449493 w 1383213"/>
                  <a:gd name="connsiteY28" fmla="*/ 540060 h 2117692"/>
                  <a:gd name="connsiteX29" fmla="*/ 521501 w 1383213"/>
                  <a:gd name="connsiteY29" fmla="*/ 432048 h 2117692"/>
                  <a:gd name="connsiteX30" fmla="*/ 701521 w 1383213"/>
                  <a:gd name="connsiteY30" fmla="*/ 324036 h 2117692"/>
                  <a:gd name="connsiteX31" fmla="*/ 1169571 w 1383213"/>
                  <a:gd name="connsiteY31"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449493 w 1383213"/>
                  <a:gd name="connsiteY28" fmla="*/ 540060 h 2117692"/>
                  <a:gd name="connsiteX29" fmla="*/ 521501 w 1383213"/>
                  <a:gd name="connsiteY29" fmla="*/ 432048 h 2117692"/>
                  <a:gd name="connsiteX30" fmla="*/ 629513 w 1383213"/>
                  <a:gd name="connsiteY30" fmla="*/ 324036 h 2117692"/>
                  <a:gd name="connsiteX31" fmla="*/ 1169571 w 1383213"/>
                  <a:gd name="connsiteY31"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1169571 w 1383213"/>
                  <a:gd name="connsiteY30"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809533 w 1383213"/>
                  <a:gd name="connsiteY30" fmla="*/ 252028 h 2117692"/>
                  <a:gd name="connsiteX31" fmla="*/ 1169571 w 1383213"/>
                  <a:gd name="connsiteY31"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1169571 w 1383213"/>
                  <a:gd name="connsiteY30"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1169571 w 1383213"/>
                  <a:gd name="connsiteY30"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737525 w 1383213"/>
                  <a:gd name="connsiteY30" fmla="*/ 252028 h 2117692"/>
                  <a:gd name="connsiteX31" fmla="*/ 1169571 w 1383213"/>
                  <a:gd name="connsiteY31"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1169571 w 1383213"/>
                  <a:gd name="connsiteY31"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809533 w 1383213"/>
                  <a:gd name="connsiteY31" fmla="*/ 108012 h 2117692"/>
                  <a:gd name="connsiteX32" fmla="*/ 1169571 w 1383213"/>
                  <a:gd name="connsiteY32"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773529 w 1383213"/>
                  <a:gd name="connsiteY31" fmla="*/ 72008 h 2117692"/>
                  <a:gd name="connsiteX32" fmla="*/ 1169571 w 1383213"/>
                  <a:gd name="connsiteY32"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773529 w 1383213"/>
                  <a:gd name="connsiteY31" fmla="*/ 72008 h 2117692"/>
                  <a:gd name="connsiteX32" fmla="*/ 953549 w 1383213"/>
                  <a:gd name="connsiteY32" fmla="*/ 36004 h 2117692"/>
                  <a:gd name="connsiteX33" fmla="*/ 1169571 w 1383213"/>
                  <a:gd name="connsiteY33"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773529 w 1383213"/>
                  <a:gd name="connsiteY31" fmla="*/ 72008 h 2117692"/>
                  <a:gd name="connsiteX32" fmla="*/ 1169571 w 1383213"/>
                  <a:gd name="connsiteY32"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773529 w 1383213"/>
                  <a:gd name="connsiteY31" fmla="*/ 72008 h 2117692"/>
                  <a:gd name="connsiteX32" fmla="*/ 1169571 w 1383213"/>
                  <a:gd name="connsiteY32"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773529 w 1383213"/>
                  <a:gd name="connsiteY31" fmla="*/ 72008 h 2117692"/>
                  <a:gd name="connsiteX32" fmla="*/ 881541 w 1383213"/>
                  <a:gd name="connsiteY32" fmla="*/ 36004 h 2117692"/>
                  <a:gd name="connsiteX33" fmla="*/ 1169571 w 1383213"/>
                  <a:gd name="connsiteY33"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773529 w 1383213"/>
                  <a:gd name="connsiteY31" fmla="*/ 72008 h 2117692"/>
                  <a:gd name="connsiteX32" fmla="*/ 881541 w 1383213"/>
                  <a:gd name="connsiteY32" fmla="*/ 36004 h 2117692"/>
                  <a:gd name="connsiteX33" fmla="*/ 1169571 w 1383213"/>
                  <a:gd name="connsiteY33"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773529 w 1383213"/>
                  <a:gd name="connsiteY31" fmla="*/ 72008 h 2117692"/>
                  <a:gd name="connsiteX32" fmla="*/ 881541 w 1383213"/>
                  <a:gd name="connsiteY32" fmla="*/ 72008 h 2117692"/>
                  <a:gd name="connsiteX33" fmla="*/ 1169571 w 1383213"/>
                  <a:gd name="connsiteY33"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773529 w 1383213"/>
                  <a:gd name="connsiteY31" fmla="*/ 72008 h 2117692"/>
                  <a:gd name="connsiteX32" fmla="*/ 881541 w 1383213"/>
                  <a:gd name="connsiteY32" fmla="*/ 72008 h 2117692"/>
                  <a:gd name="connsiteX33" fmla="*/ 973641 w 1383213"/>
                  <a:gd name="connsiteY33" fmla="*/ 49039 h 2117692"/>
                  <a:gd name="connsiteX34" fmla="*/ 1169571 w 1383213"/>
                  <a:gd name="connsiteY34"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773529 w 1383213"/>
                  <a:gd name="connsiteY31" fmla="*/ 72008 h 2117692"/>
                  <a:gd name="connsiteX32" fmla="*/ 881541 w 1383213"/>
                  <a:gd name="connsiteY32" fmla="*/ 72008 h 2117692"/>
                  <a:gd name="connsiteX33" fmla="*/ 953549 w 1383213"/>
                  <a:gd name="connsiteY33" fmla="*/ 36004 h 2117692"/>
                  <a:gd name="connsiteX34" fmla="*/ 1169571 w 1383213"/>
                  <a:gd name="connsiteY34"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809533 w 1383213"/>
                  <a:gd name="connsiteY31" fmla="*/ 36004 h 2117692"/>
                  <a:gd name="connsiteX32" fmla="*/ 881541 w 1383213"/>
                  <a:gd name="connsiteY32" fmla="*/ 72008 h 2117692"/>
                  <a:gd name="connsiteX33" fmla="*/ 953549 w 1383213"/>
                  <a:gd name="connsiteY33" fmla="*/ 36004 h 2117692"/>
                  <a:gd name="connsiteX34" fmla="*/ 1169571 w 1383213"/>
                  <a:gd name="connsiteY34"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809533 w 1383213"/>
                  <a:gd name="connsiteY31" fmla="*/ 36004 h 2117692"/>
                  <a:gd name="connsiteX32" fmla="*/ 881541 w 1383213"/>
                  <a:gd name="connsiteY32" fmla="*/ 36004 h 2117692"/>
                  <a:gd name="connsiteX33" fmla="*/ 953549 w 1383213"/>
                  <a:gd name="connsiteY33" fmla="*/ 36004 h 2117692"/>
                  <a:gd name="connsiteX34" fmla="*/ 1169571 w 1383213"/>
                  <a:gd name="connsiteY34" fmla="*/ 0 h 2117692"/>
                  <a:gd name="connsiteX0" fmla="*/ 1383213 w 1383213"/>
                  <a:gd name="connsiteY0" fmla="*/ 2015951 h 2117692"/>
                  <a:gd name="connsiteX1" fmla="*/ 1349875 w 1383213"/>
                  <a:gd name="connsiteY1" fmla="*/ 2056433 h 2117692"/>
                  <a:gd name="connsiteX2" fmla="*/ 1297488 w 1383213"/>
                  <a:gd name="connsiteY2" fmla="*/ 2063576 h 2117692"/>
                  <a:gd name="connsiteX3" fmla="*/ 1164138 w 1383213"/>
                  <a:gd name="connsiteY3" fmla="*/ 2113583 h 2117692"/>
                  <a:gd name="connsiteX4" fmla="*/ 1061558 w 1383213"/>
                  <a:gd name="connsiteY4" fmla="*/ 2088232 h 2117692"/>
                  <a:gd name="connsiteX5" fmla="*/ 928394 w 1383213"/>
                  <a:gd name="connsiteY5" fmla="*/ 2044526 h 2117692"/>
                  <a:gd name="connsiteX6" fmla="*/ 821238 w 1383213"/>
                  <a:gd name="connsiteY6" fmla="*/ 1932608 h 2117692"/>
                  <a:gd name="connsiteX7" fmla="*/ 785519 w 1383213"/>
                  <a:gd name="connsiteY7" fmla="*/ 1882601 h 2117692"/>
                  <a:gd name="connsiteX8" fmla="*/ 711700 w 1383213"/>
                  <a:gd name="connsiteY8" fmla="*/ 1827833 h 2117692"/>
                  <a:gd name="connsiteX9" fmla="*/ 680744 w 1383213"/>
                  <a:gd name="connsiteY9" fmla="*/ 1773064 h 2117692"/>
                  <a:gd name="connsiteX10" fmla="*/ 630738 w 1383213"/>
                  <a:gd name="connsiteY10" fmla="*/ 1715914 h 2117692"/>
                  <a:gd name="connsiteX11" fmla="*/ 568825 w 1383213"/>
                  <a:gd name="connsiteY11" fmla="*/ 1592089 h 2117692"/>
                  <a:gd name="connsiteX12" fmla="*/ 535488 w 1383213"/>
                  <a:gd name="connsiteY12" fmla="*/ 1553989 h 2117692"/>
                  <a:gd name="connsiteX13" fmla="*/ 471194 w 1383213"/>
                  <a:gd name="connsiteY13" fmla="*/ 1513508 h 2117692"/>
                  <a:gd name="connsiteX14" fmla="*/ 433094 w 1383213"/>
                  <a:gd name="connsiteY14" fmla="*/ 1475408 h 2117692"/>
                  <a:gd name="connsiteX15" fmla="*/ 409282 w 1383213"/>
                  <a:gd name="connsiteY15" fmla="*/ 1427783 h 2117692"/>
                  <a:gd name="connsiteX16" fmla="*/ 378325 w 1383213"/>
                  <a:gd name="connsiteY16" fmla="*/ 1377776 h 2117692"/>
                  <a:gd name="connsiteX17" fmla="*/ 269471 w 1383213"/>
                  <a:gd name="connsiteY17" fmla="*/ 1368152 h 2117692"/>
                  <a:gd name="connsiteX18" fmla="*/ 233466 w 1383213"/>
                  <a:gd name="connsiteY18" fmla="*/ 1332148 h 2117692"/>
                  <a:gd name="connsiteX19" fmla="*/ 197462 w 1383213"/>
                  <a:gd name="connsiteY19" fmla="*/ 1296144 h 2117692"/>
                  <a:gd name="connsiteX20" fmla="*/ 161459 w 1383213"/>
                  <a:gd name="connsiteY20" fmla="*/ 1296144 h 2117692"/>
                  <a:gd name="connsiteX21" fmla="*/ 125455 w 1383213"/>
                  <a:gd name="connsiteY21" fmla="*/ 1260140 h 2117692"/>
                  <a:gd name="connsiteX22" fmla="*/ 89451 w 1383213"/>
                  <a:gd name="connsiteY22" fmla="*/ 1224136 h 2117692"/>
                  <a:gd name="connsiteX23" fmla="*/ 53447 w 1383213"/>
                  <a:gd name="connsiteY23" fmla="*/ 1188132 h 2117692"/>
                  <a:gd name="connsiteX24" fmla="*/ 17443 w 1383213"/>
                  <a:gd name="connsiteY24" fmla="*/ 1116124 h 2117692"/>
                  <a:gd name="connsiteX25" fmla="*/ 17445 w 1383213"/>
                  <a:gd name="connsiteY25" fmla="*/ 1080120 h 2117692"/>
                  <a:gd name="connsiteX26" fmla="*/ 53448 w 1383213"/>
                  <a:gd name="connsiteY26" fmla="*/ 900100 h 2117692"/>
                  <a:gd name="connsiteX27" fmla="*/ 305477 w 1383213"/>
                  <a:gd name="connsiteY27" fmla="*/ 684076 h 2117692"/>
                  <a:gd name="connsiteX28" fmla="*/ 521501 w 1383213"/>
                  <a:gd name="connsiteY28" fmla="*/ 432048 h 2117692"/>
                  <a:gd name="connsiteX29" fmla="*/ 629513 w 1383213"/>
                  <a:gd name="connsiteY29" fmla="*/ 324036 h 2117692"/>
                  <a:gd name="connsiteX30" fmla="*/ 665517 w 1383213"/>
                  <a:gd name="connsiteY30" fmla="*/ 180020 h 2117692"/>
                  <a:gd name="connsiteX31" fmla="*/ 809533 w 1383213"/>
                  <a:gd name="connsiteY31" fmla="*/ 36004 h 2117692"/>
                  <a:gd name="connsiteX32" fmla="*/ 881541 w 1383213"/>
                  <a:gd name="connsiteY32" fmla="*/ 36004 h 2117692"/>
                  <a:gd name="connsiteX33" fmla="*/ 953549 w 1383213"/>
                  <a:gd name="connsiteY33" fmla="*/ 36004 h 2117692"/>
                  <a:gd name="connsiteX34" fmla="*/ 1169571 w 1383213"/>
                  <a:gd name="connsiteY34" fmla="*/ 0 h 2117692"/>
                  <a:gd name="connsiteX0" fmla="*/ 1383213 w 1383213"/>
                  <a:gd name="connsiteY0" fmla="*/ 2057956 h 2159697"/>
                  <a:gd name="connsiteX1" fmla="*/ 1349875 w 1383213"/>
                  <a:gd name="connsiteY1" fmla="*/ 2098438 h 2159697"/>
                  <a:gd name="connsiteX2" fmla="*/ 1297488 w 1383213"/>
                  <a:gd name="connsiteY2" fmla="*/ 2105581 h 2159697"/>
                  <a:gd name="connsiteX3" fmla="*/ 1164138 w 1383213"/>
                  <a:gd name="connsiteY3" fmla="*/ 2155588 h 2159697"/>
                  <a:gd name="connsiteX4" fmla="*/ 1061558 w 1383213"/>
                  <a:gd name="connsiteY4" fmla="*/ 2130237 h 2159697"/>
                  <a:gd name="connsiteX5" fmla="*/ 928394 w 1383213"/>
                  <a:gd name="connsiteY5" fmla="*/ 2086531 h 2159697"/>
                  <a:gd name="connsiteX6" fmla="*/ 821238 w 1383213"/>
                  <a:gd name="connsiteY6" fmla="*/ 1974613 h 2159697"/>
                  <a:gd name="connsiteX7" fmla="*/ 785519 w 1383213"/>
                  <a:gd name="connsiteY7" fmla="*/ 1924606 h 2159697"/>
                  <a:gd name="connsiteX8" fmla="*/ 711700 w 1383213"/>
                  <a:gd name="connsiteY8" fmla="*/ 1869838 h 2159697"/>
                  <a:gd name="connsiteX9" fmla="*/ 680744 w 1383213"/>
                  <a:gd name="connsiteY9" fmla="*/ 1815069 h 2159697"/>
                  <a:gd name="connsiteX10" fmla="*/ 630738 w 1383213"/>
                  <a:gd name="connsiteY10" fmla="*/ 1757919 h 2159697"/>
                  <a:gd name="connsiteX11" fmla="*/ 568825 w 1383213"/>
                  <a:gd name="connsiteY11" fmla="*/ 1634094 h 2159697"/>
                  <a:gd name="connsiteX12" fmla="*/ 535488 w 1383213"/>
                  <a:gd name="connsiteY12" fmla="*/ 1595994 h 2159697"/>
                  <a:gd name="connsiteX13" fmla="*/ 471194 w 1383213"/>
                  <a:gd name="connsiteY13" fmla="*/ 1555513 h 2159697"/>
                  <a:gd name="connsiteX14" fmla="*/ 433094 w 1383213"/>
                  <a:gd name="connsiteY14" fmla="*/ 1517413 h 2159697"/>
                  <a:gd name="connsiteX15" fmla="*/ 409282 w 1383213"/>
                  <a:gd name="connsiteY15" fmla="*/ 1469788 h 2159697"/>
                  <a:gd name="connsiteX16" fmla="*/ 378325 w 1383213"/>
                  <a:gd name="connsiteY16" fmla="*/ 1419781 h 2159697"/>
                  <a:gd name="connsiteX17" fmla="*/ 269471 w 1383213"/>
                  <a:gd name="connsiteY17" fmla="*/ 1410157 h 2159697"/>
                  <a:gd name="connsiteX18" fmla="*/ 233466 w 1383213"/>
                  <a:gd name="connsiteY18" fmla="*/ 1374153 h 2159697"/>
                  <a:gd name="connsiteX19" fmla="*/ 197462 w 1383213"/>
                  <a:gd name="connsiteY19" fmla="*/ 1338149 h 2159697"/>
                  <a:gd name="connsiteX20" fmla="*/ 161459 w 1383213"/>
                  <a:gd name="connsiteY20" fmla="*/ 1338149 h 2159697"/>
                  <a:gd name="connsiteX21" fmla="*/ 125455 w 1383213"/>
                  <a:gd name="connsiteY21" fmla="*/ 1302145 h 2159697"/>
                  <a:gd name="connsiteX22" fmla="*/ 89451 w 1383213"/>
                  <a:gd name="connsiteY22" fmla="*/ 1266141 h 2159697"/>
                  <a:gd name="connsiteX23" fmla="*/ 53447 w 1383213"/>
                  <a:gd name="connsiteY23" fmla="*/ 1230137 h 2159697"/>
                  <a:gd name="connsiteX24" fmla="*/ 17443 w 1383213"/>
                  <a:gd name="connsiteY24" fmla="*/ 1158129 h 2159697"/>
                  <a:gd name="connsiteX25" fmla="*/ 17445 w 1383213"/>
                  <a:gd name="connsiteY25" fmla="*/ 1122125 h 2159697"/>
                  <a:gd name="connsiteX26" fmla="*/ 53448 w 1383213"/>
                  <a:gd name="connsiteY26" fmla="*/ 942105 h 2159697"/>
                  <a:gd name="connsiteX27" fmla="*/ 305477 w 1383213"/>
                  <a:gd name="connsiteY27" fmla="*/ 726081 h 2159697"/>
                  <a:gd name="connsiteX28" fmla="*/ 521501 w 1383213"/>
                  <a:gd name="connsiteY28" fmla="*/ 474053 h 2159697"/>
                  <a:gd name="connsiteX29" fmla="*/ 629513 w 1383213"/>
                  <a:gd name="connsiteY29" fmla="*/ 366041 h 2159697"/>
                  <a:gd name="connsiteX30" fmla="*/ 665517 w 1383213"/>
                  <a:gd name="connsiteY30" fmla="*/ 222025 h 2159697"/>
                  <a:gd name="connsiteX31" fmla="*/ 809533 w 1383213"/>
                  <a:gd name="connsiteY31" fmla="*/ 78009 h 2159697"/>
                  <a:gd name="connsiteX32" fmla="*/ 881541 w 1383213"/>
                  <a:gd name="connsiteY32" fmla="*/ 78009 h 2159697"/>
                  <a:gd name="connsiteX33" fmla="*/ 953549 w 1383213"/>
                  <a:gd name="connsiteY33" fmla="*/ 78009 h 2159697"/>
                  <a:gd name="connsiteX34" fmla="*/ 989553 w 1383213"/>
                  <a:gd name="connsiteY34" fmla="*/ 6001 h 2159697"/>
                  <a:gd name="connsiteX35" fmla="*/ 1169571 w 1383213"/>
                  <a:gd name="connsiteY35" fmla="*/ 42005 h 2159697"/>
                  <a:gd name="connsiteX0" fmla="*/ 1383213 w 1383213"/>
                  <a:gd name="connsiteY0" fmla="*/ 2057956 h 2159697"/>
                  <a:gd name="connsiteX1" fmla="*/ 1349875 w 1383213"/>
                  <a:gd name="connsiteY1" fmla="*/ 2098438 h 2159697"/>
                  <a:gd name="connsiteX2" fmla="*/ 1297488 w 1383213"/>
                  <a:gd name="connsiteY2" fmla="*/ 2105581 h 2159697"/>
                  <a:gd name="connsiteX3" fmla="*/ 1164138 w 1383213"/>
                  <a:gd name="connsiteY3" fmla="*/ 2155588 h 2159697"/>
                  <a:gd name="connsiteX4" fmla="*/ 1061558 w 1383213"/>
                  <a:gd name="connsiteY4" fmla="*/ 2130237 h 2159697"/>
                  <a:gd name="connsiteX5" fmla="*/ 928394 w 1383213"/>
                  <a:gd name="connsiteY5" fmla="*/ 2086531 h 2159697"/>
                  <a:gd name="connsiteX6" fmla="*/ 821238 w 1383213"/>
                  <a:gd name="connsiteY6" fmla="*/ 1974613 h 2159697"/>
                  <a:gd name="connsiteX7" fmla="*/ 785519 w 1383213"/>
                  <a:gd name="connsiteY7" fmla="*/ 1924606 h 2159697"/>
                  <a:gd name="connsiteX8" fmla="*/ 711700 w 1383213"/>
                  <a:gd name="connsiteY8" fmla="*/ 1869838 h 2159697"/>
                  <a:gd name="connsiteX9" fmla="*/ 680744 w 1383213"/>
                  <a:gd name="connsiteY9" fmla="*/ 1815069 h 2159697"/>
                  <a:gd name="connsiteX10" fmla="*/ 630738 w 1383213"/>
                  <a:gd name="connsiteY10" fmla="*/ 1757919 h 2159697"/>
                  <a:gd name="connsiteX11" fmla="*/ 568825 w 1383213"/>
                  <a:gd name="connsiteY11" fmla="*/ 1634094 h 2159697"/>
                  <a:gd name="connsiteX12" fmla="*/ 535488 w 1383213"/>
                  <a:gd name="connsiteY12" fmla="*/ 1595994 h 2159697"/>
                  <a:gd name="connsiteX13" fmla="*/ 471194 w 1383213"/>
                  <a:gd name="connsiteY13" fmla="*/ 1555513 h 2159697"/>
                  <a:gd name="connsiteX14" fmla="*/ 433094 w 1383213"/>
                  <a:gd name="connsiteY14" fmla="*/ 1517413 h 2159697"/>
                  <a:gd name="connsiteX15" fmla="*/ 409282 w 1383213"/>
                  <a:gd name="connsiteY15" fmla="*/ 1469788 h 2159697"/>
                  <a:gd name="connsiteX16" fmla="*/ 378325 w 1383213"/>
                  <a:gd name="connsiteY16" fmla="*/ 1419781 h 2159697"/>
                  <a:gd name="connsiteX17" fmla="*/ 269471 w 1383213"/>
                  <a:gd name="connsiteY17" fmla="*/ 1410157 h 2159697"/>
                  <a:gd name="connsiteX18" fmla="*/ 233466 w 1383213"/>
                  <a:gd name="connsiteY18" fmla="*/ 1374153 h 2159697"/>
                  <a:gd name="connsiteX19" fmla="*/ 197462 w 1383213"/>
                  <a:gd name="connsiteY19" fmla="*/ 1338149 h 2159697"/>
                  <a:gd name="connsiteX20" fmla="*/ 161459 w 1383213"/>
                  <a:gd name="connsiteY20" fmla="*/ 1338149 h 2159697"/>
                  <a:gd name="connsiteX21" fmla="*/ 125455 w 1383213"/>
                  <a:gd name="connsiteY21" fmla="*/ 1302145 h 2159697"/>
                  <a:gd name="connsiteX22" fmla="*/ 89451 w 1383213"/>
                  <a:gd name="connsiteY22" fmla="*/ 1266141 h 2159697"/>
                  <a:gd name="connsiteX23" fmla="*/ 53447 w 1383213"/>
                  <a:gd name="connsiteY23" fmla="*/ 1230137 h 2159697"/>
                  <a:gd name="connsiteX24" fmla="*/ 17443 w 1383213"/>
                  <a:gd name="connsiteY24" fmla="*/ 1158129 h 2159697"/>
                  <a:gd name="connsiteX25" fmla="*/ 17445 w 1383213"/>
                  <a:gd name="connsiteY25" fmla="*/ 1122125 h 2159697"/>
                  <a:gd name="connsiteX26" fmla="*/ 53448 w 1383213"/>
                  <a:gd name="connsiteY26" fmla="*/ 942105 h 2159697"/>
                  <a:gd name="connsiteX27" fmla="*/ 305477 w 1383213"/>
                  <a:gd name="connsiteY27" fmla="*/ 726081 h 2159697"/>
                  <a:gd name="connsiteX28" fmla="*/ 521501 w 1383213"/>
                  <a:gd name="connsiteY28" fmla="*/ 474053 h 2159697"/>
                  <a:gd name="connsiteX29" fmla="*/ 629513 w 1383213"/>
                  <a:gd name="connsiteY29" fmla="*/ 366041 h 2159697"/>
                  <a:gd name="connsiteX30" fmla="*/ 665517 w 1383213"/>
                  <a:gd name="connsiteY30" fmla="*/ 222025 h 2159697"/>
                  <a:gd name="connsiteX31" fmla="*/ 809533 w 1383213"/>
                  <a:gd name="connsiteY31" fmla="*/ 78009 h 2159697"/>
                  <a:gd name="connsiteX32" fmla="*/ 917545 w 1383213"/>
                  <a:gd name="connsiteY32" fmla="*/ 78010 h 2159697"/>
                  <a:gd name="connsiteX33" fmla="*/ 953549 w 1383213"/>
                  <a:gd name="connsiteY33" fmla="*/ 78009 h 2159697"/>
                  <a:gd name="connsiteX34" fmla="*/ 989553 w 1383213"/>
                  <a:gd name="connsiteY34" fmla="*/ 6001 h 2159697"/>
                  <a:gd name="connsiteX35" fmla="*/ 1169571 w 1383213"/>
                  <a:gd name="connsiteY35" fmla="*/ 42005 h 2159697"/>
                  <a:gd name="connsiteX0" fmla="*/ 1383213 w 1383213"/>
                  <a:gd name="connsiteY0" fmla="*/ 2057956 h 2159697"/>
                  <a:gd name="connsiteX1" fmla="*/ 1349875 w 1383213"/>
                  <a:gd name="connsiteY1" fmla="*/ 2098438 h 2159697"/>
                  <a:gd name="connsiteX2" fmla="*/ 1297488 w 1383213"/>
                  <a:gd name="connsiteY2" fmla="*/ 2105581 h 2159697"/>
                  <a:gd name="connsiteX3" fmla="*/ 1164138 w 1383213"/>
                  <a:gd name="connsiteY3" fmla="*/ 2155588 h 2159697"/>
                  <a:gd name="connsiteX4" fmla="*/ 1061558 w 1383213"/>
                  <a:gd name="connsiteY4" fmla="*/ 2130237 h 2159697"/>
                  <a:gd name="connsiteX5" fmla="*/ 928394 w 1383213"/>
                  <a:gd name="connsiteY5" fmla="*/ 2086531 h 2159697"/>
                  <a:gd name="connsiteX6" fmla="*/ 821238 w 1383213"/>
                  <a:gd name="connsiteY6" fmla="*/ 1974613 h 2159697"/>
                  <a:gd name="connsiteX7" fmla="*/ 785519 w 1383213"/>
                  <a:gd name="connsiteY7" fmla="*/ 1924606 h 2159697"/>
                  <a:gd name="connsiteX8" fmla="*/ 711700 w 1383213"/>
                  <a:gd name="connsiteY8" fmla="*/ 1869838 h 2159697"/>
                  <a:gd name="connsiteX9" fmla="*/ 680744 w 1383213"/>
                  <a:gd name="connsiteY9" fmla="*/ 1815069 h 2159697"/>
                  <a:gd name="connsiteX10" fmla="*/ 630738 w 1383213"/>
                  <a:gd name="connsiteY10" fmla="*/ 1757919 h 2159697"/>
                  <a:gd name="connsiteX11" fmla="*/ 568825 w 1383213"/>
                  <a:gd name="connsiteY11" fmla="*/ 1634094 h 2159697"/>
                  <a:gd name="connsiteX12" fmla="*/ 535488 w 1383213"/>
                  <a:gd name="connsiteY12" fmla="*/ 1595994 h 2159697"/>
                  <a:gd name="connsiteX13" fmla="*/ 471194 w 1383213"/>
                  <a:gd name="connsiteY13" fmla="*/ 1555513 h 2159697"/>
                  <a:gd name="connsiteX14" fmla="*/ 433094 w 1383213"/>
                  <a:gd name="connsiteY14" fmla="*/ 1517413 h 2159697"/>
                  <a:gd name="connsiteX15" fmla="*/ 409282 w 1383213"/>
                  <a:gd name="connsiteY15" fmla="*/ 1469788 h 2159697"/>
                  <a:gd name="connsiteX16" fmla="*/ 378325 w 1383213"/>
                  <a:gd name="connsiteY16" fmla="*/ 1419781 h 2159697"/>
                  <a:gd name="connsiteX17" fmla="*/ 269471 w 1383213"/>
                  <a:gd name="connsiteY17" fmla="*/ 1410157 h 2159697"/>
                  <a:gd name="connsiteX18" fmla="*/ 233466 w 1383213"/>
                  <a:gd name="connsiteY18" fmla="*/ 1374153 h 2159697"/>
                  <a:gd name="connsiteX19" fmla="*/ 197462 w 1383213"/>
                  <a:gd name="connsiteY19" fmla="*/ 1338149 h 2159697"/>
                  <a:gd name="connsiteX20" fmla="*/ 161459 w 1383213"/>
                  <a:gd name="connsiteY20" fmla="*/ 1338149 h 2159697"/>
                  <a:gd name="connsiteX21" fmla="*/ 125455 w 1383213"/>
                  <a:gd name="connsiteY21" fmla="*/ 1302145 h 2159697"/>
                  <a:gd name="connsiteX22" fmla="*/ 89451 w 1383213"/>
                  <a:gd name="connsiteY22" fmla="*/ 1266141 h 2159697"/>
                  <a:gd name="connsiteX23" fmla="*/ 53447 w 1383213"/>
                  <a:gd name="connsiteY23" fmla="*/ 1230137 h 2159697"/>
                  <a:gd name="connsiteX24" fmla="*/ 17443 w 1383213"/>
                  <a:gd name="connsiteY24" fmla="*/ 1158129 h 2159697"/>
                  <a:gd name="connsiteX25" fmla="*/ 17445 w 1383213"/>
                  <a:gd name="connsiteY25" fmla="*/ 1122125 h 2159697"/>
                  <a:gd name="connsiteX26" fmla="*/ 53448 w 1383213"/>
                  <a:gd name="connsiteY26" fmla="*/ 942105 h 2159697"/>
                  <a:gd name="connsiteX27" fmla="*/ 305477 w 1383213"/>
                  <a:gd name="connsiteY27" fmla="*/ 726081 h 2159697"/>
                  <a:gd name="connsiteX28" fmla="*/ 521501 w 1383213"/>
                  <a:gd name="connsiteY28" fmla="*/ 474053 h 2159697"/>
                  <a:gd name="connsiteX29" fmla="*/ 629513 w 1383213"/>
                  <a:gd name="connsiteY29" fmla="*/ 366041 h 2159697"/>
                  <a:gd name="connsiteX30" fmla="*/ 665517 w 1383213"/>
                  <a:gd name="connsiteY30" fmla="*/ 222025 h 2159697"/>
                  <a:gd name="connsiteX31" fmla="*/ 809533 w 1383213"/>
                  <a:gd name="connsiteY31" fmla="*/ 78009 h 2159697"/>
                  <a:gd name="connsiteX32" fmla="*/ 881541 w 1383213"/>
                  <a:gd name="connsiteY32" fmla="*/ 114014 h 2159697"/>
                  <a:gd name="connsiteX33" fmla="*/ 953549 w 1383213"/>
                  <a:gd name="connsiteY33" fmla="*/ 78009 h 2159697"/>
                  <a:gd name="connsiteX34" fmla="*/ 989553 w 1383213"/>
                  <a:gd name="connsiteY34" fmla="*/ 6001 h 2159697"/>
                  <a:gd name="connsiteX35" fmla="*/ 1169571 w 1383213"/>
                  <a:gd name="connsiteY35" fmla="*/ 42005 h 2159697"/>
                  <a:gd name="connsiteX0" fmla="*/ 1383213 w 2249693"/>
                  <a:gd name="connsiteY0" fmla="*/ 2081958 h 2183699"/>
                  <a:gd name="connsiteX1" fmla="*/ 1349875 w 2249693"/>
                  <a:gd name="connsiteY1" fmla="*/ 2122440 h 2183699"/>
                  <a:gd name="connsiteX2" fmla="*/ 1297488 w 2249693"/>
                  <a:gd name="connsiteY2" fmla="*/ 2129583 h 2183699"/>
                  <a:gd name="connsiteX3" fmla="*/ 1164138 w 2249693"/>
                  <a:gd name="connsiteY3" fmla="*/ 2179590 h 2183699"/>
                  <a:gd name="connsiteX4" fmla="*/ 1061558 w 2249693"/>
                  <a:gd name="connsiteY4" fmla="*/ 2154239 h 2183699"/>
                  <a:gd name="connsiteX5" fmla="*/ 928394 w 2249693"/>
                  <a:gd name="connsiteY5" fmla="*/ 2110533 h 2183699"/>
                  <a:gd name="connsiteX6" fmla="*/ 821238 w 2249693"/>
                  <a:gd name="connsiteY6" fmla="*/ 1998615 h 2183699"/>
                  <a:gd name="connsiteX7" fmla="*/ 785519 w 2249693"/>
                  <a:gd name="connsiteY7" fmla="*/ 1948608 h 2183699"/>
                  <a:gd name="connsiteX8" fmla="*/ 711700 w 2249693"/>
                  <a:gd name="connsiteY8" fmla="*/ 1893840 h 2183699"/>
                  <a:gd name="connsiteX9" fmla="*/ 680744 w 2249693"/>
                  <a:gd name="connsiteY9" fmla="*/ 1839071 h 2183699"/>
                  <a:gd name="connsiteX10" fmla="*/ 630738 w 2249693"/>
                  <a:gd name="connsiteY10" fmla="*/ 1781921 h 2183699"/>
                  <a:gd name="connsiteX11" fmla="*/ 568825 w 2249693"/>
                  <a:gd name="connsiteY11" fmla="*/ 1658096 h 2183699"/>
                  <a:gd name="connsiteX12" fmla="*/ 535488 w 2249693"/>
                  <a:gd name="connsiteY12" fmla="*/ 1619996 h 2183699"/>
                  <a:gd name="connsiteX13" fmla="*/ 471194 w 2249693"/>
                  <a:gd name="connsiteY13" fmla="*/ 1579515 h 2183699"/>
                  <a:gd name="connsiteX14" fmla="*/ 433094 w 2249693"/>
                  <a:gd name="connsiteY14" fmla="*/ 1541415 h 2183699"/>
                  <a:gd name="connsiteX15" fmla="*/ 409282 w 2249693"/>
                  <a:gd name="connsiteY15" fmla="*/ 1493790 h 2183699"/>
                  <a:gd name="connsiteX16" fmla="*/ 378325 w 2249693"/>
                  <a:gd name="connsiteY16" fmla="*/ 1443783 h 2183699"/>
                  <a:gd name="connsiteX17" fmla="*/ 269471 w 2249693"/>
                  <a:gd name="connsiteY17" fmla="*/ 1434159 h 2183699"/>
                  <a:gd name="connsiteX18" fmla="*/ 233466 w 2249693"/>
                  <a:gd name="connsiteY18" fmla="*/ 1398155 h 2183699"/>
                  <a:gd name="connsiteX19" fmla="*/ 197462 w 2249693"/>
                  <a:gd name="connsiteY19" fmla="*/ 1362151 h 2183699"/>
                  <a:gd name="connsiteX20" fmla="*/ 161459 w 2249693"/>
                  <a:gd name="connsiteY20" fmla="*/ 1362151 h 2183699"/>
                  <a:gd name="connsiteX21" fmla="*/ 125455 w 2249693"/>
                  <a:gd name="connsiteY21" fmla="*/ 1326147 h 2183699"/>
                  <a:gd name="connsiteX22" fmla="*/ 89451 w 2249693"/>
                  <a:gd name="connsiteY22" fmla="*/ 1290143 h 2183699"/>
                  <a:gd name="connsiteX23" fmla="*/ 53447 w 2249693"/>
                  <a:gd name="connsiteY23" fmla="*/ 1254139 h 2183699"/>
                  <a:gd name="connsiteX24" fmla="*/ 17443 w 2249693"/>
                  <a:gd name="connsiteY24" fmla="*/ 1182131 h 2183699"/>
                  <a:gd name="connsiteX25" fmla="*/ 17445 w 2249693"/>
                  <a:gd name="connsiteY25" fmla="*/ 1146127 h 2183699"/>
                  <a:gd name="connsiteX26" fmla="*/ 53448 w 2249693"/>
                  <a:gd name="connsiteY26" fmla="*/ 966107 h 2183699"/>
                  <a:gd name="connsiteX27" fmla="*/ 305477 w 2249693"/>
                  <a:gd name="connsiteY27" fmla="*/ 750083 h 2183699"/>
                  <a:gd name="connsiteX28" fmla="*/ 521501 w 2249693"/>
                  <a:gd name="connsiteY28" fmla="*/ 498055 h 2183699"/>
                  <a:gd name="connsiteX29" fmla="*/ 629513 w 2249693"/>
                  <a:gd name="connsiteY29" fmla="*/ 390043 h 2183699"/>
                  <a:gd name="connsiteX30" fmla="*/ 665517 w 2249693"/>
                  <a:gd name="connsiteY30" fmla="*/ 246027 h 2183699"/>
                  <a:gd name="connsiteX31" fmla="*/ 809533 w 2249693"/>
                  <a:gd name="connsiteY31" fmla="*/ 102011 h 2183699"/>
                  <a:gd name="connsiteX32" fmla="*/ 881541 w 2249693"/>
                  <a:gd name="connsiteY32" fmla="*/ 138016 h 2183699"/>
                  <a:gd name="connsiteX33" fmla="*/ 953549 w 2249693"/>
                  <a:gd name="connsiteY33" fmla="*/ 102011 h 2183699"/>
                  <a:gd name="connsiteX34" fmla="*/ 989553 w 2249693"/>
                  <a:gd name="connsiteY34" fmla="*/ 30003 h 2183699"/>
                  <a:gd name="connsiteX35" fmla="*/ 2249693 w 2249693"/>
                  <a:gd name="connsiteY35" fmla="*/ 282032 h 2183699"/>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53549 w 2249693"/>
                  <a:gd name="connsiteY33" fmla="*/ 114012 h 2195700"/>
                  <a:gd name="connsiteX34" fmla="*/ 989553 w 2249693"/>
                  <a:gd name="connsiteY34" fmla="*/ 42004 h 2195700"/>
                  <a:gd name="connsiteX35" fmla="*/ 1133569 w 2249693"/>
                  <a:gd name="connsiteY35" fmla="*/ 42005 h 2195700"/>
                  <a:gd name="connsiteX36" fmla="*/ 2249693 w 2249693"/>
                  <a:gd name="connsiteY36" fmla="*/ 294033 h 2195700"/>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53549 w 2249693"/>
                  <a:gd name="connsiteY33" fmla="*/ 114012 h 2195700"/>
                  <a:gd name="connsiteX34" fmla="*/ 1097565 w 2249693"/>
                  <a:gd name="connsiteY34" fmla="*/ 78009 h 2195700"/>
                  <a:gd name="connsiteX35" fmla="*/ 1133569 w 2249693"/>
                  <a:gd name="connsiteY35" fmla="*/ 42005 h 2195700"/>
                  <a:gd name="connsiteX36" fmla="*/ 2249693 w 2249693"/>
                  <a:gd name="connsiteY36" fmla="*/ 294033 h 2195700"/>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53549 w 2249693"/>
                  <a:gd name="connsiteY33" fmla="*/ 114012 h 2195700"/>
                  <a:gd name="connsiteX34" fmla="*/ 1097565 w 2249693"/>
                  <a:gd name="connsiteY34" fmla="*/ 78009 h 2195700"/>
                  <a:gd name="connsiteX35" fmla="*/ 1421601 w 2249693"/>
                  <a:gd name="connsiteY35" fmla="*/ 42005 h 2195700"/>
                  <a:gd name="connsiteX36" fmla="*/ 2249693 w 2249693"/>
                  <a:gd name="connsiteY36" fmla="*/ 294033 h 2195700"/>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53549 w 2249693"/>
                  <a:gd name="connsiteY33" fmla="*/ 114012 h 2195700"/>
                  <a:gd name="connsiteX34" fmla="*/ 1097565 w 2249693"/>
                  <a:gd name="connsiteY34" fmla="*/ 42005 h 2195700"/>
                  <a:gd name="connsiteX35" fmla="*/ 1421601 w 2249693"/>
                  <a:gd name="connsiteY35" fmla="*/ 42005 h 2195700"/>
                  <a:gd name="connsiteX36" fmla="*/ 2249693 w 2249693"/>
                  <a:gd name="connsiteY36" fmla="*/ 294033 h 2195700"/>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89553 w 2249693"/>
                  <a:gd name="connsiteY33" fmla="*/ 78009 h 2195700"/>
                  <a:gd name="connsiteX34" fmla="*/ 1097565 w 2249693"/>
                  <a:gd name="connsiteY34" fmla="*/ 42005 h 2195700"/>
                  <a:gd name="connsiteX35" fmla="*/ 1421601 w 2249693"/>
                  <a:gd name="connsiteY35" fmla="*/ 42005 h 2195700"/>
                  <a:gd name="connsiteX36" fmla="*/ 2249693 w 2249693"/>
                  <a:gd name="connsiteY36" fmla="*/ 294033 h 2195700"/>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89553 w 2249693"/>
                  <a:gd name="connsiteY33" fmla="*/ 78009 h 2195700"/>
                  <a:gd name="connsiteX34" fmla="*/ 1097565 w 2249693"/>
                  <a:gd name="connsiteY34" fmla="*/ 42005 h 2195700"/>
                  <a:gd name="connsiteX35" fmla="*/ 1421601 w 2249693"/>
                  <a:gd name="connsiteY35" fmla="*/ 42005 h 2195700"/>
                  <a:gd name="connsiteX36" fmla="*/ 2249693 w 2249693"/>
                  <a:gd name="connsiteY36" fmla="*/ 294033 h 2195700"/>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89553 w 2249693"/>
                  <a:gd name="connsiteY33" fmla="*/ 78009 h 2195700"/>
                  <a:gd name="connsiteX34" fmla="*/ 1097565 w 2249693"/>
                  <a:gd name="connsiteY34" fmla="*/ 42005 h 2195700"/>
                  <a:gd name="connsiteX35" fmla="*/ 1421601 w 2249693"/>
                  <a:gd name="connsiteY35" fmla="*/ 42005 h 2195700"/>
                  <a:gd name="connsiteX36" fmla="*/ 1601621 w 2249693"/>
                  <a:gd name="connsiteY36" fmla="*/ 114013 h 2195700"/>
                  <a:gd name="connsiteX37" fmla="*/ 2249693 w 2249693"/>
                  <a:gd name="connsiteY37" fmla="*/ 294033 h 2195700"/>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89553 w 2249693"/>
                  <a:gd name="connsiteY33" fmla="*/ 78009 h 2195700"/>
                  <a:gd name="connsiteX34" fmla="*/ 1097565 w 2249693"/>
                  <a:gd name="connsiteY34" fmla="*/ 42005 h 2195700"/>
                  <a:gd name="connsiteX35" fmla="*/ 1421601 w 2249693"/>
                  <a:gd name="connsiteY35" fmla="*/ 42005 h 2195700"/>
                  <a:gd name="connsiteX36" fmla="*/ 1637625 w 2249693"/>
                  <a:gd name="connsiteY36" fmla="*/ 42005 h 2195700"/>
                  <a:gd name="connsiteX37" fmla="*/ 2249693 w 2249693"/>
                  <a:gd name="connsiteY37" fmla="*/ 294033 h 2195700"/>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89553 w 2249693"/>
                  <a:gd name="connsiteY33" fmla="*/ 78009 h 2195700"/>
                  <a:gd name="connsiteX34" fmla="*/ 1097565 w 2249693"/>
                  <a:gd name="connsiteY34" fmla="*/ 42005 h 2195700"/>
                  <a:gd name="connsiteX35" fmla="*/ 1421601 w 2249693"/>
                  <a:gd name="connsiteY35" fmla="*/ 42005 h 2195700"/>
                  <a:gd name="connsiteX36" fmla="*/ 1637625 w 2249693"/>
                  <a:gd name="connsiteY36" fmla="*/ 42005 h 2195700"/>
                  <a:gd name="connsiteX37" fmla="*/ 2249693 w 2249693"/>
                  <a:gd name="connsiteY37" fmla="*/ 294033 h 2195700"/>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89553 w 2249693"/>
                  <a:gd name="connsiteY33" fmla="*/ 78009 h 2195700"/>
                  <a:gd name="connsiteX34" fmla="*/ 1097565 w 2249693"/>
                  <a:gd name="connsiteY34" fmla="*/ 42005 h 2195700"/>
                  <a:gd name="connsiteX35" fmla="*/ 1421601 w 2249693"/>
                  <a:gd name="connsiteY35" fmla="*/ 42005 h 2195700"/>
                  <a:gd name="connsiteX36" fmla="*/ 1637625 w 2249693"/>
                  <a:gd name="connsiteY36" fmla="*/ 42005 h 2195700"/>
                  <a:gd name="connsiteX37" fmla="*/ 1766597 w 2249693"/>
                  <a:gd name="connsiteY37" fmla="*/ 88948 h 2195700"/>
                  <a:gd name="connsiteX38" fmla="*/ 2249693 w 2249693"/>
                  <a:gd name="connsiteY38" fmla="*/ 294033 h 2195700"/>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89553 w 2249693"/>
                  <a:gd name="connsiteY33" fmla="*/ 78009 h 2195700"/>
                  <a:gd name="connsiteX34" fmla="*/ 1097565 w 2249693"/>
                  <a:gd name="connsiteY34" fmla="*/ 42005 h 2195700"/>
                  <a:gd name="connsiteX35" fmla="*/ 1421601 w 2249693"/>
                  <a:gd name="connsiteY35" fmla="*/ 42005 h 2195700"/>
                  <a:gd name="connsiteX36" fmla="*/ 1637625 w 2249693"/>
                  <a:gd name="connsiteY36" fmla="*/ 42005 h 2195700"/>
                  <a:gd name="connsiteX37" fmla="*/ 1817645 w 2249693"/>
                  <a:gd name="connsiteY37" fmla="*/ 114013 h 2195700"/>
                  <a:gd name="connsiteX38" fmla="*/ 2249693 w 2249693"/>
                  <a:gd name="connsiteY38" fmla="*/ 294033 h 2195700"/>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89553 w 2249693"/>
                  <a:gd name="connsiteY33" fmla="*/ 78009 h 2195700"/>
                  <a:gd name="connsiteX34" fmla="*/ 1097565 w 2249693"/>
                  <a:gd name="connsiteY34" fmla="*/ 42005 h 2195700"/>
                  <a:gd name="connsiteX35" fmla="*/ 1421601 w 2249693"/>
                  <a:gd name="connsiteY35" fmla="*/ 42005 h 2195700"/>
                  <a:gd name="connsiteX36" fmla="*/ 1637625 w 2249693"/>
                  <a:gd name="connsiteY36" fmla="*/ 42005 h 2195700"/>
                  <a:gd name="connsiteX37" fmla="*/ 1817645 w 2249693"/>
                  <a:gd name="connsiteY37" fmla="*/ 114013 h 2195700"/>
                  <a:gd name="connsiteX38" fmla="*/ 2071397 w 2249693"/>
                  <a:gd name="connsiteY38" fmla="*/ 219917 h 2195700"/>
                  <a:gd name="connsiteX39" fmla="*/ 2249693 w 2249693"/>
                  <a:gd name="connsiteY39" fmla="*/ 294033 h 2195700"/>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89553 w 2249693"/>
                  <a:gd name="connsiteY33" fmla="*/ 78009 h 2195700"/>
                  <a:gd name="connsiteX34" fmla="*/ 1097565 w 2249693"/>
                  <a:gd name="connsiteY34" fmla="*/ 42005 h 2195700"/>
                  <a:gd name="connsiteX35" fmla="*/ 1421601 w 2249693"/>
                  <a:gd name="connsiteY35" fmla="*/ 42005 h 2195700"/>
                  <a:gd name="connsiteX36" fmla="*/ 1637625 w 2249693"/>
                  <a:gd name="connsiteY36" fmla="*/ 42005 h 2195700"/>
                  <a:gd name="connsiteX37" fmla="*/ 1817645 w 2249693"/>
                  <a:gd name="connsiteY37" fmla="*/ 114013 h 2195700"/>
                  <a:gd name="connsiteX38" fmla="*/ 1997665 w 2249693"/>
                  <a:gd name="connsiteY38" fmla="*/ 150017 h 2195700"/>
                  <a:gd name="connsiteX39" fmla="*/ 2249693 w 2249693"/>
                  <a:gd name="connsiteY39" fmla="*/ 294033 h 2195700"/>
                  <a:gd name="connsiteX0" fmla="*/ 1383213 w 2249693"/>
                  <a:gd name="connsiteY0" fmla="*/ 2093959 h 2195700"/>
                  <a:gd name="connsiteX1" fmla="*/ 1349875 w 2249693"/>
                  <a:gd name="connsiteY1" fmla="*/ 2134441 h 2195700"/>
                  <a:gd name="connsiteX2" fmla="*/ 1297488 w 2249693"/>
                  <a:gd name="connsiteY2" fmla="*/ 2141584 h 2195700"/>
                  <a:gd name="connsiteX3" fmla="*/ 1164138 w 2249693"/>
                  <a:gd name="connsiteY3" fmla="*/ 2191591 h 2195700"/>
                  <a:gd name="connsiteX4" fmla="*/ 1061558 w 2249693"/>
                  <a:gd name="connsiteY4" fmla="*/ 2166240 h 2195700"/>
                  <a:gd name="connsiteX5" fmla="*/ 928394 w 2249693"/>
                  <a:gd name="connsiteY5" fmla="*/ 2122534 h 2195700"/>
                  <a:gd name="connsiteX6" fmla="*/ 821238 w 2249693"/>
                  <a:gd name="connsiteY6" fmla="*/ 2010616 h 2195700"/>
                  <a:gd name="connsiteX7" fmla="*/ 785519 w 2249693"/>
                  <a:gd name="connsiteY7" fmla="*/ 1960609 h 2195700"/>
                  <a:gd name="connsiteX8" fmla="*/ 711700 w 2249693"/>
                  <a:gd name="connsiteY8" fmla="*/ 1905841 h 2195700"/>
                  <a:gd name="connsiteX9" fmla="*/ 680744 w 2249693"/>
                  <a:gd name="connsiteY9" fmla="*/ 1851072 h 2195700"/>
                  <a:gd name="connsiteX10" fmla="*/ 630738 w 2249693"/>
                  <a:gd name="connsiteY10" fmla="*/ 1793922 h 2195700"/>
                  <a:gd name="connsiteX11" fmla="*/ 568825 w 2249693"/>
                  <a:gd name="connsiteY11" fmla="*/ 1670097 h 2195700"/>
                  <a:gd name="connsiteX12" fmla="*/ 535488 w 2249693"/>
                  <a:gd name="connsiteY12" fmla="*/ 1631997 h 2195700"/>
                  <a:gd name="connsiteX13" fmla="*/ 471194 w 2249693"/>
                  <a:gd name="connsiteY13" fmla="*/ 1591516 h 2195700"/>
                  <a:gd name="connsiteX14" fmla="*/ 433094 w 2249693"/>
                  <a:gd name="connsiteY14" fmla="*/ 1553416 h 2195700"/>
                  <a:gd name="connsiteX15" fmla="*/ 409282 w 2249693"/>
                  <a:gd name="connsiteY15" fmla="*/ 1505791 h 2195700"/>
                  <a:gd name="connsiteX16" fmla="*/ 378325 w 2249693"/>
                  <a:gd name="connsiteY16" fmla="*/ 1455784 h 2195700"/>
                  <a:gd name="connsiteX17" fmla="*/ 269471 w 2249693"/>
                  <a:gd name="connsiteY17" fmla="*/ 1446160 h 2195700"/>
                  <a:gd name="connsiteX18" fmla="*/ 233466 w 2249693"/>
                  <a:gd name="connsiteY18" fmla="*/ 1410156 h 2195700"/>
                  <a:gd name="connsiteX19" fmla="*/ 197462 w 2249693"/>
                  <a:gd name="connsiteY19" fmla="*/ 1374152 h 2195700"/>
                  <a:gd name="connsiteX20" fmla="*/ 161459 w 2249693"/>
                  <a:gd name="connsiteY20" fmla="*/ 1374152 h 2195700"/>
                  <a:gd name="connsiteX21" fmla="*/ 125455 w 2249693"/>
                  <a:gd name="connsiteY21" fmla="*/ 1338148 h 2195700"/>
                  <a:gd name="connsiteX22" fmla="*/ 89451 w 2249693"/>
                  <a:gd name="connsiteY22" fmla="*/ 1302144 h 2195700"/>
                  <a:gd name="connsiteX23" fmla="*/ 53447 w 2249693"/>
                  <a:gd name="connsiteY23" fmla="*/ 1266140 h 2195700"/>
                  <a:gd name="connsiteX24" fmla="*/ 17443 w 2249693"/>
                  <a:gd name="connsiteY24" fmla="*/ 1194132 h 2195700"/>
                  <a:gd name="connsiteX25" fmla="*/ 17445 w 2249693"/>
                  <a:gd name="connsiteY25" fmla="*/ 1158128 h 2195700"/>
                  <a:gd name="connsiteX26" fmla="*/ 53448 w 2249693"/>
                  <a:gd name="connsiteY26" fmla="*/ 978108 h 2195700"/>
                  <a:gd name="connsiteX27" fmla="*/ 305477 w 2249693"/>
                  <a:gd name="connsiteY27" fmla="*/ 762084 h 2195700"/>
                  <a:gd name="connsiteX28" fmla="*/ 521501 w 2249693"/>
                  <a:gd name="connsiteY28" fmla="*/ 510056 h 2195700"/>
                  <a:gd name="connsiteX29" fmla="*/ 629513 w 2249693"/>
                  <a:gd name="connsiteY29" fmla="*/ 402044 h 2195700"/>
                  <a:gd name="connsiteX30" fmla="*/ 665517 w 2249693"/>
                  <a:gd name="connsiteY30" fmla="*/ 258028 h 2195700"/>
                  <a:gd name="connsiteX31" fmla="*/ 809533 w 2249693"/>
                  <a:gd name="connsiteY31" fmla="*/ 114012 h 2195700"/>
                  <a:gd name="connsiteX32" fmla="*/ 881541 w 2249693"/>
                  <a:gd name="connsiteY32" fmla="*/ 150017 h 2195700"/>
                  <a:gd name="connsiteX33" fmla="*/ 989553 w 2249693"/>
                  <a:gd name="connsiteY33" fmla="*/ 78009 h 2195700"/>
                  <a:gd name="connsiteX34" fmla="*/ 1097565 w 2249693"/>
                  <a:gd name="connsiteY34" fmla="*/ 42005 h 2195700"/>
                  <a:gd name="connsiteX35" fmla="*/ 1421601 w 2249693"/>
                  <a:gd name="connsiteY35" fmla="*/ 42005 h 2195700"/>
                  <a:gd name="connsiteX36" fmla="*/ 1637625 w 2249693"/>
                  <a:gd name="connsiteY36" fmla="*/ 42005 h 2195700"/>
                  <a:gd name="connsiteX37" fmla="*/ 1817645 w 2249693"/>
                  <a:gd name="connsiteY37" fmla="*/ 114013 h 2195700"/>
                  <a:gd name="connsiteX38" fmla="*/ 1997665 w 2249693"/>
                  <a:gd name="connsiteY38" fmla="*/ 114013 h 2195700"/>
                  <a:gd name="connsiteX39" fmla="*/ 2249693 w 2249693"/>
                  <a:gd name="connsiteY39" fmla="*/ 29403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97665 w 3113789"/>
                  <a:gd name="connsiteY38" fmla="*/ 114013 h 2195700"/>
                  <a:gd name="connsiteX39" fmla="*/ 3113789 w 3113789"/>
                  <a:gd name="connsiteY39"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97665 w 3113789"/>
                  <a:gd name="connsiteY38" fmla="*/ 114013 h 2195700"/>
                  <a:gd name="connsiteX39" fmla="*/ 2357705 w 3113789"/>
                  <a:gd name="connsiteY39" fmla="*/ 294033 h 2195700"/>
                  <a:gd name="connsiteX40" fmla="*/ 3113789 w 3113789"/>
                  <a:gd name="connsiteY40"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97665 w 3113789"/>
                  <a:gd name="connsiteY38" fmla="*/ 114013 h 2195700"/>
                  <a:gd name="connsiteX39" fmla="*/ 3113789 w 3113789"/>
                  <a:gd name="connsiteY39"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97665 w 3113789"/>
                  <a:gd name="connsiteY38" fmla="*/ 114013 h 2195700"/>
                  <a:gd name="connsiteX39" fmla="*/ 2393709 w 3113789"/>
                  <a:gd name="connsiteY39" fmla="*/ 330037 h 2195700"/>
                  <a:gd name="connsiteX40" fmla="*/ 3113789 w 3113789"/>
                  <a:gd name="connsiteY40"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97665 w 3113789"/>
                  <a:gd name="connsiteY38" fmla="*/ 114013 h 2195700"/>
                  <a:gd name="connsiteX39" fmla="*/ 2357705 w 3113789"/>
                  <a:gd name="connsiteY39" fmla="*/ 330037 h 2195700"/>
                  <a:gd name="connsiteX40" fmla="*/ 3113789 w 3113789"/>
                  <a:gd name="connsiteY40"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97665 w 3113789"/>
                  <a:gd name="connsiteY38" fmla="*/ 114013 h 2195700"/>
                  <a:gd name="connsiteX39" fmla="*/ 2357705 w 3113789"/>
                  <a:gd name="connsiteY39" fmla="*/ 330037 h 2195700"/>
                  <a:gd name="connsiteX40" fmla="*/ 2681741 w 3113789"/>
                  <a:gd name="connsiteY40" fmla="*/ 474053 h 2195700"/>
                  <a:gd name="connsiteX41" fmla="*/ 3113789 w 3113789"/>
                  <a:gd name="connsiteY41"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97665 w 3113789"/>
                  <a:gd name="connsiteY38" fmla="*/ 114013 h 2195700"/>
                  <a:gd name="connsiteX39" fmla="*/ 2357705 w 3113789"/>
                  <a:gd name="connsiteY39" fmla="*/ 330037 h 2195700"/>
                  <a:gd name="connsiteX40" fmla="*/ 2681741 w 3113789"/>
                  <a:gd name="connsiteY40" fmla="*/ 402045 h 2195700"/>
                  <a:gd name="connsiteX41" fmla="*/ 3113789 w 3113789"/>
                  <a:gd name="connsiteY41"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97665 w 3113789"/>
                  <a:gd name="connsiteY38" fmla="*/ 114013 h 2195700"/>
                  <a:gd name="connsiteX39" fmla="*/ 2357705 w 3113789"/>
                  <a:gd name="connsiteY39" fmla="*/ 330037 h 2195700"/>
                  <a:gd name="connsiteX40" fmla="*/ 2681741 w 3113789"/>
                  <a:gd name="connsiteY40" fmla="*/ 402045 h 2195700"/>
                  <a:gd name="connsiteX41" fmla="*/ 2825757 w 3113789"/>
                  <a:gd name="connsiteY41" fmla="*/ 474053 h 2195700"/>
                  <a:gd name="connsiteX42" fmla="*/ 3113789 w 3113789"/>
                  <a:gd name="connsiteY42"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97665 w 3113789"/>
                  <a:gd name="connsiteY38" fmla="*/ 114013 h 2195700"/>
                  <a:gd name="connsiteX39" fmla="*/ 2357705 w 3113789"/>
                  <a:gd name="connsiteY39" fmla="*/ 330037 h 2195700"/>
                  <a:gd name="connsiteX40" fmla="*/ 2681741 w 3113789"/>
                  <a:gd name="connsiteY40" fmla="*/ 402045 h 2195700"/>
                  <a:gd name="connsiteX41" fmla="*/ 2789753 w 3113789"/>
                  <a:gd name="connsiteY41" fmla="*/ 510057 h 2195700"/>
                  <a:gd name="connsiteX42" fmla="*/ 3113789 w 3113789"/>
                  <a:gd name="connsiteY42"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97665 w 3113789"/>
                  <a:gd name="connsiteY38" fmla="*/ 114013 h 2195700"/>
                  <a:gd name="connsiteX39" fmla="*/ 2177685 w 3113789"/>
                  <a:gd name="connsiteY39" fmla="*/ 186021 h 2195700"/>
                  <a:gd name="connsiteX40" fmla="*/ 2357705 w 3113789"/>
                  <a:gd name="connsiteY40" fmla="*/ 330037 h 2195700"/>
                  <a:gd name="connsiteX41" fmla="*/ 2681741 w 3113789"/>
                  <a:gd name="connsiteY41" fmla="*/ 402045 h 2195700"/>
                  <a:gd name="connsiteX42" fmla="*/ 2789753 w 3113789"/>
                  <a:gd name="connsiteY42" fmla="*/ 510057 h 2195700"/>
                  <a:gd name="connsiteX43" fmla="*/ 3113789 w 3113789"/>
                  <a:gd name="connsiteY43"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97665 w 3113789"/>
                  <a:gd name="connsiteY38" fmla="*/ 114013 h 2195700"/>
                  <a:gd name="connsiteX39" fmla="*/ 2177685 w 3113789"/>
                  <a:gd name="connsiteY39" fmla="*/ 186021 h 2195700"/>
                  <a:gd name="connsiteX40" fmla="*/ 2357705 w 3113789"/>
                  <a:gd name="connsiteY40" fmla="*/ 330037 h 2195700"/>
                  <a:gd name="connsiteX41" fmla="*/ 2681741 w 3113789"/>
                  <a:gd name="connsiteY41" fmla="*/ 402045 h 2195700"/>
                  <a:gd name="connsiteX42" fmla="*/ 2789753 w 3113789"/>
                  <a:gd name="connsiteY42" fmla="*/ 510057 h 2195700"/>
                  <a:gd name="connsiteX43" fmla="*/ 3113789 w 3113789"/>
                  <a:gd name="connsiteY43"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97665 w 3113789"/>
                  <a:gd name="connsiteY38" fmla="*/ 114013 h 2195700"/>
                  <a:gd name="connsiteX39" fmla="*/ 2213689 w 3113789"/>
                  <a:gd name="connsiteY39" fmla="*/ 258029 h 2195700"/>
                  <a:gd name="connsiteX40" fmla="*/ 2357705 w 3113789"/>
                  <a:gd name="connsiteY40" fmla="*/ 330037 h 2195700"/>
                  <a:gd name="connsiteX41" fmla="*/ 2681741 w 3113789"/>
                  <a:gd name="connsiteY41" fmla="*/ 402045 h 2195700"/>
                  <a:gd name="connsiteX42" fmla="*/ 2789753 w 3113789"/>
                  <a:gd name="connsiteY42" fmla="*/ 510057 h 2195700"/>
                  <a:gd name="connsiteX43" fmla="*/ 3113789 w 3113789"/>
                  <a:gd name="connsiteY43"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2033669 w 3113789"/>
                  <a:gd name="connsiteY38" fmla="*/ 150017 h 2195700"/>
                  <a:gd name="connsiteX39" fmla="*/ 2213689 w 3113789"/>
                  <a:gd name="connsiteY39" fmla="*/ 258029 h 2195700"/>
                  <a:gd name="connsiteX40" fmla="*/ 2357705 w 3113789"/>
                  <a:gd name="connsiteY40" fmla="*/ 330037 h 2195700"/>
                  <a:gd name="connsiteX41" fmla="*/ 2681741 w 3113789"/>
                  <a:gd name="connsiteY41" fmla="*/ 402045 h 2195700"/>
                  <a:gd name="connsiteX42" fmla="*/ 2789753 w 3113789"/>
                  <a:gd name="connsiteY42" fmla="*/ 510057 h 2195700"/>
                  <a:gd name="connsiteX43" fmla="*/ 3113789 w 3113789"/>
                  <a:gd name="connsiteY43"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2033669 w 3113789"/>
                  <a:gd name="connsiteY38" fmla="*/ 150017 h 2195700"/>
                  <a:gd name="connsiteX39" fmla="*/ 2213689 w 3113789"/>
                  <a:gd name="connsiteY39" fmla="*/ 258029 h 2195700"/>
                  <a:gd name="connsiteX40" fmla="*/ 2357705 w 3113789"/>
                  <a:gd name="connsiteY40" fmla="*/ 330037 h 2195700"/>
                  <a:gd name="connsiteX41" fmla="*/ 2681741 w 3113789"/>
                  <a:gd name="connsiteY41" fmla="*/ 402045 h 2195700"/>
                  <a:gd name="connsiteX42" fmla="*/ 2789753 w 3113789"/>
                  <a:gd name="connsiteY42" fmla="*/ 510057 h 2195700"/>
                  <a:gd name="connsiteX43" fmla="*/ 3113789 w 3113789"/>
                  <a:gd name="connsiteY43"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11853 w 3113789"/>
                  <a:gd name="connsiteY38" fmla="*/ 127048 h 2195700"/>
                  <a:gd name="connsiteX39" fmla="*/ 2033669 w 3113789"/>
                  <a:gd name="connsiteY39" fmla="*/ 150017 h 2195700"/>
                  <a:gd name="connsiteX40" fmla="*/ 2213689 w 3113789"/>
                  <a:gd name="connsiteY40" fmla="*/ 258029 h 2195700"/>
                  <a:gd name="connsiteX41" fmla="*/ 2357705 w 3113789"/>
                  <a:gd name="connsiteY41" fmla="*/ 330037 h 2195700"/>
                  <a:gd name="connsiteX42" fmla="*/ 2681741 w 3113789"/>
                  <a:gd name="connsiteY42" fmla="*/ 402045 h 2195700"/>
                  <a:gd name="connsiteX43" fmla="*/ 2789753 w 3113789"/>
                  <a:gd name="connsiteY43" fmla="*/ 510057 h 2195700"/>
                  <a:gd name="connsiteX44" fmla="*/ 3113789 w 3113789"/>
                  <a:gd name="connsiteY44" fmla="*/ 654073 h 2195700"/>
                  <a:gd name="connsiteX0" fmla="*/ 1383213 w 3113789"/>
                  <a:gd name="connsiteY0" fmla="*/ 2093959 h 2195700"/>
                  <a:gd name="connsiteX1" fmla="*/ 1349875 w 3113789"/>
                  <a:gd name="connsiteY1" fmla="*/ 2134441 h 2195700"/>
                  <a:gd name="connsiteX2" fmla="*/ 1297488 w 3113789"/>
                  <a:gd name="connsiteY2" fmla="*/ 2141584 h 2195700"/>
                  <a:gd name="connsiteX3" fmla="*/ 1164138 w 3113789"/>
                  <a:gd name="connsiteY3" fmla="*/ 2191591 h 2195700"/>
                  <a:gd name="connsiteX4" fmla="*/ 1061558 w 3113789"/>
                  <a:gd name="connsiteY4" fmla="*/ 2166240 h 2195700"/>
                  <a:gd name="connsiteX5" fmla="*/ 928394 w 3113789"/>
                  <a:gd name="connsiteY5" fmla="*/ 2122534 h 2195700"/>
                  <a:gd name="connsiteX6" fmla="*/ 821238 w 3113789"/>
                  <a:gd name="connsiteY6" fmla="*/ 2010616 h 2195700"/>
                  <a:gd name="connsiteX7" fmla="*/ 785519 w 3113789"/>
                  <a:gd name="connsiteY7" fmla="*/ 1960609 h 2195700"/>
                  <a:gd name="connsiteX8" fmla="*/ 711700 w 3113789"/>
                  <a:gd name="connsiteY8" fmla="*/ 1905841 h 2195700"/>
                  <a:gd name="connsiteX9" fmla="*/ 680744 w 3113789"/>
                  <a:gd name="connsiteY9" fmla="*/ 1851072 h 2195700"/>
                  <a:gd name="connsiteX10" fmla="*/ 630738 w 3113789"/>
                  <a:gd name="connsiteY10" fmla="*/ 1793922 h 2195700"/>
                  <a:gd name="connsiteX11" fmla="*/ 568825 w 3113789"/>
                  <a:gd name="connsiteY11" fmla="*/ 1670097 h 2195700"/>
                  <a:gd name="connsiteX12" fmla="*/ 535488 w 3113789"/>
                  <a:gd name="connsiteY12" fmla="*/ 1631997 h 2195700"/>
                  <a:gd name="connsiteX13" fmla="*/ 471194 w 3113789"/>
                  <a:gd name="connsiteY13" fmla="*/ 1591516 h 2195700"/>
                  <a:gd name="connsiteX14" fmla="*/ 433094 w 3113789"/>
                  <a:gd name="connsiteY14" fmla="*/ 1553416 h 2195700"/>
                  <a:gd name="connsiteX15" fmla="*/ 409282 w 3113789"/>
                  <a:gd name="connsiteY15" fmla="*/ 1505791 h 2195700"/>
                  <a:gd name="connsiteX16" fmla="*/ 378325 w 3113789"/>
                  <a:gd name="connsiteY16" fmla="*/ 1455784 h 2195700"/>
                  <a:gd name="connsiteX17" fmla="*/ 269471 w 3113789"/>
                  <a:gd name="connsiteY17" fmla="*/ 1446160 h 2195700"/>
                  <a:gd name="connsiteX18" fmla="*/ 233466 w 3113789"/>
                  <a:gd name="connsiteY18" fmla="*/ 1410156 h 2195700"/>
                  <a:gd name="connsiteX19" fmla="*/ 197462 w 3113789"/>
                  <a:gd name="connsiteY19" fmla="*/ 1374152 h 2195700"/>
                  <a:gd name="connsiteX20" fmla="*/ 161459 w 3113789"/>
                  <a:gd name="connsiteY20" fmla="*/ 1374152 h 2195700"/>
                  <a:gd name="connsiteX21" fmla="*/ 125455 w 3113789"/>
                  <a:gd name="connsiteY21" fmla="*/ 1338148 h 2195700"/>
                  <a:gd name="connsiteX22" fmla="*/ 89451 w 3113789"/>
                  <a:gd name="connsiteY22" fmla="*/ 1302144 h 2195700"/>
                  <a:gd name="connsiteX23" fmla="*/ 53447 w 3113789"/>
                  <a:gd name="connsiteY23" fmla="*/ 1266140 h 2195700"/>
                  <a:gd name="connsiteX24" fmla="*/ 17443 w 3113789"/>
                  <a:gd name="connsiteY24" fmla="*/ 1194132 h 2195700"/>
                  <a:gd name="connsiteX25" fmla="*/ 17445 w 3113789"/>
                  <a:gd name="connsiteY25" fmla="*/ 1158128 h 2195700"/>
                  <a:gd name="connsiteX26" fmla="*/ 53448 w 3113789"/>
                  <a:gd name="connsiteY26" fmla="*/ 978108 h 2195700"/>
                  <a:gd name="connsiteX27" fmla="*/ 305477 w 3113789"/>
                  <a:gd name="connsiteY27" fmla="*/ 762084 h 2195700"/>
                  <a:gd name="connsiteX28" fmla="*/ 521501 w 3113789"/>
                  <a:gd name="connsiteY28" fmla="*/ 510056 h 2195700"/>
                  <a:gd name="connsiteX29" fmla="*/ 629513 w 3113789"/>
                  <a:gd name="connsiteY29" fmla="*/ 402044 h 2195700"/>
                  <a:gd name="connsiteX30" fmla="*/ 665517 w 3113789"/>
                  <a:gd name="connsiteY30" fmla="*/ 258028 h 2195700"/>
                  <a:gd name="connsiteX31" fmla="*/ 809533 w 3113789"/>
                  <a:gd name="connsiteY31" fmla="*/ 114012 h 2195700"/>
                  <a:gd name="connsiteX32" fmla="*/ 881541 w 3113789"/>
                  <a:gd name="connsiteY32" fmla="*/ 150017 h 2195700"/>
                  <a:gd name="connsiteX33" fmla="*/ 989553 w 3113789"/>
                  <a:gd name="connsiteY33" fmla="*/ 78009 h 2195700"/>
                  <a:gd name="connsiteX34" fmla="*/ 1097565 w 3113789"/>
                  <a:gd name="connsiteY34" fmla="*/ 42005 h 2195700"/>
                  <a:gd name="connsiteX35" fmla="*/ 1421601 w 3113789"/>
                  <a:gd name="connsiteY35" fmla="*/ 42005 h 2195700"/>
                  <a:gd name="connsiteX36" fmla="*/ 1637625 w 3113789"/>
                  <a:gd name="connsiteY36" fmla="*/ 42005 h 2195700"/>
                  <a:gd name="connsiteX37" fmla="*/ 1817645 w 3113789"/>
                  <a:gd name="connsiteY37" fmla="*/ 114013 h 2195700"/>
                  <a:gd name="connsiteX38" fmla="*/ 1925657 w 3113789"/>
                  <a:gd name="connsiteY38" fmla="*/ 114013 h 2195700"/>
                  <a:gd name="connsiteX39" fmla="*/ 2033669 w 3113789"/>
                  <a:gd name="connsiteY39" fmla="*/ 150017 h 2195700"/>
                  <a:gd name="connsiteX40" fmla="*/ 2213689 w 3113789"/>
                  <a:gd name="connsiteY40" fmla="*/ 258029 h 2195700"/>
                  <a:gd name="connsiteX41" fmla="*/ 2357705 w 3113789"/>
                  <a:gd name="connsiteY41" fmla="*/ 330037 h 2195700"/>
                  <a:gd name="connsiteX42" fmla="*/ 2681741 w 3113789"/>
                  <a:gd name="connsiteY42" fmla="*/ 402045 h 2195700"/>
                  <a:gd name="connsiteX43" fmla="*/ 2789753 w 3113789"/>
                  <a:gd name="connsiteY43" fmla="*/ 510057 h 2195700"/>
                  <a:gd name="connsiteX44" fmla="*/ 3113789 w 3113789"/>
                  <a:gd name="connsiteY44" fmla="*/ 654073 h 21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13789" h="2195700">
                    <a:moveTo>
                      <a:pt x="1383213" y="2093959"/>
                    </a:moveTo>
                    <a:cubicBezTo>
                      <a:pt x="1373687" y="2110231"/>
                      <a:pt x="1364162" y="2126504"/>
                      <a:pt x="1349875" y="2134441"/>
                    </a:cubicBezTo>
                    <a:cubicBezTo>
                      <a:pt x="1335588" y="2142378"/>
                      <a:pt x="1328444" y="2132059"/>
                      <a:pt x="1297488" y="2141584"/>
                    </a:cubicBezTo>
                    <a:cubicBezTo>
                      <a:pt x="1266532" y="2151109"/>
                      <a:pt x="1203460" y="2187482"/>
                      <a:pt x="1164138" y="2191591"/>
                    </a:cubicBezTo>
                    <a:cubicBezTo>
                      <a:pt x="1124816" y="2195700"/>
                      <a:pt x="1100849" y="2177750"/>
                      <a:pt x="1061558" y="2166240"/>
                    </a:cubicBezTo>
                    <a:cubicBezTo>
                      <a:pt x="1022267" y="2154731"/>
                      <a:pt x="968447" y="2148471"/>
                      <a:pt x="928394" y="2122534"/>
                    </a:cubicBezTo>
                    <a:cubicBezTo>
                      <a:pt x="888341" y="2096597"/>
                      <a:pt x="845050" y="2037603"/>
                      <a:pt x="821238" y="2010616"/>
                    </a:cubicBezTo>
                    <a:cubicBezTo>
                      <a:pt x="797426" y="1983629"/>
                      <a:pt x="803775" y="1978071"/>
                      <a:pt x="785519" y="1960609"/>
                    </a:cubicBezTo>
                    <a:cubicBezTo>
                      <a:pt x="767263" y="1943147"/>
                      <a:pt x="729162" y="1924097"/>
                      <a:pt x="711700" y="1905841"/>
                    </a:cubicBezTo>
                    <a:cubicBezTo>
                      <a:pt x="694238" y="1887585"/>
                      <a:pt x="694238" y="1869725"/>
                      <a:pt x="680744" y="1851072"/>
                    </a:cubicBezTo>
                    <a:cubicBezTo>
                      <a:pt x="667250" y="1832419"/>
                      <a:pt x="649391" y="1824084"/>
                      <a:pt x="630738" y="1793922"/>
                    </a:cubicBezTo>
                    <a:cubicBezTo>
                      <a:pt x="612085" y="1763760"/>
                      <a:pt x="584700" y="1697085"/>
                      <a:pt x="568825" y="1670097"/>
                    </a:cubicBezTo>
                    <a:cubicBezTo>
                      <a:pt x="552950" y="1643110"/>
                      <a:pt x="551760" y="1645094"/>
                      <a:pt x="535488" y="1631997"/>
                    </a:cubicBezTo>
                    <a:cubicBezTo>
                      <a:pt x="519216" y="1618900"/>
                      <a:pt x="488260" y="1604613"/>
                      <a:pt x="471194" y="1591516"/>
                    </a:cubicBezTo>
                    <a:cubicBezTo>
                      <a:pt x="454128" y="1578419"/>
                      <a:pt x="443413" y="1567703"/>
                      <a:pt x="433094" y="1553416"/>
                    </a:cubicBezTo>
                    <a:cubicBezTo>
                      <a:pt x="422775" y="1539129"/>
                      <a:pt x="418410" y="1522063"/>
                      <a:pt x="409282" y="1505791"/>
                    </a:cubicBezTo>
                    <a:cubicBezTo>
                      <a:pt x="400154" y="1489519"/>
                      <a:pt x="401627" y="1465723"/>
                      <a:pt x="378325" y="1455784"/>
                    </a:cubicBezTo>
                    <a:cubicBezTo>
                      <a:pt x="355023" y="1445846"/>
                      <a:pt x="293614" y="1453765"/>
                      <a:pt x="269471" y="1446160"/>
                    </a:cubicBezTo>
                    <a:cubicBezTo>
                      <a:pt x="245328" y="1438555"/>
                      <a:pt x="245467" y="1422157"/>
                      <a:pt x="233466" y="1410156"/>
                    </a:cubicBezTo>
                    <a:cubicBezTo>
                      <a:pt x="221465" y="1398155"/>
                      <a:pt x="209463" y="1380153"/>
                      <a:pt x="197462" y="1374152"/>
                    </a:cubicBezTo>
                    <a:cubicBezTo>
                      <a:pt x="185461" y="1368151"/>
                      <a:pt x="173460" y="1380153"/>
                      <a:pt x="161459" y="1374152"/>
                    </a:cubicBezTo>
                    <a:cubicBezTo>
                      <a:pt x="149458" y="1368151"/>
                      <a:pt x="137456" y="1350149"/>
                      <a:pt x="125455" y="1338148"/>
                    </a:cubicBezTo>
                    <a:cubicBezTo>
                      <a:pt x="113454" y="1326147"/>
                      <a:pt x="102767" y="1322289"/>
                      <a:pt x="89451" y="1302144"/>
                    </a:cubicBezTo>
                    <a:lnTo>
                      <a:pt x="53447" y="1266140"/>
                    </a:lnTo>
                    <a:cubicBezTo>
                      <a:pt x="53447" y="1254139"/>
                      <a:pt x="23443" y="1212134"/>
                      <a:pt x="17443" y="1194132"/>
                    </a:cubicBezTo>
                    <a:cubicBezTo>
                      <a:pt x="11443" y="1176130"/>
                      <a:pt x="11444" y="1194132"/>
                      <a:pt x="17445" y="1158128"/>
                    </a:cubicBezTo>
                    <a:cubicBezTo>
                      <a:pt x="23446" y="1122124"/>
                      <a:pt x="0" y="1042005"/>
                      <a:pt x="53448" y="978108"/>
                    </a:cubicBezTo>
                    <a:lnTo>
                      <a:pt x="305477" y="762084"/>
                    </a:lnTo>
                    <a:lnTo>
                      <a:pt x="521501" y="510056"/>
                    </a:lnTo>
                    <a:lnTo>
                      <a:pt x="629513" y="402044"/>
                    </a:lnTo>
                    <a:cubicBezTo>
                      <a:pt x="665182" y="372737"/>
                      <a:pt x="575507" y="312034"/>
                      <a:pt x="665517" y="258028"/>
                    </a:cubicBezTo>
                    <a:lnTo>
                      <a:pt x="809533" y="114012"/>
                    </a:lnTo>
                    <a:cubicBezTo>
                      <a:pt x="844615" y="91388"/>
                      <a:pt x="815534" y="162018"/>
                      <a:pt x="881541" y="150017"/>
                    </a:cubicBezTo>
                    <a:cubicBezTo>
                      <a:pt x="914893" y="146189"/>
                      <a:pt x="941548" y="90010"/>
                      <a:pt x="989553" y="78009"/>
                    </a:cubicBezTo>
                    <a:lnTo>
                      <a:pt x="1097565" y="42005"/>
                    </a:lnTo>
                    <a:cubicBezTo>
                      <a:pt x="1127901" y="34256"/>
                      <a:pt x="1211578" y="0"/>
                      <a:pt x="1421601" y="42005"/>
                    </a:cubicBezTo>
                    <a:lnTo>
                      <a:pt x="1637625" y="42005"/>
                    </a:lnTo>
                    <a:cubicBezTo>
                      <a:pt x="1695124" y="49829"/>
                      <a:pt x="1715634" y="72008"/>
                      <a:pt x="1817645" y="114013"/>
                    </a:cubicBezTo>
                    <a:cubicBezTo>
                      <a:pt x="1863350" y="128187"/>
                      <a:pt x="1889653" y="108012"/>
                      <a:pt x="1925657" y="114013"/>
                    </a:cubicBezTo>
                    <a:cubicBezTo>
                      <a:pt x="1961661" y="120014"/>
                      <a:pt x="1983363" y="128187"/>
                      <a:pt x="2033669" y="150017"/>
                    </a:cubicBezTo>
                    <a:cubicBezTo>
                      <a:pt x="2093676" y="162018"/>
                      <a:pt x="2159683" y="228026"/>
                      <a:pt x="2213689" y="258029"/>
                    </a:cubicBezTo>
                    <a:cubicBezTo>
                      <a:pt x="2267695" y="288032"/>
                      <a:pt x="2273696" y="294033"/>
                      <a:pt x="2357705" y="330037"/>
                    </a:cubicBezTo>
                    <a:lnTo>
                      <a:pt x="2681741" y="402045"/>
                    </a:lnTo>
                    <a:lnTo>
                      <a:pt x="2789753" y="510057"/>
                    </a:lnTo>
                    <a:lnTo>
                      <a:pt x="3113789" y="654073"/>
                    </a:ln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GB"/>
              </a:p>
            </p:txBody>
          </p:sp>
          <p:sp>
            <p:nvSpPr>
              <p:cNvPr id="30" name="Freeform 29"/>
              <p:cNvSpPr/>
              <p:nvPr/>
            </p:nvSpPr>
            <p:spPr>
              <a:xfrm>
                <a:off x="4573867" y="4203403"/>
                <a:ext cx="403206" cy="458831"/>
              </a:xfrm>
              <a:custGeom>
                <a:avLst/>
                <a:gdLst>
                  <a:gd name="connsiteX0" fmla="*/ 0 w 402432"/>
                  <a:gd name="connsiteY0" fmla="*/ 159147 h 459185"/>
                  <a:gd name="connsiteX1" fmla="*/ 45244 w 402432"/>
                  <a:gd name="connsiteY1" fmla="*/ 68660 h 459185"/>
                  <a:gd name="connsiteX2" fmla="*/ 88107 w 402432"/>
                  <a:gd name="connsiteY2" fmla="*/ 9128 h 459185"/>
                  <a:gd name="connsiteX3" fmla="*/ 121444 w 402432"/>
                  <a:gd name="connsiteY3" fmla="*/ 13891 h 459185"/>
                  <a:gd name="connsiteX4" fmla="*/ 173832 w 402432"/>
                  <a:gd name="connsiteY4" fmla="*/ 90091 h 459185"/>
                  <a:gd name="connsiteX5" fmla="*/ 221457 w 402432"/>
                  <a:gd name="connsiteY5" fmla="*/ 216297 h 459185"/>
                  <a:gd name="connsiteX6" fmla="*/ 254794 w 402432"/>
                  <a:gd name="connsiteY6" fmla="*/ 356791 h 459185"/>
                  <a:gd name="connsiteX7" fmla="*/ 352425 w 402432"/>
                  <a:gd name="connsiteY7" fmla="*/ 459185 h 459185"/>
                  <a:gd name="connsiteX8" fmla="*/ 402432 w 402432"/>
                  <a:gd name="connsiteY8" fmla="*/ 432991 h 459185"/>
                  <a:gd name="connsiteX9" fmla="*/ 402432 w 402432"/>
                  <a:gd name="connsiteY9" fmla="*/ 432991 h 459185"/>
                  <a:gd name="connsiteX10" fmla="*/ 402432 w 402432"/>
                  <a:gd name="connsiteY10" fmla="*/ 432991 h 45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432" h="459185">
                    <a:moveTo>
                      <a:pt x="0" y="159147"/>
                    </a:moveTo>
                    <a:cubicBezTo>
                      <a:pt x="15280" y="126405"/>
                      <a:pt x="30560" y="93663"/>
                      <a:pt x="45244" y="68660"/>
                    </a:cubicBezTo>
                    <a:cubicBezTo>
                      <a:pt x="59928" y="43657"/>
                      <a:pt x="75407" y="18256"/>
                      <a:pt x="88107" y="9128"/>
                    </a:cubicBezTo>
                    <a:cubicBezTo>
                      <a:pt x="100807" y="0"/>
                      <a:pt x="107157" y="397"/>
                      <a:pt x="121444" y="13891"/>
                    </a:cubicBezTo>
                    <a:cubicBezTo>
                      <a:pt x="135731" y="27385"/>
                      <a:pt x="157163" y="56357"/>
                      <a:pt x="173832" y="90091"/>
                    </a:cubicBezTo>
                    <a:cubicBezTo>
                      <a:pt x="190501" y="123825"/>
                      <a:pt x="207963" y="171847"/>
                      <a:pt x="221457" y="216297"/>
                    </a:cubicBezTo>
                    <a:cubicBezTo>
                      <a:pt x="234951" y="260747"/>
                      <a:pt x="232966" y="316310"/>
                      <a:pt x="254794" y="356791"/>
                    </a:cubicBezTo>
                    <a:cubicBezTo>
                      <a:pt x="276622" y="397272"/>
                      <a:pt x="327819" y="446485"/>
                      <a:pt x="352425" y="459185"/>
                    </a:cubicBezTo>
                    <a:lnTo>
                      <a:pt x="402432" y="432991"/>
                    </a:lnTo>
                    <a:lnTo>
                      <a:pt x="402432" y="432991"/>
                    </a:lnTo>
                    <a:lnTo>
                      <a:pt x="402432" y="432991"/>
                    </a:ln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GB"/>
              </a:p>
            </p:txBody>
          </p:sp>
          <p:sp>
            <p:nvSpPr>
              <p:cNvPr id="31" name="Freeform 30"/>
              <p:cNvSpPr/>
              <p:nvPr/>
            </p:nvSpPr>
            <p:spPr>
              <a:xfrm>
                <a:off x="5297733" y="4493943"/>
                <a:ext cx="257163" cy="95259"/>
              </a:xfrm>
              <a:custGeom>
                <a:avLst/>
                <a:gdLst>
                  <a:gd name="connsiteX0" fmla="*/ 0 w 257175"/>
                  <a:gd name="connsiteY0" fmla="*/ 88106 h 96441"/>
                  <a:gd name="connsiteX1" fmla="*/ 71438 w 257175"/>
                  <a:gd name="connsiteY1" fmla="*/ 85725 h 96441"/>
                  <a:gd name="connsiteX2" fmla="*/ 116682 w 257175"/>
                  <a:gd name="connsiteY2" fmla="*/ 23812 h 96441"/>
                  <a:gd name="connsiteX3" fmla="*/ 150019 w 257175"/>
                  <a:gd name="connsiteY3" fmla="*/ 0 h 96441"/>
                  <a:gd name="connsiteX4" fmla="*/ 202407 w 257175"/>
                  <a:gd name="connsiteY4" fmla="*/ 23812 h 96441"/>
                  <a:gd name="connsiteX5" fmla="*/ 257175 w 257175"/>
                  <a:gd name="connsiteY5" fmla="*/ 78581 h 9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96441">
                    <a:moveTo>
                      <a:pt x="0" y="88106"/>
                    </a:moveTo>
                    <a:cubicBezTo>
                      <a:pt x="25995" y="92273"/>
                      <a:pt x="51991" y="96441"/>
                      <a:pt x="71438" y="85725"/>
                    </a:cubicBezTo>
                    <a:cubicBezTo>
                      <a:pt x="90885" y="75009"/>
                      <a:pt x="103585" y="38099"/>
                      <a:pt x="116682" y="23812"/>
                    </a:cubicBezTo>
                    <a:cubicBezTo>
                      <a:pt x="129779" y="9525"/>
                      <a:pt x="135732" y="0"/>
                      <a:pt x="150019" y="0"/>
                    </a:cubicBezTo>
                    <a:cubicBezTo>
                      <a:pt x="164306" y="0"/>
                      <a:pt x="184548" y="10715"/>
                      <a:pt x="202407" y="23812"/>
                    </a:cubicBezTo>
                    <a:cubicBezTo>
                      <a:pt x="220266" y="36909"/>
                      <a:pt x="238720" y="57745"/>
                      <a:pt x="257175" y="78581"/>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GB"/>
              </a:p>
            </p:txBody>
          </p:sp>
          <p:sp>
            <p:nvSpPr>
              <p:cNvPr id="32" name="Freeform 31"/>
              <p:cNvSpPr/>
              <p:nvPr/>
            </p:nvSpPr>
            <p:spPr>
              <a:xfrm>
                <a:off x="5542197" y="4279610"/>
                <a:ext cx="36511" cy="114311"/>
              </a:xfrm>
              <a:custGeom>
                <a:avLst/>
                <a:gdLst>
                  <a:gd name="connsiteX0" fmla="*/ 35719 w 35719"/>
                  <a:gd name="connsiteY0" fmla="*/ 114300 h 114300"/>
                  <a:gd name="connsiteX1" fmla="*/ 0 w 35719"/>
                  <a:gd name="connsiteY1" fmla="*/ 0 h 114300"/>
                </a:gdLst>
                <a:ahLst/>
                <a:cxnLst>
                  <a:cxn ang="0">
                    <a:pos x="connsiteX0" y="connsiteY0"/>
                  </a:cxn>
                  <a:cxn ang="0">
                    <a:pos x="connsiteX1" y="connsiteY1"/>
                  </a:cxn>
                </a:cxnLst>
                <a:rect l="l" t="t" r="r" b="b"/>
                <a:pathLst>
                  <a:path w="35719" h="114300">
                    <a:moveTo>
                      <a:pt x="35719" y="114300"/>
                    </a:moveTo>
                    <a:lnTo>
                      <a:pt x="0" y="0"/>
                    </a:ln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GB"/>
              </a:p>
            </p:txBody>
          </p:sp>
          <p:sp>
            <p:nvSpPr>
              <p:cNvPr id="33" name="Freeform 32"/>
              <p:cNvSpPr/>
              <p:nvPr/>
            </p:nvSpPr>
            <p:spPr>
              <a:xfrm>
                <a:off x="5578708" y="4171650"/>
                <a:ext cx="61909" cy="46041"/>
              </a:xfrm>
              <a:custGeom>
                <a:avLst/>
                <a:gdLst>
                  <a:gd name="connsiteX0" fmla="*/ 0 w 61912"/>
                  <a:gd name="connsiteY0" fmla="*/ 44847 h 44847"/>
                  <a:gd name="connsiteX1" fmla="*/ 42862 w 61912"/>
                  <a:gd name="connsiteY1" fmla="*/ 6747 h 44847"/>
                  <a:gd name="connsiteX2" fmla="*/ 61912 w 61912"/>
                  <a:gd name="connsiteY2" fmla="*/ 4366 h 44847"/>
                </a:gdLst>
                <a:ahLst/>
                <a:cxnLst>
                  <a:cxn ang="0">
                    <a:pos x="connsiteX0" y="connsiteY0"/>
                  </a:cxn>
                  <a:cxn ang="0">
                    <a:pos x="connsiteX1" y="connsiteY1"/>
                  </a:cxn>
                  <a:cxn ang="0">
                    <a:pos x="connsiteX2" y="connsiteY2"/>
                  </a:cxn>
                </a:cxnLst>
                <a:rect l="l" t="t" r="r" b="b"/>
                <a:pathLst>
                  <a:path w="61912" h="44847">
                    <a:moveTo>
                      <a:pt x="0" y="44847"/>
                    </a:moveTo>
                    <a:cubicBezTo>
                      <a:pt x="16271" y="29170"/>
                      <a:pt x="32543" y="13494"/>
                      <a:pt x="42862" y="6747"/>
                    </a:cubicBezTo>
                    <a:cubicBezTo>
                      <a:pt x="53181" y="0"/>
                      <a:pt x="57546" y="2183"/>
                      <a:pt x="61912" y="4366"/>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GB"/>
              </a:p>
            </p:txBody>
          </p:sp>
          <p:sp>
            <p:nvSpPr>
              <p:cNvPr id="34" name="Freeform 33"/>
              <p:cNvSpPr/>
              <p:nvPr/>
            </p:nvSpPr>
            <p:spPr>
              <a:xfrm>
                <a:off x="5661254" y="4023998"/>
                <a:ext cx="52385" cy="141302"/>
              </a:xfrm>
              <a:custGeom>
                <a:avLst/>
                <a:gdLst>
                  <a:gd name="connsiteX0" fmla="*/ 52387 w 52387"/>
                  <a:gd name="connsiteY0" fmla="*/ 140493 h 140493"/>
                  <a:gd name="connsiteX1" fmla="*/ 23812 w 52387"/>
                  <a:gd name="connsiteY1" fmla="*/ 47625 h 140493"/>
                  <a:gd name="connsiteX2" fmla="*/ 0 w 52387"/>
                  <a:gd name="connsiteY2" fmla="*/ 0 h 140493"/>
                </a:gdLst>
                <a:ahLst/>
                <a:cxnLst>
                  <a:cxn ang="0">
                    <a:pos x="connsiteX0" y="connsiteY0"/>
                  </a:cxn>
                  <a:cxn ang="0">
                    <a:pos x="connsiteX1" y="connsiteY1"/>
                  </a:cxn>
                  <a:cxn ang="0">
                    <a:pos x="connsiteX2" y="connsiteY2"/>
                  </a:cxn>
                </a:cxnLst>
                <a:rect l="l" t="t" r="r" b="b"/>
                <a:pathLst>
                  <a:path w="52387" h="140493">
                    <a:moveTo>
                      <a:pt x="52387" y="140493"/>
                    </a:moveTo>
                    <a:cubicBezTo>
                      <a:pt x="42465" y="105766"/>
                      <a:pt x="32543" y="71040"/>
                      <a:pt x="23812" y="47625"/>
                    </a:cubicBezTo>
                    <a:cubicBezTo>
                      <a:pt x="15081" y="24210"/>
                      <a:pt x="7540" y="12105"/>
                      <a:pt x="0" y="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GB"/>
              </a:p>
            </p:txBody>
          </p:sp>
          <p:sp>
            <p:nvSpPr>
              <p:cNvPr id="35" name="Freeform 34"/>
              <p:cNvSpPr/>
              <p:nvPr/>
            </p:nvSpPr>
            <p:spPr>
              <a:xfrm>
                <a:off x="5589820" y="3838243"/>
                <a:ext cx="28574" cy="74619"/>
              </a:xfrm>
              <a:custGeom>
                <a:avLst/>
                <a:gdLst>
                  <a:gd name="connsiteX0" fmla="*/ 28575 w 28575"/>
                  <a:gd name="connsiteY0" fmla="*/ 73819 h 73819"/>
                  <a:gd name="connsiteX1" fmla="*/ 0 w 28575"/>
                  <a:gd name="connsiteY1" fmla="*/ 0 h 73819"/>
                </a:gdLst>
                <a:ahLst/>
                <a:cxnLst>
                  <a:cxn ang="0">
                    <a:pos x="connsiteX0" y="connsiteY0"/>
                  </a:cxn>
                  <a:cxn ang="0">
                    <a:pos x="connsiteX1" y="connsiteY1"/>
                  </a:cxn>
                </a:cxnLst>
                <a:rect l="l" t="t" r="r" b="b"/>
                <a:pathLst>
                  <a:path w="28575" h="73819">
                    <a:moveTo>
                      <a:pt x="28575" y="73819"/>
                    </a:moveTo>
                    <a:lnTo>
                      <a:pt x="0" y="0"/>
                    </a:ln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GB"/>
              </a:p>
            </p:txBody>
          </p:sp>
          <p:sp>
            <p:nvSpPr>
              <p:cNvPr id="36" name="Freeform 35"/>
              <p:cNvSpPr/>
              <p:nvPr/>
            </p:nvSpPr>
            <p:spPr>
              <a:xfrm>
                <a:off x="5588233" y="3508011"/>
                <a:ext cx="93658" cy="154002"/>
              </a:xfrm>
              <a:custGeom>
                <a:avLst/>
                <a:gdLst>
                  <a:gd name="connsiteX0" fmla="*/ 0 w 93265"/>
                  <a:gd name="connsiteY0" fmla="*/ 96838 h 154384"/>
                  <a:gd name="connsiteX1" fmla="*/ 57150 w 93265"/>
                  <a:gd name="connsiteY1" fmla="*/ 139700 h 154384"/>
                  <a:gd name="connsiteX2" fmla="*/ 88106 w 93265"/>
                  <a:gd name="connsiteY2" fmla="*/ 151606 h 154384"/>
                  <a:gd name="connsiteX3" fmla="*/ 88106 w 93265"/>
                  <a:gd name="connsiteY3" fmla="*/ 123031 h 154384"/>
                  <a:gd name="connsiteX4" fmla="*/ 64294 w 93265"/>
                  <a:gd name="connsiteY4" fmla="*/ 82550 h 154384"/>
                  <a:gd name="connsiteX5" fmla="*/ 30956 w 93265"/>
                  <a:gd name="connsiteY5" fmla="*/ 30163 h 154384"/>
                  <a:gd name="connsiteX6" fmla="*/ 26194 w 93265"/>
                  <a:gd name="connsiteY6" fmla="*/ 3969 h 154384"/>
                  <a:gd name="connsiteX7" fmla="*/ 57150 w 93265"/>
                  <a:gd name="connsiteY7" fmla="*/ 6350 h 15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65" h="154384">
                    <a:moveTo>
                      <a:pt x="0" y="96838"/>
                    </a:moveTo>
                    <a:cubicBezTo>
                      <a:pt x="21233" y="113705"/>
                      <a:pt x="42466" y="130572"/>
                      <a:pt x="57150" y="139700"/>
                    </a:cubicBezTo>
                    <a:cubicBezTo>
                      <a:pt x="71834" y="148828"/>
                      <a:pt x="82947" y="154384"/>
                      <a:pt x="88106" y="151606"/>
                    </a:cubicBezTo>
                    <a:cubicBezTo>
                      <a:pt x="93265" y="148828"/>
                      <a:pt x="92075" y="134540"/>
                      <a:pt x="88106" y="123031"/>
                    </a:cubicBezTo>
                    <a:cubicBezTo>
                      <a:pt x="84137" y="111522"/>
                      <a:pt x="73819" y="98028"/>
                      <a:pt x="64294" y="82550"/>
                    </a:cubicBezTo>
                    <a:cubicBezTo>
                      <a:pt x="54769" y="67072"/>
                      <a:pt x="37306" y="43260"/>
                      <a:pt x="30956" y="30163"/>
                    </a:cubicBezTo>
                    <a:cubicBezTo>
                      <a:pt x="24606" y="17066"/>
                      <a:pt x="21828" y="7938"/>
                      <a:pt x="26194" y="3969"/>
                    </a:cubicBezTo>
                    <a:cubicBezTo>
                      <a:pt x="30560" y="0"/>
                      <a:pt x="43855" y="3175"/>
                      <a:pt x="57150" y="635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GB"/>
              </a:p>
            </p:txBody>
          </p:sp>
        </p:grpSp>
        <p:sp>
          <p:nvSpPr>
            <p:cNvPr id="28" name="Rectangle 27"/>
            <p:cNvSpPr/>
            <p:nvPr/>
          </p:nvSpPr>
          <p:spPr>
            <a:xfrm>
              <a:off x="972000" y="1555200"/>
              <a:ext cx="7675200" cy="4320000"/>
            </a:xfrm>
            <a:prstGeom prst="rect">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cs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dissolve">
                                      <p:cBhvr>
                                        <p:cTn id="11" dur="500"/>
                                        <p:tgtEl>
                                          <p:spTgt spid="18">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dissolve">
                                      <p:cBhvr>
                                        <p:cTn id="15" dur="500"/>
                                        <p:tgtEl>
                                          <p:spTgt spid="18">
                                            <p:txEl>
                                              <p:pRg st="1" end="1"/>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dissolve">
                                      <p:cBhvr>
                                        <p:cTn id="28" dur="500"/>
                                        <p:tgtEl>
                                          <p:spTgt spid="18">
                                            <p:txEl>
                                              <p:pRg st="2" end="2"/>
                                            </p:txEl>
                                          </p:spTgt>
                                        </p:tgtEl>
                                      </p:cBhvr>
                                    </p:animEffect>
                                  </p:childTnLst>
                                </p:cTn>
                              </p:par>
                            </p:childTnLst>
                          </p:cTn>
                        </p:par>
                        <p:par>
                          <p:cTn id="29" fill="hold" nodeType="afterGroup">
                            <p:stCondLst>
                              <p:cond delay="1000"/>
                            </p:stCondLst>
                            <p:childTnLst>
                              <p:par>
                                <p:cTn id="30" presetID="9" presetClass="entr" presetSubtype="0" fill="hold" grpId="0" nodeType="afterEffect">
                                  <p:stCondLst>
                                    <p:cond delay="100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dissolve">
                                      <p:cBhvr>
                                        <p:cTn id="32" dur="500"/>
                                        <p:tgtEl>
                                          <p:spTgt spid="18">
                                            <p:txEl>
                                              <p:pRg st="3" end="3"/>
                                            </p:txEl>
                                          </p:spTgt>
                                        </p:tgtEl>
                                      </p:cBhvr>
                                    </p:animEffect>
                                  </p:childTnLst>
                                </p:cTn>
                              </p:par>
                            </p:childTnLst>
                          </p:cTn>
                        </p:par>
                        <p:par>
                          <p:cTn id="33" fill="hold" nodeType="afterGroup">
                            <p:stCondLst>
                              <p:cond delay="2500"/>
                            </p:stCondLst>
                            <p:childTnLst>
                              <p:par>
                                <p:cTn id="34" presetID="9" presetClass="entr" presetSubtype="0" fill="hold" grpId="0" nodeType="afterEffect">
                                  <p:stCondLst>
                                    <p:cond delay="0"/>
                                  </p:stCondLst>
                                  <p:childTnLst>
                                    <p:set>
                                      <p:cBhvr>
                                        <p:cTn id="35" dur="1" fill="hold">
                                          <p:stCondLst>
                                            <p:cond delay="0"/>
                                          </p:stCondLst>
                                        </p:cTn>
                                        <p:tgtEl>
                                          <p:spTgt spid="18">
                                            <p:txEl>
                                              <p:pRg st="5" end="5"/>
                                            </p:txEl>
                                          </p:spTgt>
                                        </p:tgtEl>
                                        <p:attrNameLst>
                                          <p:attrName>style.visibility</p:attrName>
                                        </p:attrNameLst>
                                      </p:cBhvr>
                                      <p:to>
                                        <p:strVal val="visible"/>
                                      </p:to>
                                    </p:set>
                                    <p:animEffect transition="in" filter="dissolve">
                                      <p:cBhvr>
                                        <p:cTn id="36" dur="500"/>
                                        <p:tgtEl>
                                          <p:spTgt spid="18">
                                            <p:txEl>
                                              <p:pRg st="5" end="5"/>
                                            </p:txEl>
                                          </p:spTgt>
                                        </p:tgtEl>
                                      </p:cBhvr>
                                    </p:animEffect>
                                  </p:childTnLst>
                                </p:cTn>
                              </p:par>
                            </p:childTnLst>
                          </p:cTn>
                        </p:par>
                        <p:par>
                          <p:cTn id="37" fill="hold" nodeType="afterGroup">
                            <p:stCondLst>
                              <p:cond delay="3000"/>
                            </p:stCondLst>
                            <p:childTnLst>
                              <p:par>
                                <p:cTn id="38" presetID="9" presetClass="entr" presetSubtype="0" fill="hold" nodeType="afterEffect">
                                  <p:stCondLst>
                                    <p:cond delay="200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par>
                          <p:cTn id="41" fill="hold" nodeType="afterGroup">
                            <p:stCondLst>
                              <p:cond delay="5500"/>
                            </p:stCondLst>
                            <p:childTnLst>
                              <p:par>
                                <p:cTn id="42" presetID="9" presetClass="entr" presetSubtype="0" fill="hold" grpId="0" nodeType="afterEffect">
                                  <p:stCondLst>
                                    <p:cond delay="0"/>
                                  </p:stCondLst>
                                  <p:childTnLst>
                                    <p:set>
                                      <p:cBhvr>
                                        <p:cTn id="43" dur="1" fill="hold">
                                          <p:stCondLst>
                                            <p:cond delay="0"/>
                                          </p:stCondLst>
                                        </p:cTn>
                                        <p:tgtEl>
                                          <p:spTgt spid="18">
                                            <p:txEl>
                                              <p:pRg st="4" end="4"/>
                                            </p:txEl>
                                          </p:spTgt>
                                        </p:tgtEl>
                                        <p:attrNameLst>
                                          <p:attrName>style.visibility</p:attrName>
                                        </p:attrNameLst>
                                      </p:cBhvr>
                                      <p:to>
                                        <p:strVal val="visible"/>
                                      </p:to>
                                    </p:set>
                                    <p:animEffect transition="in" filter="dissolve">
                                      <p:cBhvr>
                                        <p:cTn id="44"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8A67190E-54E4-4CDF-B5CE-D906B5D3E06F}" type="slidenum">
              <a:rPr lang="en-GB" smtClean="0"/>
              <a:pPr/>
              <a:t>30</a:t>
            </a:fld>
            <a:endParaRPr lang="en-GB" smtClean="0"/>
          </a:p>
        </p:txBody>
      </p:sp>
      <p:sp>
        <p:nvSpPr>
          <p:cNvPr id="34819" name="Date Placeholder 4"/>
          <p:cNvSpPr>
            <a:spLocks noGrp="1"/>
          </p:cNvSpPr>
          <p:nvPr>
            <p:ph type="dt" sz="quarter" idx="11"/>
          </p:nvPr>
        </p:nvSpPr>
        <p:spPr>
          <a:noFill/>
        </p:spPr>
        <p:txBody>
          <a:bodyPr/>
          <a:lstStyle/>
          <a:p>
            <a:fld id="{43DA81F5-A240-41BC-B3A0-B586F84FEA10}" type="datetime1">
              <a:rPr lang="en-GB" smtClean="0"/>
              <a:pPr/>
              <a:t>01/02/2018</a:t>
            </a:fld>
            <a:endParaRPr lang="en-GB" smtClean="0"/>
          </a:p>
        </p:txBody>
      </p:sp>
      <p:sp>
        <p:nvSpPr>
          <p:cNvPr id="34820" name="Rectangle 2"/>
          <p:cNvSpPr>
            <a:spLocks noGrp="1" noChangeArrowheads="1"/>
          </p:cNvSpPr>
          <p:nvPr>
            <p:ph type="title"/>
          </p:nvPr>
        </p:nvSpPr>
        <p:spPr/>
        <p:txBody>
          <a:bodyPr/>
          <a:lstStyle/>
          <a:p>
            <a:pPr eaLnBrk="1" hangingPunct="1"/>
            <a:endParaRPr lang="en-US" smtClean="0"/>
          </a:p>
        </p:txBody>
      </p:sp>
      <p:sp>
        <p:nvSpPr>
          <p:cNvPr id="62467" name="Rectangle 3"/>
          <p:cNvSpPr>
            <a:spLocks noGrp="1" noChangeArrowheads="1"/>
          </p:cNvSpPr>
          <p:nvPr>
            <p:ph type="body" idx="1"/>
          </p:nvPr>
        </p:nvSpPr>
        <p:spPr>
          <a:xfrm>
            <a:off x="195263" y="611188"/>
            <a:ext cx="8948737" cy="6854825"/>
          </a:xfrm>
        </p:spPr>
        <p:txBody>
          <a:bodyPr/>
          <a:lstStyle/>
          <a:p>
            <a:pPr eaLnBrk="1" hangingPunct="1">
              <a:lnSpc>
                <a:spcPct val="80000"/>
              </a:lnSpc>
            </a:pPr>
            <a:r>
              <a:rPr lang="en-GB" sz="2800" smtClean="0">
                <a:solidFill>
                  <a:srgbClr val="FF0000"/>
                </a:solidFill>
              </a:rPr>
              <a:t>CHAIN REACTIONS</a:t>
            </a:r>
          </a:p>
          <a:p>
            <a:pPr eaLnBrk="1" hangingPunct="1">
              <a:lnSpc>
                <a:spcPct val="80000"/>
              </a:lnSpc>
            </a:pPr>
            <a:r>
              <a:rPr lang="en-GB" sz="2400" smtClean="0"/>
              <a:t>IT IS VERY DIFFICULT TO SUSTAIN A CHAIN REACTION, </a:t>
            </a:r>
          </a:p>
          <a:p>
            <a:pPr eaLnBrk="1" hangingPunct="1">
              <a:lnSpc>
                <a:spcPct val="80000"/>
              </a:lnSpc>
            </a:pPr>
            <a:r>
              <a:rPr lang="en-GB" sz="2400" smtClean="0">
                <a:solidFill>
                  <a:srgbClr val="0000FF"/>
                </a:solidFill>
              </a:rPr>
              <a:t>Most Neutrons are moving too fast</a:t>
            </a:r>
          </a:p>
          <a:p>
            <a:pPr eaLnBrk="1" hangingPunct="1">
              <a:spcBef>
                <a:spcPct val="50000"/>
              </a:spcBef>
            </a:pPr>
            <a:r>
              <a:rPr lang="en-GB" sz="2400" smtClean="0">
                <a:solidFill>
                  <a:srgbClr val="FF0000"/>
                </a:solidFill>
              </a:rPr>
              <a:t>TO CREATE A BOMB, THE URANIUM</a:t>
            </a:r>
            <a:r>
              <a:rPr lang="en-GB" sz="2400" smtClean="0"/>
              <a:t> - 235 MUST BE HIGHLY ENRICHED &gt; 93%, </a:t>
            </a:r>
          </a:p>
          <a:p>
            <a:pPr eaLnBrk="1" hangingPunct="1">
              <a:spcBef>
                <a:spcPct val="50000"/>
              </a:spcBef>
            </a:pPr>
            <a:r>
              <a:rPr lang="en-GB" sz="2400" smtClean="0"/>
              <a:t>Normal Uranium is only 0.7% U235</a:t>
            </a:r>
          </a:p>
          <a:p>
            <a:pPr eaLnBrk="1" hangingPunct="1">
              <a:spcBef>
                <a:spcPct val="50000"/>
              </a:spcBef>
            </a:pPr>
            <a:r>
              <a:rPr lang="en-GB" sz="2400" smtClean="0">
                <a:solidFill>
                  <a:srgbClr val="0000FF"/>
                </a:solidFill>
              </a:rPr>
              <a:t>Material must be  LARGER  THAN A CRITICAL SIZE and SHAPE OTHERWISE NEUTRONS ARE  LOST.</a:t>
            </a:r>
          </a:p>
          <a:p>
            <a:pPr eaLnBrk="1" hangingPunct="1">
              <a:spcBef>
                <a:spcPct val="50000"/>
              </a:spcBef>
            </a:pPr>
            <a:r>
              <a:rPr lang="en-GB" sz="2400" smtClean="0">
                <a:solidFill>
                  <a:srgbClr val="FF0000"/>
                </a:solidFill>
              </a:rPr>
              <a:t>Atomic Bombs are made by using conventional explosive to bring two sub-critical masses of FISSILE material together for sufficient time for a SUPER-CRITICAL reaction to take place.</a:t>
            </a:r>
            <a:r>
              <a:rPr lang="en-GB" sz="2400" smtClean="0"/>
              <a:t> </a:t>
            </a:r>
          </a:p>
          <a:p>
            <a:pPr eaLnBrk="1" hangingPunct="1">
              <a:spcBef>
                <a:spcPct val="50000"/>
              </a:spcBef>
            </a:pPr>
            <a:r>
              <a:rPr lang="en-GB" sz="2400" smtClean="0"/>
              <a:t>NUCLEAR POWER PLANTS </a:t>
            </a:r>
            <a:r>
              <a:rPr lang="en-GB" sz="2400" u="sng" smtClean="0"/>
              <a:t>CANNOT</a:t>
            </a:r>
            <a:r>
              <a:rPr lang="en-GB" sz="2400" smtClean="0"/>
              <a:t> EXPLODE LIKE AN ATOMIC BOMB.</a:t>
            </a:r>
          </a:p>
        </p:txBody>
      </p:sp>
      <p:sp>
        <p:nvSpPr>
          <p:cNvPr id="34822"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(18)</a:t>
            </a:r>
            <a:endParaRPr lang="en-GB" sz="28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dissolve">
                                      <p:cBhvr>
                                        <p:cTn id="7" dur="500"/>
                                        <p:tgtEl>
                                          <p:spTgt spid="62467">
                                            <p:txEl>
                                              <p:pRg st="1" end="1"/>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animEffect transition="in" filter="dissolve">
                                      <p:cBhvr>
                                        <p:cTn id="11" dur="500"/>
                                        <p:tgtEl>
                                          <p:spTgt spid="62467">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62467">
                                            <p:txEl>
                                              <p:pRg st="3" end="3"/>
                                            </p:txEl>
                                          </p:spTgt>
                                        </p:tgtEl>
                                        <p:attrNameLst>
                                          <p:attrName>style.visibility</p:attrName>
                                        </p:attrNameLst>
                                      </p:cBhvr>
                                      <p:to>
                                        <p:strVal val="visible"/>
                                      </p:to>
                                    </p:set>
                                    <p:animEffect transition="in" filter="dissolve">
                                      <p:cBhvr>
                                        <p:cTn id="16" dur="500"/>
                                        <p:tgtEl>
                                          <p:spTgt spid="62467">
                                            <p:txEl>
                                              <p:pRg st="3" end="3"/>
                                            </p:txEl>
                                          </p:spTgt>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62467">
                                            <p:txEl>
                                              <p:pRg st="4" end="4"/>
                                            </p:txEl>
                                          </p:spTgt>
                                        </p:tgtEl>
                                        <p:attrNameLst>
                                          <p:attrName>style.visibility</p:attrName>
                                        </p:attrNameLst>
                                      </p:cBhvr>
                                      <p:to>
                                        <p:strVal val="visible"/>
                                      </p:to>
                                    </p:set>
                                    <p:animEffect transition="in" filter="dissolve">
                                      <p:cBhvr>
                                        <p:cTn id="20" dur="500"/>
                                        <p:tgtEl>
                                          <p:spTgt spid="62467">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62467">
                                            <p:txEl>
                                              <p:pRg st="5" end="5"/>
                                            </p:txEl>
                                          </p:spTgt>
                                        </p:tgtEl>
                                        <p:attrNameLst>
                                          <p:attrName>style.visibility</p:attrName>
                                        </p:attrNameLst>
                                      </p:cBhvr>
                                      <p:to>
                                        <p:strVal val="visible"/>
                                      </p:to>
                                    </p:set>
                                    <p:animEffect transition="in" filter="dissolve">
                                      <p:cBhvr>
                                        <p:cTn id="25" dur="500"/>
                                        <p:tgtEl>
                                          <p:spTgt spid="62467">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62467">
                                            <p:txEl>
                                              <p:pRg st="6" end="6"/>
                                            </p:txEl>
                                          </p:spTgt>
                                        </p:tgtEl>
                                        <p:attrNameLst>
                                          <p:attrName>style.visibility</p:attrName>
                                        </p:attrNameLst>
                                      </p:cBhvr>
                                      <p:to>
                                        <p:strVal val="visible"/>
                                      </p:to>
                                    </p:set>
                                    <p:animEffect transition="in" filter="dissolve">
                                      <p:cBhvr>
                                        <p:cTn id="30" dur="500"/>
                                        <p:tgtEl>
                                          <p:spTgt spid="62467">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62467">
                                            <p:txEl>
                                              <p:pRg st="7" end="7"/>
                                            </p:txEl>
                                          </p:spTgt>
                                        </p:tgtEl>
                                        <p:attrNameLst>
                                          <p:attrName>style.visibility</p:attrName>
                                        </p:attrNameLst>
                                      </p:cBhvr>
                                      <p:to>
                                        <p:strVal val="visible"/>
                                      </p:to>
                                    </p:set>
                                    <p:animEffect transition="in" filter="dissolve">
                                      <p:cBhvr>
                                        <p:cTn id="35" dur="500"/>
                                        <p:tgtEl>
                                          <p:spTgt spid="6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CB3F63D4-A70C-4290-BB9C-447038E275A4}" type="slidenum">
              <a:rPr lang="en-GB" smtClean="0"/>
              <a:pPr/>
              <a:t>31</a:t>
            </a:fld>
            <a:endParaRPr lang="en-GB" smtClean="0"/>
          </a:p>
        </p:txBody>
      </p:sp>
      <p:sp>
        <p:nvSpPr>
          <p:cNvPr id="35843" name="Date Placeholder 4"/>
          <p:cNvSpPr>
            <a:spLocks noGrp="1"/>
          </p:cNvSpPr>
          <p:nvPr>
            <p:ph type="dt" sz="quarter" idx="11"/>
          </p:nvPr>
        </p:nvSpPr>
        <p:spPr>
          <a:noFill/>
        </p:spPr>
        <p:txBody>
          <a:bodyPr/>
          <a:lstStyle/>
          <a:p>
            <a:fld id="{9E71AA30-3F50-4F05-B742-2300CAB3D8CF}" type="datetime1">
              <a:rPr lang="en-GB" smtClean="0"/>
              <a:pPr/>
              <a:t>01/02/2018</a:t>
            </a:fld>
            <a:endParaRPr lang="en-GB" smtClean="0"/>
          </a:p>
        </p:txBody>
      </p:sp>
      <p:sp>
        <p:nvSpPr>
          <p:cNvPr id="35844" name="Rectangle 2"/>
          <p:cNvSpPr>
            <a:spLocks noGrp="1" noChangeArrowheads="1"/>
          </p:cNvSpPr>
          <p:nvPr>
            <p:ph type="title"/>
          </p:nvPr>
        </p:nvSpPr>
        <p:spPr/>
        <p:txBody>
          <a:bodyPr/>
          <a:lstStyle/>
          <a:p>
            <a:pPr eaLnBrk="1" hangingPunct="1"/>
            <a:endParaRPr lang="en-US" smtClean="0"/>
          </a:p>
        </p:txBody>
      </p:sp>
      <p:sp>
        <p:nvSpPr>
          <p:cNvPr id="35845" name="Rectangle 3"/>
          <p:cNvSpPr>
            <a:spLocks noGrp="1" noChangeArrowheads="1"/>
          </p:cNvSpPr>
          <p:nvPr>
            <p:ph type="body" idx="1"/>
          </p:nvPr>
        </p:nvSpPr>
        <p:spPr>
          <a:xfrm>
            <a:off x="282575" y="539750"/>
            <a:ext cx="8229600" cy="1666875"/>
          </a:xfrm>
        </p:spPr>
        <p:txBody>
          <a:bodyPr/>
          <a:lstStyle/>
          <a:p>
            <a:pPr eaLnBrk="1" hangingPunct="1"/>
            <a:r>
              <a:rPr lang="en-GB" sz="2800" smtClean="0">
                <a:solidFill>
                  <a:srgbClr val="FF0000"/>
                </a:solidFill>
              </a:rPr>
              <a:t>FERTILE MATERIALS</a:t>
            </a:r>
          </a:p>
          <a:p>
            <a:pPr eaLnBrk="1" hangingPunct="1"/>
            <a:r>
              <a:rPr lang="en-GB" sz="2400" smtClean="0"/>
              <a:t>Some elements like URANIUM - 238 are not FISSILE, but can transmute:-</a:t>
            </a:r>
          </a:p>
          <a:p>
            <a:pPr eaLnBrk="1" hangingPunct="1"/>
            <a:endParaRPr lang="en-GB" sz="2400"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buFontTx/>
              <a:buNone/>
            </a:pPr>
            <a:endParaRPr lang="en-GB" smtClean="0"/>
          </a:p>
        </p:txBody>
      </p:sp>
      <p:sp>
        <p:nvSpPr>
          <p:cNvPr id="35846" name="Rectangle 5"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(19)</a:t>
            </a:r>
            <a:endParaRPr lang="en-GB" sz="2800" b="1">
              <a:solidFill>
                <a:srgbClr val="FF0000"/>
              </a:solidFill>
              <a:latin typeface="Times New Roman" pitchFamily="18" charset="0"/>
            </a:endParaRPr>
          </a:p>
        </p:txBody>
      </p:sp>
      <p:grpSp>
        <p:nvGrpSpPr>
          <p:cNvPr id="2" name="Group 137"/>
          <p:cNvGrpSpPr>
            <a:grpSpLocks/>
          </p:cNvGrpSpPr>
          <p:nvPr/>
        </p:nvGrpSpPr>
        <p:grpSpPr bwMode="auto">
          <a:xfrm>
            <a:off x="179388" y="2143125"/>
            <a:ext cx="290512" cy="304800"/>
            <a:chOff x="249" y="255"/>
            <a:chExt cx="326" cy="318"/>
          </a:xfrm>
        </p:grpSpPr>
        <p:pic>
          <p:nvPicPr>
            <p:cNvPr id="36005" name="Picture 138" descr="REACT2A"/>
            <p:cNvPicPr>
              <a:picLocks noChangeAspect="1" noChangeArrowheads="1"/>
            </p:cNvPicPr>
            <p:nvPr/>
          </p:nvPicPr>
          <p:blipFill>
            <a:blip r:embed="rId4" cstate="print"/>
            <a:srcRect/>
            <a:stretch>
              <a:fillRect/>
            </a:stretch>
          </p:blipFill>
          <p:spPr bwMode="auto">
            <a:xfrm>
              <a:off x="340" y="255"/>
              <a:ext cx="235" cy="183"/>
            </a:xfrm>
            <a:prstGeom prst="rect">
              <a:avLst/>
            </a:prstGeom>
            <a:noFill/>
            <a:ln w="9525">
              <a:noFill/>
              <a:miter lim="800000"/>
              <a:headEnd/>
              <a:tailEnd/>
            </a:ln>
          </p:spPr>
        </p:pic>
        <p:sp>
          <p:nvSpPr>
            <p:cNvPr id="36006" name="Text Box 139"/>
            <p:cNvSpPr txBox="1">
              <a:spLocks noChangeArrowheads="1"/>
            </p:cNvSpPr>
            <p:nvPr/>
          </p:nvSpPr>
          <p:spPr bwMode="auto">
            <a:xfrm>
              <a:off x="249" y="255"/>
              <a:ext cx="182"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sp>
        <p:nvSpPr>
          <p:cNvPr id="24719" name="Text Box 143"/>
          <p:cNvSpPr txBox="1">
            <a:spLocks noChangeArrowheads="1"/>
          </p:cNvSpPr>
          <p:nvPr/>
        </p:nvSpPr>
        <p:spPr bwMode="auto">
          <a:xfrm>
            <a:off x="3336925" y="3490913"/>
            <a:ext cx="490538" cy="304800"/>
          </a:xfrm>
          <a:prstGeom prst="rect">
            <a:avLst/>
          </a:prstGeom>
          <a:noFill/>
          <a:ln w="9525">
            <a:noFill/>
            <a:miter lim="800000"/>
            <a:headEnd/>
            <a:tailEnd/>
          </a:ln>
        </p:spPr>
        <p:txBody>
          <a:bodyPr lIns="0" tIns="0" rIns="0" bIns="0">
            <a:spAutoFit/>
          </a:bodyPr>
          <a:lstStyle/>
          <a:p>
            <a:pPr algn="l">
              <a:spcBef>
                <a:spcPct val="50000"/>
              </a:spcBef>
            </a:pPr>
            <a:r>
              <a:rPr lang="en-GB" sz="2000" b="1" baseline="30000"/>
              <a:t>238</a:t>
            </a:r>
            <a:r>
              <a:rPr lang="en-GB" sz="2000" b="1"/>
              <a:t>U</a:t>
            </a:r>
            <a:endParaRPr lang="en-GB" sz="2000" b="1" baseline="30000"/>
          </a:p>
        </p:txBody>
      </p:sp>
      <p:sp>
        <p:nvSpPr>
          <p:cNvPr id="24721" name="Rectangle 145"/>
          <p:cNvSpPr>
            <a:spLocks noChangeArrowheads="1"/>
          </p:cNvSpPr>
          <p:nvPr/>
        </p:nvSpPr>
        <p:spPr bwMode="auto">
          <a:xfrm>
            <a:off x="0" y="2501900"/>
            <a:ext cx="1084263" cy="641350"/>
          </a:xfrm>
          <a:prstGeom prst="rect">
            <a:avLst/>
          </a:prstGeom>
          <a:noFill/>
          <a:ln w="9525">
            <a:noFill/>
            <a:miter lim="800000"/>
            <a:headEnd/>
            <a:tailEnd/>
          </a:ln>
        </p:spPr>
        <p:txBody>
          <a:bodyPr>
            <a:spAutoFit/>
          </a:bodyPr>
          <a:lstStyle/>
          <a:p>
            <a:pPr algn="l"/>
            <a:r>
              <a:rPr lang="en-GB" b="1"/>
              <a:t>fast neutron</a:t>
            </a:r>
          </a:p>
        </p:txBody>
      </p:sp>
      <p:sp>
        <p:nvSpPr>
          <p:cNvPr id="24723" name="Text Box 147"/>
          <p:cNvSpPr txBox="1">
            <a:spLocks noChangeArrowheads="1"/>
          </p:cNvSpPr>
          <p:nvPr/>
        </p:nvSpPr>
        <p:spPr bwMode="auto">
          <a:xfrm>
            <a:off x="3359150" y="3498850"/>
            <a:ext cx="490538" cy="304800"/>
          </a:xfrm>
          <a:prstGeom prst="rect">
            <a:avLst/>
          </a:prstGeom>
          <a:noFill/>
          <a:ln w="9525">
            <a:noFill/>
            <a:miter lim="800000"/>
            <a:headEnd/>
            <a:tailEnd/>
          </a:ln>
        </p:spPr>
        <p:txBody>
          <a:bodyPr lIns="0" tIns="0" rIns="0" bIns="0">
            <a:spAutoFit/>
          </a:bodyPr>
          <a:lstStyle/>
          <a:p>
            <a:pPr algn="l">
              <a:spcBef>
                <a:spcPct val="50000"/>
              </a:spcBef>
            </a:pPr>
            <a:r>
              <a:rPr lang="en-GB" sz="2000" b="1" baseline="30000"/>
              <a:t>239</a:t>
            </a:r>
            <a:r>
              <a:rPr lang="en-GB" sz="2000" b="1"/>
              <a:t>U</a:t>
            </a:r>
            <a:endParaRPr lang="en-GB" sz="2000" b="1" baseline="30000"/>
          </a:p>
        </p:txBody>
      </p:sp>
      <p:grpSp>
        <p:nvGrpSpPr>
          <p:cNvPr id="35851" name="Group 146"/>
          <p:cNvGrpSpPr>
            <a:grpSpLocks/>
          </p:cNvGrpSpPr>
          <p:nvPr/>
        </p:nvGrpSpPr>
        <p:grpSpPr bwMode="auto">
          <a:xfrm>
            <a:off x="1682750" y="2519363"/>
            <a:ext cx="1452563" cy="2230437"/>
            <a:chOff x="1060" y="2631"/>
            <a:chExt cx="915" cy="1405"/>
          </a:xfrm>
        </p:grpSpPr>
        <p:grpSp>
          <p:nvGrpSpPr>
            <p:cNvPr id="35874" name="Group 6"/>
            <p:cNvGrpSpPr>
              <a:grpSpLocks/>
            </p:cNvGrpSpPr>
            <p:nvPr/>
          </p:nvGrpSpPr>
          <p:grpSpPr bwMode="auto">
            <a:xfrm rot="-2700000">
              <a:off x="1365" y="2631"/>
              <a:ext cx="610" cy="1024"/>
              <a:chOff x="1701" y="1480"/>
              <a:chExt cx="1088" cy="1698"/>
            </a:xfrm>
          </p:grpSpPr>
          <p:grpSp>
            <p:nvGrpSpPr>
              <p:cNvPr id="35949" name="Group 7"/>
              <p:cNvGrpSpPr>
                <a:grpSpLocks/>
              </p:cNvGrpSpPr>
              <p:nvPr/>
            </p:nvGrpSpPr>
            <p:grpSpPr bwMode="auto">
              <a:xfrm rot="3120000">
                <a:off x="1724" y="1865"/>
                <a:ext cx="952" cy="997"/>
                <a:chOff x="839" y="527"/>
                <a:chExt cx="952" cy="997"/>
              </a:xfrm>
            </p:grpSpPr>
            <p:pic>
              <p:nvPicPr>
                <p:cNvPr id="35974" name="Picture 8" descr="REACT3"/>
                <p:cNvPicPr>
                  <a:picLocks noChangeAspect="1" noChangeArrowheads="1"/>
                </p:cNvPicPr>
                <p:nvPr/>
              </p:nvPicPr>
              <p:blipFill>
                <a:blip r:embed="rId5" cstate="print"/>
                <a:srcRect/>
                <a:stretch>
                  <a:fillRect/>
                </a:stretch>
              </p:blipFill>
              <p:spPr bwMode="auto">
                <a:xfrm>
                  <a:off x="839" y="708"/>
                  <a:ext cx="305" cy="363"/>
                </a:xfrm>
                <a:prstGeom prst="rect">
                  <a:avLst/>
                </a:prstGeom>
                <a:noFill/>
                <a:ln w="9525">
                  <a:noFill/>
                  <a:miter lim="800000"/>
                  <a:headEnd/>
                  <a:tailEnd/>
                </a:ln>
              </p:spPr>
            </p:pic>
            <p:grpSp>
              <p:nvGrpSpPr>
                <p:cNvPr id="35975" name="Group 9"/>
                <p:cNvGrpSpPr>
                  <a:grpSpLocks/>
                </p:cNvGrpSpPr>
                <p:nvPr/>
              </p:nvGrpSpPr>
              <p:grpSpPr bwMode="auto">
                <a:xfrm>
                  <a:off x="1247" y="935"/>
                  <a:ext cx="525" cy="500"/>
                  <a:chOff x="657" y="2387"/>
                  <a:chExt cx="525" cy="500"/>
                </a:xfrm>
              </p:grpSpPr>
              <p:grpSp>
                <p:nvGrpSpPr>
                  <p:cNvPr id="35987" name="Group 10"/>
                  <p:cNvGrpSpPr>
                    <a:grpSpLocks/>
                  </p:cNvGrpSpPr>
                  <p:nvPr/>
                </p:nvGrpSpPr>
                <p:grpSpPr bwMode="auto">
                  <a:xfrm>
                    <a:off x="703" y="2387"/>
                    <a:ext cx="479" cy="409"/>
                    <a:chOff x="703" y="2387"/>
                    <a:chExt cx="479" cy="409"/>
                  </a:xfrm>
                </p:grpSpPr>
                <p:grpSp>
                  <p:nvGrpSpPr>
                    <p:cNvPr id="35997" name="Group 11"/>
                    <p:cNvGrpSpPr>
                      <a:grpSpLocks/>
                    </p:cNvGrpSpPr>
                    <p:nvPr/>
                  </p:nvGrpSpPr>
                  <p:grpSpPr bwMode="auto">
                    <a:xfrm>
                      <a:off x="748" y="2387"/>
                      <a:ext cx="434" cy="409"/>
                      <a:chOff x="748" y="2387"/>
                      <a:chExt cx="434" cy="409"/>
                    </a:xfrm>
                  </p:grpSpPr>
                  <p:pic>
                    <p:nvPicPr>
                      <p:cNvPr id="36002" name="Picture 12" descr="REACT3"/>
                      <p:cNvPicPr>
                        <a:picLocks noChangeAspect="1" noChangeArrowheads="1"/>
                      </p:cNvPicPr>
                      <p:nvPr/>
                    </p:nvPicPr>
                    <p:blipFill>
                      <a:blip r:embed="rId5" cstate="print"/>
                      <a:srcRect/>
                      <a:stretch>
                        <a:fillRect/>
                      </a:stretch>
                    </p:blipFill>
                    <p:spPr bwMode="auto">
                      <a:xfrm>
                        <a:off x="839" y="2387"/>
                        <a:ext cx="343" cy="409"/>
                      </a:xfrm>
                      <a:prstGeom prst="rect">
                        <a:avLst/>
                      </a:prstGeom>
                      <a:noFill/>
                      <a:ln w="9525">
                        <a:noFill/>
                        <a:miter lim="800000"/>
                        <a:headEnd/>
                        <a:tailEnd/>
                      </a:ln>
                    </p:spPr>
                  </p:pic>
                  <p:pic>
                    <p:nvPicPr>
                      <p:cNvPr id="36003" name="Picture 13" descr="REACT2"/>
                      <p:cNvPicPr>
                        <a:picLocks noChangeAspect="1" noChangeArrowheads="1"/>
                      </p:cNvPicPr>
                      <p:nvPr/>
                    </p:nvPicPr>
                    <p:blipFill>
                      <a:blip r:embed="rId6" cstate="print"/>
                      <a:srcRect/>
                      <a:stretch>
                        <a:fillRect/>
                      </a:stretch>
                    </p:blipFill>
                    <p:spPr bwMode="auto">
                      <a:xfrm>
                        <a:off x="748" y="2387"/>
                        <a:ext cx="326" cy="254"/>
                      </a:xfrm>
                      <a:prstGeom prst="rect">
                        <a:avLst/>
                      </a:prstGeom>
                      <a:noFill/>
                      <a:ln w="9525">
                        <a:noFill/>
                        <a:miter lim="800000"/>
                        <a:headEnd/>
                        <a:tailEnd/>
                      </a:ln>
                    </p:spPr>
                  </p:pic>
                  <p:pic>
                    <p:nvPicPr>
                      <p:cNvPr id="36004" name="Picture 14" descr="REACT2B"/>
                      <p:cNvPicPr>
                        <a:picLocks noChangeAspect="1" noChangeArrowheads="1"/>
                      </p:cNvPicPr>
                      <p:nvPr/>
                    </p:nvPicPr>
                    <p:blipFill>
                      <a:blip r:embed="rId7" cstate="print"/>
                      <a:srcRect/>
                      <a:stretch>
                        <a:fillRect/>
                      </a:stretch>
                    </p:blipFill>
                    <p:spPr bwMode="auto">
                      <a:xfrm>
                        <a:off x="748" y="2523"/>
                        <a:ext cx="318" cy="248"/>
                      </a:xfrm>
                      <a:prstGeom prst="rect">
                        <a:avLst/>
                      </a:prstGeom>
                      <a:noFill/>
                      <a:ln w="9525">
                        <a:noFill/>
                        <a:miter lim="800000"/>
                        <a:headEnd/>
                        <a:tailEnd/>
                      </a:ln>
                    </p:spPr>
                  </p:pic>
                </p:grpSp>
                <p:grpSp>
                  <p:nvGrpSpPr>
                    <p:cNvPr id="35998" name="Group 15"/>
                    <p:cNvGrpSpPr>
                      <a:grpSpLocks/>
                    </p:cNvGrpSpPr>
                    <p:nvPr/>
                  </p:nvGrpSpPr>
                  <p:grpSpPr bwMode="auto">
                    <a:xfrm>
                      <a:off x="703" y="2387"/>
                      <a:ext cx="434" cy="409"/>
                      <a:chOff x="748" y="2387"/>
                      <a:chExt cx="434" cy="409"/>
                    </a:xfrm>
                  </p:grpSpPr>
                  <p:pic>
                    <p:nvPicPr>
                      <p:cNvPr id="35999" name="Picture 16" descr="REACT3"/>
                      <p:cNvPicPr>
                        <a:picLocks noChangeAspect="1" noChangeArrowheads="1"/>
                      </p:cNvPicPr>
                      <p:nvPr/>
                    </p:nvPicPr>
                    <p:blipFill>
                      <a:blip r:embed="rId5" cstate="print"/>
                      <a:srcRect/>
                      <a:stretch>
                        <a:fillRect/>
                      </a:stretch>
                    </p:blipFill>
                    <p:spPr bwMode="auto">
                      <a:xfrm>
                        <a:off x="839" y="2387"/>
                        <a:ext cx="343" cy="409"/>
                      </a:xfrm>
                      <a:prstGeom prst="rect">
                        <a:avLst/>
                      </a:prstGeom>
                      <a:noFill/>
                      <a:ln w="9525">
                        <a:noFill/>
                        <a:miter lim="800000"/>
                        <a:headEnd/>
                        <a:tailEnd/>
                      </a:ln>
                    </p:spPr>
                  </p:pic>
                  <p:pic>
                    <p:nvPicPr>
                      <p:cNvPr id="36000" name="Picture 17" descr="REACT2"/>
                      <p:cNvPicPr>
                        <a:picLocks noChangeAspect="1" noChangeArrowheads="1"/>
                      </p:cNvPicPr>
                      <p:nvPr/>
                    </p:nvPicPr>
                    <p:blipFill>
                      <a:blip r:embed="rId6" cstate="print"/>
                      <a:srcRect/>
                      <a:stretch>
                        <a:fillRect/>
                      </a:stretch>
                    </p:blipFill>
                    <p:spPr bwMode="auto">
                      <a:xfrm>
                        <a:off x="748" y="2387"/>
                        <a:ext cx="326" cy="254"/>
                      </a:xfrm>
                      <a:prstGeom prst="rect">
                        <a:avLst/>
                      </a:prstGeom>
                      <a:noFill/>
                      <a:ln w="9525">
                        <a:noFill/>
                        <a:miter lim="800000"/>
                        <a:headEnd/>
                        <a:tailEnd/>
                      </a:ln>
                    </p:spPr>
                  </p:pic>
                  <p:pic>
                    <p:nvPicPr>
                      <p:cNvPr id="36001" name="Picture 18" descr="REACT2B"/>
                      <p:cNvPicPr>
                        <a:picLocks noChangeAspect="1" noChangeArrowheads="1"/>
                      </p:cNvPicPr>
                      <p:nvPr/>
                    </p:nvPicPr>
                    <p:blipFill>
                      <a:blip r:embed="rId7" cstate="print"/>
                      <a:srcRect/>
                      <a:stretch>
                        <a:fillRect/>
                      </a:stretch>
                    </p:blipFill>
                    <p:spPr bwMode="auto">
                      <a:xfrm>
                        <a:off x="748" y="2523"/>
                        <a:ext cx="318" cy="248"/>
                      </a:xfrm>
                      <a:prstGeom prst="rect">
                        <a:avLst/>
                      </a:prstGeom>
                      <a:noFill/>
                      <a:ln w="9525">
                        <a:noFill/>
                        <a:miter lim="800000"/>
                        <a:headEnd/>
                        <a:tailEnd/>
                      </a:ln>
                    </p:spPr>
                  </p:pic>
                </p:grpSp>
              </p:grpSp>
              <p:grpSp>
                <p:nvGrpSpPr>
                  <p:cNvPr id="35988" name="Group 19"/>
                  <p:cNvGrpSpPr>
                    <a:grpSpLocks/>
                  </p:cNvGrpSpPr>
                  <p:nvPr/>
                </p:nvGrpSpPr>
                <p:grpSpPr bwMode="auto">
                  <a:xfrm rot="10800000">
                    <a:off x="657" y="2478"/>
                    <a:ext cx="479" cy="409"/>
                    <a:chOff x="703" y="2387"/>
                    <a:chExt cx="479" cy="409"/>
                  </a:xfrm>
                </p:grpSpPr>
                <p:grpSp>
                  <p:nvGrpSpPr>
                    <p:cNvPr id="35989" name="Group 20"/>
                    <p:cNvGrpSpPr>
                      <a:grpSpLocks/>
                    </p:cNvGrpSpPr>
                    <p:nvPr/>
                  </p:nvGrpSpPr>
                  <p:grpSpPr bwMode="auto">
                    <a:xfrm>
                      <a:off x="748" y="2387"/>
                      <a:ext cx="434" cy="409"/>
                      <a:chOff x="748" y="2387"/>
                      <a:chExt cx="434" cy="409"/>
                    </a:xfrm>
                  </p:grpSpPr>
                  <p:pic>
                    <p:nvPicPr>
                      <p:cNvPr id="35994" name="Picture 21" descr="REACT3"/>
                      <p:cNvPicPr>
                        <a:picLocks noChangeAspect="1" noChangeArrowheads="1"/>
                      </p:cNvPicPr>
                      <p:nvPr/>
                    </p:nvPicPr>
                    <p:blipFill>
                      <a:blip r:embed="rId5" cstate="print"/>
                      <a:srcRect/>
                      <a:stretch>
                        <a:fillRect/>
                      </a:stretch>
                    </p:blipFill>
                    <p:spPr bwMode="auto">
                      <a:xfrm>
                        <a:off x="839" y="2387"/>
                        <a:ext cx="343" cy="409"/>
                      </a:xfrm>
                      <a:prstGeom prst="rect">
                        <a:avLst/>
                      </a:prstGeom>
                      <a:noFill/>
                      <a:ln w="9525">
                        <a:noFill/>
                        <a:miter lim="800000"/>
                        <a:headEnd/>
                        <a:tailEnd/>
                      </a:ln>
                    </p:spPr>
                  </p:pic>
                  <p:pic>
                    <p:nvPicPr>
                      <p:cNvPr id="35995" name="Picture 22" descr="REACT2"/>
                      <p:cNvPicPr>
                        <a:picLocks noChangeAspect="1" noChangeArrowheads="1"/>
                      </p:cNvPicPr>
                      <p:nvPr/>
                    </p:nvPicPr>
                    <p:blipFill>
                      <a:blip r:embed="rId6" cstate="print"/>
                      <a:srcRect/>
                      <a:stretch>
                        <a:fillRect/>
                      </a:stretch>
                    </p:blipFill>
                    <p:spPr bwMode="auto">
                      <a:xfrm>
                        <a:off x="748" y="2387"/>
                        <a:ext cx="326" cy="254"/>
                      </a:xfrm>
                      <a:prstGeom prst="rect">
                        <a:avLst/>
                      </a:prstGeom>
                      <a:noFill/>
                      <a:ln w="9525">
                        <a:noFill/>
                        <a:miter lim="800000"/>
                        <a:headEnd/>
                        <a:tailEnd/>
                      </a:ln>
                    </p:spPr>
                  </p:pic>
                  <p:pic>
                    <p:nvPicPr>
                      <p:cNvPr id="35996" name="Picture 23" descr="REACT2B"/>
                      <p:cNvPicPr>
                        <a:picLocks noChangeAspect="1" noChangeArrowheads="1"/>
                      </p:cNvPicPr>
                      <p:nvPr/>
                    </p:nvPicPr>
                    <p:blipFill>
                      <a:blip r:embed="rId7" cstate="print"/>
                      <a:srcRect/>
                      <a:stretch>
                        <a:fillRect/>
                      </a:stretch>
                    </p:blipFill>
                    <p:spPr bwMode="auto">
                      <a:xfrm>
                        <a:off x="748" y="2523"/>
                        <a:ext cx="318" cy="248"/>
                      </a:xfrm>
                      <a:prstGeom prst="rect">
                        <a:avLst/>
                      </a:prstGeom>
                      <a:noFill/>
                      <a:ln w="9525">
                        <a:noFill/>
                        <a:miter lim="800000"/>
                        <a:headEnd/>
                        <a:tailEnd/>
                      </a:ln>
                    </p:spPr>
                  </p:pic>
                </p:grpSp>
                <p:grpSp>
                  <p:nvGrpSpPr>
                    <p:cNvPr id="35990" name="Group 24"/>
                    <p:cNvGrpSpPr>
                      <a:grpSpLocks/>
                    </p:cNvGrpSpPr>
                    <p:nvPr/>
                  </p:nvGrpSpPr>
                  <p:grpSpPr bwMode="auto">
                    <a:xfrm>
                      <a:off x="703" y="2387"/>
                      <a:ext cx="434" cy="409"/>
                      <a:chOff x="748" y="2387"/>
                      <a:chExt cx="434" cy="409"/>
                    </a:xfrm>
                  </p:grpSpPr>
                  <p:pic>
                    <p:nvPicPr>
                      <p:cNvPr id="35991" name="Picture 25" descr="REACT3"/>
                      <p:cNvPicPr>
                        <a:picLocks noChangeAspect="1" noChangeArrowheads="1"/>
                      </p:cNvPicPr>
                      <p:nvPr/>
                    </p:nvPicPr>
                    <p:blipFill>
                      <a:blip r:embed="rId5" cstate="print"/>
                      <a:srcRect/>
                      <a:stretch>
                        <a:fillRect/>
                      </a:stretch>
                    </p:blipFill>
                    <p:spPr bwMode="auto">
                      <a:xfrm>
                        <a:off x="839" y="2387"/>
                        <a:ext cx="343" cy="409"/>
                      </a:xfrm>
                      <a:prstGeom prst="rect">
                        <a:avLst/>
                      </a:prstGeom>
                      <a:noFill/>
                      <a:ln w="9525">
                        <a:noFill/>
                        <a:miter lim="800000"/>
                        <a:headEnd/>
                        <a:tailEnd/>
                      </a:ln>
                    </p:spPr>
                  </p:pic>
                  <p:pic>
                    <p:nvPicPr>
                      <p:cNvPr id="35992" name="Picture 26" descr="REACT2"/>
                      <p:cNvPicPr>
                        <a:picLocks noChangeAspect="1" noChangeArrowheads="1"/>
                      </p:cNvPicPr>
                      <p:nvPr/>
                    </p:nvPicPr>
                    <p:blipFill>
                      <a:blip r:embed="rId6" cstate="print"/>
                      <a:srcRect/>
                      <a:stretch>
                        <a:fillRect/>
                      </a:stretch>
                    </p:blipFill>
                    <p:spPr bwMode="auto">
                      <a:xfrm>
                        <a:off x="748" y="2387"/>
                        <a:ext cx="326" cy="254"/>
                      </a:xfrm>
                      <a:prstGeom prst="rect">
                        <a:avLst/>
                      </a:prstGeom>
                      <a:noFill/>
                      <a:ln w="9525">
                        <a:noFill/>
                        <a:miter lim="800000"/>
                        <a:headEnd/>
                        <a:tailEnd/>
                      </a:ln>
                    </p:spPr>
                  </p:pic>
                  <p:pic>
                    <p:nvPicPr>
                      <p:cNvPr id="35993" name="Picture 27" descr="REACT2B"/>
                      <p:cNvPicPr>
                        <a:picLocks noChangeAspect="1" noChangeArrowheads="1"/>
                      </p:cNvPicPr>
                      <p:nvPr/>
                    </p:nvPicPr>
                    <p:blipFill>
                      <a:blip r:embed="rId7" cstate="print"/>
                      <a:srcRect/>
                      <a:stretch>
                        <a:fillRect/>
                      </a:stretch>
                    </p:blipFill>
                    <p:spPr bwMode="auto">
                      <a:xfrm>
                        <a:off x="748" y="2523"/>
                        <a:ext cx="318" cy="248"/>
                      </a:xfrm>
                      <a:prstGeom prst="rect">
                        <a:avLst/>
                      </a:prstGeom>
                      <a:noFill/>
                      <a:ln w="9525">
                        <a:noFill/>
                        <a:miter lim="800000"/>
                        <a:headEnd/>
                        <a:tailEnd/>
                      </a:ln>
                    </p:spPr>
                  </p:pic>
                </p:grpSp>
              </p:grpSp>
            </p:grpSp>
            <p:pic>
              <p:nvPicPr>
                <p:cNvPr id="35976" name="Picture 28" descr="REACT3"/>
                <p:cNvPicPr>
                  <a:picLocks noChangeAspect="1" noChangeArrowheads="1"/>
                </p:cNvPicPr>
                <p:nvPr/>
              </p:nvPicPr>
              <p:blipFill>
                <a:blip r:embed="rId5" cstate="print"/>
                <a:srcRect/>
                <a:stretch>
                  <a:fillRect/>
                </a:stretch>
              </p:blipFill>
              <p:spPr bwMode="auto">
                <a:xfrm>
                  <a:off x="1202" y="1116"/>
                  <a:ext cx="343" cy="408"/>
                </a:xfrm>
                <a:prstGeom prst="rect">
                  <a:avLst/>
                </a:prstGeom>
                <a:noFill/>
                <a:ln w="9525">
                  <a:noFill/>
                  <a:miter lim="800000"/>
                  <a:headEnd/>
                  <a:tailEnd/>
                </a:ln>
              </p:spPr>
            </p:pic>
            <p:pic>
              <p:nvPicPr>
                <p:cNvPr id="35977" name="Picture 29" descr="REACT3"/>
                <p:cNvPicPr>
                  <a:picLocks noChangeAspect="1" noChangeArrowheads="1"/>
                </p:cNvPicPr>
                <p:nvPr/>
              </p:nvPicPr>
              <p:blipFill>
                <a:blip r:embed="rId5" cstate="print"/>
                <a:srcRect/>
                <a:stretch>
                  <a:fillRect/>
                </a:stretch>
              </p:blipFill>
              <p:spPr bwMode="auto">
                <a:xfrm>
                  <a:off x="1429" y="708"/>
                  <a:ext cx="343" cy="408"/>
                </a:xfrm>
                <a:prstGeom prst="rect">
                  <a:avLst/>
                </a:prstGeom>
                <a:noFill/>
                <a:ln w="9525">
                  <a:noFill/>
                  <a:miter lim="800000"/>
                  <a:headEnd/>
                  <a:tailEnd/>
                </a:ln>
              </p:spPr>
            </p:pic>
            <p:pic>
              <p:nvPicPr>
                <p:cNvPr id="35978" name="Picture 30" descr="REACT3"/>
                <p:cNvPicPr>
                  <a:picLocks noChangeAspect="1" noChangeArrowheads="1"/>
                </p:cNvPicPr>
                <p:nvPr/>
              </p:nvPicPr>
              <p:blipFill>
                <a:blip r:embed="rId5" cstate="print"/>
                <a:srcRect/>
                <a:stretch>
                  <a:fillRect/>
                </a:stretch>
              </p:blipFill>
              <p:spPr bwMode="auto">
                <a:xfrm rot="10800000">
                  <a:off x="1157" y="980"/>
                  <a:ext cx="343" cy="408"/>
                </a:xfrm>
                <a:prstGeom prst="rect">
                  <a:avLst/>
                </a:prstGeom>
                <a:noFill/>
                <a:ln w="9525">
                  <a:noFill/>
                  <a:miter lim="800000"/>
                  <a:headEnd/>
                  <a:tailEnd/>
                </a:ln>
              </p:spPr>
            </p:pic>
            <p:pic>
              <p:nvPicPr>
                <p:cNvPr id="35979" name="Picture 31" descr="REACT3"/>
                <p:cNvPicPr>
                  <a:picLocks noChangeAspect="1" noChangeArrowheads="1"/>
                </p:cNvPicPr>
                <p:nvPr/>
              </p:nvPicPr>
              <p:blipFill>
                <a:blip r:embed="rId5" cstate="print"/>
                <a:srcRect/>
                <a:stretch>
                  <a:fillRect/>
                </a:stretch>
              </p:blipFill>
              <p:spPr bwMode="auto">
                <a:xfrm rot="10800000">
                  <a:off x="1247" y="753"/>
                  <a:ext cx="343" cy="408"/>
                </a:xfrm>
                <a:prstGeom prst="rect">
                  <a:avLst/>
                </a:prstGeom>
                <a:noFill/>
                <a:ln w="9525">
                  <a:noFill/>
                  <a:miter lim="800000"/>
                  <a:headEnd/>
                  <a:tailEnd/>
                </a:ln>
              </p:spPr>
            </p:pic>
            <p:pic>
              <p:nvPicPr>
                <p:cNvPr id="35980" name="Picture 32" descr="REACT3"/>
                <p:cNvPicPr>
                  <a:picLocks noChangeAspect="1" noChangeArrowheads="1"/>
                </p:cNvPicPr>
                <p:nvPr/>
              </p:nvPicPr>
              <p:blipFill>
                <a:blip r:embed="rId5" cstate="print"/>
                <a:srcRect/>
                <a:stretch>
                  <a:fillRect/>
                </a:stretch>
              </p:blipFill>
              <p:spPr bwMode="auto">
                <a:xfrm rot="5400000">
                  <a:off x="1098" y="767"/>
                  <a:ext cx="343" cy="408"/>
                </a:xfrm>
                <a:prstGeom prst="rect">
                  <a:avLst/>
                </a:prstGeom>
                <a:noFill/>
                <a:ln w="9525">
                  <a:noFill/>
                  <a:miter lim="800000"/>
                  <a:headEnd/>
                  <a:tailEnd/>
                </a:ln>
              </p:spPr>
            </p:pic>
            <p:pic>
              <p:nvPicPr>
                <p:cNvPr id="35981" name="Picture 33" descr="REACT3"/>
                <p:cNvPicPr>
                  <a:picLocks noChangeAspect="1" noChangeArrowheads="1"/>
                </p:cNvPicPr>
                <p:nvPr/>
              </p:nvPicPr>
              <p:blipFill>
                <a:blip r:embed="rId5" cstate="print"/>
                <a:srcRect/>
                <a:stretch>
                  <a:fillRect/>
                </a:stretch>
              </p:blipFill>
              <p:spPr bwMode="auto">
                <a:xfrm rot="10800000">
                  <a:off x="975" y="663"/>
                  <a:ext cx="343" cy="408"/>
                </a:xfrm>
                <a:prstGeom prst="rect">
                  <a:avLst/>
                </a:prstGeom>
                <a:noFill/>
                <a:ln w="9525">
                  <a:noFill/>
                  <a:miter lim="800000"/>
                  <a:headEnd/>
                  <a:tailEnd/>
                </a:ln>
              </p:spPr>
            </p:pic>
            <p:pic>
              <p:nvPicPr>
                <p:cNvPr id="35982" name="Picture 34" descr="REACT3"/>
                <p:cNvPicPr>
                  <a:picLocks noChangeAspect="1" noChangeArrowheads="1"/>
                </p:cNvPicPr>
                <p:nvPr/>
              </p:nvPicPr>
              <p:blipFill>
                <a:blip r:embed="rId5" cstate="print"/>
                <a:srcRect/>
                <a:stretch>
                  <a:fillRect/>
                </a:stretch>
              </p:blipFill>
              <p:spPr bwMode="auto">
                <a:xfrm rot="5400000">
                  <a:off x="1279" y="585"/>
                  <a:ext cx="343" cy="408"/>
                </a:xfrm>
                <a:prstGeom prst="rect">
                  <a:avLst/>
                </a:prstGeom>
                <a:noFill/>
                <a:ln w="9525">
                  <a:noFill/>
                  <a:miter lim="800000"/>
                  <a:headEnd/>
                  <a:tailEnd/>
                </a:ln>
              </p:spPr>
            </p:pic>
            <p:pic>
              <p:nvPicPr>
                <p:cNvPr id="35983" name="Picture 35" descr="REACT3"/>
                <p:cNvPicPr>
                  <a:picLocks noChangeAspect="1" noChangeArrowheads="1"/>
                </p:cNvPicPr>
                <p:nvPr/>
              </p:nvPicPr>
              <p:blipFill>
                <a:blip r:embed="rId5" cstate="print"/>
                <a:srcRect/>
                <a:stretch>
                  <a:fillRect/>
                </a:stretch>
              </p:blipFill>
              <p:spPr bwMode="auto">
                <a:xfrm rot="-5400000">
                  <a:off x="1415" y="540"/>
                  <a:ext cx="343" cy="408"/>
                </a:xfrm>
                <a:prstGeom prst="rect">
                  <a:avLst/>
                </a:prstGeom>
                <a:noFill/>
                <a:ln w="9525">
                  <a:noFill/>
                  <a:miter lim="800000"/>
                  <a:headEnd/>
                  <a:tailEnd/>
                </a:ln>
              </p:spPr>
            </p:pic>
            <p:pic>
              <p:nvPicPr>
                <p:cNvPr id="35984" name="Picture 36" descr="REACT3"/>
                <p:cNvPicPr>
                  <a:picLocks noChangeAspect="1" noChangeArrowheads="1"/>
                </p:cNvPicPr>
                <p:nvPr/>
              </p:nvPicPr>
              <p:blipFill>
                <a:blip r:embed="rId5" cstate="print"/>
                <a:srcRect/>
                <a:stretch>
                  <a:fillRect/>
                </a:stretch>
              </p:blipFill>
              <p:spPr bwMode="auto">
                <a:xfrm>
                  <a:off x="975" y="980"/>
                  <a:ext cx="343" cy="408"/>
                </a:xfrm>
                <a:prstGeom prst="rect">
                  <a:avLst/>
                </a:prstGeom>
                <a:noFill/>
                <a:ln w="9525">
                  <a:noFill/>
                  <a:miter lim="800000"/>
                  <a:headEnd/>
                  <a:tailEnd/>
                </a:ln>
              </p:spPr>
            </p:pic>
            <p:pic>
              <p:nvPicPr>
                <p:cNvPr id="35985" name="Picture 37" descr="REACT3"/>
                <p:cNvPicPr>
                  <a:picLocks noChangeAspect="1" noChangeArrowheads="1"/>
                </p:cNvPicPr>
                <p:nvPr/>
              </p:nvPicPr>
              <p:blipFill>
                <a:blip r:embed="rId5" cstate="print"/>
                <a:srcRect/>
                <a:stretch>
                  <a:fillRect/>
                </a:stretch>
              </p:blipFill>
              <p:spPr bwMode="auto">
                <a:xfrm rot="10800000">
                  <a:off x="1111" y="527"/>
                  <a:ext cx="343" cy="408"/>
                </a:xfrm>
                <a:prstGeom prst="rect">
                  <a:avLst/>
                </a:prstGeom>
                <a:noFill/>
                <a:ln w="9525">
                  <a:noFill/>
                  <a:miter lim="800000"/>
                  <a:headEnd/>
                  <a:tailEnd/>
                </a:ln>
              </p:spPr>
            </p:pic>
            <p:pic>
              <p:nvPicPr>
                <p:cNvPr id="35986" name="Picture 38" descr="REACT3"/>
                <p:cNvPicPr>
                  <a:picLocks noChangeAspect="1" noChangeArrowheads="1"/>
                </p:cNvPicPr>
                <p:nvPr/>
              </p:nvPicPr>
              <p:blipFill>
                <a:blip r:embed="rId5" cstate="print"/>
                <a:srcRect/>
                <a:stretch>
                  <a:fillRect/>
                </a:stretch>
              </p:blipFill>
              <p:spPr bwMode="auto">
                <a:xfrm rot="5400000">
                  <a:off x="871" y="857"/>
                  <a:ext cx="343" cy="408"/>
                </a:xfrm>
                <a:prstGeom prst="rect">
                  <a:avLst/>
                </a:prstGeom>
                <a:noFill/>
                <a:ln w="9525">
                  <a:noFill/>
                  <a:miter lim="800000"/>
                  <a:headEnd/>
                  <a:tailEnd/>
                </a:ln>
              </p:spPr>
            </p:pic>
          </p:grpSp>
          <p:pic>
            <p:nvPicPr>
              <p:cNvPr id="35950" name="Picture 39" descr="REACT3"/>
              <p:cNvPicPr>
                <a:picLocks noChangeAspect="1" noChangeArrowheads="1"/>
              </p:cNvPicPr>
              <p:nvPr/>
            </p:nvPicPr>
            <p:blipFill>
              <a:blip r:embed="rId5" cstate="print"/>
              <a:srcRect/>
              <a:stretch>
                <a:fillRect/>
              </a:stretch>
            </p:blipFill>
            <p:spPr bwMode="auto">
              <a:xfrm>
                <a:off x="2018" y="2704"/>
                <a:ext cx="343" cy="408"/>
              </a:xfrm>
              <a:prstGeom prst="rect">
                <a:avLst/>
              </a:prstGeom>
              <a:noFill/>
              <a:ln w="9525">
                <a:noFill/>
                <a:miter lim="800000"/>
                <a:headEnd/>
                <a:tailEnd/>
              </a:ln>
            </p:spPr>
          </p:pic>
          <p:grpSp>
            <p:nvGrpSpPr>
              <p:cNvPr id="35951" name="Group 40"/>
              <p:cNvGrpSpPr>
                <a:grpSpLocks/>
              </p:cNvGrpSpPr>
              <p:nvPr/>
            </p:nvGrpSpPr>
            <p:grpSpPr bwMode="auto">
              <a:xfrm>
                <a:off x="1746" y="1480"/>
                <a:ext cx="1043" cy="1698"/>
                <a:chOff x="975" y="1480"/>
                <a:chExt cx="1043" cy="1698"/>
              </a:xfrm>
            </p:grpSpPr>
            <p:pic>
              <p:nvPicPr>
                <p:cNvPr id="35952" name="Picture 41" descr="REACT3"/>
                <p:cNvPicPr>
                  <a:picLocks noChangeAspect="1" noChangeArrowheads="1"/>
                </p:cNvPicPr>
                <p:nvPr/>
              </p:nvPicPr>
              <p:blipFill>
                <a:blip r:embed="rId5" cstate="print"/>
                <a:srcRect/>
                <a:stretch>
                  <a:fillRect/>
                </a:stretch>
              </p:blipFill>
              <p:spPr bwMode="auto">
                <a:xfrm rot="-5400000">
                  <a:off x="1007" y="1493"/>
                  <a:ext cx="343" cy="408"/>
                </a:xfrm>
                <a:prstGeom prst="rect">
                  <a:avLst/>
                </a:prstGeom>
                <a:noFill/>
                <a:ln w="9525">
                  <a:noFill/>
                  <a:miter lim="800000"/>
                  <a:headEnd/>
                  <a:tailEnd/>
                </a:ln>
              </p:spPr>
            </p:pic>
            <p:grpSp>
              <p:nvGrpSpPr>
                <p:cNvPr id="35953" name="Group 42"/>
                <p:cNvGrpSpPr>
                  <a:grpSpLocks/>
                </p:cNvGrpSpPr>
                <p:nvPr/>
              </p:nvGrpSpPr>
              <p:grpSpPr bwMode="auto">
                <a:xfrm>
                  <a:off x="975" y="1480"/>
                  <a:ext cx="1043" cy="1698"/>
                  <a:chOff x="975" y="1480"/>
                  <a:chExt cx="1043" cy="1698"/>
                </a:xfrm>
              </p:grpSpPr>
              <p:pic>
                <p:nvPicPr>
                  <p:cNvPr id="35954" name="Picture 43" descr="REACT3"/>
                  <p:cNvPicPr>
                    <a:picLocks noChangeAspect="1" noChangeArrowheads="1"/>
                  </p:cNvPicPr>
                  <p:nvPr/>
                </p:nvPicPr>
                <p:blipFill>
                  <a:blip r:embed="rId5" cstate="print"/>
                  <a:srcRect/>
                  <a:stretch>
                    <a:fillRect/>
                  </a:stretch>
                </p:blipFill>
                <p:spPr bwMode="auto">
                  <a:xfrm rot="-5400000">
                    <a:off x="1007" y="2375"/>
                    <a:ext cx="343" cy="408"/>
                  </a:xfrm>
                  <a:prstGeom prst="rect">
                    <a:avLst/>
                  </a:prstGeom>
                  <a:noFill/>
                  <a:ln w="9525">
                    <a:noFill/>
                    <a:miter lim="800000"/>
                    <a:headEnd/>
                    <a:tailEnd/>
                  </a:ln>
                </p:spPr>
              </p:pic>
              <p:grpSp>
                <p:nvGrpSpPr>
                  <p:cNvPr id="35955" name="Group 44"/>
                  <p:cNvGrpSpPr>
                    <a:grpSpLocks/>
                  </p:cNvGrpSpPr>
                  <p:nvPr/>
                </p:nvGrpSpPr>
                <p:grpSpPr bwMode="auto">
                  <a:xfrm>
                    <a:off x="975" y="1480"/>
                    <a:ext cx="1043" cy="1698"/>
                    <a:chOff x="975" y="1480"/>
                    <a:chExt cx="1043" cy="1698"/>
                  </a:xfrm>
                </p:grpSpPr>
                <p:pic>
                  <p:nvPicPr>
                    <p:cNvPr id="35956" name="Picture 45" descr="REACT3"/>
                    <p:cNvPicPr>
                      <a:picLocks noChangeAspect="1" noChangeArrowheads="1"/>
                    </p:cNvPicPr>
                    <p:nvPr/>
                  </p:nvPicPr>
                  <p:blipFill>
                    <a:blip r:embed="rId5" cstate="print"/>
                    <a:srcRect/>
                    <a:stretch>
                      <a:fillRect/>
                    </a:stretch>
                  </p:blipFill>
                  <p:spPr bwMode="auto">
                    <a:xfrm rot="-5400000">
                      <a:off x="1415" y="2536"/>
                      <a:ext cx="343" cy="408"/>
                    </a:xfrm>
                    <a:prstGeom prst="rect">
                      <a:avLst/>
                    </a:prstGeom>
                    <a:noFill/>
                    <a:ln w="9525">
                      <a:noFill/>
                      <a:miter lim="800000"/>
                      <a:headEnd/>
                      <a:tailEnd/>
                    </a:ln>
                  </p:spPr>
                </p:pic>
                <p:pic>
                  <p:nvPicPr>
                    <p:cNvPr id="35957" name="Picture 46" descr="REACT3"/>
                    <p:cNvPicPr>
                      <a:picLocks noChangeAspect="1" noChangeArrowheads="1"/>
                    </p:cNvPicPr>
                    <p:nvPr/>
                  </p:nvPicPr>
                  <p:blipFill>
                    <a:blip r:embed="rId5" cstate="print"/>
                    <a:srcRect/>
                    <a:stretch>
                      <a:fillRect/>
                    </a:stretch>
                  </p:blipFill>
                  <p:spPr bwMode="auto">
                    <a:xfrm>
                      <a:off x="1066" y="1480"/>
                      <a:ext cx="343" cy="408"/>
                    </a:xfrm>
                    <a:prstGeom prst="rect">
                      <a:avLst/>
                    </a:prstGeom>
                    <a:noFill/>
                    <a:ln w="9525">
                      <a:noFill/>
                      <a:miter lim="800000"/>
                      <a:headEnd/>
                      <a:tailEnd/>
                    </a:ln>
                  </p:spPr>
                </p:pic>
                <p:pic>
                  <p:nvPicPr>
                    <p:cNvPr id="35958" name="Picture 47" descr="REACT3"/>
                    <p:cNvPicPr>
                      <a:picLocks noChangeAspect="1" noChangeArrowheads="1"/>
                    </p:cNvPicPr>
                    <p:nvPr/>
                  </p:nvPicPr>
                  <p:blipFill>
                    <a:blip r:embed="rId5" cstate="print"/>
                    <a:srcRect/>
                    <a:stretch>
                      <a:fillRect/>
                    </a:stretch>
                  </p:blipFill>
                  <p:spPr bwMode="auto">
                    <a:xfrm rot="-5400000">
                      <a:off x="1007" y="1629"/>
                      <a:ext cx="343" cy="408"/>
                    </a:xfrm>
                    <a:prstGeom prst="rect">
                      <a:avLst/>
                    </a:prstGeom>
                    <a:noFill/>
                    <a:ln w="9525">
                      <a:noFill/>
                      <a:miter lim="800000"/>
                      <a:headEnd/>
                      <a:tailEnd/>
                    </a:ln>
                  </p:spPr>
                </p:pic>
                <p:pic>
                  <p:nvPicPr>
                    <p:cNvPr id="35959" name="Picture 48" descr="REACT3"/>
                    <p:cNvPicPr>
                      <a:picLocks noChangeAspect="1" noChangeArrowheads="1"/>
                    </p:cNvPicPr>
                    <p:nvPr/>
                  </p:nvPicPr>
                  <p:blipFill>
                    <a:blip r:embed="rId5" cstate="print"/>
                    <a:srcRect/>
                    <a:stretch>
                      <a:fillRect/>
                    </a:stretch>
                  </p:blipFill>
                  <p:spPr bwMode="auto">
                    <a:xfrm>
                      <a:off x="1519" y="2523"/>
                      <a:ext cx="343" cy="408"/>
                    </a:xfrm>
                    <a:prstGeom prst="rect">
                      <a:avLst/>
                    </a:prstGeom>
                    <a:noFill/>
                    <a:ln w="9525">
                      <a:noFill/>
                      <a:miter lim="800000"/>
                      <a:headEnd/>
                      <a:tailEnd/>
                    </a:ln>
                  </p:spPr>
                </p:pic>
                <p:pic>
                  <p:nvPicPr>
                    <p:cNvPr id="35960" name="Picture 49" descr="REACT3"/>
                    <p:cNvPicPr>
                      <a:picLocks noChangeAspect="1" noChangeArrowheads="1"/>
                    </p:cNvPicPr>
                    <p:nvPr/>
                  </p:nvPicPr>
                  <p:blipFill>
                    <a:blip r:embed="rId5" cstate="print"/>
                    <a:srcRect/>
                    <a:stretch>
                      <a:fillRect/>
                    </a:stretch>
                  </p:blipFill>
                  <p:spPr bwMode="auto">
                    <a:xfrm rot="10800000">
                      <a:off x="1020" y="1797"/>
                      <a:ext cx="343" cy="408"/>
                    </a:xfrm>
                    <a:prstGeom prst="rect">
                      <a:avLst/>
                    </a:prstGeom>
                    <a:noFill/>
                    <a:ln w="9525">
                      <a:noFill/>
                      <a:miter lim="800000"/>
                      <a:headEnd/>
                      <a:tailEnd/>
                    </a:ln>
                  </p:spPr>
                </p:pic>
                <p:pic>
                  <p:nvPicPr>
                    <p:cNvPr id="35961" name="Picture 50" descr="REACT3"/>
                    <p:cNvPicPr>
                      <a:picLocks noChangeAspect="1" noChangeArrowheads="1"/>
                    </p:cNvPicPr>
                    <p:nvPr/>
                  </p:nvPicPr>
                  <p:blipFill>
                    <a:blip r:embed="rId5" cstate="print"/>
                    <a:srcRect/>
                    <a:stretch>
                      <a:fillRect/>
                    </a:stretch>
                  </p:blipFill>
                  <p:spPr bwMode="auto">
                    <a:xfrm rot="5400000">
                      <a:off x="1370" y="2672"/>
                      <a:ext cx="343" cy="408"/>
                    </a:xfrm>
                    <a:prstGeom prst="rect">
                      <a:avLst/>
                    </a:prstGeom>
                    <a:noFill/>
                    <a:ln w="9525">
                      <a:noFill/>
                      <a:miter lim="800000"/>
                      <a:headEnd/>
                      <a:tailEnd/>
                    </a:ln>
                  </p:spPr>
                </p:pic>
                <p:pic>
                  <p:nvPicPr>
                    <p:cNvPr id="35962" name="Picture 51" descr="REACT3"/>
                    <p:cNvPicPr>
                      <a:picLocks noChangeAspect="1" noChangeArrowheads="1"/>
                    </p:cNvPicPr>
                    <p:nvPr/>
                  </p:nvPicPr>
                  <p:blipFill>
                    <a:blip r:embed="rId5" cstate="print"/>
                    <a:srcRect/>
                    <a:stretch>
                      <a:fillRect/>
                    </a:stretch>
                  </p:blipFill>
                  <p:spPr bwMode="auto">
                    <a:xfrm rot="-8400000">
                      <a:off x="1202" y="1706"/>
                      <a:ext cx="343" cy="408"/>
                    </a:xfrm>
                    <a:prstGeom prst="rect">
                      <a:avLst/>
                    </a:prstGeom>
                    <a:noFill/>
                    <a:ln w="9525">
                      <a:noFill/>
                      <a:miter lim="800000"/>
                      <a:headEnd/>
                      <a:tailEnd/>
                    </a:ln>
                  </p:spPr>
                </p:pic>
                <p:pic>
                  <p:nvPicPr>
                    <p:cNvPr id="35963" name="Picture 52" descr="REACT3"/>
                    <p:cNvPicPr>
                      <a:picLocks noChangeAspect="1" noChangeArrowheads="1"/>
                    </p:cNvPicPr>
                    <p:nvPr/>
                  </p:nvPicPr>
                  <p:blipFill>
                    <a:blip r:embed="rId5" cstate="print"/>
                    <a:srcRect/>
                    <a:stretch>
                      <a:fillRect/>
                    </a:stretch>
                  </p:blipFill>
                  <p:spPr bwMode="auto">
                    <a:xfrm rot="-6000000">
                      <a:off x="1007" y="2763"/>
                      <a:ext cx="343" cy="408"/>
                    </a:xfrm>
                    <a:prstGeom prst="rect">
                      <a:avLst/>
                    </a:prstGeom>
                    <a:noFill/>
                    <a:ln w="9525">
                      <a:noFill/>
                      <a:miter lim="800000"/>
                      <a:headEnd/>
                      <a:tailEnd/>
                    </a:ln>
                  </p:spPr>
                </p:pic>
                <p:pic>
                  <p:nvPicPr>
                    <p:cNvPr id="35964" name="Picture 53" descr="REACT3"/>
                    <p:cNvPicPr>
                      <a:picLocks noChangeAspect="1" noChangeArrowheads="1"/>
                    </p:cNvPicPr>
                    <p:nvPr/>
                  </p:nvPicPr>
                  <p:blipFill>
                    <a:blip r:embed="rId5" cstate="print"/>
                    <a:srcRect/>
                    <a:stretch>
                      <a:fillRect/>
                    </a:stretch>
                  </p:blipFill>
                  <p:spPr bwMode="auto">
                    <a:xfrm rot="-5400000">
                      <a:off x="1007" y="2582"/>
                      <a:ext cx="343" cy="408"/>
                    </a:xfrm>
                    <a:prstGeom prst="rect">
                      <a:avLst/>
                    </a:prstGeom>
                    <a:noFill/>
                    <a:ln w="9525">
                      <a:noFill/>
                      <a:miter lim="800000"/>
                      <a:headEnd/>
                      <a:tailEnd/>
                    </a:ln>
                  </p:spPr>
                </p:pic>
                <p:pic>
                  <p:nvPicPr>
                    <p:cNvPr id="35965" name="Picture 54" descr="REACT2"/>
                    <p:cNvPicPr>
                      <a:picLocks noChangeAspect="1" noChangeArrowheads="1"/>
                    </p:cNvPicPr>
                    <p:nvPr/>
                  </p:nvPicPr>
                  <p:blipFill>
                    <a:blip r:embed="rId6" cstate="print"/>
                    <a:srcRect/>
                    <a:stretch>
                      <a:fillRect/>
                    </a:stretch>
                  </p:blipFill>
                  <p:spPr bwMode="auto">
                    <a:xfrm>
                      <a:off x="1066" y="2931"/>
                      <a:ext cx="317" cy="247"/>
                    </a:xfrm>
                    <a:prstGeom prst="rect">
                      <a:avLst/>
                    </a:prstGeom>
                    <a:noFill/>
                    <a:ln w="9525">
                      <a:noFill/>
                      <a:miter lim="800000"/>
                      <a:headEnd/>
                      <a:tailEnd/>
                    </a:ln>
                  </p:spPr>
                </p:pic>
                <p:pic>
                  <p:nvPicPr>
                    <p:cNvPr id="35966" name="Picture 55" descr="REACT3"/>
                    <p:cNvPicPr>
                      <a:picLocks noChangeAspect="1" noChangeArrowheads="1"/>
                    </p:cNvPicPr>
                    <p:nvPr/>
                  </p:nvPicPr>
                  <p:blipFill>
                    <a:blip r:embed="rId5" cstate="print"/>
                    <a:srcRect/>
                    <a:stretch>
                      <a:fillRect/>
                    </a:stretch>
                  </p:blipFill>
                  <p:spPr bwMode="auto">
                    <a:xfrm rot="-5400000">
                      <a:off x="1189" y="2718"/>
                      <a:ext cx="343" cy="408"/>
                    </a:xfrm>
                    <a:prstGeom prst="rect">
                      <a:avLst/>
                    </a:prstGeom>
                    <a:noFill/>
                    <a:ln w="9525">
                      <a:noFill/>
                      <a:miter lim="800000"/>
                      <a:headEnd/>
                      <a:tailEnd/>
                    </a:ln>
                  </p:spPr>
                </p:pic>
                <p:pic>
                  <p:nvPicPr>
                    <p:cNvPr id="35967" name="Picture 56" descr="REACT3"/>
                    <p:cNvPicPr>
                      <a:picLocks noChangeAspect="1" noChangeArrowheads="1"/>
                    </p:cNvPicPr>
                    <p:nvPr/>
                  </p:nvPicPr>
                  <p:blipFill>
                    <a:blip r:embed="rId5" cstate="print"/>
                    <a:srcRect/>
                    <a:stretch>
                      <a:fillRect/>
                    </a:stretch>
                  </p:blipFill>
                  <p:spPr bwMode="auto">
                    <a:xfrm rot="-5400000">
                      <a:off x="1279" y="1584"/>
                      <a:ext cx="343" cy="408"/>
                    </a:xfrm>
                    <a:prstGeom prst="rect">
                      <a:avLst/>
                    </a:prstGeom>
                    <a:noFill/>
                    <a:ln w="9525">
                      <a:noFill/>
                      <a:miter lim="800000"/>
                      <a:headEnd/>
                      <a:tailEnd/>
                    </a:ln>
                  </p:spPr>
                </p:pic>
                <p:pic>
                  <p:nvPicPr>
                    <p:cNvPr id="35968" name="Picture 57" descr="REACT3"/>
                    <p:cNvPicPr>
                      <a:picLocks noChangeAspect="1" noChangeArrowheads="1"/>
                    </p:cNvPicPr>
                    <p:nvPr/>
                  </p:nvPicPr>
                  <p:blipFill>
                    <a:blip r:embed="rId5" cstate="print"/>
                    <a:srcRect/>
                    <a:stretch>
                      <a:fillRect/>
                    </a:stretch>
                  </p:blipFill>
                  <p:spPr bwMode="auto">
                    <a:xfrm rot="-5400000">
                      <a:off x="1506" y="1765"/>
                      <a:ext cx="343" cy="408"/>
                    </a:xfrm>
                    <a:prstGeom prst="rect">
                      <a:avLst/>
                    </a:prstGeom>
                    <a:noFill/>
                    <a:ln w="9525">
                      <a:noFill/>
                      <a:miter lim="800000"/>
                      <a:headEnd/>
                      <a:tailEnd/>
                    </a:ln>
                  </p:spPr>
                </p:pic>
                <p:pic>
                  <p:nvPicPr>
                    <p:cNvPr id="35969" name="Picture 58" descr="REACT3"/>
                    <p:cNvPicPr>
                      <a:picLocks noChangeAspect="1" noChangeArrowheads="1"/>
                    </p:cNvPicPr>
                    <p:nvPr/>
                  </p:nvPicPr>
                  <p:blipFill>
                    <a:blip r:embed="rId5" cstate="print"/>
                    <a:srcRect/>
                    <a:stretch>
                      <a:fillRect/>
                    </a:stretch>
                  </p:blipFill>
                  <p:spPr bwMode="auto">
                    <a:xfrm rot="-5400000">
                      <a:off x="1597" y="1992"/>
                      <a:ext cx="343" cy="408"/>
                    </a:xfrm>
                    <a:prstGeom prst="rect">
                      <a:avLst/>
                    </a:prstGeom>
                    <a:noFill/>
                    <a:ln w="9525">
                      <a:noFill/>
                      <a:miter lim="800000"/>
                      <a:headEnd/>
                      <a:tailEnd/>
                    </a:ln>
                  </p:spPr>
                </p:pic>
                <p:pic>
                  <p:nvPicPr>
                    <p:cNvPr id="35970" name="Picture 59" descr="REACT2"/>
                    <p:cNvPicPr>
                      <a:picLocks noChangeAspect="1" noChangeArrowheads="1"/>
                    </p:cNvPicPr>
                    <p:nvPr/>
                  </p:nvPicPr>
                  <p:blipFill>
                    <a:blip r:embed="rId6" cstate="print"/>
                    <a:srcRect/>
                    <a:stretch>
                      <a:fillRect/>
                    </a:stretch>
                  </p:blipFill>
                  <p:spPr bwMode="auto">
                    <a:xfrm>
                      <a:off x="1610" y="2478"/>
                      <a:ext cx="317" cy="247"/>
                    </a:xfrm>
                    <a:prstGeom prst="rect">
                      <a:avLst/>
                    </a:prstGeom>
                    <a:noFill/>
                    <a:ln w="9525">
                      <a:noFill/>
                      <a:miter lim="800000"/>
                      <a:headEnd/>
                      <a:tailEnd/>
                    </a:ln>
                  </p:spPr>
                </p:pic>
                <p:pic>
                  <p:nvPicPr>
                    <p:cNvPr id="35971" name="Picture 60" descr="REACT3"/>
                    <p:cNvPicPr>
                      <a:picLocks noChangeAspect="1" noChangeArrowheads="1"/>
                    </p:cNvPicPr>
                    <p:nvPr/>
                  </p:nvPicPr>
                  <p:blipFill>
                    <a:blip r:embed="rId5" cstate="print"/>
                    <a:srcRect/>
                    <a:stretch>
                      <a:fillRect/>
                    </a:stretch>
                  </p:blipFill>
                  <p:spPr bwMode="auto">
                    <a:xfrm>
                      <a:off x="1383" y="1706"/>
                      <a:ext cx="343" cy="408"/>
                    </a:xfrm>
                    <a:prstGeom prst="rect">
                      <a:avLst/>
                    </a:prstGeom>
                    <a:noFill/>
                    <a:ln w="9525">
                      <a:noFill/>
                      <a:miter lim="800000"/>
                      <a:headEnd/>
                      <a:tailEnd/>
                    </a:ln>
                  </p:spPr>
                </p:pic>
                <p:pic>
                  <p:nvPicPr>
                    <p:cNvPr id="35972" name="Picture 61" descr="REACT2"/>
                    <p:cNvPicPr>
                      <a:picLocks noChangeAspect="1" noChangeArrowheads="1"/>
                    </p:cNvPicPr>
                    <p:nvPr/>
                  </p:nvPicPr>
                  <p:blipFill>
                    <a:blip r:embed="rId6" cstate="print"/>
                    <a:srcRect/>
                    <a:stretch>
                      <a:fillRect/>
                    </a:stretch>
                  </p:blipFill>
                  <p:spPr bwMode="auto">
                    <a:xfrm rot="3600000">
                      <a:off x="1580" y="1963"/>
                      <a:ext cx="272" cy="212"/>
                    </a:xfrm>
                    <a:prstGeom prst="rect">
                      <a:avLst/>
                    </a:prstGeom>
                    <a:noFill/>
                    <a:ln w="9525">
                      <a:noFill/>
                      <a:miter lim="800000"/>
                      <a:headEnd/>
                      <a:tailEnd/>
                    </a:ln>
                  </p:spPr>
                </p:pic>
                <p:pic>
                  <p:nvPicPr>
                    <p:cNvPr id="35973" name="Picture 62" descr="REACT3"/>
                    <p:cNvPicPr>
                      <a:picLocks noChangeAspect="1" noChangeArrowheads="1"/>
                    </p:cNvPicPr>
                    <p:nvPr/>
                  </p:nvPicPr>
                  <p:blipFill>
                    <a:blip r:embed="rId5" cstate="print"/>
                    <a:srcRect/>
                    <a:stretch>
                      <a:fillRect/>
                    </a:stretch>
                  </p:blipFill>
                  <p:spPr bwMode="auto">
                    <a:xfrm rot="-5400000">
                      <a:off x="1642" y="2083"/>
                      <a:ext cx="343" cy="408"/>
                    </a:xfrm>
                    <a:prstGeom prst="rect">
                      <a:avLst/>
                    </a:prstGeom>
                    <a:noFill/>
                    <a:ln w="9525">
                      <a:noFill/>
                      <a:miter lim="800000"/>
                      <a:headEnd/>
                      <a:tailEnd/>
                    </a:ln>
                  </p:spPr>
                </p:pic>
              </p:grpSp>
            </p:grpSp>
          </p:grpSp>
        </p:grpSp>
        <p:grpSp>
          <p:nvGrpSpPr>
            <p:cNvPr id="35875" name="Group 63"/>
            <p:cNvGrpSpPr>
              <a:grpSpLocks/>
            </p:cNvGrpSpPr>
            <p:nvPr/>
          </p:nvGrpSpPr>
          <p:grpSpPr bwMode="auto">
            <a:xfrm rot="-2700000">
              <a:off x="1060" y="2996"/>
              <a:ext cx="610" cy="1040"/>
              <a:chOff x="68" y="1525"/>
              <a:chExt cx="1088" cy="1724"/>
            </a:xfrm>
          </p:grpSpPr>
          <p:pic>
            <p:nvPicPr>
              <p:cNvPr id="35876" name="Picture 64" descr="REACT3"/>
              <p:cNvPicPr>
                <a:picLocks noChangeAspect="1" noChangeArrowheads="1"/>
              </p:cNvPicPr>
              <p:nvPr/>
            </p:nvPicPr>
            <p:blipFill>
              <a:blip r:embed="rId5" cstate="print"/>
              <a:srcRect/>
              <a:stretch>
                <a:fillRect/>
              </a:stretch>
            </p:blipFill>
            <p:spPr bwMode="auto">
              <a:xfrm rot="10800000">
                <a:off x="360" y="1661"/>
                <a:ext cx="343" cy="408"/>
              </a:xfrm>
              <a:prstGeom prst="rect">
                <a:avLst/>
              </a:prstGeom>
              <a:noFill/>
              <a:ln w="9525">
                <a:noFill/>
                <a:miter lim="800000"/>
                <a:headEnd/>
                <a:tailEnd/>
              </a:ln>
            </p:spPr>
          </p:pic>
          <p:grpSp>
            <p:nvGrpSpPr>
              <p:cNvPr id="35877" name="Group 65"/>
              <p:cNvGrpSpPr>
                <a:grpSpLocks/>
              </p:cNvGrpSpPr>
              <p:nvPr/>
            </p:nvGrpSpPr>
            <p:grpSpPr bwMode="auto">
              <a:xfrm>
                <a:off x="68" y="1525"/>
                <a:ext cx="1088" cy="1724"/>
                <a:chOff x="68" y="1525"/>
                <a:chExt cx="1088" cy="1724"/>
              </a:xfrm>
            </p:grpSpPr>
            <p:grpSp>
              <p:nvGrpSpPr>
                <p:cNvPr id="35878" name="Group 66"/>
                <p:cNvGrpSpPr>
                  <a:grpSpLocks/>
                </p:cNvGrpSpPr>
                <p:nvPr/>
              </p:nvGrpSpPr>
              <p:grpSpPr bwMode="auto">
                <a:xfrm>
                  <a:off x="68" y="1525"/>
                  <a:ext cx="1088" cy="1724"/>
                  <a:chOff x="68" y="1525"/>
                  <a:chExt cx="1088" cy="1724"/>
                </a:xfrm>
              </p:grpSpPr>
              <p:pic>
                <p:nvPicPr>
                  <p:cNvPr id="35880" name="Picture 67" descr="REACT3"/>
                  <p:cNvPicPr>
                    <a:picLocks noChangeAspect="1" noChangeArrowheads="1"/>
                  </p:cNvPicPr>
                  <p:nvPr/>
                </p:nvPicPr>
                <p:blipFill>
                  <a:blip r:embed="rId5" cstate="print"/>
                  <a:srcRect/>
                  <a:stretch>
                    <a:fillRect/>
                  </a:stretch>
                </p:blipFill>
                <p:spPr bwMode="auto">
                  <a:xfrm rot="-6000000">
                    <a:off x="644" y="1493"/>
                    <a:ext cx="343" cy="408"/>
                  </a:xfrm>
                  <a:prstGeom prst="rect">
                    <a:avLst/>
                  </a:prstGeom>
                  <a:noFill/>
                  <a:ln w="9525">
                    <a:noFill/>
                    <a:miter lim="800000"/>
                    <a:headEnd/>
                    <a:tailEnd/>
                  </a:ln>
                </p:spPr>
              </p:pic>
              <p:pic>
                <p:nvPicPr>
                  <p:cNvPr id="35881" name="Picture 68" descr="REACT3"/>
                  <p:cNvPicPr>
                    <a:picLocks noChangeAspect="1" noChangeArrowheads="1"/>
                  </p:cNvPicPr>
                  <p:nvPr/>
                </p:nvPicPr>
                <p:blipFill>
                  <a:blip r:embed="rId5" cstate="print"/>
                  <a:srcRect/>
                  <a:stretch>
                    <a:fillRect/>
                  </a:stretch>
                </p:blipFill>
                <p:spPr bwMode="auto">
                  <a:xfrm rot="10200000">
                    <a:off x="703" y="1797"/>
                    <a:ext cx="343" cy="408"/>
                  </a:xfrm>
                  <a:prstGeom prst="rect">
                    <a:avLst/>
                  </a:prstGeom>
                  <a:noFill/>
                  <a:ln w="9525">
                    <a:noFill/>
                    <a:miter lim="800000"/>
                    <a:headEnd/>
                    <a:tailEnd/>
                  </a:ln>
                </p:spPr>
              </p:pic>
              <p:pic>
                <p:nvPicPr>
                  <p:cNvPr id="35882" name="Picture 69" descr="REACT3"/>
                  <p:cNvPicPr>
                    <a:picLocks noChangeAspect="1" noChangeArrowheads="1"/>
                  </p:cNvPicPr>
                  <p:nvPr/>
                </p:nvPicPr>
                <p:blipFill>
                  <a:blip r:embed="rId5" cstate="print"/>
                  <a:srcRect/>
                  <a:stretch>
                    <a:fillRect/>
                  </a:stretch>
                </p:blipFill>
                <p:spPr bwMode="auto">
                  <a:xfrm rot="10200000">
                    <a:off x="496" y="1616"/>
                    <a:ext cx="343" cy="408"/>
                  </a:xfrm>
                  <a:prstGeom prst="rect">
                    <a:avLst/>
                  </a:prstGeom>
                  <a:noFill/>
                  <a:ln w="9525">
                    <a:noFill/>
                    <a:miter lim="800000"/>
                    <a:headEnd/>
                    <a:tailEnd/>
                  </a:ln>
                </p:spPr>
              </p:pic>
              <p:pic>
                <p:nvPicPr>
                  <p:cNvPr id="35883" name="Picture 70" descr="REACT3"/>
                  <p:cNvPicPr>
                    <a:picLocks noChangeAspect="1" noChangeArrowheads="1"/>
                  </p:cNvPicPr>
                  <p:nvPr/>
                </p:nvPicPr>
                <p:blipFill>
                  <a:blip r:embed="rId5" cstate="print"/>
                  <a:srcRect/>
                  <a:stretch>
                    <a:fillRect/>
                  </a:stretch>
                </p:blipFill>
                <p:spPr bwMode="auto">
                  <a:xfrm rot="-7200000">
                    <a:off x="735" y="2874"/>
                    <a:ext cx="343" cy="408"/>
                  </a:xfrm>
                  <a:prstGeom prst="rect">
                    <a:avLst/>
                  </a:prstGeom>
                  <a:noFill/>
                  <a:ln w="9525">
                    <a:noFill/>
                    <a:miter lim="800000"/>
                    <a:headEnd/>
                    <a:tailEnd/>
                  </a:ln>
                </p:spPr>
              </p:pic>
              <p:pic>
                <p:nvPicPr>
                  <p:cNvPr id="35884" name="Picture 71" descr="REACT2"/>
                  <p:cNvPicPr>
                    <a:picLocks noChangeAspect="1" noChangeArrowheads="1"/>
                  </p:cNvPicPr>
                  <p:nvPr/>
                </p:nvPicPr>
                <p:blipFill>
                  <a:blip r:embed="rId6" cstate="print"/>
                  <a:srcRect/>
                  <a:stretch>
                    <a:fillRect/>
                  </a:stretch>
                </p:blipFill>
                <p:spPr bwMode="auto">
                  <a:xfrm rot="-4200000">
                    <a:off x="900" y="1555"/>
                    <a:ext cx="272" cy="212"/>
                  </a:xfrm>
                  <a:prstGeom prst="rect">
                    <a:avLst/>
                  </a:prstGeom>
                  <a:noFill/>
                  <a:ln w="9525">
                    <a:noFill/>
                    <a:miter lim="800000"/>
                    <a:headEnd/>
                    <a:tailEnd/>
                  </a:ln>
                </p:spPr>
              </p:pic>
              <p:pic>
                <p:nvPicPr>
                  <p:cNvPr id="35885" name="Picture 72" descr="REACT2"/>
                  <p:cNvPicPr>
                    <a:picLocks noChangeAspect="1" noChangeArrowheads="1"/>
                  </p:cNvPicPr>
                  <p:nvPr/>
                </p:nvPicPr>
                <p:blipFill>
                  <a:blip r:embed="rId6" cstate="print"/>
                  <a:srcRect/>
                  <a:stretch>
                    <a:fillRect/>
                  </a:stretch>
                </p:blipFill>
                <p:spPr bwMode="auto">
                  <a:xfrm rot="6000000">
                    <a:off x="870" y="2055"/>
                    <a:ext cx="271" cy="211"/>
                  </a:xfrm>
                  <a:prstGeom prst="rect">
                    <a:avLst/>
                  </a:prstGeom>
                  <a:noFill/>
                  <a:ln w="9525">
                    <a:noFill/>
                    <a:miter lim="800000"/>
                    <a:headEnd/>
                    <a:tailEnd/>
                  </a:ln>
                </p:spPr>
              </p:pic>
              <p:pic>
                <p:nvPicPr>
                  <p:cNvPr id="35886" name="Picture 73" descr="REACT3"/>
                  <p:cNvPicPr>
                    <a:picLocks noChangeAspect="1" noChangeArrowheads="1"/>
                  </p:cNvPicPr>
                  <p:nvPr/>
                </p:nvPicPr>
                <p:blipFill>
                  <a:blip r:embed="rId5" cstate="print"/>
                  <a:srcRect/>
                  <a:stretch>
                    <a:fillRect/>
                  </a:stretch>
                </p:blipFill>
                <p:spPr bwMode="auto">
                  <a:xfrm>
                    <a:off x="793" y="1661"/>
                    <a:ext cx="343" cy="408"/>
                  </a:xfrm>
                  <a:prstGeom prst="rect">
                    <a:avLst/>
                  </a:prstGeom>
                  <a:noFill/>
                  <a:ln w="9525">
                    <a:noFill/>
                    <a:miter lim="800000"/>
                    <a:headEnd/>
                    <a:tailEnd/>
                  </a:ln>
                </p:spPr>
              </p:pic>
              <p:grpSp>
                <p:nvGrpSpPr>
                  <p:cNvPr id="35887" name="Group 74"/>
                  <p:cNvGrpSpPr>
                    <a:grpSpLocks/>
                  </p:cNvGrpSpPr>
                  <p:nvPr/>
                </p:nvGrpSpPr>
                <p:grpSpPr bwMode="auto">
                  <a:xfrm>
                    <a:off x="68" y="1797"/>
                    <a:ext cx="1088" cy="1361"/>
                    <a:chOff x="68" y="1797"/>
                    <a:chExt cx="1088" cy="1361"/>
                  </a:xfrm>
                </p:grpSpPr>
                <p:pic>
                  <p:nvPicPr>
                    <p:cNvPr id="35889" name="Picture 75" descr="REACT3"/>
                    <p:cNvPicPr>
                      <a:picLocks noChangeAspect="1" noChangeArrowheads="1"/>
                    </p:cNvPicPr>
                    <p:nvPr/>
                  </p:nvPicPr>
                  <p:blipFill>
                    <a:blip r:embed="rId5" cstate="print"/>
                    <a:srcRect/>
                    <a:stretch>
                      <a:fillRect/>
                    </a:stretch>
                  </p:blipFill>
                  <p:spPr bwMode="auto">
                    <a:xfrm rot="-6000000">
                      <a:off x="190" y="1992"/>
                      <a:ext cx="343" cy="408"/>
                    </a:xfrm>
                    <a:prstGeom prst="rect">
                      <a:avLst/>
                    </a:prstGeom>
                    <a:noFill/>
                    <a:ln w="9525">
                      <a:noFill/>
                      <a:miter lim="800000"/>
                      <a:headEnd/>
                      <a:tailEnd/>
                    </a:ln>
                  </p:spPr>
                </p:pic>
                <p:pic>
                  <p:nvPicPr>
                    <p:cNvPr id="35890" name="Picture 76" descr="REACT3"/>
                    <p:cNvPicPr>
                      <a:picLocks noChangeAspect="1" noChangeArrowheads="1"/>
                    </p:cNvPicPr>
                    <p:nvPr/>
                  </p:nvPicPr>
                  <p:blipFill>
                    <a:blip r:embed="rId5" cstate="print"/>
                    <a:srcRect/>
                    <a:stretch>
                      <a:fillRect/>
                    </a:stretch>
                  </p:blipFill>
                  <p:spPr bwMode="auto">
                    <a:xfrm rot="4800000">
                      <a:off x="145" y="2219"/>
                      <a:ext cx="343" cy="408"/>
                    </a:xfrm>
                    <a:prstGeom prst="rect">
                      <a:avLst/>
                    </a:prstGeom>
                    <a:noFill/>
                    <a:ln w="9525">
                      <a:noFill/>
                      <a:miter lim="800000"/>
                      <a:headEnd/>
                      <a:tailEnd/>
                    </a:ln>
                  </p:spPr>
                </p:pic>
                <p:pic>
                  <p:nvPicPr>
                    <p:cNvPr id="35891" name="Picture 77" descr="REACT3"/>
                    <p:cNvPicPr>
                      <a:picLocks noChangeAspect="1" noChangeArrowheads="1"/>
                    </p:cNvPicPr>
                    <p:nvPr/>
                  </p:nvPicPr>
                  <p:blipFill>
                    <a:blip r:embed="rId5" cstate="print"/>
                    <a:srcRect/>
                    <a:stretch>
                      <a:fillRect/>
                    </a:stretch>
                  </p:blipFill>
                  <p:spPr bwMode="auto">
                    <a:xfrm rot="4800000">
                      <a:off x="100" y="2057"/>
                      <a:ext cx="343" cy="408"/>
                    </a:xfrm>
                    <a:prstGeom prst="rect">
                      <a:avLst/>
                    </a:prstGeom>
                    <a:noFill/>
                    <a:ln w="9525">
                      <a:noFill/>
                      <a:miter lim="800000"/>
                      <a:headEnd/>
                      <a:tailEnd/>
                    </a:ln>
                  </p:spPr>
                </p:pic>
                <p:pic>
                  <p:nvPicPr>
                    <p:cNvPr id="35892" name="Picture 78" descr="REACT2"/>
                    <p:cNvPicPr>
                      <a:picLocks noChangeAspect="1" noChangeArrowheads="1"/>
                    </p:cNvPicPr>
                    <p:nvPr/>
                  </p:nvPicPr>
                  <p:blipFill>
                    <a:blip r:embed="rId6" cstate="print"/>
                    <a:srcRect/>
                    <a:stretch>
                      <a:fillRect/>
                    </a:stretch>
                  </p:blipFill>
                  <p:spPr bwMode="auto">
                    <a:xfrm rot="-900000">
                      <a:off x="250" y="1797"/>
                      <a:ext cx="317" cy="247"/>
                    </a:xfrm>
                    <a:prstGeom prst="rect">
                      <a:avLst/>
                    </a:prstGeom>
                    <a:noFill/>
                    <a:ln w="9525">
                      <a:noFill/>
                      <a:miter lim="800000"/>
                      <a:headEnd/>
                      <a:tailEnd/>
                    </a:ln>
                  </p:spPr>
                </p:pic>
                <p:pic>
                  <p:nvPicPr>
                    <p:cNvPr id="35893" name="Picture 79" descr="REACT2"/>
                    <p:cNvPicPr>
                      <a:picLocks noChangeAspect="1" noChangeArrowheads="1"/>
                    </p:cNvPicPr>
                    <p:nvPr/>
                  </p:nvPicPr>
                  <p:blipFill>
                    <a:blip r:embed="rId6" cstate="print"/>
                    <a:srcRect/>
                    <a:stretch>
                      <a:fillRect/>
                    </a:stretch>
                  </p:blipFill>
                  <p:spPr bwMode="auto">
                    <a:xfrm rot="-1800000">
                      <a:off x="113" y="1979"/>
                      <a:ext cx="317" cy="247"/>
                    </a:xfrm>
                    <a:prstGeom prst="rect">
                      <a:avLst/>
                    </a:prstGeom>
                    <a:noFill/>
                    <a:ln w="9525">
                      <a:noFill/>
                      <a:miter lim="800000"/>
                      <a:headEnd/>
                      <a:tailEnd/>
                    </a:ln>
                  </p:spPr>
                </p:pic>
                <p:grpSp>
                  <p:nvGrpSpPr>
                    <p:cNvPr id="35894" name="Group 80"/>
                    <p:cNvGrpSpPr>
                      <a:grpSpLocks/>
                    </p:cNvGrpSpPr>
                    <p:nvPr/>
                  </p:nvGrpSpPr>
                  <p:grpSpPr bwMode="auto">
                    <a:xfrm>
                      <a:off x="204" y="1797"/>
                      <a:ext cx="952" cy="1361"/>
                      <a:chOff x="204" y="1797"/>
                      <a:chExt cx="952" cy="1361"/>
                    </a:xfrm>
                  </p:grpSpPr>
                  <p:pic>
                    <p:nvPicPr>
                      <p:cNvPr id="35896" name="Picture 81" descr="REACT3"/>
                      <p:cNvPicPr>
                        <a:picLocks noChangeAspect="1" noChangeArrowheads="1"/>
                      </p:cNvPicPr>
                      <p:nvPr/>
                    </p:nvPicPr>
                    <p:blipFill>
                      <a:blip r:embed="rId5" cstate="print"/>
                      <a:srcRect/>
                      <a:stretch>
                        <a:fillRect/>
                      </a:stretch>
                    </p:blipFill>
                    <p:spPr bwMode="auto">
                      <a:xfrm>
                        <a:off x="204" y="2341"/>
                        <a:ext cx="305" cy="363"/>
                      </a:xfrm>
                      <a:prstGeom prst="rect">
                        <a:avLst/>
                      </a:prstGeom>
                      <a:noFill/>
                      <a:ln w="9525">
                        <a:noFill/>
                        <a:miter lim="800000"/>
                        <a:headEnd/>
                        <a:tailEnd/>
                      </a:ln>
                    </p:spPr>
                  </p:pic>
                  <p:pic>
                    <p:nvPicPr>
                      <p:cNvPr id="35897" name="Picture 82" descr="REACT3"/>
                      <p:cNvPicPr>
                        <a:picLocks noChangeAspect="1" noChangeArrowheads="1"/>
                      </p:cNvPicPr>
                      <p:nvPr/>
                    </p:nvPicPr>
                    <p:blipFill>
                      <a:blip r:embed="rId5" cstate="print"/>
                      <a:srcRect/>
                      <a:stretch>
                        <a:fillRect/>
                      </a:stretch>
                    </p:blipFill>
                    <p:spPr bwMode="auto">
                      <a:xfrm>
                        <a:off x="521" y="2750"/>
                        <a:ext cx="343" cy="408"/>
                      </a:xfrm>
                      <a:prstGeom prst="rect">
                        <a:avLst/>
                      </a:prstGeom>
                      <a:noFill/>
                      <a:ln w="9525">
                        <a:noFill/>
                        <a:miter lim="800000"/>
                        <a:headEnd/>
                        <a:tailEnd/>
                      </a:ln>
                    </p:spPr>
                  </p:pic>
                  <p:pic>
                    <p:nvPicPr>
                      <p:cNvPr id="35898" name="Picture 83" descr="REACT3"/>
                      <p:cNvPicPr>
                        <a:picLocks noChangeAspect="1" noChangeArrowheads="1"/>
                      </p:cNvPicPr>
                      <p:nvPr/>
                    </p:nvPicPr>
                    <p:blipFill>
                      <a:blip r:embed="rId5" cstate="print"/>
                      <a:srcRect/>
                      <a:stretch>
                        <a:fillRect/>
                      </a:stretch>
                    </p:blipFill>
                    <p:spPr bwMode="auto">
                      <a:xfrm rot="5400000">
                        <a:off x="463" y="2400"/>
                        <a:ext cx="343" cy="408"/>
                      </a:xfrm>
                      <a:prstGeom prst="rect">
                        <a:avLst/>
                      </a:prstGeom>
                      <a:noFill/>
                      <a:ln w="9525">
                        <a:noFill/>
                        <a:miter lim="800000"/>
                        <a:headEnd/>
                        <a:tailEnd/>
                      </a:ln>
                    </p:spPr>
                  </p:pic>
                  <p:pic>
                    <p:nvPicPr>
                      <p:cNvPr id="35899" name="Picture 84" descr="REACT3"/>
                      <p:cNvPicPr>
                        <a:picLocks noChangeAspect="1" noChangeArrowheads="1"/>
                      </p:cNvPicPr>
                      <p:nvPr/>
                    </p:nvPicPr>
                    <p:blipFill>
                      <a:blip r:embed="rId5" cstate="print"/>
                      <a:srcRect/>
                      <a:stretch>
                        <a:fillRect/>
                      </a:stretch>
                    </p:blipFill>
                    <p:spPr bwMode="auto">
                      <a:xfrm rot="10800000">
                        <a:off x="340" y="2296"/>
                        <a:ext cx="343" cy="408"/>
                      </a:xfrm>
                      <a:prstGeom prst="rect">
                        <a:avLst/>
                      </a:prstGeom>
                      <a:noFill/>
                      <a:ln w="9525">
                        <a:noFill/>
                        <a:miter lim="800000"/>
                        <a:headEnd/>
                        <a:tailEnd/>
                      </a:ln>
                    </p:spPr>
                  </p:pic>
                  <p:pic>
                    <p:nvPicPr>
                      <p:cNvPr id="35900" name="Picture 85" descr="REACT3"/>
                      <p:cNvPicPr>
                        <a:picLocks noChangeAspect="1" noChangeArrowheads="1"/>
                      </p:cNvPicPr>
                      <p:nvPr/>
                    </p:nvPicPr>
                    <p:blipFill>
                      <a:blip r:embed="rId5" cstate="print"/>
                      <a:srcRect/>
                      <a:stretch>
                        <a:fillRect/>
                      </a:stretch>
                    </p:blipFill>
                    <p:spPr bwMode="auto">
                      <a:xfrm rot="-5400000">
                        <a:off x="735" y="2173"/>
                        <a:ext cx="343" cy="408"/>
                      </a:xfrm>
                      <a:prstGeom prst="rect">
                        <a:avLst/>
                      </a:prstGeom>
                      <a:noFill/>
                      <a:ln w="9525">
                        <a:noFill/>
                        <a:miter lim="800000"/>
                        <a:headEnd/>
                        <a:tailEnd/>
                      </a:ln>
                    </p:spPr>
                  </p:pic>
                  <p:pic>
                    <p:nvPicPr>
                      <p:cNvPr id="35901" name="Picture 86" descr="REACT3"/>
                      <p:cNvPicPr>
                        <a:picLocks noChangeAspect="1" noChangeArrowheads="1"/>
                      </p:cNvPicPr>
                      <p:nvPr/>
                    </p:nvPicPr>
                    <p:blipFill>
                      <a:blip r:embed="rId5" cstate="print"/>
                      <a:srcRect/>
                      <a:stretch>
                        <a:fillRect/>
                      </a:stretch>
                    </p:blipFill>
                    <p:spPr bwMode="auto">
                      <a:xfrm rot="10800000">
                        <a:off x="476" y="2160"/>
                        <a:ext cx="343" cy="408"/>
                      </a:xfrm>
                      <a:prstGeom prst="rect">
                        <a:avLst/>
                      </a:prstGeom>
                      <a:noFill/>
                      <a:ln w="9525">
                        <a:noFill/>
                        <a:miter lim="800000"/>
                        <a:headEnd/>
                        <a:tailEnd/>
                      </a:ln>
                    </p:spPr>
                  </p:pic>
                  <p:pic>
                    <p:nvPicPr>
                      <p:cNvPr id="35902" name="Picture 87" descr="REACT3"/>
                      <p:cNvPicPr>
                        <a:picLocks noChangeAspect="1" noChangeArrowheads="1"/>
                      </p:cNvPicPr>
                      <p:nvPr/>
                    </p:nvPicPr>
                    <p:blipFill>
                      <a:blip r:embed="rId5" cstate="print"/>
                      <a:srcRect/>
                      <a:stretch>
                        <a:fillRect/>
                      </a:stretch>
                    </p:blipFill>
                    <p:spPr bwMode="auto">
                      <a:xfrm rot="4800000">
                        <a:off x="644" y="1992"/>
                        <a:ext cx="343" cy="408"/>
                      </a:xfrm>
                      <a:prstGeom prst="rect">
                        <a:avLst/>
                      </a:prstGeom>
                      <a:noFill/>
                      <a:ln w="9525">
                        <a:noFill/>
                        <a:miter lim="800000"/>
                        <a:headEnd/>
                        <a:tailEnd/>
                      </a:ln>
                    </p:spPr>
                  </p:pic>
                  <p:grpSp>
                    <p:nvGrpSpPr>
                      <p:cNvPr id="35903" name="Group 88"/>
                      <p:cNvGrpSpPr>
                        <a:grpSpLocks/>
                      </p:cNvGrpSpPr>
                      <p:nvPr/>
                    </p:nvGrpSpPr>
                    <p:grpSpPr bwMode="auto">
                      <a:xfrm>
                        <a:off x="204" y="1797"/>
                        <a:ext cx="952" cy="1271"/>
                        <a:chOff x="204" y="1797"/>
                        <a:chExt cx="952" cy="1271"/>
                      </a:xfrm>
                    </p:grpSpPr>
                    <p:grpSp>
                      <p:nvGrpSpPr>
                        <p:cNvPr id="35904" name="Group 89"/>
                        <p:cNvGrpSpPr>
                          <a:grpSpLocks/>
                        </p:cNvGrpSpPr>
                        <p:nvPr/>
                      </p:nvGrpSpPr>
                      <p:grpSpPr bwMode="auto">
                        <a:xfrm>
                          <a:off x="612" y="2568"/>
                          <a:ext cx="525" cy="500"/>
                          <a:chOff x="657" y="2387"/>
                          <a:chExt cx="525" cy="500"/>
                        </a:xfrm>
                      </p:grpSpPr>
                      <p:grpSp>
                        <p:nvGrpSpPr>
                          <p:cNvPr id="35931" name="Group 90"/>
                          <p:cNvGrpSpPr>
                            <a:grpSpLocks/>
                          </p:cNvGrpSpPr>
                          <p:nvPr/>
                        </p:nvGrpSpPr>
                        <p:grpSpPr bwMode="auto">
                          <a:xfrm>
                            <a:off x="703" y="2387"/>
                            <a:ext cx="479" cy="409"/>
                            <a:chOff x="703" y="2387"/>
                            <a:chExt cx="479" cy="409"/>
                          </a:xfrm>
                        </p:grpSpPr>
                        <p:grpSp>
                          <p:nvGrpSpPr>
                            <p:cNvPr id="35941" name="Group 91"/>
                            <p:cNvGrpSpPr>
                              <a:grpSpLocks/>
                            </p:cNvGrpSpPr>
                            <p:nvPr/>
                          </p:nvGrpSpPr>
                          <p:grpSpPr bwMode="auto">
                            <a:xfrm>
                              <a:off x="748" y="2387"/>
                              <a:ext cx="434" cy="409"/>
                              <a:chOff x="748" y="2387"/>
                              <a:chExt cx="434" cy="409"/>
                            </a:xfrm>
                          </p:grpSpPr>
                          <p:pic>
                            <p:nvPicPr>
                              <p:cNvPr id="35946" name="Picture 92" descr="REACT3"/>
                              <p:cNvPicPr>
                                <a:picLocks noChangeAspect="1" noChangeArrowheads="1"/>
                              </p:cNvPicPr>
                              <p:nvPr/>
                            </p:nvPicPr>
                            <p:blipFill>
                              <a:blip r:embed="rId5" cstate="print"/>
                              <a:srcRect/>
                              <a:stretch>
                                <a:fillRect/>
                              </a:stretch>
                            </p:blipFill>
                            <p:spPr bwMode="auto">
                              <a:xfrm>
                                <a:off x="839" y="2387"/>
                                <a:ext cx="343" cy="409"/>
                              </a:xfrm>
                              <a:prstGeom prst="rect">
                                <a:avLst/>
                              </a:prstGeom>
                              <a:noFill/>
                              <a:ln w="9525">
                                <a:noFill/>
                                <a:miter lim="800000"/>
                                <a:headEnd/>
                                <a:tailEnd/>
                              </a:ln>
                            </p:spPr>
                          </p:pic>
                          <p:pic>
                            <p:nvPicPr>
                              <p:cNvPr id="35947" name="Picture 93" descr="REACT2"/>
                              <p:cNvPicPr>
                                <a:picLocks noChangeAspect="1" noChangeArrowheads="1"/>
                              </p:cNvPicPr>
                              <p:nvPr/>
                            </p:nvPicPr>
                            <p:blipFill>
                              <a:blip r:embed="rId6" cstate="print"/>
                              <a:srcRect/>
                              <a:stretch>
                                <a:fillRect/>
                              </a:stretch>
                            </p:blipFill>
                            <p:spPr bwMode="auto">
                              <a:xfrm>
                                <a:off x="748" y="2387"/>
                                <a:ext cx="326" cy="254"/>
                              </a:xfrm>
                              <a:prstGeom prst="rect">
                                <a:avLst/>
                              </a:prstGeom>
                              <a:noFill/>
                              <a:ln w="9525">
                                <a:noFill/>
                                <a:miter lim="800000"/>
                                <a:headEnd/>
                                <a:tailEnd/>
                              </a:ln>
                            </p:spPr>
                          </p:pic>
                          <p:pic>
                            <p:nvPicPr>
                              <p:cNvPr id="35948" name="Picture 94" descr="REACT2B"/>
                              <p:cNvPicPr>
                                <a:picLocks noChangeAspect="1" noChangeArrowheads="1"/>
                              </p:cNvPicPr>
                              <p:nvPr/>
                            </p:nvPicPr>
                            <p:blipFill>
                              <a:blip r:embed="rId7" cstate="print"/>
                              <a:srcRect/>
                              <a:stretch>
                                <a:fillRect/>
                              </a:stretch>
                            </p:blipFill>
                            <p:spPr bwMode="auto">
                              <a:xfrm>
                                <a:off x="748" y="2523"/>
                                <a:ext cx="318" cy="248"/>
                              </a:xfrm>
                              <a:prstGeom prst="rect">
                                <a:avLst/>
                              </a:prstGeom>
                              <a:noFill/>
                              <a:ln w="9525">
                                <a:noFill/>
                                <a:miter lim="800000"/>
                                <a:headEnd/>
                                <a:tailEnd/>
                              </a:ln>
                            </p:spPr>
                          </p:pic>
                        </p:grpSp>
                        <p:grpSp>
                          <p:nvGrpSpPr>
                            <p:cNvPr id="35942" name="Group 95"/>
                            <p:cNvGrpSpPr>
                              <a:grpSpLocks/>
                            </p:cNvGrpSpPr>
                            <p:nvPr/>
                          </p:nvGrpSpPr>
                          <p:grpSpPr bwMode="auto">
                            <a:xfrm>
                              <a:off x="703" y="2387"/>
                              <a:ext cx="434" cy="409"/>
                              <a:chOff x="748" y="2387"/>
                              <a:chExt cx="434" cy="409"/>
                            </a:xfrm>
                          </p:grpSpPr>
                          <p:pic>
                            <p:nvPicPr>
                              <p:cNvPr id="35943" name="Picture 96" descr="REACT3"/>
                              <p:cNvPicPr>
                                <a:picLocks noChangeAspect="1" noChangeArrowheads="1"/>
                              </p:cNvPicPr>
                              <p:nvPr/>
                            </p:nvPicPr>
                            <p:blipFill>
                              <a:blip r:embed="rId5" cstate="print"/>
                              <a:srcRect/>
                              <a:stretch>
                                <a:fillRect/>
                              </a:stretch>
                            </p:blipFill>
                            <p:spPr bwMode="auto">
                              <a:xfrm>
                                <a:off x="839" y="2387"/>
                                <a:ext cx="343" cy="409"/>
                              </a:xfrm>
                              <a:prstGeom prst="rect">
                                <a:avLst/>
                              </a:prstGeom>
                              <a:noFill/>
                              <a:ln w="9525">
                                <a:noFill/>
                                <a:miter lim="800000"/>
                                <a:headEnd/>
                                <a:tailEnd/>
                              </a:ln>
                            </p:spPr>
                          </p:pic>
                          <p:pic>
                            <p:nvPicPr>
                              <p:cNvPr id="35944" name="Picture 97" descr="REACT2"/>
                              <p:cNvPicPr>
                                <a:picLocks noChangeAspect="1" noChangeArrowheads="1"/>
                              </p:cNvPicPr>
                              <p:nvPr/>
                            </p:nvPicPr>
                            <p:blipFill>
                              <a:blip r:embed="rId6" cstate="print"/>
                              <a:srcRect/>
                              <a:stretch>
                                <a:fillRect/>
                              </a:stretch>
                            </p:blipFill>
                            <p:spPr bwMode="auto">
                              <a:xfrm>
                                <a:off x="748" y="2387"/>
                                <a:ext cx="326" cy="254"/>
                              </a:xfrm>
                              <a:prstGeom prst="rect">
                                <a:avLst/>
                              </a:prstGeom>
                              <a:noFill/>
                              <a:ln w="9525">
                                <a:noFill/>
                                <a:miter lim="800000"/>
                                <a:headEnd/>
                                <a:tailEnd/>
                              </a:ln>
                            </p:spPr>
                          </p:pic>
                          <p:pic>
                            <p:nvPicPr>
                              <p:cNvPr id="35945" name="Picture 98" descr="REACT2B"/>
                              <p:cNvPicPr>
                                <a:picLocks noChangeAspect="1" noChangeArrowheads="1"/>
                              </p:cNvPicPr>
                              <p:nvPr/>
                            </p:nvPicPr>
                            <p:blipFill>
                              <a:blip r:embed="rId7" cstate="print"/>
                              <a:srcRect/>
                              <a:stretch>
                                <a:fillRect/>
                              </a:stretch>
                            </p:blipFill>
                            <p:spPr bwMode="auto">
                              <a:xfrm>
                                <a:off x="748" y="2523"/>
                                <a:ext cx="318" cy="248"/>
                              </a:xfrm>
                              <a:prstGeom prst="rect">
                                <a:avLst/>
                              </a:prstGeom>
                              <a:noFill/>
                              <a:ln w="9525">
                                <a:noFill/>
                                <a:miter lim="800000"/>
                                <a:headEnd/>
                                <a:tailEnd/>
                              </a:ln>
                            </p:spPr>
                          </p:pic>
                        </p:grpSp>
                      </p:grpSp>
                      <p:grpSp>
                        <p:nvGrpSpPr>
                          <p:cNvPr id="35932" name="Group 99"/>
                          <p:cNvGrpSpPr>
                            <a:grpSpLocks/>
                          </p:cNvGrpSpPr>
                          <p:nvPr/>
                        </p:nvGrpSpPr>
                        <p:grpSpPr bwMode="auto">
                          <a:xfrm rot="10800000">
                            <a:off x="657" y="2478"/>
                            <a:ext cx="479" cy="409"/>
                            <a:chOff x="703" y="2387"/>
                            <a:chExt cx="479" cy="409"/>
                          </a:xfrm>
                        </p:grpSpPr>
                        <p:grpSp>
                          <p:nvGrpSpPr>
                            <p:cNvPr id="35933" name="Group 100"/>
                            <p:cNvGrpSpPr>
                              <a:grpSpLocks/>
                            </p:cNvGrpSpPr>
                            <p:nvPr/>
                          </p:nvGrpSpPr>
                          <p:grpSpPr bwMode="auto">
                            <a:xfrm>
                              <a:off x="748" y="2387"/>
                              <a:ext cx="434" cy="409"/>
                              <a:chOff x="748" y="2387"/>
                              <a:chExt cx="434" cy="409"/>
                            </a:xfrm>
                          </p:grpSpPr>
                          <p:pic>
                            <p:nvPicPr>
                              <p:cNvPr id="35938" name="Picture 101" descr="REACT3"/>
                              <p:cNvPicPr>
                                <a:picLocks noChangeAspect="1" noChangeArrowheads="1"/>
                              </p:cNvPicPr>
                              <p:nvPr/>
                            </p:nvPicPr>
                            <p:blipFill>
                              <a:blip r:embed="rId5" cstate="print"/>
                              <a:srcRect/>
                              <a:stretch>
                                <a:fillRect/>
                              </a:stretch>
                            </p:blipFill>
                            <p:spPr bwMode="auto">
                              <a:xfrm>
                                <a:off x="839" y="2387"/>
                                <a:ext cx="343" cy="409"/>
                              </a:xfrm>
                              <a:prstGeom prst="rect">
                                <a:avLst/>
                              </a:prstGeom>
                              <a:noFill/>
                              <a:ln w="9525">
                                <a:noFill/>
                                <a:miter lim="800000"/>
                                <a:headEnd/>
                                <a:tailEnd/>
                              </a:ln>
                            </p:spPr>
                          </p:pic>
                          <p:pic>
                            <p:nvPicPr>
                              <p:cNvPr id="35939" name="Picture 102" descr="REACT2"/>
                              <p:cNvPicPr>
                                <a:picLocks noChangeAspect="1" noChangeArrowheads="1"/>
                              </p:cNvPicPr>
                              <p:nvPr/>
                            </p:nvPicPr>
                            <p:blipFill>
                              <a:blip r:embed="rId6" cstate="print"/>
                              <a:srcRect/>
                              <a:stretch>
                                <a:fillRect/>
                              </a:stretch>
                            </p:blipFill>
                            <p:spPr bwMode="auto">
                              <a:xfrm>
                                <a:off x="748" y="2387"/>
                                <a:ext cx="326" cy="254"/>
                              </a:xfrm>
                              <a:prstGeom prst="rect">
                                <a:avLst/>
                              </a:prstGeom>
                              <a:noFill/>
                              <a:ln w="9525">
                                <a:noFill/>
                                <a:miter lim="800000"/>
                                <a:headEnd/>
                                <a:tailEnd/>
                              </a:ln>
                            </p:spPr>
                          </p:pic>
                          <p:pic>
                            <p:nvPicPr>
                              <p:cNvPr id="35940" name="Picture 103" descr="REACT2B"/>
                              <p:cNvPicPr>
                                <a:picLocks noChangeAspect="1" noChangeArrowheads="1"/>
                              </p:cNvPicPr>
                              <p:nvPr/>
                            </p:nvPicPr>
                            <p:blipFill>
                              <a:blip r:embed="rId7" cstate="print"/>
                              <a:srcRect/>
                              <a:stretch>
                                <a:fillRect/>
                              </a:stretch>
                            </p:blipFill>
                            <p:spPr bwMode="auto">
                              <a:xfrm>
                                <a:off x="748" y="2523"/>
                                <a:ext cx="318" cy="248"/>
                              </a:xfrm>
                              <a:prstGeom prst="rect">
                                <a:avLst/>
                              </a:prstGeom>
                              <a:noFill/>
                              <a:ln w="9525">
                                <a:noFill/>
                                <a:miter lim="800000"/>
                                <a:headEnd/>
                                <a:tailEnd/>
                              </a:ln>
                            </p:spPr>
                          </p:pic>
                        </p:grpSp>
                        <p:grpSp>
                          <p:nvGrpSpPr>
                            <p:cNvPr id="35934" name="Group 104"/>
                            <p:cNvGrpSpPr>
                              <a:grpSpLocks/>
                            </p:cNvGrpSpPr>
                            <p:nvPr/>
                          </p:nvGrpSpPr>
                          <p:grpSpPr bwMode="auto">
                            <a:xfrm>
                              <a:off x="703" y="2387"/>
                              <a:ext cx="434" cy="409"/>
                              <a:chOff x="748" y="2387"/>
                              <a:chExt cx="434" cy="409"/>
                            </a:xfrm>
                          </p:grpSpPr>
                          <p:pic>
                            <p:nvPicPr>
                              <p:cNvPr id="35935" name="Picture 105" descr="REACT3"/>
                              <p:cNvPicPr>
                                <a:picLocks noChangeAspect="1" noChangeArrowheads="1"/>
                              </p:cNvPicPr>
                              <p:nvPr/>
                            </p:nvPicPr>
                            <p:blipFill>
                              <a:blip r:embed="rId5" cstate="print"/>
                              <a:srcRect/>
                              <a:stretch>
                                <a:fillRect/>
                              </a:stretch>
                            </p:blipFill>
                            <p:spPr bwMode="auto">
                              <a:xfrm>
                                <a:off x="839" y="2387"/>
                                <a:ext cx="343" cy="409"/>
                              </a:xfrm>
                              <a:prstGeom prst="rect">
                                <a:avLst/>
                              </a:prstGeom>
                              <a:noFill/>
                              <a:ln w="9525">
                                <a:noFill/>
                                <a:miter lim="800000"/>
                                <a:headEnd/>
                                <a:tailEnd/>
                              </a:ln>
                            </p:spPr>
                          </p:pic>
                          <p:pic>
                            <p:nvPicPr>
                              <p:cNvPr id="35936" name="Picture 106" descr="REACT2"/>
                              <p:cNvPicPr>
                                <a:picLocks noChangeAspect="1" noChangeArrowheads="1"/>
                              </p:cNvPicPr>
                              <p:nvPr/>
                            </p:nvPicPr>
                            <p:blipFill>
                              <a:blip r:embed="rId6" cstate="print"/>
                              <a:srcRect/>
                              <a:stretch>
                                <a:fillRect/>
                              </a:stretch>
                            </p:blipFill>
                            <p:spPr bwMode="auto">
                              <a:xfrm>
                                <a:off x="748" y="2387"/>
                                <a:ext cx="326" cy="254"/>
                              </a:xfrm>
                              <a:prstGeom prst="rect">
                                <a:avLst/>
                              </a:prstGeom>
                              <a:noFill/>
                              <a:ln w="9525">
                                <a:noFill/>
                                <a:miter lim="800000"/>
                                <a:headEnd/>
                                <a:tailEnd/>
                              </a:ln>
                            </p:spPr>
                          </p:pic>
                          <p:pic>
                            <p:nvPicPr>
                              <p:cNvPr id="35937" name="Picture 107" descr="REACT2B"/>
                              <p:cNvPicPr>
                                <a:picLocks noChangeAspect="1" noChangeArrowheads="1"/>
                              </p:cNvPicPr>
                              <p:nvPr/>
                            </p:nvPicPr>
                            <p:blipFill>
                              <a:blip r:embed="rId7" cstate="print"/>
                              <a:srcRect/>
                              <a:stretch>
                                <a:fillRect/>
                              </a:stretch>
                            </p:blipFill>
                            <p:spPr bwMode="auto">
                              <a:xfrm>
                                <a:off x="748" y="2523"/>
                                <a:ext cx="318" cy="248"/>
                              </a:xfrm>
                              <a:prstGeom prst="rect">
                                <a:avLst/>
                              </a:prstGeom>
                              <a:noFill/>
                              <a:ln w="9525">
                                <a:noFill/>
                                <a:miter lim="800000"/>
                                <a:headEnd/>
                                <a:tailEnd/>
                              </a:ln>
                            </p:spPr>
                          </p:pic>
                        </p:grpSp>
                      </p:grpSp>
                    </p:grpSp>
                    <p:pic>
                      <p:nvPicPr>
                        <p:cNvPr id="35905" name="Picture 108" descr="REACT3"/>
                        <p:cNvPicPr>
                          <a:picLocks noChangeAspect="1" noChangeArrowheads="1"/>
                        </p:cNvPicPr>
                        <p:nvPr/>
                      </p:nvPicPr>
                      <p:blipFill>
                        <a:blip r:embed="rId5" cstate="print"/>
                        <a:srcRect/>
                        <a:stretch>
                          <a:fillRect/>
                        </a:stretch>
                      </p:blipFill>
                      <p:spPr bwMode="auto">
                        <a:xfrm rot="10800000">
                          <a:off x="522" y="2613"/>
                          <a:ext cx="343" cy="408"/>
                        </a:xfrm>
                        <a:prstGeom prst="rect">
                          <a:avLst/>
                        </a:prstGeom>
                        <a:noFill/>
                        <a:ln w="9525">
                          <a:noFill/>
                          <a:miter lim="800000"/>
                          <a:headEnd/>
                          <a:tailEnd/>
                        </a:ln>
                      </p:spPr>
                    </p:pic>
                    <p:pic>
                      <p:nvPicPr>
                        <p:cNvPr id="35906" name="Picture 109" descr="REACT3"/>
                        <p:cNvPicPr>
                          <a:picLocks noChangeAspect="1" noChangeArrowheads="1"/>
                        </p:cNvPicPr>
                        <p:nvPr/>
                      </p:nvPicPr>
                      <p:blipFill>
                        <a:blip r:embed="rId5" cstate="print"/>
                        <a:srcRect/>
                        <a:stretch>
                          <a:fillRect/>
                        </a:stretch>
                      </p:blipFill>
                      <p:spPr bwMode="auto">
                        <a:xfrm>
                          <a:off x="295" y="2659"/>
                          <a:ext cx="343" cy="408"/>
                        </a:xfrm>
                        <a:prstGeom prst="rect">
                          <a:avLst/>
                        </a:prstGeom>
                        <a:noFill/>
                        <a:ln w="9525">
                          <a:noFill/>
                          <a:miter lim="800000"/>
                          <a:headEnd/>
                          <a:tailEnd/>
                        </a:ln>
                      </p:spPr>
                    </p:pic>
                    <p:pic>
                      <p:nvPicPr>
                        <p:cNvPr id="35907" name="Picture 110" descr="REACT3"/>
                        <p:cNvPicPr>
                          <a:picLocks noChangeAspect="1" noChangeArrowheads="1"/>
                        </p:cNvPicPr>
                        <p:nvPr/>
                      </p:nvPicPr>
                      <p:blipFill>
                        <a:blip r:embed="rId5" cstate="print"/>
                        <a:srcRect/>
                        <a:stretch>
                          <a:fillRect/>
                        </a:stretch>
                      </p:blipFill>
                      <p:spPr bwMode="auto">
                        <a:xfrm rot="5400000">
                          <a:off x="236" y="2490"/>
                          <a:ext cx="343" cy="408"/>
                        </a:xfrm>
                        <a:prstGeom prst="rect">
                          <a:avLst/>
                        </a:prstGeom>
                        <a:noFill/>
                        <a:ln w="9525">
                          <a:noFill/>
                          <a:miter lim="800000"/>
                          <a:headEnd/>
                          <a:tailEnd/>
                        </a:ln>
                      </p:spPr>
                    </p:pic>
                    <p:pic>
                      <p:nvPicPr>
                        <p:cNvPr id="35908" name="Picture 111" descr="REACT3"/>
                        <p:cNvPicPr>
                          <a:picLocks noChangeAspect="1" noChangeArrowheads="1"/>
                        </p:cNvPicPr>
                        <p:nvPr/>
                      </p:nvPicPr>
                      <p:blipFill>
                        <a:blip r:embed="rId5" cstate="print"/>
                        <a:srcRect/>
                        <a:stretch>
                          <a:fillRect/>
                        </a:stretch>
                      </p:blipFill>
                      <p:spPr bwMode="auto">
                        <a:xfrm rot="4800000">
                          <a:off x="324" y="2085"/>
                          <a:ext cx="305" cy="363"/>
                        </a:xfrm>
                        <a:prstGeom prst="rect">
                          <a:avLst/>
                        </a:prstGeom>
                        <a:noFill/>
                        <a:ln w="9525">
                          <a:noFill/>
                          <a:miter lim="800000"/>
                          <a:headEnd/>
                          <a:tailEnd/>
                        </a:ln>
                      </p:spPr>
                    </p:pic>
                    <p:grpSp>
                      <p:nvGrpSpPr>
                        <p:cNvPr id="35909" name="Group 112"/>
                        <p:cNvGrpSpPr>
                          <a:grpSpLocks/>
                        </p:cNvGrpSpPr>
                        <p:nvPr/>
                      </p:nvGrpSpPr>
                      <p:grpSpPr bwMode="auto">
                        <a:xfrm rot="4800000">
                          <a:off x="327" y="1810"/>
                          <a:ext cx="525" cy="500"/>
                          <a:chOff x="657" y="2387"/>
                          <a:chExt cx="525" cy="500"/>
                        </a:xfrm>
                      </p:grpSpPr>
                      <p:grpSp>
                        <p:nvGrpSpPr>
                          <p:cNvPr id="35913" name="Group 113"/>
                          <p:cNvGrpSpPr>
                            <a:grpSpLocks/>
                          </p:cNvGrpSpPr>
                          <p:nvPr/>
                        </p:nvGrpSpPr>
                        <p:grpSpPr bwMode="auto">
                          <a:xfrm>
                            <a:off x="703" y="2387"/>
                            <a:ext cx="479" cy="409"/>
                            <a:chOff x="703" y="2387"/>
                            <a:chExt cx="479" cy="409"/>
                          </a:xfrm>
                        </p:grpSpPr>
                        <p:grpSp>
                          <p:nvGrpSpPr>
                            <p:cNvPr id="35923" name="Group 114"/>
                            <p:cNvGrpSpPr>
                              <a:grpSpLocks/>
                            </p:cNvGrpSpPr>
                            <p:nvPr/>
                          </p:nvGrpSpPr>
                          <p:grpSpPr bwMode="auto">
                            <a:xfrm>
                              <a:off x="748" y="2387"/>
                              <a:ext cx="434" cy="409"/>
                              <a:chOff x="748" y="2387"/>
                              <a:chExt cx="434" cy="409"/>
                            </a:xfrm>
                          </p:grpSpPr>
                          <p:pic>
                            <p:nvPicPr>
                              <p:cNvPr id="35928" name="Picture 115" descr="REACT3"/>
                              <p:cNvPicPr>
                                <a:picLocks noChangeAspect="1" noChangeArrowheads="1"/>
                              </p:cNvPicPr>
                              <p:nvPr/>
                            </p:nvPicPr>
                            <p:blipFill>
                              <a:blip r:embed="rId5" cstate="print"/>
                              <a:srcRect/>
                              <a:stretch>
                                <a:fillRect/>
                              </a:stretch>
                            </p:blipFill>
                            <p:spPr bwMode="auto">
                              <a:xfrm>
                                <a:off x="839" y="2387"/>
                                <a:ext cx="343" cy="409"/>
                              </a:xfrm>
                              <a:prstGeom prst="rect">
                                <a:avLst/>
                              </a:prstGeom>
                              <a:noFill/>
                              <a:ln w="9525">
                                <a:noFill/>
                                <a:miter lim="800000"/>
                                <a:headEnd/>
                                <a:tailEnd/>
                              </a:ln>
                            </p:spPr>
                          </p:pic>
                          <p:pic>
                            <p:nvPicPr>
                              <p:cNvPr id="35929" name="Picture 116" descr="REACT2"/>
                              <p:cNvPicPr>
                                <a:picLocks noChangeAspect="1" noChangeArrowheads="1"/>
                              </p:cNvPicPr>
                              <p:nvPr/>
                            </p:nvPicPr>
                            <p:blipFill>
                              <a:blip r:embed="rId6" cstate="print"/>
                              <a:srcRect/>
                              <a:stretch>
                                <a:fillRect/>
                              </a:stretch>
                            </p:blipFill>
                            <p:spPr bwMode="auto">
                              <a:xfrm>
                                <a:off x="748" y="2387"/>
                                <a:ext cx="326" cy="254"/>
                              </a:xfrm>
                              <a:prstGeom prst="rect">
                                <a:avLst/>
                              </a:prstGeom>
                              <a:noFill/>
                              <a:ln w="9525">
                                <a:noFill/>
                                <a:miter lim="800000"/>
                                <a:headEnd/>
                                <a:tailEnd/>
                              </a:ln>
                            </p:spPr>
                          </p:pic>
                          <p:pic>
                            <p:nvPicPr>
                              <p:cNvPr id="35930" name="Picture 117" descr="REACT2B"/>
                              <p:cNvPicPr>
                                <a:picLocks noChangeAspect="1" noChangeArrowheads="1"/>
                              </p:cNvPicPr>
                              <p:nvPr/>
                            </p:nvPicPr>
                            <p:blipFill>
                              <a:blip r:embed="rId7" cstate="print"/>
                              <a:srcRect/>
                              <a:stretch>
                                <a:fillRect/>
                              </a:stretch>
                            </p:blipFill>
                            <p:spPr bwMode="auto">
                              <a:xfrm>
                                <a:off x="748" y="2523"/>
                                <a:ext cx="318" cy="248"/>
                              </a:xfrm>
                              <a:prstGeom prst="rect">
                                <a:avLst/>
                              </a:prstGeom>
                              <a:noFill/>
                              <a:ln w="9525">
                                <a:noFill/>
                                <a:miter lim="800000"/>
                                <a:headEnd/>
                                <a:tailEnd/>
                              </a:ln>
                            </p:spPr>
                          </p:pic>
                        </p:grpSp>
                        <p:grpSp>
                          <p:nvGrpSpPr>
                            <p:cNvPr id="35924" name="Group 118"/>
                            <p:cNvGrpSpPr>
                              <a:grpSpLocks/>
                            </p:cNvGrpSpPr>
                            <p:nvPr/>
                          </p:nvGrpSpPr>
                          <p:grpSpPr bwMode="auto">
                            <a:xfrm>
                              <a:off x="703" y="2387"/>
                              <a:ext cx="434" cy="409"/>
                              <a:chOff x="748" y="2387"/>
                              <a:chExt cx="434" cy="409"/>
                            </a:xfrm>
                          </p:grpSpPr>
                          <p:pic>
                            <p:nvPicPr>
                              <p:cNvPr id="35925" name="Picture 119" descr="REACT3"/>
                              <p:cNvPicPr>
                                <a:picLocks noChangeAspect="1" noChangeArrowheads="1"/>
                              </p:cNvPicPr>
                              <p:nvPr/>
                            </p:nvPicPr>
                            <p:blipFill>
                              <a:blip r:embed="rId5" cstate="print"/>
                              <a:srcRect/>
                              <a:stretch>
                                <a:fillRect/>
                              </a:stretch>
                            </p:blipFill>
                            <p:spPr bwMode="auto">
                              <a:xfrm>
                                <a:off x="839" y="2387"/>
                                <a:ext cx="343" cy="409"/>
                              </a:xfrm>
                              <a:prstGeom prst="rect">
                                <a:avLst/>
                              </a:prstGeom>
                              <a:noFill/>
                              <a:ln w="9525">
                                <a:noFill/>
                                <a:miter lim="800000"/>
                                <a:headEnd/>
                                <a:tailEnd/>
                              </a:ln>
                            </p:spPr>
                          </p:pic>
                          <p:pic>
                            <p:nvPicPr>
                              <p:cNvPr id="35926" name="Picture 120" descr="REACT2"/>
                              <p:cNvPicPr>
                                <a:picLocks noChangeAspect="1" noChangeArrowheads="1"/>
                              </p:cNvPicPr>
                              <p:nvPr/>
                            </p:nvPicPr>
                            <p:blipFill>
                              <a:blip r:embed="rId6" cstate="print"/>
                              <a:srcRect/>
                              <a:stretch>
                                <a:fillRect/>
                              </a:stretch>
                            </p:blipFill>
                            <p:spPr bwMode="auto">
                              <a:xfrm>
                                <a:off x="748" y="2387"/>
                                <a:ext cx="326" cy="254"/>
                              </a:xfrm>
                              <a:prstGeom prst="rect">
                                <a:avLst/>
                              </a:prstGeom>
                              <a:noFill/>
                              <a:ln w="9525">
                                <a:noFill/>
                                <a:miter lim="800000"/>
                                <a:headEnd/>
                                <a:tailEnd/>
                              </a:ln>
                            </p:spPr>
                          </p:pic>
                          <p:pic>
                            <p:nvPicPr>
                              <p:cNvPr id="35927" name="Picture 121" descr="REACT2B"/>
                              <p:cNvPicPr>
                                <a:picLocks noChangeAspect="1" noChangeArrowheads="1"/>
                              </p:cNvPicPr>
                              <p:nvPr/>
                            </p:nvPicPr>
                            <p:blipFill>
                              <a:blip r:embed="rId7" cstate="print"/>
                              <a:srcRect/>
                              <a:stretch>
                                <a:fillRect/>
                              </a:stretch>
                            </p:blipFill>
                            <p:spPr bwMode="auto">
                              <a:xfrm>
                                <a:off x="748" y="2523"/>
                                <a:ext cx="318" cy="248"/>
                              </a:xfrm>
                              <a:prstGeom prst="rect">
                                <a:avLst/>
                              </a:prstGeom>
                              <a:noFill/>
                              <a:ln w="9525">
                                <a:noFill/>
                                <a:miter lim="800000"/>
                                <a:headEnd/>
                                <a:tailEnd/>
                              </a:ln>
                            </p:spPr>
                          </p:pic>
                        </p:grpSp>
                      </p:grpSp>
                      <p:grpSp>
                        <p:nvGrpSpPr>
                          <p:cNvPr id="35914" name="Group 122"/>
                          <p:cNvGrpSpPr>
                            <a:grpSpLocks/>
                          </p:cNvGrpSpPr>
                          <p:nvPr/>
                        </p:nvGrpSpPr>
                        <p:grpSpPr bwMode="auto">
                          <a:xfrm rot="10800000">
                            <a:off x="657" y="2478"/>
                            <a:ext cx="479" cy="409"/>
                            <a:chOff x="703" y="2387"/>
                            <a:chExt cx="479" cy="409"/>
                          </a:xfrm>
                        </p:grpSpPr>
                        <p:grpSp>
                          <p:nvGrpSpPr>
                            <p:cNvPr id="35915" name="Group 123"/>
                            <p:cNvGrpSpPr>
                              <a:grpSpLocks/>
                            </p:cNvGrpSpPr>
                            <p:nvPr/>
                          </p:nvGrpSpPr>
                          <p:grpSpPr bwMode="auto">
                            <a:xfrm>
                              <a:off x="748" y="2387"/>
                              <a:ext cx="434" cy="409"/>
                              <a:chOff x="748" y="2387"/>
                              <a:chExt cx="434" cy="409"/>
                            </a:xfrm>
                          </p:grpSpPr>
                          <p:pic>
                            <p:nvPicPr>
                              <p:cNvPr id="35920" name="Picture 124" descr="REACT3"/>
                              <p:cNvPicPr>
                                <a:picLocks noChangeAspect="1" noChangeArrowheads="1"/>
                              </p:cNvPicPr>
                              <p:nvPr/>
                            </p:nvPicPr>
                            <p:blipFill>
                              <a:blip r:embed="rId5" cstate="print"/>
                              <a:srcRect/>
                              <a:stretch>
                                <a:fillRect/>
                              </a:stretch>
                            </p:blipFill>
                            <p:spPr bwMode="auto">
                              <a:xfrm>
                                <a:off x="839" y="2387"/>
                                <a:ext cx="343" cy="409"/>
                              </a:xfrm>
                              <a:prstGeom prst="rect">
                                <a:avLst/>
                              </a:prstGeom>
                              <a:noFill/>
                              <a:ln w="9525">
                                <a:noFill/>
                                <a:miter lim="800000"/>
                                <a:headEnd/>
                                <a:tailEnd/>
                              </a:ln>
                            </p:spPr>
                          </p:pic>
                          <p:pic>
                            <p:nvPicPr>
                              <p:cNvPr id="35921" name="Picture 125" descr="REACT2"/>
                              <p:cNvPicPr>
                                <a:picLocks noChangeAspect="1" noChangeArrowheads="1"/>
                              </p:cNvPicPr>
                              <p:nvPr/>
                            </p:nvPicPr>
                            <p:blipFill>
                              <a:blip r:embed="rId6" cstate="print"/>
                              <a:srcRect/>
                              <a:stretch>
                                <a:fillRect/>
                              </a:stretch>
                            </p:blipFill>
                            <p:spPr bwMode="auto">
                              <a:xfrm>
                                <a:off x="748" y="2387"/>
                                <a:ext cx="326" cy="254"/>
                              </a:xfrm>
                              <a:prstGeom prst="rect">
                                <a:avLst/>
                              </a:prstGeom>
                              <a:noFill/>
                              <a:ln w="9525">
                                <a:noFill/>
                                <a:miter lim="800000"/>
                                <a:headEnd/>
                                <a:tailEnd/>
                              </a:ln>
                            </p:spPr>
                          </p:pic>
                          <p:pic>
                            <p:nvPicPr>
                              <p:cNvPr id="35922" name="Picture 126" descr="REACT2B"/>
                              <p:cNvPicPr>
                                <a:picLocks noChangeAspect="1" noChangeArrowheads="1"/>
                              </p:cNvPicPr>
                              <p:nvPr/>
                            </p:nvPicPr>
                            <p:blipFill>
                              <a:blip r:embed="rId7" cstate="print"/>
                              <a:srcRect/>
                              <a:stretch>
                                <a:fillRect/>
                              </a:stretch>
                            </p:blipFill>
                            <p:spPr bwMode="auto">
                              <a:xfrm>
                                <a:off x="748" y="2523"/>
                                <a:ext cx="318" cy="248"/>
                              </a:xfrm>
                              <a:prstGeom prst="rect">
                                <a:avLst/>
                              </a:prstGeom>
                              <a:noFill/>
                              <a:ln w="9525">
                                <a:noFill/>
                                <a:miter lim="800000"/>
                                <a:headEnd/>
                                <a:tailEnd/>
                              </a:ln>
                            </p:spPr>
                          </p:pic>
                        </p:grpSp>
                        <p:grpSp>
                          <p:nvGrpSpPr>
                            <p:cNvPr id="35916" name="Group 127"/>
                            <p:cNvGrpSpPr>
                              <a:grpSpLocks/>
                            </p:cNvGrpSpPr>
                            <p:nvPr/>
                          </p:nvGrpSpPr>
                          <p:grpSpPr bwMode="auto">
                            <a:xfrm>
                              <a:off x="703" y="2387"/>
                              <a:ext cx="434" cy="409"/>
                              <a:chOff x="748" y="2387"/>
                              <a:chExt cx="434" cy="409"/>
                            </a:xfrm>
                          </p:grpSpPr>
                          <p:pic>
                            <p:nvPicPr>
                              <p:cNvPr id="35917" name="Picture 128" descr="REACT3"/>
                              <p:cNvPicPr>
                                <a:picLocks noChangeAspect="1" noChangeArrowheads="1"/>
                              </p:cNvPicPr>
                              <p:nvPr/>
                            </p:nvPicPr>
                            <p:blipFill>
                              <a:blip r:embed="rId5" cstate="print"/>
                              <a:srcRect/>
                              <a:stretch>
                                <a:fillRect/>
                              </a:stretch>
                            </p:blipFill>
                            <p:spPr bwMode="auto">
                              <a:xfrm>
                                <a:off x="839" y="2387"/>
                                <a:ext cx="343" cy="409"/>
                              </a:xfrm>
                              <a:prstGeom prst="rect">
                                <a:avLst/>
                              </a:prstGeom>
                              <a:noFill/>
                              <a:ln w="9525">
                                <a:noFill/>
                                <a:miter lim="800000"/>
                                <a:headEnd/>
                                <a:tailEnd/>
                              </a:ln>
                            </p:spPr>
                          </p:pic>
                          <p:pic>
                            <p:nvPicPr>
                              <p:cNvPr id="35918" name="Picture 129" descr="REACT2"/>
                              <p:cNvPicPr>
                                <a:picLocks noChangeAspect="1" noChangeArrowheads="1"/>
                              </p:cNvPicPr>
                              <p:nvPr/>
                            </p:nvPicPr>
                            <p:blipFill>
                              <a:blip r:embed="rId6" cstate="print"/>
                              <a:srcRect/>
                              <a:stretch>
                                <a:fillRect/>
                              </a:stretch>
                            </p:blipFill>
                            <p:spPr bwMode="auto">
                              <a:xfrm>
                                <a:off x="748" y="2387"/>
                                <a:ext cx="326" cy="254"/>
                              </a:xfrm>
                              <a:prstGeom prst="rect">
                                <a:avLst/>
                              </a:prstGeom>
                              <a:noFill/>
                              <a:ln w="9525">
                                <a:noFill/>
                                <a:miter lim="800000"/>
                                <a:headEnd/>
                                <a:tailEnd/>
                              </a:ln>
                            </p:spPr>
                          </p:pic>
                          <p:pic>
                            <p:nvPicPr>
                              <p:cNvPr id="35919" name="Picture 130" descr="REACT2B"/>
                              <p:cNvPicPr>
                                <a:picLocks noChangeAspect="1" noChangeArrowheads="1"/>
                              </p:cNvPicPr>
                              <p:nvPr/>
                            </p:nvPicPr>
                            <p:blipFill>
                              <a:blip r:embed="rId7" cstate="print"/>
                              <a:srcRect/>
                              <a:stretch>
                                <a:fillRect/>
                              </a:stretch>
                            </p:blipFill>
                            <p:spPr bwMode="auto">
                              <a:xfrm>
                                <a:off x="748" y="2523"/>
                                <a:ext cx="318" cy="248"/>
                              </a:xfrm>
                              <a:prstGeom prst="rect">
                                <a:avLst/>
                              </a:prstGeom>
                              <a:noFill/>
                              <a:ln w="9525">
                                <a:noFill/>
                                <a:miter lim="800000"/>
                                <a:headEnd/>
                                <a:tailEnd/>
                              </a:ln>
                            </p:spPr>
                          </p:pic>
                        </p:grpSp>
                      </p:grpSp>
                    </p:grpSp>
                    <p:pic>
                      <p:nvPicPr>
                        <p:cNvPr id="35910" name="Picture 131" descr="REACT3"/>
                        <p:cNvPicPr>
                          <a:picLocks noChangeAspect="1" noChangeArrowheads="1"/>
                        </p:cNvPicPr>
                        <p:nvPr/>
                      </p:nvPicPr>
                      <p:blipFill>
                        <a:blip r:embed="rId5" cstate="print"/>
                        <a:srcRect/>
                        <a:stretch>
                          <a:fillRect/>
                        </a:stretch>
                      </p:blipFill>
                      <p:spPr bwMode="auto">
                        <a:xfrm rot="-6000000">
                          <a:off x="599" y="2309"/>
                          <a:ext cx="343" cy="408"/>
                        </a:xfrm>
                        <a:prstGeom prst="rect">
                          <a:avLst/>
                        </a:prstGeom>
                        <a:noFill/>
                        <a:ln w="9525">
                          <a:noFill/>
                          <a:miter lim="800000"/>
                          <a:headEnd/>
                          <a:tailEnd/>
                        </a:ln>
                      </p:spPr>
                    </p:pic>
                    <p:pic>
                      <p:nvPicPr>
                        <p:cNvPr id="35911" name="Picture 132" descr="REACT3"/>
                        <p:cNvPicPr>
                          <a:picLocks noChangeAspect="1" noChangeArrowheads="1"/>
                        </p:cNvPicPr>
                        <p:nvPr/>
                      </p:nvPicPr>
                      <p:blipFill>
                        <a:blip r:embed="rId5" cstate="print"/>
                        <a:srcRect/>
                        <a:stretch>
                          <a:fillRect/>
                        </a:stretch>
                      </p:blipFill>
                      <p:spPr bwMode="auto">
                        <a:xfrm>
                          <a:off x="813" y="2296"/>
                          <a:ext cx="343" cy="408"/>
                        </a:xfrm>
                        <a:prstGeom prst="rect">
                          <a:avLst/>
                        </a:prstGeom>
                        <a:noFill/>
                        <a:ln w="9525">
                          <a:noFill/>
                          <a:miter lim="800000"/>
                          <a:headEnd/>
                          <a:tailEnd/>
                        </a:ln>
                      </p:spPr>
                    </p:pic>
                    <p:pic>
                      <p:nvPicPr>
                        <p:cNvPr id="35912" name="Picture 133" descr="REACT2"/>
                        <p:cNvPicPr>
                          <a:picLocks noChangeAspect="1" noChangeArrowheads="1"/>
                        </p:cNvPicPr>
                        <p:nvPr/>
                      </p:nvPicPr>
                      <p:blipFill>
                        <a:blip r:embed="rId6" cstate="print"/>
                        <a:srcRect/>
                        <a:stretch>
                          <a:fillRect/>
                        </a:stretch>
                      </p:blipFill>
                      <p:spPr bwMode="auto">
                        <a:xfrm rot="5400000">
                          <a:off x="809" y="2055"/>
                          <a:ext cx="271" cy="211"/>
                        </a:xfrm>
                        <a:prstGeom prst="rect">
                          <a:avLst/>
                        </a:prstGeom>
                        <a:noFill/>
                        <a:ln w="9525">
                          <a:noFill/>
                          <a:miter lim="800000"/>
                          <a:headEnd/>
                          <a:tailEnd/>
                        </a:ln>
                      </p:spPr>
                    </p:pic>
                  </p:grpSp>
                </p:grpSp>
                <p:pic>
                  <p:nvPicPr>
                    <p:cNvPr id="35895" name="Picture 134" descr="REACT2"/>
                    <p:cNvPicPr>
                      <a:picLocks noChangeAspect="1" noChangeArrowheads="1"/>
                    </p:cNvPicPr>
                    <p:nvPr/>
                  </p:nvPicPr>
                  <p:blipFill>
                    <a:blip r:embed="rId6" cstate="print"/>
                    <a:srcRect/>
                    <a:stretch>
                      <a:fillRect/>
                    </a:stretch>
                  </p:blipFill>
                  <p:spPr bwMode="auto">
                    <a:xfrm rot="3600000">
                      <a:off x="128" y="2508"/>
                      <a:ext cx="272" cy="212"/>
                    </a:xfrm>
                    <a:prstGeom prst="rect">
                      <a:avLst/>
                    </a:prstGeom>
                    <a:noFill/>
                    <a:ln w="9525">
                      <a:noFill/>
                      <a:miter lim="800000"/>
                      <a:headEnd/>
                      <a:tailEnd/>
                    </a:ln>
                  </p:spPr>
                </p:pic>
              </p:grpSp>
              <p:pic>
                <p:nvPicPr>
                  <p:cNvPr id="35888" name="Picture 135" descr="REACT2"/>
                  <p:cNvPicPr>
                    <a:picLocks noChangeAspect="1" noChangeArrowheads="1"/>
                  </p:cNvPicPr>
                  <p:nvPr/>
                </p:nvPicPr>
                <p:blipFill>
                  <a:blip r:embed="rId6" cstate="print"/>
                  <a:srcRect/>
                  <a:stretch>
                    <a:fillRect/>
                  </a:stretch>
                </p:blipFill>
                <p:spPr bwMode="auto">
                  <a:xfrm rot="6000000">
                    <a:off x="870" y="2962"/>
                    <a:ext cx="271" cy="211"/>
                  </a:xfrm>
                  <a:prstGeom prst="rect">
                    <a:avLst/>
                  </a:prstGeom>
                  <a:noFill/>
                  <a:ln w="9525">
                    <a:noFill/>
                    <a:miter lim="800000"/>
                    <a:headEnd/>
                    <a:tailEnd/>
                  </a:ln>
                </p:spPr>
              </p:pic>
            </p:grpSp>
            <p:pic>
              <p:nvPicPr>
                <p:cNvPr id="35879" name="Picture 136" descr="REACT2"/>
                <p:cNvPicPr>
                  <a:picLocks noChangeAspect="1" noChangeArrowheads="1"/>
                </p:cNvPicPr>
                <p:nvPr/>
              </p:nvPicPr>
              <p:blipFill>
                <a:blip r:embed="rId6" cstate="print"/>
                <a:srcRect/>
                <a:stretch>
                  <a:fillRect/>
                </a:stretch>
              </p:blipFill>
              <p:spPr bwMode="auto">
                <a:xfrm rot="3600000">
                  <a:off x="582" y="1691"/>
                  <a:ext cx="272" cy="212"/>
                </a:xfrm>
                <a:prstGeom prst="rect">
                  <a:avLst/>
                </a:prstGeom>
                <a:noFill/>
                <a:ln w="9525">
                  <a:noFill/>
                  <a:miter lim="800000"/>
                  <a:headEnd/>
                  <a:tailEnd/>
                </a:ln>
              </p:spPr>
            </p:pic>
          </p:grpSp>
        </p:grpSp>
      </p:grpSp>
      <p:sp>
        <p:nvSpPr>
          <p:cNvPr id="24724" name="Text Box 148"/>
          <p:cNvSpPr txBox="1">
            <a:spLocks noChangeArrowheads="1"/>
          </p:cNvSpPr>
          <p:nvPr/>
        </p:nvSpPr>
        <p:spPr bwMode="auto">
          <a:xfrm>
            <a:off x="103188" y="4789488"/>
            <a:ext cx="1698625" cy="603250"/>
          </a:xfrm>
          <a:prstGeom prst="rect">
            <a:avLst/>
          </a:prstGeom>
          <a:noFill/>
          <a:ln w="9525">
            <a:noFill/>
            <a:miter lim="800000"/>
            <a:headEnd/>
            <a:tailEnd/>
          </a:ln>
        </p:spPr>
        <p:txBody>
          <a:bodyPr lIns="0" tIns="0" rIns="0" bIns="0">
            <a:spAutoFit/>
          </a:bodyPr>
          <a:lstStyle/>
          <a:p>
            <a:pPr>
              <a:lnSpc>
                <a:spcPct val="90000"/>
              </a:lnSpc>
            </a:pPr>
            <a:r>
              <a:rPr lang="en-GB" sz="2400" b="1" baseline="30000">
                <a:latin typeface="Times New Roman" pitchFamily="18" charset="0"/>
              </a:rPr>
              <a:t>238</a:t>
            </a:r>
            <a:r>
              <a:rPr lang="en-GB" sz="2400" b="1">
                <a:latin typeface="Times New Roman" pitchFamily="18" charset="0"/>
              </a:rPr>
              <a:t>U</a:t>
            </a:r>
          </a:p>
          <a:p>
            <a:pPr>
              <a:lnSpc>
                <a:spcPct val="90000"/>
              </a:lnSpc>
            </a:pPr>
            <a:r>
              <a:rPr lang="en-GB" sz="2000" b="1">
                <a:latin typeface="Times New Roman" pitchFamily="18" charset="0"/>
              </a:rPr>
              <a:t>Uranium - 238</a:t>
            </a:r>
            <a:endParaRPr lang="en-GB" sz="2000" b="1" baseline="30000">
              <a:latin typeface="Times New Roman" pitchFamily="18" charset="0"/>
            </a:endParaRPr>
          </a:p>
        </p:txBody>
      </p:sp>
      <p:sp>
        <p:nvSpPr>
          <p:cNvPr id="24727" name="Text Box 151"/>
          <p:cNvSpPr txBox="1">
            <a:spLocks noChangeArrowheads="1"/>
          </p:cNvSpPr>
          <p:nvPr/>
        </p:nvSpPr>
        <p:spPr bwMode="auto">
          <a:xfrm>
            <a:off x="2316163" y="4776788"/>
            <a:ext cx="1727200" cy="603250"/>
          </a:xfrm>
          <a:prstGeom prst="rect">
            <a:avLst/>
          </a:prstGeom>
          <a:noFill/>
          <a:ln w="9525">
            <a:noFill/>
            <a:miter lim="800000"/>
            <a:headEnd/>
            <a:tailEnd/>
          </a:ln>
        </p:spPr>
        <p:txBody>
          <a:bodyPr lIns="0" tIns="0" rIns="0" bIns="0">
            <a:spAutoFit/>
          </a:bodyPr>
          <a:lstStyle/>
          <a:p>
            <a:pPr>
              <a:lnSpc>
                <a:spcPct val="90000"/>
              </a:lnSpc>
            </a:pPr>
            <a:r>
              <a:rPr lang="en-GB" sz="2400" b="1" baseline="30000">
                <a:latin typeface="Times New Roman" pitchFamily="18" charset="0"/>
              </a:rPr>
              <a:t>239</a:t>
            </a:r>
            <a:r>
              <a:rPr lang="en-GB" sz="2400" b="1">
                <a:latin typeface="Times New Roman" pitchFamily="18" charset="0"/>
              </a:rPr>
              <a:t>U</a:t>
            </a:r>
          </a:p>
          <a:p>
            <a:pPr>
              <a:lnSpc>
                <a:spcPct val="90000"/>
              </a:lnSpc>
            </a:pPr>
            <a:r>
              <a:rPr lang="en-GB" sz="2000" b="1">
                <a:latin typeface="Times New Roman" pitchFamily="18" charset="0"/>
              </a:rPr>
              <a:t>Uranium - 239</a:t>
            </a:r>
            <a:endParaRPr lang="en-GB" sz="2000" b="1" baseline="30000">
              <a:latin typeface="Times New Roman" pitchFamily="18" charset="0"/>
            </a:endParaRPr>
          </a:p>
        </p:txBody>
      </p:sp>
      <p:grpSp>
        <p:nvGrpSpPr>
          <p:cNvPr id="30729" name="Group 161"/>
          <p:cNvGrpSpPr>
            <a:grpSpLocks/>
          </p:cNvGrpSpPr>
          <p:nvPr/>
        </p:nvGrpSpPr>
        <p:grpSpPr bwMode="auto">
          <a:xfrm>
            <a:off x="1833563" y="4610100"/>
            <a:ext cx="547687" cy="430213"/>
            <a:chOff x="1392" y="3030"/>
            <a:chExt cx="345" cy="271"/>
          </a:xfrm>
        </p:grpSpPr>
        <p:sp>
          <p:nvSpPr>
            <p:cNvPr id="35872" name="Text Box 149"/>
            <p:cNvSpPr txBox="1">
              <a:spLocks noChangeArrowheads="1"/>
            </p:cNvSpPr>
            <p:nvPr/>
          </p:nvSpPr>
          <p:spPr bwMode="auto">
            <a:xfrm>
              <a:off x="1392" y="3030"/>
              <a:ext cx="228" cy="213"/>
            </a:xfrm>
            <a:prstGeom prst="rect">
              <a:avLst/>
            </a:prstGeom>
            <a:solidFill>
              <a:srgbClr val="66FF33"/>
            </a:solidFill>
            <a:ln w="9525">
              <a:solidFill>
                <a:srgbClr val="66FF33"/>
              </a:solidFill>
              <a:miter lim="800000"/>
              <a:headEnd/>
              <a:tailEnd/>
            </a:ln>
          </p:spPr>
          <p:txBody>
            <a:bodyPr lIns="0" tIns="0" rIns="0" bIns="0">
              <a:spAutoFit/>
            </a:bodyPr>
            <a:lstStyle/>
            <a:p>
              <a:pPr>
                <a:lnSpc>
                  <a:spcPct val="90000"/>
                </a:lnSpc>
              </a:pPr>
              <a:r>
                <a:rPr lang="en-GB" sz="2400" b="1">
                  <a:latin typeface="Times New Roman" pitchFamily="18" charset="0"/>
                </a:rPr>
                <a:t>+n</a:t>
              </a:r>
            </a:p>
          </p:txBody>
        </p:sp>
        <p:sp>
          <p:nvSpPr>
            <p:cNvPr id="35873" name="Line 152"/>
            <p:cNvSpPr>
              <a:spLocks noChangeShapeType="1"/>
            </p:cNvSpPr>
            <p:nvPr/>
          </p:nvSpPr>
          <p:spPr bwMode="auto">
            <a:xfrm>
              <a:off x="1399" y="3301"/>
              <a:ext cx="338" cy="0"/>
            </a:xfrm>
            <a:prstGeom prst="line">
              <a:avLst/>
            </a:prstGeom>
            <a:noFill/>
            <a:ln w="38100">
              <a:solidFill>
                <a:schemeClr val="tx1"/>
              </a:solidFill>
              <a:round/>
              <a:headEnd/>
              <a:tailEnd type="triangle" w="med" len="med"/>
            </a:ln>
          </p:spPr>
          <p:txBody>
            <a:bodyPr/>
            <a:lstStyle/>
            <a:p>
              <a:endParaRPr lang="en-GB"/>
            </a:p>
          </p:txBody>
        </p:sp>
      </p:grpSp>
      <p:grpSp>
        <p:nvGrpSpPr>
          <p:cNvPr id="30730" name="Group 154"/>
          <p:cNvGrpSpPr>
            <a:grpSpLocks/>
          </p:cNvGrpSpPr>
          <p:nvPr/>
        </p:nvGrpSpPr>
        <p:grpSpPr bwMode="auto">
          <a:xfrm>
            <a:off x="2790825" y="3351213"/>
            <a:ext cx="350838" cy="506412"/>
            <a:chOff x="2954" y="1442"/>
            <a:chExt cx="221" cy="319"/>
          </a:xfrm>
        </p:grpSpPr>
        <p:sp>
          <p:nvSpPr>
            <p:cNvPr id="35870" name="Text Box 155"/>
            <p:cNvSpPr txBox="1">
              <a:spLocks noChangeArrowheads="1"/>
            </p:cNvSpPr>
            <p:nvPr/>
          </p:nvSpPr>
          <p:spPr bwMode="auto">
            <a:xfrm>
              <a:off x="2993" y="1569"/>
              <a:ext cx="182" cy="192"/>
            </a:xfrm>
            <a:prstGeom prst="rect">
              <a:avLst/>
            </a:prstGeom>
            <a:noFill/>
            <a:ln w="9525">
              <a:noFill/>
              <a:miter lim="800000"/>
              <a:headEnd/>
              <a:tailEnd/>
            </a:ln>
          </p:spPr>
          <p:txBody>
            <a:bodyPr lIns="0" tIns="0" rIns="0" bIns="0">
              <a:spAutoFit/>
            </a:bodyPr>
            <a:lstStyle/>
            <a:p>
              <a:pPr>
                <a:spcBef>
                  <a:spcPct val="50000"/>
                </a:spcBef>
              </a:pPr>
              <a:r>
                <a:rPr lang="en-GB" sz="2000" b="1"/>
                <a:t>e</a:t>
              </a:r>
            </a:p>
          </p:txBody>
        </p:sp>
        <p:pic>
          <p:nvPicPr>
            <p:cNvPr id="35871" name="Picture 156" descr="ELECTRON"/>
            <p:cNvPicPr>
              <a:picLocks noChangeAspect="1" noChangeArrowheads="1"/>
            </p:cNvPicPr>
            <p:nvPr/>
          </p:nvPicPr>
          <p:blipFill>
            <a:blip r:embed="rId8" cstate="print"/>
            <a:srcRect/>
            <a:stretch>
              <a:fillRect/>
            </a:stretch>
          </p:blipFill>
          <p:spPr bwMode="auto">
            <a:xfrm>
              <a:off x="2954" y="1442"/>
              <a:ext cx="202" cy="157"/>
            </a:xfrm>
            <a:prstGeom prst="rect">
              <a:avLst/>
            </a:prstGeom>
            <a:noFill/>
            <a:ln w="9525">
              <a:noFill/>
              <a:miter lim="800000"/>
              <a:headEnd/>
              <a:tailEnd/>
            </a:ln>
          </p:spPr>
        </p:pic>
      </p:grpSp>
      <p:grpSp>
        <p:nvGrpSpPr>
          <p:cNvPr id="30731" name="Group 157"/>
          <p:cNvGrpSpPr>
            <a:grpSpLocks/>
          </p:cNvGrpSpPr>
          <p:nvPr/>
        </p:nvGrpSpPr>
        <p:grpSpPr bwMode="auto">
          <a:xfrm>
            <a:off x="2713038" y="3530600"/>
            <a:ext cx="350837" cy="506413"/>
            <a:chOff x="2954" y="1442"/>
            <a:chExt cx="221" cy="319"/>
          </a:xfrm>
        </p:grpSpPr>
        <p:sp>
          <p:nvSpPr>
            <p:cNvPr id="35868" name="Text Box 158"/>
            <p:cNvSpPr txBox="1">
              <a:spLocks noChangeArrowheads="1"/>
            </p:cNvSpPr>
            <p:nvPr/>
          </p:nvSpPr>
          <p:spPr bwMode="auto">
            <a:xfrm>
              <a:off x="2993" y="1569"/>
              <a:ext cx="182" cy="192"/>
            </a:xfrm>
            <a:prstGeom prst="rect">
              <a:avLst/>
            </a:prstGeom>
            <a:noFill/>
            <a:ln w="9525">
              <a:noFill/>
              <a:miter lim="800000"/>
              <a:headEnd/>
              <a:tailEnd/>
            </a:ln>
          </p:spPr>
          <p:txBody>
            <a:bodyPr lIns="0" tIns="0" rIns="0" bIns="0">
              <a:spAutoFit/>
            </a:bodyPr>
            <a:lstStyle/>
            <a:p>
              <a:pPr>
                <a:spcBef>
                  <a:spcPct val="50000"/>
                </a:spcBef>
              </a:pPr>
              <a:r>
                <a:rPr lang="en-GB" sz="2000" b="1"/>
                <a:t>e</a:t>
              </a:r>
            </a:p>
          </p:txBody>
        </p:sp>
        <p:pic>
          <p:nvPicPr>
            <p:cNvPr id="35869" name="Picture 159" descr="ELECTRON"/>
            <p:cNvPicPr>
              <a:picLocks noChangeAspect="1" noChangeArrowheads="1"/>
            </p:cNvPicPr>
            <p:nvPr/>
          </p:nvPicPr>
          <p:blipFill>
            <a:blip r:embed="rId8" cstate="print"/>
            <a:srcRect/>
            <a:stretch>
              <a:fillRect/>
            </a:stretch>
          </p:blipFill>
          <p:spPr bwMode="auto">
            <a:xfrm>
              <a:off x="2954" y="1442"/>
              <a:ext cx="202" cy="157"/>
            </a:xfrm>
            <a:prstGeom prst="rect">
              <a:avLst/>
            </a:prstGeom>
            <a:noFill/>
            <a:ln w="9525">
              <a:noFill/>
              <a:miter lim="800000"/>
              <a:headEnd/>
              <a:tailEnd/>
            </a:ln>
          </p:spPr>
        </p:pic>
      </p:grpSp>
      <p:sp>
        <p:nvSpPr>
          <p:cNvPr id="24738" name="Text Box 162"/>
          <p:cNvSpPr txBox="1">
            <a:spLocks noChangeArrowheads="1"/>
          </p:cNvSpPr>
          <p:nvPr/>
        </p:nvSpPr>
        <p:spPr bwMode="auto">
          <a:xfrm>
            <a:off x="4700588" y="4738688"/>
            <a:ext cx="1944687" cy="657225"/>
          </a:xfrm>
          <a:prstGeom prst="rect">
            <a:avLst/>
          </a:prstGeom>
          <a:noFill/>
          <a:ln w="9525">
            <a:noFill/>
            <a:miter lim="800000"/>
            <a:headEnd/>
            <a:tailEnd/>
          </a:ln>
        </p:spPr>
        <p:txBody>
          <a:bodyPr lIns="0" tIns="0" rIns="0" bIns="0">
            <a:spAutoFit/>
          </a:bodyPr>
          <a:lstStyle/>
          <a:p>
            <a:pPr>
              <a:lnSpc>
                <a:spcPct val="90000"/>
              </a:lnSpc>
            </a:pPr>
            <a:r>
              <a:rPr lang="en-GB" sz="2400" b="1" baseline="30000">
                <a:latin typeface="Times New Roman" pitchFamily="18" charset="0"/>
              </a:rPr>
              <a:t>239</a:t>
            </a:r>
            <a:r>
              <a:rPr lang="en-GB" sz="2400" b="1">
                <a:latin typeface="Times New Roman" pitchFamily="18" charset="0"/>
              </a:rPr>
              <a:t>Np</a:t>
            </a:r>
          </a:p>
          <a:p>
            <a:pPr>
              <a:lnSpc>
                <a:spcPct val="90000"/>
              </a:lnSpc>
            </a:pPr>
            <a:r>
              <a:rPr lang="en-GB" sz="2000" b="1">
                <a:latin typeface="Times New Roman" pitchFamily="18" charset="0"/>
              </a:rPr>
              <a:t>Neptunium -</a:t>
            </a:r>
            <a:r>
              <a:rPr lang="en-GB" sz="2400" b="1">
                <a:latin typeface="Times New Roman" pitchFamily="18" charset="0"/>
              </a:rPr>
              <a:t> </a:t>
            </a:r>
            <a:r>
              <a:rPr lang="en-GB" sz="2000" b="1">
                <a:latin typeface="Times New Roman" pitchFamily="18" charset="0"/>
              </a:rPr>
              <a:t>239</a:t>
            </a:r>
            <a:endParaRPr lang="en-GB" sz="2000" b="1" baseline="30000">
              <a:latin typeface="Times New Roman" pitchFamily="18" charset="0"/>
            </a:endParaRPr>
          </a:p>
        </p:txBody>
      </p:sp>
      <p:sp>
        <p:nvSpPr>
          <p:cNvPr id="24739" name="Text Box 163"/>
          <p:cNvSpPr txBox="1">
            <a:spLocks noChangeArrowheads="1"/>
          </p:cNvSpPr>
          <p:nvPr/>
        </p:nvSpPr>
        <p:spPr bwMode="auto">
          <a:xfrm>
            <a:off x="7215188" y="4745038"/>
            <a:ext cx="1828800" cy="657225"/>
          </a:xfrm>
          <a:prstGeom prst="rect">
            <a:avLst/>
          </a:prstGeom>
          <a:noFill/>
          <a:ln w="9525">
            <a:noFill/>
            <a:miter lim="800000"/>
            <a:headEnd/>
            <a:tailEnd/>
          </a:ln>
        </p:spPr>
        <p:txBody>
          <a:bodyPr lIns="0" tIns="0" rIns="0" bIns="0">
            <a:spAutoFit/>
          </a:bodyPr>
          <a:lstStyle/>
          <a:p>
            <a:pPr>
              <a:lnSpc>
                <a:spcPct val="90000"/>
              </a:lnSpc>
            </a:pPr>
            <a:r>
              <a:rPr lang="en-GB" sz="2400" b="1" baseline="30000">
                <a:latin typeface="Times New Roman" pitchFamily="18" charset="0"/>
              </a:rPr>
              <a:t>239</a:t>
            </a:r>
            <a:r>
              <a:rPr lang="en-GB" sz="2400" b="1">
                <a:latin typeface="Times New Roman" pitchFamily="18" charset="0"/>
              </a:rPr>
              <a:t>Pu</a:t>
            </a:r>
          </a:p>
          <a:p>
            <a:pPr>
              <a:lnSpc>
                <a:spcPct val="90000"/>
              </a:lnSpc>
            </a:pPr>
            <a:r>
              <a:rPr lang="en-GB" sz="2000" b="1">
                <a:latin typeface="Times New Roman" pitchFamily="18" charset="0"/>
              </a:rPr>
              <a:t>Plutonium -</a:t>
            </a:r>
            <a:r>
              <a:rPr lang="en-GB" sz="2400" b="1">
                <a:latin typeface="Times New Roman" pitchFamily="18" charset="0"/>
              </a:rPr>
              <a:t> </a:t>
            </a:r>
            <a:r>
              <a:rPr lang="en-GB" sz="2000" b="1">
                <a:latin typeface="Times New Roman" pitchFamily="18" charset="0"/>
              </a:rPr>
              <a:t>239</a:t>
            </a:r>
            <a:endParaRPr lang="en-GB" sz="2000" b="1" baseline="30000">
              <a:latin typeface="Times New Roman" pitchFamily="18" charset="0"/>
            </a:endParaRPr>
          </a:p>
        </p:txBody>
      </p:sp>
      <p:grpSp>
        <p:nvGrpSpPr>
          <p:cNvPr id="30732" name="Group 166"/>
          <p:cNvGrpSpPr>
            <a:grpSpLocks/>
          </p:cNvGrpSpPr>
          <p:nvPr/>
        </p:nvGrpSpPr>
        <p:grpSpPr bwMode="auto">
          <a:xfrm>
            <a:off x="4140200" y="4675188"/>
            <a:ext cx="652463" cy="396875"/>
            <a:chOff x="2689" y="3035"/>
            <a:chExt cx="411" cy="250"/>
          </a:xfrm>
        </p:grpSpPr>
        <p:sp>
          <p:nvSpPr>
            <p:cNvPr id="35866" name="Line 160"/>
            <p:cNvSpPr>
              <a:spLocks noChangeShapeType="1"/>
            </p:cNvSpPr>
            <p:nvPr/>
          </p:nvSpPr>
          <p:spPr bwMode="auto">
            <a:xfrm>
              <a:off x="2756" y="3268"/>
              <a:ext cx="338" cy="0"/>
            </a:xfrm>
            <a:prstGeom prst="line">
              <a:avLst/>
            </a:prstGeom>
            <a:noFill/>
            <a:ln w="38100">
              <a:solidFill>
                <a:schemeClr val="tx1"/>
              </a:solidFill>
              <a:round/>
              <a:headEnd/>
              <a:tailEnd type="triangle" w="med" len="med"/>
            </a:ln>
          </p:spPr>
          <p:txBody>
            <a:bodyPr/>
            <a:lstStyle/>
            <a:p>
              <a:endParaRPr lang="en-GB"/>
            </a:p>
          </p:txBody>
        </p:sp>
        <p:sp>
          <p:nvSpPr>
            <p:cNvPr id="35867" name="Text Box 164"/>
            <p:cNvSpPr txBox="1">
              <a:spLocks noChangeArrowheads="1"/>
            </p:cNvSpPr>
            <p:nvPr/>
          </p:nvSpPr>
          <p:spPr bwMode="auto">
            <a:xfrm>
              <a:off x="2689" y="3035"/>
              <a:ext cx="411" cy="250"/>
            </a:xfrm>
            <a:prstGeom prst="rect">
              <a:avLst/>
            </a:prstGeom>
            <a:noFill/>
            <a:ln w="9525">
              <a:noFill/>
              <a:miter lim="800000"/>
              <a:headEnd/>
              <a:tailEnd/>
            </a:ln>
          </p:spPr>
          <p:txBody>
            <a:bodyPr>
              <a:spAutoFit/>
            </a:bodyPr>
            <a:lstStyle/>
            <a:p>
              <a:pPr algn="l">
                <a:spcBef>
                  <a:spcPct val="50000"/>
                </a:spcBef>
              </a:pPr>
              <a:r>
                <a:rPr lang="en-GB" sz="2000" b="1">
                  <a:solidFill>
                    <a:srgbClr val="0000FF"/>
                  </a:solidFill>
                  <a:latin typeface="Times New Roman" pitchFamily="18" charset="0"/>
                </a:rPr>
                <a:t>beta</a:t>
              </a:r>
            </a:p>
          </p:txBody>
        </p:sp>
      </p:grpSp>
      <p:grpSp>
        <p:nvGrpSpPr>
          <p:cNvPr id="30733" name="Group 167"/>
          <p:cNvGrpSpPr>
            <a:grpSpLocks/>
          </p:cNvGrpSpPr>
          <p:nvPr/>
        </p:nvGrpSpPr>
        <p:grpSpPr bwMode="auto">
          <a:xfrm>
            <a:off x="6494463" y="4691063"/>
            <a:ext cx="652462" cy="396875"/>
            <a:chOff x="2689" y="3035"/>
            <a:chExt cx="411" cy="250"/>
          </a:xfrm>
        </p:grpSpPr>
        <p:sp>
          <p:nvSpPr>
            <p:cNvPr id="35864" name="Line 168"/>
            <p:cNvSpPr>
              <a:spLocks noChangeShapeType="1"/>
            </p:cNvSpPr>
            <p:nvPr/>
          </p:nvSpPr>
          <p:spPr bwMode="auto">
            <a:xfrm>
              <a:off x="2756" y="3268"/>
              <a:ext cx="338" cy="0"/>
            </a:xfrm>
            <a:prstGeom prst="line">
              <a:avLst/>
            </a:prstGeom>
            <a:noFill/>
            <a:ln w="38100">
              <a:solidFill>
                <a:schemeClr val="tx1"/>
              </a:solidFill>
              <a:round/>
              <a:headEnd/>
              <a:tailEnd type="triangle" w="med" len="med"/>
            </a:ln>
          </p:spPr>
          <p:txBody>
            <a:bodyPr/>
            <a:lstStyle/>
            <a:p>
              <a:endParaRPr lang="en-GB"/>
            </a:p>
          </p:txBody>
        </p:sp>
        <p:sp>
          <p:nvSpPr>
            <p:cNvPr id="35865" name="Text Box 169"/>
            <p:cNvSpPr txBox="1">
              <a:spLocks noChangeArrowheads="1"/>
            </p:cNvSpPr>
            <p:nvPr/>
          </p:nvSpPr>
          <p:spPr bwMode="auto">
            <a:xfrm>
              <a:off x="2689" y="3035"/>
              <a:ext cx="411" cy="250"/>
            </a:xfrm>
            <a:prstGeom prst="rect">
              <a:avLst/>
            </a:prstGeom>
            <a:noFill/>
            <a:ln w="9525">
              <a:noFill/>
              <a:miter lim="800000"/>
              <a:headEnd/>
              <a:tailEnd/>
            </a:ln>
          </p:spPr>
          <p:txBody>
            <a:bodyPr>
              <a:spAutoFit/>
            </a:bodyPr>
            <a:lstStyle/>
            <a:p>
              <a:pPr algn="l">
                <a:spcBef>
                  <a:spcPct val="50000"/>
                </a:spcBef>
              </a:pPr>
              <a:r>
                <a:rPr lang="en-GB" sz="2000" b="1">
                  <a:solidFill>
                    <a:srgbClr val="0000FF"/>
                  </a:solidFill>
                  <a:latin typeface="Times New Roman" pitchFamily="18" charset="0"/>
                </a:rPr>
                <a:t>beta</a:t>
              </a:r>
            </a:p>
          </p:txBody>
        </p:sp>
      </p:grpSp>
      <p:sp>
        <p:nvSpPr>
          <p:cNvPr id="24746" name="Text Box 170"/>
          <p:cNvSpPr txBox="1">
            <a:spLocks noChangeArrowheads="1"/>
          </p:cNvSpPr>
          <p:nvPr/>
        </p:nvSpPr>
        <p:spPr bwMode="auto">
          <a:xfrm>
            <a:off x="3306763" y="3502025"/>
            <a:ext cx="649287" cy="304800"/>
          </a:xfrm>
          <a:prstGeom prst="rect">
            <a:avLst/>
          </a:prstGeom>
          <a:noFill/>
          <a:ln w="9525">
            <a:noFill/>
            <a:miter lim="800000"/>
            <a:headEnd/>
            <a:tailEnd/>
          </a:ln>
        </p:spPr>
        <p:txBody>
          <a:bodyPr lIns="0" tIns="0" rIns="0" bIns="0">
            <a:spAutoFit/>
          </a:bodyPr>
          <a:lstStyle/>
          <a:p>
            <a:pPr algn="l">
              <a:spcBef>
                <a:spcPct val="50000"/>
              </a:spcBef>
            </a:pPr>
            <a:r>
              <a:rPr lang="en-GB" sz="2000" b="1" baseline="30000"/>
              <a:t>239</a:t>
            </a:r>
            <a:r>
              <a:rPr lang="en-GB" sz="2000" b="1"/>
              <a:t>Np</a:t>
            </a:r>
            <a:endParaRPr lang="en-GB" sz="2000" b="1" baseline="30000"/>
          </a:p>
        </p:txBody>
      </p:sp>
      <p:sp>
        <p:nvSpPr>
          <p:cNvPr id="24747" name="Text Box 171"/>
          <p:cNvSpPr txBox="1">
            <a:spLocks noChangeArrowheads="1"/>
          </p:cNvSpPr>
          <p:nvPr/>
        </p:nvSpPr>
        <p:spPr bwMode="auto">
          <a:xfrm>
            <a:off x="3311525" y="3494088"/>
            <a:ext cx="649288" cy="304800"/>
          </a:xfrm>
          <a:prstGeom prst="rect">
            <a:avLst/>
          </a:prstGeom>
          <a:noFill/>
          <a:ln w="9525">
            <a:noFill/>
            <a:miter lim="800000"/>
            <a:headEnd/>
            <a:tailEnd/>
          </a:ln>
        </p:spPr>
        <p:txBody>
          <a:bodyPr lIns="0" tIns="0" rIns="0" bIns="0">
            <a:spAutoFit/>
          </a:bodyPr>
          <a:lstStyle/>
          <a:p>
            <a:pPr algn="l">
              <a:spcBef>
                <a:spcPct val="50000"/>
              </a:spcBef>
            </a:pPr>
            <a:r>
              <a:rPr lang="en-GB" sz="2000" b="1" baseline="30000"/>
              <a:t>239</a:t>
            </a:r>
            <a:r>
              <a:rPr lang="en-GB" sz="2000" b="1"/>
              <a:t>Pu</a:t>
            </a:r>
            <a:endParaRPr lang="en-GB" sz="2000" b="1" baseline="30000"/>
          </a:p>
        </p:txBody>
      </p:sp>
      <p:sp>
        <p:nvSpPr>
          <p:cNvPr id="24748" name="Rectangle 172"/>
          <p:cNvSpPr>
            <a:spLocks noChangeArrowheads="1"/>
          </p:cNvSpPr>
          <p:nvPr/>
        </p:nvSpPr>
        <p:spPr bwMode="auto">
          <a:xfrm>
            <a:off x="311150" y="5700713"/>
            <a:ext cx="8832850" cy="854075"/>
          </a:xfrm>
          <a:prstGeom prst="rect">
            <a:avLst/>
          </a:prstGeom>
          <a:noFill/>
          <a:ln w="9525">
            <a:noFill/>
            <a:miter lim="800000"/>
            <a:headEnd/>
            <a:tailEnd/>
          </a:ln>
        </p:spPr>
        <p:txBody>
          <a:bodyPr>
            <a:spAutoFit/>
          </a:bodyPr>
          <a:lstStyle/>
          <a:p>
            <a:pPr algn="l">
              <a:spcBef>
                <a:spcPct val="50000"/>
              </a:spcBef>
            </a:pPr>
            <a:r>
              <a:rPr lang="en-GB" sz="2000" b="1">
                <a:solidFill>
                  <a:srgbClr val="FF0000"/>
                </a:solidFill>
                <a:latin typeface="Times New Roman" pitchFamily="18" charset="0"/>
              </a:rPr>
              <a:t>PLUTONIUM - 239</a:t>
            </a:r>
            <a:r>
              <a:rPr lang="en-GB" sz="2000" b="1">
                <a:latin typeface="Times New Roman" pitchFamily="18" charset="0"/>
              </a:rPr>
              <a:t> is </a:t>
            </a:r>
            <a:r>
              <a:rPr lang="en-GB" sz="2000" b="1">
                <a:solidFill>
                  <a:srgbClr val="FF0000"/>
                </a:solidFill>
                <a:latin typeface="Times New Roman" pitchFamily="18" charset="0"/>
              </a:rPr>
              <a:t>FISSILE </a:t>
            </a:r>
            <a:r>
              <a:rPr lang="en-GB" sz="2000" b="1">
                <a:latin typeface="Times New Roman" pitchFamily="18" charset="0"/>
              </a:rPr>
              <a:t>and may be used in place of </a:t>
            </a:r>
            <a:r>
              <a:rPr lang="en-GB" sz="2000" b="1">
                <a:solidFill>
                  <a:srgbClr val="FF0000"/>
                </a:solidFill>
                <a:latin typeface="Times New Roman" pitchFamily="18" charset="0"/>
              </a:rPr>
              <a:t>URANIUM - 235.</a:t>
            </a:r>
            <a:r>
              <a:rPr lang="en-GB" sz="2000" b="1">
                <a:latin typeface="Times New Roman" pitchFamily="18" charset="0"/>
              </a:rPr>
              <a:t>  </a:t>
            </a:r>
          </a:p>
          <a:p>
            <a:pPr algn="l">
              <a:spcBef>
                <a:spcPct val="50000"/>
              </a:spcBef>
            </a:pPr>
            <a:r>
              <a:rPr lang="en-GB" sz="2000" b="1">
                <a:latin typeface="Times New Roman" pitchFamily="18" charset="0"/>
              </a:rPr>
              <a:t>Materials which can be converted into </a:t>
            </a:r>
            <a:r>
              <a:rPr lang="en-GB" sz="2000" b="1">
                <a:solidFill>
                  <a:srgbClr val="FF0000"/>
                </a:solidFill>
                <a:latin typeface="Times New Roman" pitchFamily="18" charset="0"/>
              </a:rPr>
              <a:t>FISSILE</a:t>
            </a:r>
            <a:r>
              <a:rPr lang="en-GB" sz="2000" b="1">
                <a:latin typeface="Times New Roman" pitchFamily="18" charset="0"/>
              </a:rPr>
              <a:t> materials are </a:t>
            </a:r>
            <a:r>
              <a:rPr lang="en-GB" sz="2000" b="1">
                <a:solidFill>
                  <a:srgbClr val="FF0000"/>
                </a:solidFill>
                <a:latin typeface="Times New Roman" pitchFamily="18" charset="0"/>
              </a:rPr>
              <a:t>FERTILE.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719"/>
                                        </p:tgtEl>
                                        <p:attrNameLst>
                                          <p:attrName>style.visibility</p:attrName>
                                        </p:attrNameLst>
                                      </p:cBhvr>
                                      <p:to>
                                        <p:strVal val="visible"/>
                                      </p:to>
                                    </p:set>
                                    <p:animEffect transition="in" filter="dissolve">
                                      <p:cBhvr>
                                        <p:cTn id="7" dur="500"/>
                                        <p:tgtEl>
                                          <p:spTgt spid="2471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724"/>
                                        </p:tgtEl>
                                        <p:attrNameLst>
                                          <p:attrName>style.visibility</p:attrName>
                                        </p:attrNameLst>
                                      </p:cBhvr>
                                      <p:to>
                                        <p:strVal val="visible"/>
                                      </p:to>
                                    </p:set>
                                    <p:animEffect transition="in" filter="dissolve">
                                      <p:cBhvr>
                                        <p:cTn id="11" dur="500"/>
                                        <p:tgtEl>
                                          <p:spTgt spid="24724"/>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4721"/>
                                        </p:tgtEl>
                                        <p:attrNameLst>
                                          <p:attrName>style.visibility</p:attrName>
                                        </p:attrNameLst>
                                      </p:cBhvr>
                                      <p:to>
                                        <p:strVal val="visible"/>
                                      </p:to>
                                    </p:set>
                                    <p:animEffect transition="in" filter="dissolve">
                                      <p:cBhvr>
                                        <p:cTn id="15" dur="500"/>
                                        <p:tgtEl>
                                          <p:spTgt spid="247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path" presetSubtype="0" accel="50000" decel="50000" fill="hold" nodeType="clickEffect">
                                  <p:stCondLst>
                                    <p:cond delay="0"/>
                                  </p:stCondLst>
                                  <p:childTnLst>
                                    <p:animMotion origin="layout" path="M 1.38889E-6 -3.17919E-6 L 0.18333 0.13873 " pathEditMode="relative" rAng="0" ptsTypes="AA">
                                      <p:cBhvr>
                                        <p:cTn id="19" dur="500" fill="hold"/>
                                        <p:tgtEl>
                                          <p:spTgt spid="2"/>
                                        </p:tgtEl>
                                        <p:attrNameLst>
                                          <p:attrName>ppt_x</p:attrName>
                                          <p:attrName>ppt_y</p:attrName>
                                        </p:attrNameLst>
                                      </p:cBhvr>
                                      <p:rCtr x="92" y="69"/>
                                    </p:animMotion>
                                  </p:childTnLst>
                                </p:cTn>
                              </p:par>
                            </p:childTnLst>
                          </p:cTn>
                        </p:par>
                        <p:par>
                          <p:cTn id="20" fill="hold" nodeType="afterGroup">
                            <p:stCondLst>
                              <p:cond delay="500"/>
                            </p:stCondLst>
                            <p:childTnLst>
                              <p:par>
                                <p:cTn id="21" presetID="9" presetClass="exit" presetSubtype="0" fill="hold" grpId="1" nodeType="afterEffect">
                                  <p:stCondLst>
                                    <p:cond delay="0"/>
                                  </p:stCondLst>
                                  <p:childTnLst>
                                    <p:animEffect transition="out" filter="dissolve">
                                      <p:cBhvr>
                                        <p:cTn id="22" dur="500"/>
                                        <p:tgtEl>
                                          <p:spTgt spid="24721"/>
                                        </p:tgtEl>
                                      </p:cBhvr>
                                    </p:animEffect>
                                    <p:set>
                                      <p:cBhvr>
                                        <p:cTn id="23" dur="1" fill="hold">
                                          <p:stCondLst>
                                            <p:cond delay="499"/>
                                          </p:stCondLst>
                                        </p:cTn>
                                        <p:tgtEl>
                                          <p:spTgt spid="24721"/>
                                        </p:tgtEl>
                                        <p:attrNameLst>
                                          <p:attrName>style.visibility</p:attrName>
                                        </p:attrNameLst>
                                      </p:cBhvr>
                                      <p:to>
                                        <p:strVal val="hidden"/>
                                      </p:to>
                                    </p:set>
                                  </p:childTnLst>
                                </p:cTn>
                              </p:par>
                              <p:par>
                                <p:cTn id="24" presetID="9" presetClass="entr" presetSubtype="0" fill="hold" nodeType="withEffect">
                                  <p:stCondLst>
                                    <p:cond delay="0"/>
                                  </p:stCondLst>
                                  <p:childTnLst>
                                    <p:set>
                                      <p:cBhvr>
                                        <p:cTn id="25" dur="1" fill="hold">
                                          <p:stCondLst>
                                            <p:cond delay="0"/>
                                          </p:stCondLst>
                                        </p:cTn>
                                        <p:tgtEl>
                                          <p:spTgt spid="30729"/>
                                        </p:tgtEl>
                                        <p:attrNameLst>
                                          <p:attrName>style.visibility</p:attrName>
                                        </p:attrNameLst>
                                      </p:cBhvr>
                                      <p:to>
                                        <p:strVal val="visible"/>
                                      </p:to>
                                    </p:set>
                                    <p:animEffect transition="in" filter="dissolve">
                                      <p:cBhvr>
                                        <p:cTn id="26" dur="500"/>
                                        <p:tgtEl>
                                          <p:spTgt spid="30729"/>
                                        </p:tgtEl>
                                      </p:cBhvr>
                                    </p:animEffect>
                                  </p:childTnLst>
                                </p:cTn>
                              </p:par>
                            </p:childTnLst>
                          </p:cTn>
                        </p:par>
                        <p:par>
                          <p:cTn id="27" fill="hold" nodeType="afterGroup">
                            <p:stCondLst>
                              <p:cond delay="1000"/>
                            </p:stCondLst>
                            <p:childTnLst>
                              <p:par>
                                <p:cTn id="28" presetID="9" presetClass="exit" presetSubtype="0" fill="hold" grpId="1" nodeType="afterEffect">
                                  <p:stCondLst>
                                    <p:cond delay="0"/>
                                  </p:stCondLst>
                                  <p:childTnLst>
                                    <p:animEffect transition="out" filter="dissolve">
                                      <p:cBhvr>
                                        <p:cTn id="29" dur="1000"/>
                                        <p:tgtEl>
                                          <p:spTgt spid="24719"/>
                                        </p:tgtEl>
                                      </p:cBhvr>
                                    </p:animEffect>
                                    <p:set>
                                      <p:cBhvr>
                                        <p:cTn id="30" dur="1" fill="hold">
                                          <p:stCondLst>
                                            <p:cond delay="999"/>
                                          </p:stCondLst>
                                        </p:cTn>
                                        <p:tgtEl>
                                          <p:spTgt spid="24719"/>
                                        </p:tgtEl>
                                        <p:attrNameLst>
                                          <p:attrName>style.visibility</p:attrName>
                                        </p:attrNameLst>
                                      </p:cBhvr>
                                      <p:to>
                                        <p:strVal val="hidden"/>
                                      </p:to>
                                    </p:set>
                                  </p:childTnLst>
                                </p:cTn>
                              </p:par>
                            </p:childTnLst>
                          </p:cTn>
                        </p:par>
                        <p:par>
                          <p:cTn id="31" fill="hold" nodeType="afterGroup">
                            <p:stCondLst>
                              <p:cond delay="2000"/>
                            </p:stCondLst>
                            <p:childTnLst>
                              <p:par>
                                <p:cTn id="32" presetID="9" presetClass="entr" presetSubtype="0" fill="hold" grpId="0" nodeType="afterEffect">
                                  <p:stCondLst>
                                    <p:cond delay="0"/>
                                  </p:stCondLst>
                                  <p:childTnLst>
                                    <p:set>
                                      <p:cBhvr>
                                        <p:cTn id="33" dur="1" fill="hold">
                                          <p:stCondLst>
                                            <p:cond delay="0"/>
                                          </p:stCondLst>
                                        </p:cTn>
                                        <p:tgtEl>
                                          <p:spTgt spid="24727"/>
                                        </p:tgtEl>
                                        <p:attrNameLst>
                                          <p:attrName>style.visibility</p:attrName>
                                        </p:attrNameLst>
                                      </p:cBhvr>
                                      <p:to>
                                        <p:strVal val="visible"/>
                                      </p:to>
                                    </p:set>
                                    <p:animEffect transition="in" filter="dissolve">
                                      <p:cBhvr>
                                        <p:cTn id="34" dur="500"/>
                                        <p:tgtEl>
                                          <p:spTgt spid="2472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4723"/>
                                        </p:tgtEl>
                                        <p:attrNameLst>
                                          <p:attrName>style.visibility</p:attrName>
                                        </p:attrNameLst>
                                      </p:cBhvr>
                                      <p:to>
                                        <p:strVal val="visible"/>
                                      </p:to>
                                    </p:set>
                                    <p:animEffect transition="in" filter="dissolve">
                                      <p:cBhvr>
                                        <p:cTn id="37" dur="500"/>
                                        <p:tgtEl>
                                          <p:spTgt spid="247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0730"/>
                                        </p:tgtEl>
                                        <p:attrNameLst>
                                          <p:attrName>style.visibility</p:attrName>
                                        </p:attrNameLst>
                                      </p:cBhvr>
                                      <p:to>
                                        <p:strVal val="visible"/>
                                      </p:to>
                                    </p:set>
                                    <p:animEffect transition="in" filter="dissolve">
                                      <p:cBhvr>
                                        <p:cTn id="42" dur="500"/>
                                        <p:tgtEl>
                                          <p:spTgt spid="30730"/>
                                        </p:tgtEl>
                                      </p:cBhvr>
                                    </p:animEffect>
                                  </p:childTnLst>
                                </p:cTn>
                              </p:par>
                            </p:childTnLst>
                          </p:cTn>
                        </p:par>
                        <p:par>
                          <p:cTn id="43" fill="hold" nodeType="afterGroup">
                            <p:stCondLst>
                              <p:cond delay="500"/>
                            </p:stCondLst>
                            <p:childTnLst>
                              <p:par>
                                <p:cTn id="44" presetID="56" presetClass="path" presetSubtype="0" accel="50000" decel="50000" fill="hold" nodeType="afterEffect">
                                  <p:stCondLst>
                                    <p:cond delay="0"/>
                                  </p:stCondLst>
                                  <p:childTnLst>
                                    <p:animMotion origin="layout" path="M 4.44444E-6 4.50867E-6 L 0.53559 -0.28648 " pathEditMode="relative" rAng="0" ptsTypes="AA">
                                      <p:cBhvr>
                                        <p:cTn id="45" dur="500" fill="hold"/>
                                        <p:tgtEl>
                                          <p:spTgt spid="30730"/>
                                        </p:tgtEl>
                                        <p:attrNameLst>
                                          <p:attrName>ppt_x</p:attrName>
                                          <p:attrName>ppt_y</p:attrName>
                                        </p:attrNameLst>
                                      </p:cBhvr>
                                      <p:rCtr x="268" y="-143"/>
                                    </p:animMotion>
                                  </p:childTnLst>
                                </p:cTn>
                              </p:par>
                              <p:par>
                                <p:cTn id="46" presetID="9" presetClass="entr" presetSubtype="0" fill="hold" grpId="0" nodeType="withEffect">
                                  <p:stCondLst>
                                    <p:cond delay="0"/>
                                  </p:stCondLst>
                                  <p:childTnLst>
                                    <p:set>
                                      <p:cBhvr>
                                        <p:cTn id="47" dur="1" fill="hold">
                                          <p:stCondLst>
                                            <p:cond delay="0"/>
                                          </p:stCondLst>
                                        </p:cTn>
                                        <p:tgtEl>
                                          <p:spTgt spid="24746"/>
                                        </p:tgtEl>
                                        <p:attrNameLst>
                                          <p:attrName>style.visibility</p:attrName>
                                        </p:attrNameLst>
                                      </p:cBhvr>
                                      <p:to>
                                        <p:strVal val="visible"/>
                                      </p:to>
                                    </p:set>
                                    <p:animEffect transition="in" filter="dissolve">
                                      <p:cBhvr>
                                        <p:cTn id="48" dur="500"/>
                                        <p:tgtEl>
                                          <p:spTgt spid="24746"/>
                                        </p:tgtEl>
                                      </p:cBhvr>
                                    </p:animEffect>
                                  </p:childTnLst>
                                </p:cTn>
                              </p:par>
                              <p:par>
                                <p:cTn id="49" presetID="9" presetClass="exit" presetSubtype="0" fill="hold" grpId="1" nodeType="withEffect">
                                  <p:stCondLst>
                                    <p:cond delay="0"/>
                                  </p:stCondLst>
                                  <p:childTnLst>
                                    <p:animEffect transition="out" filter="dissolve">
                                      <p:cBhvr>
                                        <p:cTn id="50" dur="1000"/>
                                        <p:tgtEl>
                                          <p:spTgt spid="24723"/>
                                        </p:tgtEl>
                                      </p:cBhvr>
                                    </p:animEffect>
                                    <p:set>
                                      <p:cBhvr>
                                        <p:cTn id="51" dur="1" fill="hold">
                                          <p:stCondLst>
                                            <p:cond delay="999"/>
                                          </p:stCondLst>
                                        </p:cTn>
                                        <p:tgtEl>
                                          <p:spTgt spid="24723"/>
                                        </p:tgtEl>
                                        <p:attrNameLst>
                                          <p:attrName>style.visibility</p:attrName>
                                        </p:attrNameLst>
                                      </p:cBhvr>
                                      <p:to>
                                        <p:strVal val="hidden"/>
                                      </p:to>
                                    </p:set>
                                  </p:childTnLst>
                                </p:cTn>
                              </p:par>
                              <p:par>
                                <p:cTn id="52" presetID="9" presetClass="entr" presetSubtype="0" fill="hold" nodeType="withEffect">
                                  <p:stCondLst>
                                    <p:cond delay="0"/>
                                  </p:stCondLst>
                                  <p:childTnLst>
                                    <p:set>
                                      <p:cBhvr>
                                        <p:cTn id="53" dur="1" fill="hold">
                                          <p:stCondLst>
                                            <p:cond delay="0"/>
                                          </p:stCondLst>
                                        </p:cTn>
                                        <p:tgtEl>
                                          <p:spTgt spid="30732"/>
                                        </p:tgtEl>
                                        <p:attrNameLst>
                                          <p:attrName>style.visibility</p:attrName>
                                        </p:attrNameLst>
                                      </p:cBhvr>
                                      <p:to>
                                        <p:strVal val="visible"/>
                                      </p:to>
                                    </p:set>
                                    <p:animEffect transition="in" filter="dissolve">
                                      <p:cBhvr>
                                        <p:cTn id="54" dur="500"/>
                                        <p:tgtEl>
                                          <p:spTgt spid="30732"/>
                                        </p:tgtEl>
                                      </p:cBhvr>
                                    </p:animEffect>
                                  </p:childTnLst>
                                </p:cTn>
                              </p:par>
                            </p:childTnLst>
                          </p:cTn>
                        </p:par>
                        <p:par>
                          <p:cTn id="55" fill="hold" nodeType="afterGroup">
                            <p:stCondLst>
                              <p:cond delay="1500"/>
                            </p:stCondLst>
                            <p:childTnLst>
                              <p:par>
                                <p:cTn id="56" presetID="9" presetClass="entr" presetSubtype="0" fill="hold" grpId="0" nodeType="afterEffect">
                                  <p:stCondLst>
                                    <p:cond delay="0"/>
                                  </p:stCondLst>
                                  <p:childTnLst>
                                    <p:set>
                                      <p:cBhvr>
                                        <p:cTn id="57" dur="1" fill="hold">
                                          <p:stCondLst>
                                            <p:cond delay="0"/>
                                          </p:stCondLst>
                                        </p:cTn>
                                        <p:tgtEl>
                                          <p:spTgt spid="24738"/>
                                        </p:tgtEl>
                                        <p:attrNameLst>
                                          <p:attrName>style.visibility</p:attrName>
                                        </p:attrNameLst>
                                      </p:cBhvr>
                                      <p:to>
                                        <p:strVal val="visible"/>
                                      </p:to>
                                    </p:set>
                                    <p:animEffect transition="in" filter="dissolve">
                                      <p:cBhvr>
                                        <p:cTn id="58" dur="500"/>
                                        <p:tgtEl>
                                          <p:spTgt spid="2473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30731"/>
                                        </p:tgtEl>
                                        <p:attrNameLst>
                                          <p:attrName>style.visibility</p:attrName>
                                        </p:attrNameLst>
                                      </p:cBhvr>
                                      <p:to>
                                        <p:strVal val="visible"/>
                                      </p:to>
                                    </p:set>
                                    <p:animEffect transition="in" filter="dissolve">
                                      <p:cBhvr>
                                        <p:cTn id="63" dur="500"/>
                                        <p:tgtEl>
                                          <p:spTgt spid="30731"/>
                                        </p:tgtEl>
                                      </p:cBhvr>
                                    </p:animEffect>
                                  </p:childTnLst>
                                </p:cTn>
                              </p:par>
                            </p:childTnLst>
                          </p:cTn>
                        </p:par>
                        <p:par>
                          <p:cTn id="64" fill="hold" nodeType="afterGroup">
                            <p:stCondLst>
                              <p:cond delay="500"/>
                            </p:stCondLst>
                            <p:childTnLst>
                              <p:par>
                                <p:cTn id="65" presetID="56" presetClass="path" presetSubtype="0" accel="50000" decel="50000" fill="hold" nodeType="afterEffect">
                                  <p:stCondLst>
                                    <p:cond delay="0"/>
                                  </p:stCondLst>
                                  <p:childTnLst>
                                    <p:animMotion origin="layout" path="M 1.38889E-6 -2.65896E-6 L 0.64844 -0.10867 " pathEditMode="relative" rAng="0" ptsTypes="AA">
                                      <p:cBhvr>
                                        <p:cTn id="66" dur="500" fill="hold"/>
                                        <p:tgtEl>
                                          <p:spTgt spid="30731"/>
                                        </p:tgtEl>
                                        <p:attrNameLst>
                                          <p:attrName>ppt_x</p:attrName>
                                          <p:attrName>ppt_y</p:attrName>
                                        </p:attrNameLst>
                                      </p:cBhvr>
                                      <p:rCtr x="324" y="-54"/>
                                    </p:animMotion>
                                  </p:childTnLst>
                                </p:cTn>
                              </p:par>
                              <p:par>
                                <p:cTn id="67" presetID="9" presetClass="entr" presetSubtype="0" fill="hold" grpId="0" nodeType="withEffect">
                                  <p:stCondLst>
                                    <p:cond delay="0"/>
                                  </p:stCondLst>
                                  <p:childTnLst>
                                    <p:set>
                                      <p:cBhvr>
                                        <p:cTn id="68" dur="1" fill="hold">
                                          <p:stCondLst>
                                            <p:cond delay="0"/>
                                          </p:stCondLst>
                                        </p:cTn>
                                        <p:tgtEl>
                                          <p:spTgt spid="24747"/>
                                        </p:tgtEl>
                                        <p:attrNameLst>
                                          <p:attrName>style.visibility</p:attrName>
                                        </p:attrNameLst>
                                      </p:cBhvr>
                                      <p:to>
                                        <p:strVal val="visible"/>
                                      </p:to>
                                    </p:set>
                                    <p:animEffect transition="in" filter="dissolve">
                                      <p:cBhvr>
                                        <p:cTn id="69" dur="500"/>
                                        <p:tgtEl>
                                          <p:spTgt spid="24747"/>
                                        </p:tgtEl>
                                      </p:cBhvr>
                                    </p:animEffect>
                                  </p:childTnLst>
                                </p:cTn>
                              </p:par>
                              <p:par>
                                <p:cTn id="70" presetID="9" presetClass="exit" presetSubtype="0" fill="hold" grpId="1" nodeType="withEffect">
                                  <p:stCondLst>
                                    <p:cond delay="0"/>
                                  </p:stCondLst>
                                  <p:childTnLst>
                                    <p:animEffect transition="out" filter="dissolve">
                                      <p:cBhvr>
                                        <p:cTn id="71" dur="1000"/>
                                        <p:tgtEl>
                                          <p:spTgt spid="24746"/>
                                        </p:tgtEl>
                                      </p:cBhvr>
                                    </p:animEffect>
                                    <p:set>
                                      <p:cBhvr>
                                        <p:cTn id="72" dur="1" fill="hold">
                                          <p:stCondLst>
                                            <p:cond delay="999"/>
                                          </p:stCondLst>
                                        </p:cTn>
                                        <p:tgtEl>
                                          <p:spTgt spid="24746"/>
                                        </p:tgtEl>
                                        <p:attrNameLst>
                                          <p:attrName>style.visibility</p:attrName>
                                        </p:attrNameLst>
                                      </p:cBhvr>
                                      <p:to>
                                        <p:strVal val="hidden"/>
                                      </p:to>
                                    </p:set>
                                  </p:childTnLst>
                                </p:cTn>
                              </p:par>
                              <p:par>
                                <p:cTn id="73" presetID="9" presetClass="entr" presetSubtype="0" fill="hold" nodeType="withEffect">
                                  <p:stCondLst>
                                    <p:cond delay="0"/>
                                  </p:stCondLst>
                                  <p:childTnLst>
                                    <p:set>
                                      <p:cBhvr>
                                        <p:cTn id="74" dur="1" fill="hold">
                                          <p:stCondLst>
                                            <p:cond delay="0"/>
                                          </p:stCondLst>
                                        </p:cTn>
                                        <p:tgtEl>
                                          <p:spTgt spid="30733"/>
                                        </p:tgtEl>
                                        <p:attrNameLst>
                                          <p:attrName>style.visibility</p:attrName>
                                        </p:attrNameLst>
                                      </p:cBhvr>
                                      <p:to>
                                        <p:strVal val="visible"/>
                                      </p:to>
                                    </p:set>
                                    <p:animEffect transition="in" filter="dissolve">
                                      <p:cBhvr>
                                        <p:cTn id="75" dur="500"/>
                                        <p:tgtEl>
                                          <p:spTgt spid="30733"/>
                                        </p:tgtEl>
                                      </p:cBhvr>
                                    </p:animEffect>
                                  </p:childTnLst>
                                </p:cTn>
                              </p:par>
                            </p:childTnLst>
                          </p:cTn>
                        </p:par>
                        <p:par>
                          <p:cTn id="76" fill="hold" nodeType="afterGroup">
                            <p:stCondLst>
                              <p:cond delay="1500"/>
                            </p:stCondLst>
                            <p:childTnLst>
                              <p:par>
                                <p:cTn id="77" presetID="9" presetClass="entr" presetSubtype="0" fill="hold" grpId="0" nodeType="afterEffect">
                                  <p:stCondLst>
                                    <p:cond delay="0"/>
                                  </p:stCondLst>
                                  <p:childTnLst>
                                    <p:set>
                                      <p:cBhvr>
                                        <p:cTn id="78" dur="1" fill="hold">
                                          <p:stCondLst>
                                            <p:cond delay="0"/>
                                          </p:stCondLst>
                                        </p:cTn>
                                        <p:tgtEl>
                                          <p:spTgt spid="24739"/>
                                        </p:tgtEl>
                                        <p:attrNameLst>
                                          <p:attrName>style.visibility</p:attrName>
                                        </p:attrNameLst>
                                      </p:cBhvr>
                                      <p:to>
                                        <p:strVal val="visible"/>
                                      </p:to>
                                    </p:set>
                                    <p:animEffect transition="in" filter="dissolve">
                                      <p:cBhvr>
                                        <p:cTn id="79" dur="500"/>
                                        <p:tgtEl>
                                          <p:spTgt spid="24739"/>
                                        </p:tgtEl>
                                      </p:cBhvr>
                                    </p:animEffect>
                                  </p:childTnLst>
                                </p:cTn>
                              </p:par>
                            </p:childTnLst>
                          </p:cTn>
                        </p:par>
                        <p:par>
                          <p:cTn id="80" fill="hold" nodeType="afterGroup">
                            <p:stCondLst>
                              <p:cond delay="2000"/>
                            </p:stCondLst>
                            <p:childTnLst>
                              <p:par>
                                <p:cTn id="81" presetID="9" presetClass="entr" presetSubtype="0" fill="hold" grpId="0" nodeType="afterEffect">
                                  <p:stCondLst>
                                    <p:cond delay="0"/>
                                  </p:stCondLst>
                                  <p:childTnLst>
                                    <p:set>
                                      <p:cBhvr>
                                        <p:cTn id="82" dur="1" fill="hold">
                                          <p:stCondLst>
                                            <p:cond delay="0"/>
                                          </p:stCondLst>
                                        </p:cTn>
                                        <p:tgtEl>
                                          <p:spTgt spid="24748">
                                            <p:txEl>
                                              <p:pRg st="0" end="0"/>
                                            </p:txEl>
                                          </p:spTgt>
                                        </p:tgtEl>
                                        <p:attrNameLst>
                                          <p:attrName>style.visibility</p:attrName>
                                        </p:attrNameLst>
                                      </p:cBhvr>
                                      <p:to>
                                        <p:strVal val="visible"/>
                                      </p:to>
                                    </p:set>
                                    <p:animEffect transition="in" filter="dissolve">
                                      <p:cBhvr>
                                        <p:cTn id="83" dur="500"/>
                                        <p:tgtEl>
                                          <p:spTgt spid="24748">
                                            <p:txEl>
                                              <p:pRg st="0" end="0"/>
                                            </p:txEl>
                                          </p:spTgt>
                                        </p:tgtEl>
                                      </p:cBhvr>
                                    </p:animEffect>
                                  </p:childTnLst>
                                </p:cTn>
                              </p:par>
                            </p:childTnLst>
                          </p:cTn>
                        </p:par>
                        <p:par>
                          <p:cTn id="84" fill="hold" nodeType="afterGroup">
                            <p:stCondLst>
                              <p:cond delay="2500"/>
                            </p:stCondLst>
                            <p:childTnLst>
                              <p:par>
                                <p:cTn id="85" presetID="9" presetClass="entr" presetSubtype="0" fill="hold" grpId="0" nodeType="afterEffect">
                                  <p:stCondLst>
                                    <p:cond delay="0"/>
                                  </p:stCondLst>
                                  <p:childTnLst>
                                    <p:set>
                                      <p:cBhvr>
                                        <p:cTn id="86" dur="1" fill="hold">
                                          <p:stCondLst>
                                            <p:cond delay="0"/>
                                          </p:stCondLst>
                                        </p:cTn>
                                        <p:tgtEl>
                                          <p:spTgt spid="24748">
                                            <p:txEl>
                                              <p:pRg st="1" end="1"/>
                                            </p:txEl>
                                          </p:spTgt>
                                        </p:tgtEl>
                                        <p:attrNameLst>
                                          <p:attrName>style.visibility</p:attrName>
                                        </p:attrNameLst>
                                      </p:cBhvr>
                                      <p:to>
                                        <p:strVal val="visible"/>
                                      </p:to>
                                    </p:set>
                                    <p:animEffect transition="in" filter="dissolve">
                                      <p:cBhvr>
                                        <p:cTn id="87" dur="500"/>
                                        <p:tgtEl>
                                          <p:spTgt spid="247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19" grpId="0"/>
      <p:bldP spid="24719" grpId="1"/>
      <p:bldP spid="24721" grpId="0"/>
      <p:bldP spid="24721" grpId="1"/>
      <p:bldP spid="24723" grpId="0"/>
      <p:bldP spid="24723" grpId="1"/>
      <p:bldP spid="24724" grpId="0"/>
      <p:bldP spid="24727" grpId="0"/>
      <p:bldP spid="24738" grpId="0"/>
      <p:bldP spid="24739" grpId="0"/>
      <p:bldP spid="24746" grpId="0"/>
      <p:bldP spid="24746" grpId="1"/>
      <p:bldP spid="24747" grpId="0"/>
      <p:bldP spid="2474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9BAB517F-470A-4726-A44C-346F07756B4F}" type="slidenum">
              <a:rPr lang="en-GB" smtClean="0"/>
              <a:pPr/>
              <a:t>32</a:t>
            </a:fld>
            <a:endParaRPr lang="en-GB" smtClean="0"/>
          </a:p>
        </p:txBody>
      </p:sp>
      <p:sp>
        <p:nvSpPr>
          <p:cNvPr id="36867" name="Date Placeholder 4"/>
          <p:cNvSpPr>
            <a:spLocks noGrp="1"/>
          </p:cNvSpPr>
          <p:nvPr>
            <p:ph type="dt" sz="quarter" idx="11"/>
          </p:nvPr>
        </p:nvSpPr>
        <p:spPr>
          <a:noFill/>
        </p:spPr>
        <p:txBody>
          <a:bodyPr/>
          <a:lstStyle/>
          <a:p>
            <a:fld id="{C3223CD1-3499-4F9D-8677-B27ADA182EAB}" type="datetime1">
              <a:rPr lang="en-GB" smtClean="0"/>
              <a:pPr/>
              <a:t>01/02/2018</a:t>
            </a:fld>
            <a:endParaRPr lang="en-GB" smtClean="0"/>
          </a:p>
        </p:txBody>
      </p:sp>
      <p:sp>
        <p:nvSpPr>
          <p:cNvPr id="36868"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a:xfrm>
            <a:off x="428625" y="425450"/>
            <a:ext cx="8229600" cy="6797675"/>
          </a:xfrm>
        </p:spPr>
        <p:txBody>
          <a:bodyPr/>
          <a:lstStyle/>
          <a:p>
            <a:pPr eaLnBrk="1" hangingPunct="1">
              <a:lnSpc>
                <a:spcPct val="90000"/>
              </a:lnSpc>
              <a:buFontTx/>
              <a:buNone/>
            </a:pPr>
            <a:r>
              <a:rPr lang="en-GB" sz="2800" smtClean="0"/>
              <a:t>FERTILE MATERIALS</a:t>
            </a:r>
          </a:p>
          <a:p>
            <a:pPr eaLnBrk="1" hangingPunct="1"/>
            <a:r>
              <a:rPr lang="en-GB" sz="2400" smtClean="0">
                <a:solidFill>
                  <a:srgbClr val="FF0000"/>
                </a:solidFill>
              </a:rPr>
              <a:t>URANIUM - 238</a:t>
            </a:r>
            <a:r>
              <a:rPr lang="en-GB" sz="2400" smtClean="0"/>
              <a:t> is </a:t>
            </a:r>
            <a:r>
              <a:rPr lang="en-GB" sz="2400" smtClean="0">
                <a:solidFill>
                  <a:srgbClr val="FF0000"/>
                </a:solidFill>
              </a:rPr>
              <a:t>FERTILE</a:t>
            </a:r>
            <a:r>
              <a:rPr lang="en-GB" sz="2400" smtClean="0"/>
              <a:t>  as is </a:t>
            </a:r>
            <a:r>
              <a:rPr lang="en-GB" sz="2400" smtClean="0">
                <a:solidFill>
                  <a:srgbClr val="FF0000"/>
                </a:solidFill>
              </a:rPr>
              <a:t>THORIUM - 232</a:t>
            </a:r>
            <a:r>
              <a:rPr lang="en-GB" sz="2400" smtClean="0"/>
              <a:t> which can be transmuted into </a:t>
            </a:r>
            <a:r>
              <a:rPr lang="en-GB" sz="2400" smtClean="0">
                <a:solidFill>
                  <a:srgbClr val="FF0000"/>
                </a:solidFill>
              </a:rPr>
              <a:t>URANIUM - 233</a:t>
            </a:r>
            <a:r>
              <a:rPr lang="en-GB" sz="2400" smtClean="0"/>
              <a:t>.</a:t>
            </a:r>
          </a:p>
          <a:p>
            <a:pPr eaLnBrk="1" hangingPunct="1"/>
            <a:r>
              <a:rPr lang="en-GB" sz="2400" smtClean="0">
                <a:solidFill>
                  <a:srgbClr val="0000FF"/>
                </a:solidFill>
              </a:rPr>
              <a:t>Naturally occurring </a:t>
            </a:r>
            <a:r>
              <a:rPr lang="en-GB" sz="2400" smtClean="0">
                <a:solidFill>
                  <a:srgbClr val="FF0000"/>
                </a:solidFill>
              </a:rPr>
              <a:t>URANIUM </a:t>
            </a:r>
            <a:r>
              <a:rPr lang="en-GB" sz="2400" smtClean="0">
                <a:solidFill>
                  <a:srgbClr val="0000FF"/>
                </a:solidFill>
              </a:rPr>
              <a:t>consists of </a:t>
            </a:r>
            <a:r>
              <a:rPr lang="en-GB" sz="2400" smtClean="0">
                <a:solidFill>
                  <a:srgbClr val="FF0000"/>
                </a:solidFill>
              </a:rPr>
              <a:t>99.3% </a:t>
            </a:r>
            <a:r>
              <a:rPr lang="en-GB" sz="2400" baseline="30000" smtClean="0">
                <a:solidFill>
                  <a:srgbClr val="FF0000"/>
                </a:solidFill>
              </a:rPr>
              <a:t>238</a:t>
            </a:r>
            <a:r>
              <a:rPr lang="en-GB" sz="2400" smtClean="0">
                <a:solidFill>
                  <a:srgbClr val="FF0000"/>
                </a:solidFill>
              </a:rPr>
              <a:t>U</a:t>
            </a:r>
            <a:r>
              <a:rPr lang="en-GB" sz="2400" smtClean="0">
                <a:solidFill>
                  <a:srgbClr val="0000FF"/>
                </a:solidFill>
              </a:rPr>
              <a:t> which is </a:t>
            </a:r>
            <a:r>
              <a:rPr lang="en-GB" sz="2400" smtClean="0">
                <a:solidFill>
                  <a:srgbClr val="FF0000"/>
                </a:solidFill>
              </a:rPr>
              <a:t>FERTILE</a:t>
            </a:r>
            <a:r>
              <a:rPr lang="en-GB" sz="2400" smtClean="0">
                <a:solidFill>
                  <a:srgbClr val="0000FF"/>
                </a:solidFill>
              </a:rPr>
              <a:t> and </a:t>
            </a:r>
            <a:r>
              <a:rPr lang="en-GB" sz="2400" smtClean="0">
                <a:solidFill>
                  <a:srgbClr val="FF0000"/>
                </a:solidFill>
              </a:rPr>
              <a:t>NOT FISSILE</a:t>
            </a:r>
            <a:r>
              <a:rPr lang="en-GB" sz="2400" smtClean="0">
                <a:solidFill>
                  <a:srgbClr val="0000FF"/>
                </a:solidFill>
              </a:rPr>
              <a:t>, and </a:t>
            </a:r>
            <a:r>
              <a:rPr lang="en-GB" sz="2400" smtClean="0">
                <a:solidFill>
                  <a:srgbClr val="FF0000"/>
                </a:solidFill>
              </a:rPr>
              <a:t>0.7% of </a:t>
            </a:r>
            <a:r>
              <a:rPr lang="en-GB" sz="2400" baseline="30000" smtClean="0">
                <a:solidFill>
                  <a:srgbClr val="FF0000"/>
                </a:solidFill>
              </a:rPr>
              <a:t>235</a:t>
            </a:r>
            <a:r>
              <a:rPr lang="en-GB" sz="2400" smtClean="0">
                <a:solidFill>
                  <a:srgbClr val="FF0000"/>
                </a:solidFill>
              </a:rPr>
              <a:t>U</a:t>
            </a:r>
            <a:r>
              <a:rPr lang="en-GB" sz="2400" smtClean="0">
                <a:solidFill>
                  <a:srgbClr val="0000FF"/>
                </a:solidFill>
              </a:rPr>
              <a:t> which is </a:t>
            </a:r>
            <a:r>
              <a:rPr lang="en-GB" sz="2400" smtClean="0">
                <a:solidFill>
                  <a:srgbClr val="FF0000"/>
                </a:solidFill>
              </a:rPr>
              <a:t>FISSILE</a:t>
            </a:r>
            <a:r>
              <a:rPr lang="en-GB" sz="2400" smtClean="0">
                <a:solidFill>
                  <a:srgbClr val="0000FF"/>
                </a:solidFill>
              </a:rPr>
              <a:t>.  Normal reactors primarily use the </a:t>
            </a:r>
            <a:r>
              <a:rPr lang="en-GB" sz="2400" smtClean="0">
                <a:solidFill>
                  <a:srgbClr val="FF0000"/>
                </a:solidFill>
              </a:rPr>
              <a:t>FISSILE</a:t>
            </a:r>
            <a:r>
              <a:rPr lang="en-GB" sz="2400" smtClean="0">
                <a:solidFill>
                  <a:srgbClr val="0000FF"/>
                </a:solidFill>
              </a:rPr>
              <a:t> properties of </a:t>
            </a:r>
            <a:r>
              <a:rPr lang="en-GB" sz="2400" baseline="30000" smtClean="0">
                <a:solidFill>
                  <a:srgbClr val="FF0000"/>
                </a:solidFill>
              </a:rPr>
              <a:t>235</a:t>
            </a:r>
            <a:r>
              <a:rPr lang="en-GB" sz="2400" smtClean="0">
                <a:solidFill>
                  <a:srgbClr val="FF0000"/>
                </a:solidFill>
              </a:rPr>
              <a:t>U</a:t>
            </a:r>
            <a:r>
              <a:rPr lang="en-GB" sz="2400" smtClean="0">
                <a:solidFill>
                  <a:srgbClr val="0000FF"/>
                </a:solidFill>
              </a:rPr>
              <a:t>.</a:t>
            </a:r>
          </a:p>
          <a:p>
            <a:pPr eaLnBrk="1" hangingPunct="1"/>
            <a:r>
              <a:rPr lang="en-GB" sz="2400" smtClean="0"/>
              <a:t>In natural form, URANIUM CANNOT sustain a chain reaction:  free neutrons are travelling fast to successfully cause another FISSION, or are lost to the surrounds.  </a:t>
            </a:r>
          </a:p>
          <a:p>
            <a:pPr eaLnBrk="1" hangingPunct="1"/>
            <a:r>
              <a:rPr lang="en-GB" sz="2400" smtClean="0">
                <a:solidFill>
                  <a:srgbClr val="FF0000"/>
                </a:solidFill>
              </a:rPr>
              <a:t>MODERATORS are thus needed to slow down/and or reflect the neutrons in a normal FISSION REACTOR.</a:t>
            </a:r>
          </a:p>
          <a:p>
            <a:pPr eaLnBrk="1" hangingPunct="1"/>
            <a:r>
              <a:rPr lang="en-GB" sz="2400" smtClean="0">
                <a:solidFill>
                  <a:srgbClr val="0000FF"/>
                </a:solidFill>
              </a:rPr>
              <a:t>The Resource Base of </a:t>
            </a:r>
            <a:r>
              <a:rPr lang="en-GB" sz="2400" baseline="30000" smtClean="0">
                <a:solidFill>
                  <a:srgbClr val="0000FF"/>
                </a:solidFill>
              </a:rPr>
              <a:t>235</a:t>
            </a:r>
            <a:r>
              <a:rPr lang="en-GB" sz="2400" smtClean="0">
                <a:solidFill>
                  <a:srgbClr val="0000FF"/>
                </a:solidFill>
              </a:rPr>
              <a:t>U is only decades</a:t>
            </a:r>
          </a:p>
          <a:p>
            <a:pPr eaLnBrk="1" hangingPunct="1"/>
            <a:r>
              <a:rPr lang="en-GB" sz="2400" smtClean="0"/>
              <a:t>But using a Breeder Reactor Plutonium can be produced from non-fissile </a:t>
            </a:r>
            <a:r>
              <a:rPr lang="en-GB" sz="2400" baseline="30000" smtClean="0"/>
              <a:t>238</a:t>
            </a:r>
            <a:r>
              <a:rPr lang="en-GB" sz="2400" smtClean="0"/>
              <a:t>U producing </a:t>
            </a:r>
            <a:r>
              <a:rPr lang="en-GB" sz="2400" baseline="30000" smtClean="0"/>
              <a:t>239</a:t>
            </a:r>
            <a:r>
              <a:rPr lang="en-GB" sz="2400" smtClean="0"/>
              <a:t>Pu and extending the resource base by a factor of 50+   </a:t>
            </a:r>
          </a:p>
        </p:txBody>
      </p:sp>
      <p:sp>
        <p:nvSpPr>
          <p:cNvPr id="36870"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(20)</a:t>
            </a:r>
            <a:endParaRPr lang="en-GB" sz="28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Effect transition="in" filter="dissolve">
                                      <p:cBhvr>
                                        <p:cTn id="7" dur="500"/>
                                        <p:tgtEl>
                                          <p:spTgt spid="665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dissolve">
                                      <p:cBhvr>
                                        <p:cTn id="12" dur="500"/>
                                        <p:tgtEl>
                                          <p:spTgt spid="665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6563">
                                            <p:txEl>
                                              <p:pRg st="3" end="3"/>
                                            </p:txEl>
                                          </p:spTgt>
                                        </p:tgtEl>
                                        <p:attrNameLst>
                                          <p:attrName>style.visibility</p:attrName>
                                        </p:attrNameLst>
                                      </p:cBhvr>
                                      <p:to>
                                        <p:strVal val="visible"/>
                                      </p:to>
                                    </p:set>
                                    <p:animEffect transition="in" filter="dissolve">
                                      <p:cBhvr>
                                        <p:cTn id="17" dur="500"/>
                                        <p:tgtEl>
                                          <p:spTgt spid="665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6563">
                                            <p:txEl>
                                              <p:pRg st="4" end="4"/>
                                            </p:txEl>
                                          </p:spTgt>
                                        </p:tgtEl>
                                        <p:attrNameLst>
                                          <p:attrName>style.visibility</p:attrName>
                                        </p:attrNameLst>
                                      </p:cBhvr>
                                      <p:to>
                                        <p:strVal val="visible"/>
                                      </p:to>
                                    </p:set>
                                    <p:animEffect transition="in" filter="dissolve">
                                      <p:cBhvr>
                                        <p:cTn id="22" dur="500"/>
                                        <p:tgtEl>
                                          <p:spTgt spid="665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6563">
                                            <p:txEl>
                                              <p:pRg st="5" end="5"/>
                                            </p:txEl>
                                          </p:spTgt>
                                        </p:tgtEl>
                                        <p:attrNameLst>
                                          <p:attrName>style.visibility</p:attrName>
                                        </p:attrNameLst>
                                      </p:cBhvr>
                                      <p:to>
                                        <p:strVal val="visible"/>
                                      </p:to>
                                    </p:set>
                                    <p:animEffect transition="in" filter="dissolve">
                                      <p:cBhvr>
                                        <p:cTn id="27" dur="500"/>
                                        <p:tgtEl>
                                          <p:spTgt spid="6656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6563">
                                            <p:txEl>
                                              <p:pRg st="6" end="6"/>
                                            </p:txEl>
                                          </p:spTgt>
                                        </p:tgtEl>
                                        <p:attrNameLst>
                                          <p:attrName>style.visibility</p:attrName>
                                        </p:attrNameLst>
                                      </p:cBhvr>
                                      <p:to>
                                        <p:strVal val="visible"/>
                                      </p:to>
                                    </p:set>
                                    <p:animEffect transition="in" filter="dissolve">
                                      <p:cBhvr>
                                        <p:cTn id="32" dur="500"/>
                                        <p:tgtEl>
                                          <p:spTgt spid="66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61A478F7-7DED-4EBA-B6EA-6C2ACBCF79F0}" type="slidenum">
              <a:rPr lang="en-GB" smtClean="0"/>
              <a:pPr/>
              <a:t>33</a:t>
            </a:fld>
            <a:endParaRPr lang="en-GB" smtClean="0"/>
          </a:p>
        </p:txBody>
      </p:sp>
      <p:sp>
        <p:nvSpPr>
          <p:cNvPr id="71206" name="Freeform 550" descr="75%"/>
          <p:cNvSpPr>
            <a:spLocks/>
          </p:cNvSpPr>
          <p:nvPr/>
        </p:nvSpPr>
        <p:spPr bwMode="auto">
          <a:xfrm>
            <a:off x="3482975" y="2833688"/>
            <a:ext cx="1435100" cy="1473200"/>
          </a:xfrm>
          <a:custGeom>
            <a:avLst/>
            <a:gdLst>
              <a:gd name="T0" fmla="*/ 0 w 904"/>
              <a:gd name="T1" fmla="*/ 2147483647 h 928"/>
              <a:gd name="T2" fmla="*/ 2147483647 w 904"/>
              <a:gd name="T3" fmla="*/ 0 h 928"/>
              <a:gd name="T4" fmla="*/ 2147483647 w 904"/>
              <a:gd name="T5" fmla="*/ 2147483647 h 928"/>
              <a:gd name="T6" fmla="*/ 2147483647 w 904"/>
              <a:gd name="T7" fmla="*/ 2147483647 h 928"/>
              <a:gd name="T8" fmla="*/ 0 w 904"/>
              <a:gd name="T9" fmla="*/ 2147483647 h 928"/>
              <a:gd name="T10" fmla="*/ 0 60000 65536"/>
              <a:gd name="T11" fmla="*/ 0 60000 65536"/>
              <a:gd name="T12" fmla="*/ 0 60000 65536"/>
              <a:gd name="T13" fmla="*/ 0 60000 65536"/>
              <a:gd name="T14" fmla="*/ 0 60000 65536"/>
              <a:gd name="T15" fmla="*/ 0 w 904"/>
              <a:gd name="T16" fmla="*/ 0 h 928"/>
              <a:gd name="T17" fmla="*/ 904 w 904"/>
              <a:gd name="T18" fmla="*/ 928 h 928"/>
            </a:gdLst>
            <a:ahLst/>
            <a:cxnLst>
              <a:cxn ang="T10">
                <a:pos x="T0" y="T1"/>
              </a:cxn>
              <a:cxn ang="T11">
                <a:pos x="T2" y="T3"/>
              </a:cxn>
              <a:cxn ang="T12">
                <a:pos x="T4" y="T5"/>
              </a:cxn>
              <a:cxn ang="T13">
                <a:pos x="T6" y="T7"/>
              </a:cxn>
              <a:cxn ang="T14">
                <a:pos x="T8" y="T9"/>
              </a:cxn>
            </a:cxnLst>
            <a:rect l="T15" t="T16" r="T17" b="T18"/>
            <a:pathLst>
              <a:path w="904" h="928">
                <a:moveTo>
                  <a:pt x="0" y="784"/>
                </a:moveTo>
                <a:lnTo>
                  <a:pt x="736" y="0"/>
                </a:lnTo>
                <a:lnTo>
                  <a:pt x="904" y="160"/>
                </a:lnTo>
                <a:lnTo>
                  <a:pt x="152" y="928"/>
                </a:lnTo>
                <a:lnTo>
                  <a:pt x="0" y="784"/>
                </a:lnTo>
                <a:close/>
              </a:path>
            </a:pathLst>
          </a:custGeom>
          <a:pattFill prst="pct75">
            <a:fgClr>
              <a:srgbClr val="C18211"/>
            </a:fgClr>
            <a:bgClr>
              <a:schemeClr val="bg1"/>
            </a:bgClr>
          </a:pattFill>
          <a:ln w="9525">
            <a:solidFill>
              <a:schemeClr val="tx1"/>
            </a:solidFill>
            <a:round/>
            <a:headEnd/>
            <a:tailEnd/>
          </a:ln>
        </p:spPr>
        <p:txBody>
          <a:bodyPr/>
          <a:lstStyle/>
          <a:p>
            <a:endParaRPr lang="en-GB"/>
          </a:p>
        </p:txBody>
      </p:sp>
      <p:sp>
        <p:nvSpPr>
          <p:cNvPr id="37892" name="Rectangle 2"/>
          <p:cNvSpPr>
            <a:spLocks noGrp="1" noChangeArrowheads="1"/>
          </p:cNvSpPr>
          <p:nvPr>
            <p:ph type="title"/>
          </p:nvPr>
        </p:nvSpPr>
        <p:spPr/>
        <p:txBody>
          <a:bodyPr/>
          <a:lstStyle/>
          <a:p>
            <a:pPr eaLnBrk="1" hangingPunct="1"/>
            <a:endParaRPr lang="en-US" smtClean="0"/>
          </a:p>
        </p:txBody>
      </p:sp>
      <p:grpSp>
        <p:nvGrpSpPr>
          <p:cNvPr id="2" name="Group 3"/>
          <p:cNvGrpSpPr>
            <a:grpSpLocks/>
          </p:cNvGrpSpPr>
          <p:nvPr/>
        </p:nvGrpSpPr>
        <p:grpSpPr bwMode="auto">
          <a:xfrm rot="-2700000">
            <a:off x="1987550" y="1182688"/>
            <a:ext cx="968375" cy="1625600"/>
            <a:chOff x="1701" y="1480"/>
            <a:chExt cx="1088" cy="1698"/>
          </a:xfrm>
        </p:grpSpPr>
        <p:grpSp>
          <p:nvGrpSpPr>
            <p:cNvPr id="38386" name="Group 4"/>
            <p:cNvGrpSpPr>
              <a:grpSpLocks/>
            </p:cNvGrpSpPr>
            <p:nvPr/>
          </p:nvGrpSpPr>
          <p:grpSpPr bwMode="auto">
            <a:xfrm rot="3120000">
              <a:off x="1724" y="1865"/>
              <a:ext cx="952" cy="997"/>
              <a:chOff x="839" y="527"/>
              <a:chExt cx="952" cy="997"/>
            </a:xfrm>
          </p:grpSpPr>
          <p:pic>
            <p:nvPicPr>
              <p:cNvPr id="38411" name="Picture 5" descr="REACT3"/>
              <p:cNvPicPr>
                <a:picLocks noChangeAspect="1" noChangeArrowheads="1"/>
              </p:cNvPicPr>
              <p:nvPr/>
            </p:nvPicPr>
            <p:blipFill>
              <a:blip r:embed="rId4" cstate="print"/>
              <a:srcRect/>
              <a:stretch>
                <a:fillRect/>
              </a:stretch>
            </p:blipFill>
            <p:spPr bwMode="auto">
              <a:xfrm>
                <a:off x="839" y="708"/>
                <a:ext cx="305" cy="363"/>
              </a:xfrm>
              <a:prstGeom prst="rect">
                <a:avLst/>
              </a:prstGeom>
              <a:noFill/>
              <a:ln w="9525">
                <a:noFill/>
                <a:miter lim="800000"/>
                <a:headEnd/>
                <a:tailEnd/>
              </a:ln>
            </p:spPr>
          </p:pic>
          <p:grpSp>
            <p:nvGrpSpPr>
              <p:cNvPr id="38412" name="Group 6"/>
              <p:cNvGrpSpPr>
                <a:grpSpLocks/>
              </p:cNvGrpSpPr>
              <p:nvPr/>
            </p:nvGrpSpPr>
            <p:grpSpPr bwMode="auto">
              <a:xfrm>
                <a:off x="1247" y="935"/>
                <a:ext cx="525" cy="500"/>
                <a:chOff x="657" y="2387"/>
                <a:chExt cx="525" cy="500"/>
              </a:xfrm>
            </p:grpSpPr>
            <p:grpSp>
              <p:nvGrpSpPr>
                <p:cNvPr id="38424" name="Group 7"/>
                <p:cNvGrpSpPr>
                  <a:grpSpLocks/>
                </p:cNvGrpSpPr>
                <p:nvPr/>
              </p:nvGrpSpPr>
              <p:grpSpPr bwMode="auto">
                <a:xfrm>
                  <a:off x="703" y="2387"/>
                  <a:ext cx="479" cy="409"/>
                  <a:chOff x="703" y="2387"/>
                  <a:chExt cx="479" cy="409"/>
                </a:xfrm>
              </p:grpSpPr>
              <p:grpSp>
                <p:nvGrpSpPr>
                  <p:cNvPr id="38434" name="Group 8"/>
                  <p:cNvGrpSpPr>
                    <a:grpSpLocks/>
                  </p:cNvGrpSpPr>
                  <p:nvPr/>
                </p:nvGrpSpPr>
                <p:grpSpPr bwMode="auto">
                  <a:xfrm>
                    <a:off x="748" y="2387"/>
                    <a:ext cx="434" cy="409"/>
                    <a:chOff x="748" y="2387"/>
                    <a:chExt cx="434" cy="409"/>
                  </a:xfrm>
                </p:grpSpPr>
                <p:pic>
                  <p:nvPicPr>
                    <p:cNvPr id="38439" name="Picture 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440" name="Picture 1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441" name="Picture 1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435" name="Group 12"/>
                  <p:cNvGrpSpPr>
                    <a:grpSpLocks/>
                  </p:cNvGrpSpPr>
                  <p:nvPr/>
                </p:nvGrpSpPr>
                <p:grpSpPr bwMode="auto">
                  <a:xfrm>
                    <a:off x="703" y="2387"/>
                    <a:ext cx="434" cy="409"/>
                    <a:chOff x="748" y="2387"/>
                    <a:chExt cx="434" cy="409"/>
                  </a:xfrm>
                </p:grpSpPr>
                <p:pic>
                  <p:nvPicPr>
                    <p:cNvPr id="38436" name="Picture 1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437" name="Picture 1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438" name="Picture 1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8425" name="Group 16"/>
                <p:cNvGrpSpPr>
                  <a:grpSpLocks/>
                </p:cNvGrpSpPr>
                <p:nvPr/>
              </p:nvGrpSpPr>
              <p:grpSpPr bwMode="auto">
                <a:xfrm rot="10800000">
                  <a:off x="657" y="2478"/>
                  <a:ext cx="479" cy="409"/>
                  <a:chOff x="703" y="2387"/>
                  <a:chExt cx="479" cy="409"/>
                </a:xfrm>
              </p:grpSpPr>
              <p:grpSp>
                <p:nvGrpSpPr>
                  <p:cNvPr id="38426" name="Group 17"/>
                  <p:cNvGrpSpPr>
                    <a:grpSpLocks/>
                  </p:cNvGrpSpPr>
                  <p:nvPr/>
                </p:nvGrpSpPr>
                <p:grpSpPr bwMode="auto">
                  <a:xfrm>
                    <a:off x="748" y="2387"/>
                    <a:ext cx="434" cy="409"/>
                    <a:chOff x="748" y="2387"/>
                    <a:chExt cx="434" cy="409"/>
                  </a:xfrm>
                </p:grpSpPr>
                <p:pic>
                  <p:nvPicPr>
                    <p:cNvPr id="38431" name="Picture 18"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432" name="Picture 19"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433" name="Picture 20"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427" name="Group 21"/>
                  <p:cNvGrpSpPr>
                    <a:grpSpLocks/>
                  </p:cNvGrpSpPr>
                  <p:nvPr/>
                </p:nvGrpSpPr>
                <p:grpSpPr bwMode="auto">
                  <a:xfrm>
                    <a:off x="703" y="2387"/>
                    <a:ext cx="434" cy="409"/>
                    <a:chOff x="748" y="2387"/>
                    <a:chExt cx="434" cy="409"/>
                  </a:xfrm>
                </p:grpSpPr>
                <p:pic>
                  <p:nvPicPr>
                    <p:cNvPr id="38428" name="Picture 2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429" name="Picture 2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430" name="Picture 2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8413" name="Picture 25" descr="REACT3"/>
              <p:cNvPicPr>
                <a:picLocks noChangeAspect="1" noChangeArrowheads="1"/>
              </p:cNvPicPr>
              <p:nvPr/>
            </p:nvPicPr>
            <p:blipFill>
              <a:blip r:embed="rId4" cstate="print"/>
              <a:srcRect/>
              <a:stretch>
                <a:fillRect/>
              </a:stretch>
            </p:blipFill>
            <p:spPr bwMode="auto">
              <a:xfrm>
                <a:off x="1202" y="1116"/>
                <a:ext cx="343" cy="408"/>
              </a:xfrm>
              <a:prstGeom prst="rect">
                <a:avLst/>
              </a:prstGeom>
              <a:noFill/>
              <a:ln w="9525">
                <a:noFill/>
                <a:miter lim="800000"/>
                <a:headEnd/>
                <a:tailEnd/>
              </a:ln>
            </p:spPr>
          </p:pic>
          <p:pic>
            <p:nvPicPr>
              <p:cNvPr id="38414" name="Picture 26" descr="REACT3"/>
              <p:cNvPicPr>
                <a:picLocks noChangeAspect="1" noChangeArrowheads="1"/>
              </p:cNvPicPr>
              <p:nvPr/>
            </p:nvPicPr>
            <p:blipFill>
              <a:blip r:embed="rId4" cstate="print"/>
              <a:srcRect/>
              <a:stretch>
                <a:fillRect/>
              </a:stretch>
            </p:blipFill>
            <p:spPr bwMode="auto">
              <a:xfrm>
                <a:off x="1429" y="708"/>
                <a:ext cx="343" cy="408"/>
              </a:xfrm>
              <a:prstGeom prst="rect">
                <a:avLst/>
              </a:prstGeom>
              <a:noFill/>
              <a:ln w="9525">
                <a:noFill/>
                <a:miter lim="800000"/>
                <a:headEnd/>
                <a:tailEnd/>
              </a:ln>
            </p:spPr>
          </p:pic>
          <p:pic>
            <p:nvPicPr>
              <p:cNvPr id="38415" name="Picture 27" descr="REACT3"/>
              <p:cNvPicPr>
                <a:picLocks noChangeAspect="1" noChangeArrowheads="1"/>
              </p:cNvPicPr>
              <p:nvPr/>
            </p:nvPicPr>
            <p:blipFill>
              <a:blip r:embed="rId4" cstate="print"/>
              <a:srcRect/>
              <a:stretch>
                <a:fillRect/>
              </a:stretch>
            </p:blipFill>
            <p:spPr bwMode="auto">
              <a:xfrm rot="10800000">
                <a:off x="1157" y="980"/>
                <a:ext cx="343" cy="408"/>
              </a:xfrm>
              <a:prstGeom prst="rect">
                <a:avLst/>
              </a:prstGeom>
              <a:noFill/>
              <a:ln w="9525">
                <a:noFill/>
                <a:miter lim="800000"/>
                <a:headEnd/>
                <a:tailEnd/>
              </a:ln>
            </p:spPr>
          </p:pic>
          <p:pic>
            <p:nvPicPr>
              <p:cNvPr id="38416" name="Picture 28" descr="REACT3"/>
              <p:cNvPicPr>
                <a:picLocks noChangeAspect="1" noChangeArrowheads="1"/>
              </p:cNvPicPr>
              <p:nvPr/>
            </p:nvPicPr>
            <p:blipFill>
              <a:blip r:embed="rId4" cstate="print"/>
              <a:srcRect/>
              <a:stretch>
                <a:fillRect/>
              </a:stretch>
            </p:blipFill>
            <p:spPr bwMode="auto">
              <a:xfrm rot="10800000">
                <a:off x="1247" y="753"/>
                <a:ext cx="343" cy="408"/>
              </a:xfrm>
              <a:prstGeom prst="rect">
                <a:avLst/>
              </a:prstGeom>
              <a:noFill/>
              <a:ln w="9525">
                <a:noFill/>
                <a:miter lim="800000"/>
                <a:headEnd/>
                <a:tailEnd/>
              </a:ln>
            </p:spPr>
          </p:pic>
          <p:pic>
            <p:nvPicPr>
              <p:cNvPr id="38417" name="Picture 29" descr="REACT3"/>
              <p:cNvPicPr>
                <a:picLocks noChangeAspect="1" noChangeArrowheads="1"/>
              </p:cNvPicPr>
              <p:nvPr/>
            </p:nvPicPr>
            <p:blipFill>
              <a:blip r:embed="rId4" cstate="print"/>
              <a:srcRect/>
              <a:stretch>
                <a:fillRect/>
              </a:stretch>
            </p:blipFill>
            <p:spPr bwMode="auto">
              <a:xfrm rot="5400000">
                <a:off x="1098" y="767"/>
                <a:ext cx="343" cy="408"/>
              </a:xfrm>
              <a:prstGeom prst="rect">
                <a:avLst/>
              </a:prstGeom>
              <a:noFill/>
              <a:ln w="9525">
                <a:noFill/>
                <a:miter lim="800000"/>
                <a:headEnd/>
                <a:tailEnd/>
              </a:ln>
            </p:spPr>
          </p:pic>
          <p:pic>
            <p:nvPicPr>
              <p:cNvPr id="38418" name="Picture 30" descr="REACT3"/>
              <p:cNvPicPr>
                <a:picLocks noChangeAspect="1" noChangeArrowheads="1"/>
              </p:cNvPicPr>
              <p:nvPr/>
            </p:nvPicPr>
            <p:blipFill>
              <a:blip r:embed="rId4" cstate="print"/>
              <a:srcRect/>
              <a:stretch>
                <a:fillRect/>
              </a:stretch>
            </p:blipFill>
            <p:spPr bwMode="auto">
              <a:xfrm rot="10800000">
                <a:off x="975" y="663"/>
                <a:ext cx="343" cy="408"/>
              </a:xfrm>
              <a:prstGeom prst="rect">
                <a:avLst/>
              </a:prstGeom>
              <a:noFill/>
              <a:ln w="9525">
                <a:noFill/>
                <a:miter lim="800000"/>
                <a:headEnd/>
                <a:tailEnd/>
              </a:ln>
            </p:spPr>
          </p:pic>
          <p:pic>
            <p:nvPicPr>
              <p:cNvPr id="38419" name="Picture 31" descr="REACT3"/>
              <p:cNvPicPr>
                <a:picLocks noChangeAspect="1" noChangeArrowheads="1"/>
              </p:cNvPicPr>
              <p:nvPr/>
            </p:nvPicPr>
            <p:blipFill>
              <a:blip r:embed="rId4" cstate="print"/>
              <a:srcRect/>
              <a:stretch>
                <a:fillRect/>
              </a:stretch>
            </p:blipFill>
            <p:spPr bwMode="auto">
              <a:xfrm rot="5400000">
                <a:off x="1279" y="585"/>
                <a:ext cx="343" cy="408"/>
              </a:xfrm>
              <a:prstGeom prst="rect">
                <a:avLst/>
              </a:prstGeom>
              <a:noFill/>
              <a:ln w="9525">
                <a:noFill/>
                <a:miter lim="800000"/>
                <a:headEnd/>
                <a:tailEnd/>
              </a:ln>
            </p:spPr>
          </p:pic>
          <p:pic>
            <p:nvPicPr>
              <p:cNvPr id="38420" name="Picture 32" descr="REACT3"/>
              <p:cNvPicPr>
                <a:picLocks noChangeAspect="1" noChangeArrowheads="1"/>
              </p:cNvPicPr>
              <p:nvPr/>
            </p:nvPicPr>
            <p:blipFill>
              <a:blip r:embed="rId4" cstate="print"/>
              <a:srcRect/>
              <a:stretch>
                <a:fillRect/>
              </a:stretch>
            </p:blipFill>
            <p:spPr bwMode="auto">
              <a:xfrm rot="-5400000">
                <a:off x="1415" y="540"/>
                <a:ext cx="343" cy="408"/>
              </a:xfrm>
              <a:prstGeom prst="rect">
                <a:avLst/>
              </a:prstGeom>
              <a:noFill/>
              <a:ln w="9525">
                <a:noFill/>
                <a:miter lim="800000"/>
                <a:headEnd/>
                <a:tailEnd/>
              </a:ln>
            </p:spPr>
          </p:pic>
          <p:pic>
            <p:nvPicPr>
              <p:cNvPr id="38421" name="Picture 33" descr="REACT3"/>
              <p:cNvPicPr>
                <a:picLocks noChangeAspect="1" noChangeArrowheads="1"/>
              </p:cNvPicPr>
              <p:nvPr/>
            </p:nvPicPr>
            <p:blipFill>
              <a:blip r:embed="rId4" cstate="print"/>
              <a:srcRect/>
              <a:stretch>
                <a:fillRect/>
              </a:stretch>
            </p:blipFill>
            <p:spPr bwMode="auto">
              <a:xfrm>
                <a:off x="975" y="980"/>
                <a:ext cx="343" cy="408"/>
              </a:xfrm>
              <a:prstGeom prst="rect">
                <a:avLst/>
              </a:prstGeom>
              <a:noFill/>
              <a:ln w="9525">
                <a:noFill/>
                <a:miter lim="800000"/>
                <a:headEnd/>
                <a:tailEnd/>
              </a:ln>
            </p:spPr>
          </p:pic>
          <p:pic>
            <p:nvPicPr>
              <p:cNvPr id="38422" name="Picture 34" descr="REACT3"/>
              <p:cNvPicPr>
                <a:picLocks noChangeAspect="1" noChangeArrowheads="1"/>
              </p:cNvPicPr>
              <p:nvPr/>
            </p:nvPicPr>
            <p:blipFill>
              <a:blip r:embed="rId4" cstate="print"/>
              <a:srcRect/>
              <a:stretch>
                <a:fillRect/>
              </a:stretch>
            </p:blipFill>
            <p:spPr bwMode="auto">
              <a:xfrm rot="10800000">
                <a:off x="1111" y="527"/>
                <a:ext cx="343" cy="408"/>
              </a:xfrm>
              <a:prstGeom prst="rect">
                <a:avLst/>
              </a:prstGeom>
              <a:noFill/>
              <a:ln w="9525">
                <a:noFill/>
                <a:miter lim="800000"/>
                <a:headEnd/>
                <a:tailEnd/>
              </a:ln>
            </p:spPr>
          </p:pic>
          <p:pic>
            <p:nvPicPr>
              <p:cNvPr id="38423" name="Picture 35" descr="REACT3"/>
              <p:cNvPicPr>
                <a:picLocks noChangeAspect="1" noChangeArrowheads="1"/>
              </p:cNvPicPr>
              <p:nvPr/>
            </p:nvPicPr>
            <p:blipFill>
              <a:blip r:embed="rId4" cstate="print"/>
              <a:srcRect/>
              <a:stretch>
                <a:fillRect/>
              </a:stretch>
            </p:blipFill>
            <p:spPr bwMode="auto">
              <a:xfrm rot="5400000">
                <a:off x="871" y="857"/>
                <a:ext cx="343" cy="408"/>
              </a:xfrm>
              <a:prstGeom prst="rect">
                <a:avLst/>
              </a:prstGeom>
              <a:noFill/>
              <a:ln w="9525">
                <a:noFill/>
                <a:miter lim="800000"/>
                <a:headEnd/>
                <a:tailEnd/>
              </a:ln>
            </p:spPr>
          </p:pic>
        </p:grpSp>
        <p:pic>
          <p:nvPicPr>
            <p:cNvPr id="38387" name="Picture 36" descr="REACT3"/>
            <p:cNvPicPr>
              <a:picLocks noChangeAspect="1" noChangeArrowheads="1"/>
            </p:cNvPicPr>
            <p:nvPr/>
          </p:nvPicPr>
          <p:blipFill>
            <a:blip r:embed="rId4" cstate="print"/>
            <a:srcRect/>
            <a:stretch>
              <a:fillRect/>
            </a:stretch>
          </p:blipFill>
          <p:spPr bwMode="auto">
            <a:xfrm>
              <a:off x="2018" y="2704"/>
              <a:ext cx="343" cy="408"/>
            </a:xfrm>
            <a:prstGeom prst="rect">
              <a:avLst/>
            </a:prstGeom>
            <a:noFill/>
            <a:ln w="9525">
              <a:noFill/>
              <a:miter lim="800000"/>
              <a:headEnd/>
              <a:tailEnd/>
            </a:ln>
          </p:spPr>
        </p:pic>
        <p:grpSp>
          <p:nvGrpSpPr>
            <p:cNvPr id="38388" name="Group 37"/>
            <p:cNvGrpSpPr>
              <a:grpSpLocks/>
            </p:cNvGrpSpPr>
            <p:nvPr/>
          </p:nvGrpSpPr>
          <p:grpSpPr bwMode="auto">
            <a:xfrm>
              <a:off x="1746" y="1480"/>
              <a:ext cx="1043" cy="1698"/>
              <a:chOff x="975" y="1480"/>
              <a:chExt cx="1043" cy="1698"/>
            </a:xfrm>
          </p:grpSpPr>
          <p:pic>
            <p:nvPicPr>
              <p:cNvPr id="38389" name="Picture 38" descr="REACT3"/>
              <p:cNvPicPr>
                <a:picLocks noChangeAspect="1" noChangeArrowheads="1"/>
              </p:cNvPicPr>
              <p:nvPr/>
            </p:nvPicPr>
            <p:blipFill>
              <a:blip r:embed="rId4" cstate="print"/>
              <a:srcRect/>
              <a:stretch>
                <a:fillRect/>
              </a:stretch>
            </p:blipFill>
            <p:spPr bwMode="auto">
              <a:xfrm rot="-5400000">
                <a:off x="1007" y="1493"/>
                <a:ext cx="343" cy="408"/>
              </a:xfrm>
              <a:prstGeom prst="rect">
                <a:avLst/>
              </a:prstGeom>
              <a:noFill/>
              <a:ln w="9525">
                <a:noFill/>
                <a:miter lim="800000"/>
                <a:headEnd/>
                <a:tailEnd/>
              </a:ln>
            </p:spPr>
          </p:pic>
          <p:grpSp>
            <p:nvGrpSpPr>
              <p:cNvPr id="38390" name="Group 39"/>
              <p:cNvGrpSpPr>
                <a:grpSpLocks/>
              </p:cNvGrpSpPr>
              <p:nvPr/>
            </p:nvGrpSpPr>
            <p:grpSpPr bwMode="auto">
              <a:xfrm>
                <a:off x="975" y="1480"/>
                <a:ext cx="1043" cy="1698"/>
                <a:chOff x="975" y="1480"/>
                <a:chExt cx="1043" cy="1698"/>
              </a:xfrm>
            </p:grpSpPr>
            <p:pic>
              <p:nvPicPr>
                <p:cNvPr id="38391" name="Picture 40" descr="REACT3"/>
                <p:cNvPicPr>
                  <a:picLocks noChangeAspect="1" noChangeArrowheads="1"/>
                </p:cNvPicPr>
                <p:nvPr/>
              </p:nvPicPr>
              <p:blipFill>
                <a:blip r:embed="rId4" cstate="print"/>
                <a:srcRect/>
                <a:stretch>
                  <a:fillRect/>
                </a:stretch>
              </p:blipFill>
              <p:spPr bwMode="auto">
                <a:xfrm rot="-5400000">
                  <a:off x="1007" y="2375"/>
                  <a:ext cx="343" cy="408"/>
                </a:xfrm>
                <a:prstGeom prst="rect">
                  <a:avLst/>
                </a:prstGeom>
                <a:noFill/>
                <a:ln w="9525">
                  <a:noFill/>
                  <a:miter lim="800000"/>
                  <a:headEnd/>
                  <a:tailEnd/>
                </a:ln>
              </p:spPr>
            </p:pic>
            <p:grpSp>
              <p:nvGrpSpPr>
                <p:cNvPr id="38392" name="Group 41"/>
                <p:cNvGrpSpPr>
                  <a:grpSpLocks/>
                </p:cNvGrpSpPr>
                <p:nvPr/>
              </p:nvGrpSpPr>
              <p:grpSpPr bwMode="auto">
                <a:xfrm>
                  <a:off x="975" y="1480"/>
                  <a:ext cx="1043" cy="1698"/>
                  <a:chOff x="975" y="1480"/>
                  <a:chExt cx="1043" cy="1698"/>
                </a:xfrm>
              </p:grpSpPr>
              <p:pic>
                <p:nvPicPr>
                  <p:cNvPr id="38393" name="Picture 42" descr="REACT3"/>
                  <p:cNvPicPr>
                    <a:picLocks noChangeAspect="1" noChangeArrowheads="1"/>
                  </p:cNvPicPr>
                  <p:nvPr/>
                </p:nvPicPr>
                <p:blipFill>
                  <a:blip r:embed="rId4" cstate="print"/>
                  <a:srcRect/>
                  <a:stretch>
                    <a:fillRect/>
                  </a:stretch>
                </p:blipFill>
                <p:spPr bwMode="auto">
                  <a:xfrm rot="-5400000">
                    <a:off x="1415" y="2536"/>
                    <a:ext cx="343" cy="408"/>
                  </a:xfrm>
                  <a:prstGeom prst="rect">
                    <a:avLst/>
                  </a:prstGeom>
                  <a:noFill/>
                  <a:ln w="9525">
                    <a:noFill/>
                    <a:miter lim="800000"/>
                    <a:headEnd/>
                    <a:tailEnd/>
                  </a:ln>
                </p:spPr>
              </p:pic>
              <p:pic>
                <p:nvPicPr>
                  <p:cNvPr id="38394" name="Picture 43" descr="REACT3"/>
                  <p:cNvPicPr>
                    <a:picLocks noChangeAspect="1" noChangeArrowheads="1"/>
                  </p:cNvPicPr>
                  <p:nvPr/>
                </p:nvPicPr>
                <p:blipFill>
                  <a:blip r:embed="rId4" cstate="print"/>
                  <a:srcRect/>
                  <a:stretch>
                    <a:fillRect/>
                  </a:stretch>
                </p:blipFill>
                <p:spPr bwMode="auto">
                  <a:xfrm>
                    <a:off x="1066" y="1480"/>
                    <a:ext cx="343" cy="408"/>
                  </a:xfrm>
                  <a:prstGeom prst="rect">
                    <a:avLst/>
                  </a:prstGeom>
                  <a:noFill/>
                  <a:ln w="9525">
                    <a:noFill/>
                    <a:miter lim="800000"/>
                    <a:headEnd/>
                    <a:tailEnd/>
                  </a:ln>
                </p:spPr>
              </p:pic>
              <p:pic>
                <p:nvPicPr>
                  <p:cNvPr id="38395" name="Picture 44" descr="REACT3"/>
                  <p:cNvPicPr>
                    <a:picLocks noChangeAspect="1" noChangeArrowheads="1"/>
                  </p:cNvPicPr>
                  <p:nvPr/>
                </p:nvPicPr>
                <p:blipFill>
                  <a:blip r:embed="rId4" cstate="print"/>
                  <a:srcRect/>
                  <a:stretch>
                    <a:fillRect/>
                  </a:stretch>
                </p:blipFill>
                <p:spPr bwMode="auto">
                  <a:xfrm rot="-5400000">
                    <a:off x="1007" y="1629"/>
                    <a:ext cx="343" cy="408"/>
                  </a:xfrm>
                  <a:prstGeom prst="rect">
                    <a:avLst/>
                  </a:prstGeom>
                  <a:noFill/>
                  <a:ln w="9525">
                    <a:noFill/>
                    <a:miter lim="800000"/>
                    <a:headEnd/>
                    <a:tailEnd/>
                  </a:ln>
                </p:spPr>
              </p:pic>
              <p:pic>
                <p:nvPicPr>
                  <p:cNvPr id="38396" name="Picture 45" descr="REACT3"/>
                  <p:cNvPicPr>
                    <a:picLocks noChangeAspect="1" noChangeArrowheads="1"/>
                  </p:cNvPicPr>
                  <p:nvPr/>
                </p:nvPicPr>
                <p:blipFill>
                  <a:blip r:embed="rId4" cstate="print"/>
                  <a:srcRect/>
                  <a:stretch>
                    <a:fillRect/>
                  </a:stretch>
                </p:blipFill>
                <p:spPr bwMode="auto">
                  <a:xfrm>
                    <a:off x="1519" y="2523"/>
                    <a:ext cx="343" cy="408"/>
                  </a:xfrm>
                  <a:prstGeom prst="rect">
                    <a:avLst/>
                  </a:prstGeom>
                  <a:noFill/>
                  <a:ln w="9525">
                    <a:noFill/>
                    <a:miter lim="800000"/>
                    <a:headEnd/>
                    <a:tailEnd/>
                  </a:ln>
                </p:spPr>
              </p:pic>
              <p:pic>
                <p:nvPicPr>
                  <p:cNvPr id="38397" name="Picture 46" descr="REACT3"/>
                  <p:cNvPicPr>
                    <a:picLocks noChangeAspect="1" noChangeArrowheads="1"/>
                  </p:cNvPicPr>
                  <p:nvPr/>
                </p:nvPicPr>
                <p:blipFill>
                  <a:blip r:embed="rId4" cstate="print"/>
                  <a:srcRect/>
                  <a:stretch>
                    <a:fillRect/>
                  </a:stretch>
                </p:blipFill>
                <p:spPr bwMode="auto">
                  <a:xfrm rot="10800000">
                    <a:off x="1020" y="1797"/>
                    <a:ext cx="343" cy="408"/>
                  </a:xfrm>
                  <a:prstGeom prst="rect">
                    <a:avLst/>
                  </a:prstGeom>
                  <a:noFill/>
                  <a:ln w="9525">
                    <a:noFill/>
                    <a:miter lim="800000"/>
                    <a:headEnd/>
                    <a:tailEnd/>
                  </a:ln>
                </p:spPr>
              </p:pic>
              <p:pic>
                <p:nvPicPr>
                  <p:cNvPr id="38398" name="Picture 47" descr="REACT3"/>
                  <p:cNvPicPr>
                    <a:picLocks noChangeAspect="1" noChangeArrowheads="1"/>
                  </p:cNvPicPr>
                  <p:nvPr/>
                </p:nvPicPr>
                <p:blipFill>
                  <a:blip r:embed="rId4" cstate="print"/>
                  <a:srcRect/>
                  <a:stretch>
                    <a:fillRect/>
                  </a:stretch>
                </p:blipFill>
                <p:spPr bwMode="auto">
                  <a:xfrm rot="5400000">
                    <a:off x="1370" y="2672"/>
                    <a:ext cx="343" cy="408"/>
                  </a:xfrm>
                  <a:prstGeom prst="rect">
                    <a:avLst/>
                  </a:prstGeom>
                  <a:noFill/>
                  <a:ln w="9525">
                    <a:noFill/>
                    <a:miter lim="800000"/>
                    <a:headEnd/>
                    <a:tailEnd/>
                  </a:ln>
                </p:spPr>
              </p:pic>
              <p:pic>
                <p:nvPicPr>
                  <p:cNvPr id="38399" name="Picture 48" descr="REACT3"/>
                  <p:cNvPicPr>
                    <a:picLocks noChangeAspect="1" noChangeArrowheads="1"/>
                  </p:cNvPicPr>
                  <p:nvPr/>
                </p:nvPicPr>
                <p:blipFill>
                  <a:blip r:embed="rId4" cstate="print"/>
                  <a:srcRect/>
                  <a:stretch>
                    <a:fillRect/>
                  </a:stretch>
                </p:blipFill>
                <p:spPr bwMode="auto">
                  <a:xfrm rot="-8400000">
                    <a:off x="1202" y="1706"/>
                    <a:ext cx="343" cy="408"/>
                  </a:xfrm>
                  <a:prstGeom prst="rect">
                    <a:avLst/>
                  </a:prstGeom>
                  <a:noFill/>
                  <a:ln w="9525">
                    <a:noFill/>
                    <a:miter lim="800000"/>
                    <a:headEnd/>
                    <a:tailEnd/>
                  </a:ln>
                </p:spPr>
              </p:pic>
              <p:pic>
                <p:nvPicPr>
                  <p:cNvPr id="38400" name="Picture 49" descr="REACT3"/>
                  <p:cNvPicPr>
                    <a:picLocks noChangeAspect="1" noChangeArrowheads="1"/>
                  </p:cNvPicPr>
                  <p:nvPr/>
                </p:nvPicPr>
                <p:blipFill>
                  <a:blip r:embed="rId4" cstate="print"/>
                  <a:srcRect/>
                  <a:stretch>
                    <a:fillRect/>
                  </a:stretch>
                </p:blipFill>
                <p:spPr bwMode="auto">
                  <a:xfrm rot="-6000000">
                    <a:off x="1007" y="2763"/>
                    <a:ext cx="343" cy="408"/>
                  </a:xfrm>
                  <a:prstGeom prst="rect">
                    <a:avLst/>
                  </a:prstGeom>
                  <a:noFill/>
                  <a:ln w="9525">
                    <a:noFill/>
                    <a:miter lim="800000"/>
                    <a:headEnd/>
                    <a:tailEnd/>
                  </a:ln>
                </p:spPr>
              </p:pic>
              <p:pic>
                <p:nvPicPr>
                  <p:cNvPr id="38401" name="Picture 50" descr="REACT3"/>
                  <p:cNvPicPr>
                    <a:picLocks noChangeAspect="1" noChangeArrowheads="1"/>
                  </p:cNvPicPr>
                  <p:nvPr/>
                </p:nvPicPr>
                <p:blipFill>
                  <a:blip r:embed="rId4" cstate="print"/>
                  <a:srcRect/>
                  <a:stretch>
                    <a:fillRect/>
                  </a:stretch>
                </p:blipFill>
                <p:spPr bwMode="auto">
                  <a:xfrm rot="-5400000">
                    <a:off x="1007" y="2582"/>
                    <a:ext cx="343" cy="408"/>
                  </a:xfrm>
                  <a:prstGeom prst="rect">
                    <a:avLst/>
                  </a:prstGeom>
                  <a:noFill/>
                  <a:ln w="9525">
                    <a:noFill/>
                    <a:miter lim="800000"/>
                    <a:headEnd/>
                    <a:tailEnd/>
                  </a:ln>
                </p:spPr>
              </p:pic>
              <p:pic>
                <p:nvPicPr>
                  <p:cNvPr id="38402" name="Picture 51" descr="REACT2"/>
                  <p:cNvPicPr>
                    <a:picLocks noChangeAspect="1" noChangeArrowheads="1"/>
                  </p:cNvPicPr>
                  <p:nvPr/>
                </p:nvPicPr>
                <p:blipFill>
                  <a:blip r:embed="rId5" cstate="print"/>
                  <a:srcRect/>
                  <a:stretch>
                    <a:fillRect/>
                  </a:stretch>
                </p:blipFill>
                <p:spPr bwMode="auto">
                  <a:xfrm>
                    <a:off x="1066" y="2931"/>
                    <a:ext cx="317" cy="247"/>
                  </a:xfrm>
                  <a:prstGeom prst="rect">
                    <a:avLst/>
                  </a:prstGeom>
                  <a:noFill/>
                  <a:ln w="9525">
                    <a:noFill/>
                    <a:miter lim="800000"/>
                    <a:headEnd/>
                    <a:tailEnd/>
                  </a:ln>
                </p:spPr>
              </p:pic>
              <p:pic>
                <p:nvPicPr>
                  <p:cNvPr id="38403" name="Picture 52" descr="REACT3"/>
                  <p:cNvPicPr>
                    <a:picLocks noChangeAspect="1" noChangeArrowheads="1"/>
                  </p:cNvPicPr>
                  <p:nvPr/>
                </p:nvPicPr>
                <p:blipFill>
                  <a:blip r:embed="rId4" cstate="print"/>
                  <a:srcRect/>
                  <a:stretch>
                    <a:fillRect/>
                  </a:stretch>
                </p:blipFill>
                <p:spPr bwMode="auto">
                  <a:xfrm rot="-5400000">
                    <a:off x="1189" y="2718"/>
                    <a:ext cx="343" cy="408"/>
                  </a:xfrm>
                  <a:prstGeom prst="rect">
                    <a:avLst/>
                  </a:prstGeom>
                  <a:noFill/>
                  <a:ln w="9525">
                    <a:noFill/>
                    <a:miter lim="800000"/>
                    <a:headEnd/>
                    <a:tailEnd/>
                  </a:ln>
                </p:spPr>
              </p:pic>
              <p:pic>
                <p:nvPicPr>
                  <p:cNvPr id="38404" name="Picture 53" descr="REACT3"/>
                  <p:cNvPicPr>
                    <a:picLocks noChangeAspect="1" noChangeArrowheads="1"/>
                  </p:cNvPicPr>
                  <p:nvPr/>
                </p:nvPicPr>
                <p:blipFill>
                  <a:blip r:embed="rId4" cstate="print"/>
                  <a:srcRect/>
                  <a:stretch>
                    <a:fillRect/>
                  </a:stretch>
                </p:blipFill>
                <p:spPr bwMode="auto">
                  <a:xfrm rot="-5400000">
                    <a:off x="1279" y="1584"/>
                    <a:ext cx="343" cy="408"/>
                  </a:xfrm>
                  <a:prstGeom prst="rect">
                    <a:avLst/>
                  </a:prstGeom>
                  <a:noFill/>
                  <a:ln w="9525">
                    <a:noFill/>
                    <a:miter lim="800000"/>
                    <a:headEnd/>
                    <a:tailEnd/>
                  </a:ln>
                </p:spPr>
              </p:pic>
              <p:pic>
                <p:nvPicPr>
                  <p:cNvPr id="38405" name="Picture 54" descr="REACT3"/>
                  <p:cNvPicPr>
                    <a:picLocks noChangeAspect="1" noChangeArrowheads="1"/>
                  </p:cNvPicPr>
                  <p:nvPr/>
                </p:nvPicPr>
                <p:blipFill>
                  <a:blip r:embed="rId4" cstate="print"/>
                  <a:srcRect/>
                  <a:stretch>
                    <a:fillRect/>
                  </a:stretch>
                </p:blipFill>
                <p:spPr bwMode="auto">
                  <a:xfrm rot="-5400000">
                    <a:off x="1506" y="1765"/>
                    <a:ext cx="343" cy="408"/>
                  </a:xfrm>
                  <a:prstGeom prst="rect">
                    <a:avLst/>
                  </a:prstGeom>
                  <a:noFill/>
                  <a:ln w="9525">
                    <a:noFill/>
                    <a:miter lim="800000"/>
                    <a:headEnd/>
                    <a:tailEnd/>
                  </a:ln>
                </p:spPr>
              </p:pic>
              <p:pic>
                <p:nvPicPr>
                  <p:cNvPr id="38406" name="Picture 55" descr="REACT3"/>
                  <p:cNvPicPr>
                    <a:picLocks noChangeAspect="1" noChangeArrowheads="1"/>
                  </p:cNvPicPr>
                  <p:nvPr/>
                </p:nvPicPr>
                <p:blipFill>
                  <a:blip r:embed="rId4" cstate="print"/>
                  <a:srcRect/>
                  <a:stretch>
                    <a:fillRect/>
                  </a:stretch>
                </p:blipFill>
                <p:spPr bwMode="auto">
                  <a:xfrm rot="-5400000">
                    <a:off x="1597" y="1992"/>
                    <a:ext cx="343" cy="408"/>
                  </a:xfrm>
                  <a:prstGeom prst="rect">
                    <a:avLst/>
                  </a:prstGeom>
                  <a:noFill/>
                  <a:ln w="9525">
                    <a:noFill/>
                    <a:miter lim="800000"/>
                    <a:headEnd/>
                    <a:tailEnd/>
                  </a:ln>
                </p:spPr>
              </p:pic>
              <p:pic>
                <p:nvPicPr>
                  <p:cNvPr id="38407" name="Picture 56" descr="REACT2"/>
                  <p:cNvPicPr>
                    <a:picLocks noChangeAspect="1" noChangeArrowheads="1"/>
                  </p:cNvPicPr>
                  <p:nvPr/>
                </p:nvPicPr>
                <p:blipFill>
                  <a:blip r:embed="rId5" cstate="print"/>
                  <a:srcRect/>
                  <a:stretch>
                    <a:fillRect/>
                  </a:stretch>
                </p:blipFill>
                <p:spPr bwMode="auto">
                  <a:xfrm>
                    <a:off x="1610" y="2478"/>
                    <a:ext cx="317" cy="247"/>
                  </a:xfrm>
                  <a:prstGeom prst="rect">
                    <a:avLst/>
                  </a:prstGeom>
                  <a:noFill/>
                  <a:ln w="9525">
                    <a:noFill/>
                    <a:miter lim="800000"/>
                    <a:headEnd/>
                    <a:tailEnd/>
                  </a:ln>
                </p:spPr>
              </p:pic>
              <p:pic>
                <p:nvPicPr>
                  <p:cNvPr id="38408" name="Picture 57" descr="REACT3"/>
                  <p:cNvPicPr>
                    <a:picLocks noChangeAspect="1" noChangeArrowheads="1"/>
                  </p:cNvPicPr>
                  <p:nvPr/>
                </p:nvPicPr>
                <p:blipFill>
                  <a:blip r:embed="rId4" cstate="print"/>
                  <a:srcRect/>
                  <a:stretch>
                    <a:fillRect/>
                  </a:stretch>
                </p:blipFill>
                <p:spPr bwMode="auto">
                  <a:xfrm>
                    <a:off x="1383" y="1706"/>
                    <a:ext cx="343" cy="408"/>
                  </a:xfrm>
                  <a:prstGeom prst="rect">
                    <a:avLst/>
                  </a:prstGeom>
                  <a:noFill/>
                  <a:ln w="9525">
                    <a:noFill/>
                    <a:miter lim="800000"/>
                    <a:headEnd/>
                    <a:tailEnd/>
                  </a:ln>
                </p:spPr>
              </p:pic>
              <p:pic>
                <p:nvPicPr>
                  <p:cNvPr id="38409" name="Picture 58" descr="REACT2"/>
                  <p:cNvPicPr>
                    <a:picLocks noChangeAspect="1" noChangeArrowheads="1"/>
                  </p:cNvPicPr>
                  <p:nvPr/>
                </p:nvPicPr>
                <p:blipFill>
                  <a:blip r:embed="rId5" cstate="print"/>
                  <a:srcRect/>
                  <a:stretch>
                    <a:fillRect/>
                  </a:stretch>
                </p:blipFill>
                <p:spPr bwMode="auto">
                  <a:xfrm rot="3600000">
                    <a:off x="1580" y="1963"/>
                    <a:ext cx="272" cy="212"/>
                  </a:xfrm>
                  <a:prstGeom prst="rect">
                    <a:avLst/>
                  </a:prstGeom>
                  <a:noFill/>
                  <a:ln w="9525">
                    <a:noFill/>
                    <a:miter lim="800000"/>
                    <a:headEnd/>
                    <a:tailEnd/>
                  </a:ln>
                </p:spPr>
              </p:pic>
              <p:pic>
                <p:nvPicPr>
                  <p:cNvPr id="38410" name="Picture 59" descr="REACT3"/>
                  <p:cNvPicPr>
                    <a:picLocks noChangeAspect="1" noChangeArrowheads="1"/>
                  </p:cNvPicPr>
                  <p:nvPr/>
                </p:nvPicPr>
                <p:blipFill>
                  <a:blip r:embed="rId4" cstate="print"/>
                  <a:srcRect/>
                  <a:stretch>
                    <a:fillRect/>
                  </a:stretch>
                </p:blipFill>
                <p:spPr bwMode="auto">
                  <a:xfrm rot="-5400000">
                    <a:off x="1642" y="2083"/>
                    <a:ext cx="343" cy="408"/>
                  </a:xfrm>
                  <a:prstGeom prst="rect">
                    <a:avLst/>
                  </a:prstGeom>
                  <a:noFill/>
                  <a:ln w="9525">
                    <a:noFill/>
                    <a:miter lim="800000"/>
                    <a:headEnd/>
                    <a:tailEnd/>
                  </a:ln>
                </p:spPr>
              </p:pic>
            </p:grpSp>
          </p:grpSp>
        </p:grpSp>
      </p:grpSp>
      <p:grpSp>
        <p:nvGrpSpPr>
          <p:cNvPr id="14" name="Group 60"/>
          <p:cNvGrpSpPr>
            <a:grpSpLocks/>
          </p:cNvGrpSpPr>
          <p:nvPr/>
        </p:nvGrpSpPr>
        <p:grpSpPr bwMode="auto">
          <a:xfrm rot="-2700000">
            <a:off x="1503363" y="1762125"/>
            <a:ext cx="968375" cy="1651000"/>
            <a:chOff x="68" y="1525"/>
            <a:chExt cx="1088" cy="1724"/>
          </a:xfrm>
        </p:grpSpPr>
        <p:pic>
          <p:nvPicPr>
            <p:cNvPr id="38313" name="Picture 61" descr="REACT3"/>
            <p:cNvPicPr>
              <a:picLocks noChangeAspect="1" noChangeArrowheads="1"/>
            </p:cNvPicPr>
            <p:nvPr/>
          </p:nvPicPr>
          <p:blipFill>
            <a:blip r:embed="rId4" cstate="print"/>
            <a:srcRect/>
            <a:stretch>
              <a:fillRect/>
            </a:stretch>
          </p:blipFill>
          <p:spPr bwMode="auto">
            <a:xfrm rot="10800000">
              <a:off x="360" y="1661"/>
              <a:ext cx="343" cy="408"/>
            </a:xfrm>
            <a:prstGeom prst="rect">
              <a:avLst/>
            </a:prstGeom>
            <a:noFill/>
            <a:ln w="9525">
              <a:noFill/>
              <a:miter lim="800000"/>
              <a:headEnd/>
              <a:tailEnd/>
            </a:ln>
          </p:spPr>
        </p:pic>
        <p:grpSp>
          <p:nvGrpSpPr>
            <p:cNvPr id="38314" name="Group 62"/>
            <p:cNvGrpSpPr>
              <a:grpSpLocks/>
            </p:cNvGrpSpPr>
            <p:nvPr/>
          </p:nvGrpSpPr>
          <p:grpSpPr bwMode="auto">
            <a:xfrm>
              <a:off x="68" y="1525"/>
              <a:ext cx="1088" cy="1724"/>
              <a:chOff x="68" y="1525"/>
              <a:chExt cx="1088" cy="1724"/>
            </a:xfrm>
          </p:grpSpPr>
          <p:grpSp>
            <p:nvGrpSpPr>
              <p:cNvPr id="38315" name="Group 63"/>
              <p:cNvGrpSpPr>
                <a:grpSpLocks/>
              </p:cNvGrpSpPr>
              <p:nvPr/>
            </p:nvGrpSpPr>
            <p:grpSpPr bwMode="auto">
              <a:xfrm>
                <a:off x="68" y="1525"/>
                <a:ext cx="1088" cy="1724"/>
                <a:chOff x="68" y="1525"/>
                <a:chExt cx="1088" cy="1724"/>
              </a:xfrm>
            </p:grpSpPr>
            <p:pic>
              <p:nvPicPr>
                <p:cNvPr id="38317" name="Picture 64" descr="REACT3"/>
                <p:cNvPicPr>
                  <a:picLocks noChangeAspect="1" noChangeArrowheads="1"/>
                </p:cNvPicPr>
                <p:nvPr/>
              </p:nvPicPr>
              <p:blipFill>
                <a:blip r:embed="rId4" cstate="print"/>
                <a:srcRect/>
                <a:stretch>
                  <a:fillRect/>
                </a:stretch>
              </p:blipFill>
              <p:spPr bwMode="auto">
                <a:xfrm rot="-6000000">
                  <a:off x="644" y="1493"/>
                  <a:ext cx="343" cy="408"/>
                </a:xfrm>
                <a:prstGeom prst="rect">
                  <a:avLst/>
                </a:prstGeom>
                <a:noFill/>
                <a:ln w="9525">
                  <a:noFill/>
                  <a:miter lim="800000"/>
                  <a:headEnd/>
                  <a:tailEnd/>
                </a:ln>
              </p:spPr>
            </p:pic>
            <p:pic>
              <p:nvPicPr>
                <p:cNvPr id="38318" name="Picture 65" descr="REACT3"/>
                <p:cNvPicPr>
                  <a:picLocks noChangeAspect="1" noChangeArrowheads="1"/>
                </p:cNvPicPr>
                <p:nvPr/>
              </p:nvPicPr>
              <p:blipFill>
                <a:blip r:embed="rId4" cstate="print"/>
                <a:srcRect/>
                <a:stretch>
                  <a:fillRect/>
                </a:stretch>
              </p:blipFill>
              <p:spPr bwMode="auto">
                <a:xfrm rot="10200000">
                  <a:off x="703" y="1797"/>
                  <a:ext cx="343" cy="408"/>
                </a:xfrm>
                <a:prstGeom prst="rect">
                  <a:avLst/>
                </a:prstGeom>
                <a:noFill/>
                <a:ln w="9525">
                  <a:noFill/>
                  <a:miter lim="800000"/>
                  <a:headEnd/>
                  <a:tailEnd/>
                </a:ln>
              </p:spPr>
            </p:pic>
            <p:pic>
              <p:nvPicPr>
                <p:cNvPr id="38319" name="Picture 66" descr="REACT3"/>
                <p:cNvPicPr>
                  <a:picLocks noChangeAspect="1" noChangeArrowheads="1"/>
                </p:cNvPicPr>
                <p:nvPr/>
              </p:nvPicPr>
              <p:blipFill>
                <a:blip r:embed="rId4" cstate="print"/>
                <a:srcRect/>
                <a:stretch>
                  <a:fillRect/>
                </a:stretch>
              </p:blipFill>
              <p:spPr bwMode="auto">
                <a:xfrm rot="10200000">
                  <a:off x="496" y="1616"/>
                  <a:ext cx="343" cy="408"/>
                </a:xfrm>
                <a:prstGeom prst="rect">
                  <a:avLst/>
                </a:prstGeom>
                <a:noFill/>
                <a:ln w="9525">
                  <a:noFill/>
                  <a:miter lim="800000"/>
                  <a:headEnd/>
                  <a:tailEnd/>
                </a:ln>
              </p:spPr>
            </p:pic>
            <p:pic>
              <p:nvPicPr>
                <p:cNvPr id="38320" name="Picture 67" descr="REACT3"/>
                <p:cNvPicPr>
                  <a:picLocks noChangeAspect="1" noChangeArrowheads="1"/>
                </p:cNvPicPr>
                <p:nvPr/>
              </p:nvPicPr>
              <p:blipFill>
                <a:blip r:embed="rId4" cstate="print"/>
                <a:srcRect/>
                <a:stretch>
                  <a:fillRect/>
                </a:stretch>
              </p:blipFill>
              <p:spPr bwMode="auto">
                <a:xfrm rot="-7200000">
                  <a:off x="735" y="2874"/>
                  <a:ext cx="343" cy="408"/>
                </a:xfrm>
                <a:prstGeom prst="rect">
                  <a:avLst/>
                </a:prstGeom>
                <a:noFill/>
                <a:ln w="9525">
                  <a:noFill/>
                  <a:miter lim="800000"/>
                  <a:headEnd/>
                  <a:tailEnd/>
                </a:ln>
              </p:spPr>
            </p:pic>
            <p:pic>
              <p:nvPicPr>
                <p:cNvPr id="38321" name="Picture 68" descr="REACT2"/>
                <p:cNvPicPr>
                  <a:picLocks noChangeAspect="1" noChangeArrowheads="1"/>
                </p:cNvPicPr>
                <p:nvPr/>
              </p:nvPicPr>
              <p:blipFill>
                <a:blip r:embed="rId5" cstate="print"/>
                <a:srcRect/>
                <a:stretch>
                  <a:fillRect/>
                </a:stretch>
              </p:blipFill>
              <p:spPr bwMode="auto">
                <a:xfrm rot="-4200000">
                  <a:off x="900" y="1555"/>
                  <a:ext cx="272" cy="212"/>
                </a:xfrm>
                <a:prstGeom prst="rect">
                  <a:avLst/>
                </a:prstGeom>
                <a:noFill/>
                <a:ln w="9525">
                  <a:noFill/>
                  <a:miter lim="800000"/>
                  <a:headEnd/>
                  <a:tailEnd/>
                </a:ln>
              </p:spPr>
            </p:pic>
            <p:pic>
              <p:nvPicPr>
                <p:cNvPr id="38322" name="Picture 69" descr="REACT2"/>
                <p:cNvPicPr>
                  <a:picLocks noChangeAspect="1" noChangeArrowheads="1"/>
                </p:cNvPicPr>
                <p:nvPr/>
              </p:nvPicPr>
              <p:blipFill>
                <a:blip r:embed="rId5" cstate="print"/>
                <a:srcRect/>
                <a:stretch>
                  <a:fillRect/>
                </a:stretch>
              </p:blipFill>
              <p:spPr bwMode="auto">
                <a:xfrm rot="6000000">
                  <a:off x="870" y="2055"/>
                  <a:ext cx="271" cy="211"/>
                </a:xfrm>
                <a:prstGeom prst="rect">
                  <a:avLst/>
                </a:prstGeom>
                <a:noFill/>
                <a:ln w="9525">
                  <a:noFill/>
                  <a:miter lim="800000"/>
                  <a:headEnd/>
                  <a:tailEnd/>
                </a:ln>
              </p:spPr>
            </p:pic>
            <p:pic>
              <p:nvPicPr>
                <p:cNvPr id="38323" name="Picture 70" descr="REACT3"/>
                <p:cNvPicPr>
                  <a:picLocks noChangeAspect="1" noChangeArrowheads="1"/>
                </p:cNvPicPr>
                <p:nvPr/>
              </p:nvPicPr>
              <p:blipFill>
                <a:blip r:embed="rId4" cstate="print"/>
                <a:srcRect/>
                <a:stretch>
                  <a:fillRect/>
                </a:stretch>
              </p:blipFill>
              <p:spPr bwMode="auto">
                <a:xfrm>
                  <a:off x="793" y="1661"/>
                  <a:ext cx="343" cy="408"/>
                </a:xfrm>
                <a:prstGeom prst="rect">
                  <a:avLst/>
                </a:prstGeom>
                <a:noFill/>
                <a:ln w="9525">
                  <a:noFill/>
                  <a:miter lim="800000"/>
                  <a:headEnd/>
                  <a:tailEnd/>
                </a:ln>
              </p:spPr>
            </p:pic>
            <p:grpSp>
              <p:nvGrpSpPr>
                <p:cNvPr id="38324" name="Group 71"/>
                <p:cNvGrpSpPr>
                  <a:grpSpLocks/>
                </p:cNvGrpSpPr>
                <p:nvPr/>
              </p:nvGrpSpPr>
              <p:grpSpPr bwMode="auto">
                <a:xfrm>
                  <a:off x="68" y="1797"/>
                  <a:ext cx="1088" cy="1361"/>
                  <a:chOff x="68" y="1797"/>
                  <a:chExt cx="1088" cy="1361"/>
                </a:xfrm>
              </p:grpSpPr>
              <p:pic>
                <p:nvPicPr>
                  <p:cNvPr id="38326" name="Picture 72" descr="REACT3"/>
                  <p:cNvPicPr>
                    <a:picLocks noChangeAspect="1" noChangeArrowheads="1"/>
                  </p:cNvPicPr>
                  <p:nvPr/>
                </p:nvPicPr>
                <p:blipFill>
                  <a:blip r:embed="rId4" cstate="print"/>
                  <a:srcRect/>
                  <a:stretch>
                    <a:fillRect/>
                  </a:stretch>
                </p:blipFill>
                <p:spPr bwMode="auto">
                  <a:xfrm rot="-6000000">
                    <a:off x="190" y="1992"/>
                    <a:ext cx="343" cy="408"/>
                  </a:xfrm>
                  <a:prstGeom prst="rect">
                    <a:avLst/>
                  </a:prstGeom>
                  <a:noFill/>
                  <a:ln w="9525">
                    <a:noFill/>
                    <a:miter lim="800000"/>
                    <a:headEnd/>
                    <a:tailEnd/>
                  </a:ln>
                </p:spPr>
              </p:pic>
              <p:pic>
                <p:nvPicPr>
                  <p:cNvPr id="38327" name="Picture 73" descr="REACT3"/>
                  <p:cNvPicPr>
                    <a:picLocks noChangeAspect="1" noChangeArrowheads="1"/>
                  </p:cNvPicPr>
                  <p:nvPr/>
                </p:nvPicPr>
                <p:blipFill>
                  <a:blip r:embed="rId4" cstate="print"/>
                  <a:srcRect/>
                  <a:stretch>
                    <a:fillRect/>
                  </a:stretch>
                </p:blipFill>
                <p:spPr bwMode="auto">
                  <a:xfrm rot="4800000">
                    <a:off x="145" y="2219"/>
                    <a:ext cx="343" cy="408"/>
                  </a:xfrm>
                  <a:prstGeom prst="rect">
                    <a:avLst/>
                  </a:prstGeom>
                  <a:noFill/>
                  <a:ln w="9525">
                    <a:noFill/>
                    <a:miter lim="800000"/>
                    <a:headEnd/>
                    <a:tailEnd/>
                  </a:ln>
                </p:spPr>
              </p:pic>
              <p:pic>
                <p:nvPicPr>
                  <p:cNvPr id="38328" name="Picture 74" descr="REACT3"/>
                  <p:cNvPicPr>
                    <a:picLocks noChangeAspect="1" noChangeArrowheads="1"/>
                  </p:cNvPicPr>
                  <p:nvPr/>
                </p:nvPicPr>
                <p:blipFill>
                  <a:blip r:embed="rId4" cstate="print"/>
                  <a:srcRect/>
                  <a:stretch>
                    <a:fillRect/>
                  </a:stretch>
                </p:blipFill>
                <p:spPr bwMode="auto">
                  <a:xfrm rot="4800000">
                    <a:off x="100" y="2057"/>
                    <a:ext cx="343" cy="408"/>
                  </a:xfrm>
                  <a:prstGeom prst="rect">
                    <a:avLst/>
                  </a:prstGeom>
                  <a:noFill/>
                  <a:ln w="9525">
                    <a:noFill/>
                    <a:miter lim="800000"/>
                    <a:headEnd/>
                    <a:tailEnd/>
                  </a:ln>
                </p:spPr>
              </p:pic>
              <p:pic>
                <p:nvPicPr>
                  <p:cNvPr id="38329" name="Picture 75" descr="REACT2"/>
                  <p:cNvPicPr>
                    <a:picLocks noChangeAspect="1" noChangeArrowheads="1"/>
                  </p:cNvPicPr>
                  <p:nvPr/>
                </p:nvPicPr>
                <p:blipFill>
                  <a:blip r:embed="rId5" cstate="print"/>
                  <a:srcRect/>
                  <a:stretch>
                    <a:fillRect/>
                  </a:stretch>
                </p:blipFill>
                <p:spPr bwMode="auto">
                  <a:xfrm rot="-900000">
                    <a:off x="250" y="1797"/>
                    <a:ext cx="317" cy="247"/>
                  </a:xfrm>
                  <a:prstGeom prst="rect">
                    <a:avLst/>
                  </a:prstGeom>
                  <a:noFill/>
                  <a:ln w="9525">
                    <a:noFill/>
                    <a:miter lim="800000"/>
                    <a:headEnd/>
                    <a:tailEnd/>
                  </a:ln>
                </p:spPr>
              </p:pic>
              <p:pic>
                <p:nvPicPr>
                  <p:cNvPr id="38330" name="Picture 76" descr="REACT2"/>
                  <p:cNvPicPr>
                    <a:picLocks noChangeAspect="1" noChangeArrowheads="1"/>
                  </p:cNvPicPr>
                  <p:nvPr/>
                </p:nvPicPr>
                <p:blipFill>
                  <a:blip r:embed="rId5" cstate="print"/>
                  <a:srcRect/>
                  <a:stretch>
                    <a:fillRect/>
                  </a:stretch>
                </p:blipFill>
                <p:spPr bwMode="auto">
                  <a:xfrm rot="-1800000">
                    <a:off x="113" y="1979"/>
                    <a:ext cx="317" cy="247"/>
                  </a:xfrm>
                  <a:prstGeom prst="rect">
                    <a:avLst/>
                  </a:prstGeom>
                  <a:noFill/>
                  <a:ln w="9525">
                    <a:noFill/>
                    <a:miter lim="800000"/>
                    <a:headEnd/>
                    <a:tailEnd/>
                  </a:ln>
                </p:spPr>
              </p:pic>
              <p:grpSp>
                <p:nvGrpSpPr>
                  <p:cNvPr id="38331" name="Group 77"/>
                  <p:cNvGrpSpPr>
                    <a:grpSpLocks/>
                  </p:cNvGrpSpPr>
                  <p:nvPr/>
                </p:nvGrpSpPr>
                <p:grpSpPr bwMode="auto">
                  <a:xfrm>
                    <a:off x="204" y="1797"/>
                    <a:ext cx="952" cy="1361"/>
                    <a:chOff x="204" y="1797"/>
                    <a:chExt cx="952" cy="1361"/>
                  </a:xfrm>
                </p:grpSpPr>
                <p:pic>
                  <p:nvPicPr>
                    <p:cNvPr id="38333" name="Picture 78" descr="REACT3"/>
                    <p:cNvPicPr>
                      <a:picLocks noChangeAspect="1" noChangeArrowheads="1"/>
                    </p:cNvPicPr>
                    <p:nvPr/>
                  </p:nvPicPr>
                  <p:blipFill>
                    <a:blip r:embed="rId4" cstate="print"/>
                    <a:srcRect/>
                    <a:stretch>
                      <a:fillRect/>
                    </a:stretch>
                  </p:blipFill>
                  <p:spPr bwMode="auto">
                    <a:xfrm>
                      <a:off x="204" y="2341"/>
                      <a:ext cx="305" cy="363"/>
                    </a:xfrm>
                    <a:prstGeom prst="rect">
                      <a:avLst/>
                    </a:prstGeom>
                    <a:noFill/>
                    <a:ln w="9525">
                      <a:noFill/>
                      <a:miter lim="800000"/>
                      <a:headEnd/>
                      <a:tailEnd/>
                    </a:ln>
                  </p:spPr>
                </p:pic>
                <p:pic>
                  <p:nvPicPr>
                    <p:cNvPr id="38334" name="Picture 79" descr="REACT3"/>
                    <p:cNvPicPr>
                      <a:picLocks noChangeAspect="1" noChangeArrowheads="1"/>
                    </p:cNvPicPr>
                    <p:nvPr/>
                  </p:nvPicPr>
                  <p:blipFill>
                    <a:blip r:embed="rId4" cstate="print"/>
                    <a:srcRect/>
                    <a:stretch>
                      <a:fillRect/>
                    </a:stretch>
                  </p:blipFill>
                  <p:spPr bwMode="auto">
                    <a:xfrm>
                      <a:off x="521" y="2750"/>
                      <a:ext cx="343" cy="408"/>
                    </a:xfrm>
                    <a:prstGeom prst="rect">
                      <a:avLst/>
                    </a:prstGeom>
                    <a:noFill/>
                    <a:ln w="9525">
                      <a:noFill/>
                      <a:miter lim="800000"/>
                      <a:headEnd/>
                      <a:tailEnd/>
                    </a:ln>
                  </p:spPr>
                </p:pic>
                <p:pic>
                  <p:nvPicPr>
                    <p:cNvPr id="38335" name="Picture 80" descr="REACT3"/>
                    <p:cNvPicPr>
                      <a:picLocks noChangeAspect="1" noChangeArrowheads="1"/>
                    </p:cNvPicPr>
                    <p:nvPr/>
                  </p:nvPicPr>
                  <p:blipFill>
                    <a:blip r:embed="rId4" cstate="print"/>
                    <a:srcRect/>
                    <a:stretch>
                      <a:fillRect/>
                    </a:stretch>
                  </p:blipFill>
                  <p:spPr bwMode="auto">
                    <a:xfrm rot="5400000">
                      <a:off x="463" y="2400"/>
                      <a:ext cx="343" cy="408"/>
                    </a:xfrm>
                    <a:prstGeom prst="rect">
                      <a:avLst/>
                    </a:prstGeom>
                    <a:noFill/>
                    <a:ln w="9525">
                      <a:noFill/>
                      <a:miter lim="800000"/>
                      <a:headEnd/>
                      <a:tailEnd/>
                    </a:ln>
                  </p:spPr>
                </p:pic>
                <p:pic>
                  <p:nvPicPr>
                    <p:cNvPr id="38336" name="Picture 81" descr="REACT3"/>
                    <p:cNvPicPr>
                      <a:picLocks noChangeAspect="1" noChangeArrowheads="1"/>
                    </p:cNvPicPr>
                    <p:nvPr/>
                  </p:nvPicPr>
                  <p:blipFill>
                    <a:blip r:embed="rId4" cstate="print"/>
                    <a:srcRect/>
                    <a:stretch>
                      <a:fillRect/>
                    </a:stretch>
                  </p:blipFill>
                  <p:spPr bwMode="auto">
                    <a:xfrm rot="10800000">
                      <a:off x="340" y="2296"/>
                      <a:ext cx="343" cy="408"/>
                    </a:xfrm>
                    <a:prstGeom prst="rect">
                      <a:avLst/>
                    </a:prstGeom>
                    <a:noFill/>
                    <a:ln w="9525">
                      <a:noFill/>
                      <a:miter lim="800000"/>
                      <a:headEnd/>
                      <a:tailEnd/>
                    </a:ln>
                  </p:spPr>
                </p:pic>
                <p:pic>
                  <p:nvPicPr>
                    <p:cNvPr id="38337" name="Picture 82" descr="REACT3"/>
                    <p:cNvPicPr>
                      <a:picLocks noChangeAspect="1" noChangeArrowheads="1"/>
                    </p:cNvPicPr>
                    <p:nvPr/>
                  </p:nvPicPr>
                  <p:blipFill>
                    <a:blip r:embed="rId4" cstate="print"/>
                    <a:srcRect/>
                    <a:stretch>
                      <a:fillRect/>
                    </a:stretch>
                  </p:blipFill>
                  <p:spPr bwMode="auto">
                    <a:xfrm rot="-5400000">
                      <a:off x="735" y="2173"/>
                      <a:ext cx="343" cy="408"/>
                    </a:xfrm>
                    <a:prstGeom prst="rect">
                      <a:avLst/>
                    </a:prstGeom>
                    <a:noFill/>
                    <a:ln w="9525">
                      <a:noFill/>
                      <a:miter lim="800000"/>
                      <a:headEnd/>
                      <a:tailEnd/>
                    </a:ln>
                  </p:spPr>
                </p:pic>
                <p:pic>
                  <p:nvPicPr>
                    <p:cNvPr id="38338" name="Picture 83" descr="REACT3"/>
                    <p:cNvPicPr>
                      <a:picLocks noChangeAspect="1" noChangeArrowheads="1"/>
                    </p:cNvPicPr>
                    <p:nvPr/>
                  </p:nvPicPr>
                  <p:blipFill>
                    <a:blip r:embed="rId4" cstate="print"/>
                    <a:srcRect/>
                    <a:stretch>
                      <a:fillRect/>
                    </a:stretch>
                  </p:blipFill>
                  <p:spPr bwMode="auto">
                    <a:xfrm rot="10800000">
                      <a:off x="476" y="2160"/>
                      <a:ext cx="343" cy="408"/>
                    </a:xfrm>
                    <a:prstGeom prst="rect">
                      <a:avLst/>
                    </a:prstGeom>
                    <a:noFill/>
                    <a:ln w="9525">
                      <a:noFill/>
                      <a:miter lim="800000"/>
                      <a:headEnd/>
                      <a:tailEnd/>
                    </a:ln>
                  </p:spPr>
                </p:pic>
                <p:pic>
                  <p:nvPicPr>
                    <p:cNvPr id="38339" name="Picture 84" descr="REACT3"/>
                    <p:cNvPicPr>
                      <a:picLocks noChangeAspect="1" noChangeArrowheads="1"/>
                    </p:cNvPicPr>
                    <p:nvPr/>
                  </p:nvPicPr>
                  <p:blipFill>
                    <a:blip r:embed="rId4" cstate="print"/>
                    <a:srcRect/>
                    <a:stretch>
                      <a:fillRect/>
                    </a:stretch>
                  </p:blipFill>
                  <p:spPr bwMode="auto">
                    <a:xfrm rot="4800000">
                      <a:off x="644" y="1992"/>
                      <a:ext cx="343" cy="408"/>
                    </a:xfrm>
                    <a:prstGeom prst="rect">
                      <a:avLst/>
                    </a:prstGeom>
                    <a:noFill/>
                    <a:ln w="9525">
                      <a:noFill/>
                      <a:miter lim="800000"/>
                      <a:headEnd/>
                      <a:tailEnd/>
                    </a:ln>
                  </p:spPr>
                </p:pic>
                <p:grpSp>
                  <p:nvGrpSpPr>
                    <p:cNvPr id="38340" name="Group 85"/>
                    <p:cNvGrpSpPr>
                      <a:grpSpLocks/>
                    </p:cNvGrpSpPr>
                    <p:nvPr/>
                  </p:nvGrpSpPr>
                  <p:grpSpPr bwMode="auto">
                    <a:xfrm>
                      <a:off x="204" y="1797"/>
                      <a:ext cx="952" cy="1271"/>
                      <a:chOff x="204" y="1797"/>
                      <a:chExt cx="952" cy="1271"/>
                    </a:xfrm>
                  </p:grpSpPr>
                  <p:grpSp>
                    <p:nvGrpSpPr>
                      <p:cNvPr id="38341" name="Group 86"/>
                      <p:cNvGrpSpPr>
                        <a:grpSpLocks/>
                      </p:cNvGrpSpPr>
                      <p:nvPr/>
                    </p:nvGrpSpPr>
                    <p:grpSpPr bwMode="auto">
                      <a:xfrm>
                        <a:off x="612" y="2568"/>
                        <a:ext cx="525" cy="500"/>
                        <a:chOff x="657" y="2387"/>
                        <a:chExt cx="525" cy="500"/>
                      </a:xfrm>
                    </p:grpSpPr>
                    <p:grpSp>
                      <p:nvGrpSpPr>
                        <p:cNvPr id="38368" name="Group 87"/>
                        <p:cNvGrpSpPr>
                          <a:grpSpLocks/>
                        </p:cNvGrpSpPr>
                        <p:nvPr/>
                      </p:nvGrpSpPr>
                      <p:grpSpPr bwMode="auto">
                        <a:xfrm>
                          <a:off x="703" y="2387"/>
                          <a:ext cx="479" cy="409"/>
                          <a:chOff x="703" y="2387"/>
                          <a:chExt cx="479" cy="409"/>
                        </a:xfrm>
                      </p:grpSpPr>
                      <p:grpSp>
                        <p:nvGrpSpPr>
                          <p:cNvPr id="38378" name="Group 88"/>
                          <p:cNvGrpSpPr>
                            <a:grpSpLocks/>
                          </p:cNvGrpSpPr>
                          <p:nvPr/>
                        </p:nvGrpSpPr>
                        <p:grpSpPr bwMode="auto">
                          <a:xfrm>
                            <a:off x="748" y="2387"/>
                            <a:ext cx="434" cy="409"/>
                            <a:chOff x="748" y="2387"/>
                            <a:chExt cx="434" cy="409"/>
                          </a:xfrm>
                        </p:grpSpPr>
                        <p:pic>
                          <p:nvPicPr>
                            <p:cNvPr id="38383" name="Picture 8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384" name="Picture 9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385" name="Picture 9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379" name="Group 92"/>
                          <p:cNvGrpSpPr>
                            <a:grpSpLocks/>
                          </p:cNvGrpSpPr>
                          <p:nvPr/>
                        </p:nvGrpSpPr>
                        <p:grpSpPr bwMode="auto">
                          <a:xfrm>
                            <a:off x="703" y="2387"/>
                            <a:ext cx="434" cy="409"/>
                            <a:chOff x="748" y="2387"/>
                            <a:chExt cx="434" cy="409"/>
                          </a:xfrm>
                        </p:grpSpPr>
                        <p:pic>
                          <p:nvPicPr>
                            <p:cNvPr id="38380" name="Picture 9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381" name="Picture 9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382" name="Picture 9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8369" name="Group 96"/>
                        <p:cNvGrpSpPr>
                          <a:grpSpLocks/>
                        </p:cNvGrpSpPr>
                        <p:nvPr/>
                      </p:nvGrpSpPr>
                      <p:grpSpPr bwMode="auto">
                        <a:xfrm rot="10800000">
                          <a:off x="657" y="2478"/>
                          <a:ext cx="479" cy="409"/>
                          <a:chOff x="703" y="2387"/>
                          <a:chExt cx="479" cy="409"/>
                        </a:xfrm>
                      </p:grpSpPr>
                      <p:grpSp>
                        <p:nvGrpSpPr>
                          <p:cNvPr id="38370" name="Group 97"/>
                          <p:cNvGrpSpPr>
                            <a:grpSpLocks/>
                          </p:cNvGrpSpPr>
                          <p:nvPr/>
                        </p:nvGrpSpPr>
                        <p:grpSpPr bwMode="auto">
                          <a:xfrm>
                            <a:off x="748" y="2387"/>
                            <a:ext cx="434" cy="409"/>
                            <a:chOff x="748" y="2387"/>
                            <a:chExt cx="434" cy="409"/>
                          </a:xfrm>
                        </p:grpSpPr>
                        <p:pic>
                          <p:nvPicPr>
                            <p:cNvPr id="38375" name="Picture 98"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376" name="Picture 99"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377" name="Picture 100"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371" name="Group 101"/>
                          <p:cNvGrpSpPr>
                            <a:grpSpLocks/>
                          </p:cNvGrpSpPr>
                          <p:nvPr/>
                        </p:nvGrpSpPr>
                        <p:grpSpPr bwMode="auto">
                          <a:xfrm>
                            <a:off x="703" y="2387"/>
                            <a:ext cx="434" cy="409"/>
                            <a:chOff x="748" y="2387"/>
                            <a:chExt cx="434" cy="409"/>
                          </a:xfrm>
                        </p:grpSpPr>
                        <p:pic>
                          <p:nvPicPr>
                            <p:cNvPr id="38372" name="Picture 10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373" name="Picture 10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374" name="Picture 10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8342" name="Picture 105" descr="REACT3"/>
                      <p:cNvPicPr>
                        <a:picLocks noChangeAspect="1" noChangeArrowheads="1"/>
                      </p:cNvPicPr>
                      <p:nvPr/>
                    </p:nvPicPr>
                    <p:blipFill>
                      <a:blip r:embed="rId4" cstate="print"/>
                      <a:srcRect/>
                      <a:stretch>
                        <a:fillRect/>
                      </a:stretch>
                    </p:blipFill>
                    <p:spPr bwMode="auto">
                      <a:xfrm rot="10800000">
                        <a:off x="522" y="2613"/>
                        <a:ext cx="343" cy="408"/>
                      </a:xfrm>
                      <a:prstGeom prst="rect">
                        <a:avLst/>
                      </a:prstGeom>
                      <a:noFill/>
                      <a:ln w="9525">
                        <a:noFill/>
                        <a:miter lim="800000"/>
                        <a:headEnd/>
                        <a:tailEnd/>
                      </a:ln>
                    </p:spPr>
                  </p:pic>
                  <p:pic>
                    <p:nvPicPr>
                      <p:cNvPr id="38343" name="Picture 106" descr="REACT3"/>
                      <p:cNvPicPr>
                        <a:picLocks noChangeAspect="1" noChangeArrowheads="1"/>
                      </p:cNvPicPr>
                      <p:nvPr/>
                    </p:nvPicPr>
                    <p:blipFill>
                      <a:blip r:embed="rId4" cstate="print"/>
                      <a:srcRect/>
                      <a:stretch>
                        <a:fillRect/>
                      </a:stretch>
                    </p:blipFill>
                    <p:spPr bwMode="auto">
                      <a:xfrm>
                        <a:off x="295" y="2659"/>
                        <a:ext cx="343" cy="408"/>
                      </a:xfrm>
                      <a:prstGeom prst="rect">
                        <a:avLst/>
                      </a:prstGeom>
                      <a:noFill/>
                      <a:ln w="9525">
                        <a:noFill/>
                        <a:miter lim="800000"/>
                        <a:headEnd/>
                        <a:tailEnd/>
                      </a:ln>
                    </p:spPr>
                  </p:pic>
                  <p:pic>
                    <p:nvPicPr>
                      <p:cNvPr id="38344" name="Picture 107" descr="REACT3"/>
                      <p:cNvPicPr>
                        <a:picLocks noChangeAspect="1" noChangeArrowheads="1"/>
                      </p:cNvPicPr>
                      <p:nvPr/>
                    </p:nvPicPr>
                    <p:blipFill>
                      <a:blip r:embed="rId4" cstate="print"/>
                      <a:srcRect/>
                      <a:stretch>
                        <a:fillRect/>
                      </a:stretch>
                    </p:blipFill>
                    <p:spPr bwMode="auto">
                      <a:xfrm rot="5400000">
                        <a:off x="236" y="2490"/>
                        <a:ext cx="343" cy="408"/>
                      </a:xfrm>
                      <a:prstGeom prst="rect">
                        <a:avLst/>
                      </a:prstGeom>
                      <a:noFill/>
                      <a:ln w="9525">
                        <a:noFill/>
                        <a:miter lim="800000"/>
                        <a:headEnd/>
                        <a:tailEnd/>
                      </a:ln>
                    </p:spPr>
                  </p:pic>
                  <p:pic>
                    <p:nvPicPr>
                      <p:cNvPr id="38345" name="Picture 108" descr="REACT3"/>
                      <p:cNvPicPr>
                        <a:picLocks noChangeAspect="1" noChangeArrowheads="1"/>
                      </p:cNvPicPr>
                      <p:nvPr/>
                    </p:nvPicPr>
                    <p:blipFill>
                      <a:blip r:embed="rId4" cstate="print"/>
                      <a:srcRect/>
                      <a:stretch>
                        <a:fillRect/>
                      </a:stretch>
                    </p:blipFill>
                    <p:spPr bwMode="auto">
                      <a:xfrm rot="4800000">
                        <a:off x="324" y="2085"/>
                        <a:ext cx="305" cy="363"/>
                      </a:xfrm>
                      <a:prstGeom prst="rect">
                        <a:avLst/>
                      </a:prstGeom>
                      <a:noFill/>
                      <a:ln w="9525">
                        <a:noFill/>
                        <a:miter lim="800000"/>
                        <a:headEnd/>
                        <a:tailEnd/>
                      </a:ln>
                    </p:spPr>
                  </p:pic>
                  <p:grpSp>
                    <p:nvGrpSpPr>
                      <p:cNvPr id="38346" name="Group 109"/>
                      <p:cNvGrpSpPr>
                        <a:grpSpLocks/>
                      </p:cNvGrpSpPr>
                      <p:nvPr/>
                    </p:nvGrpSpPr>
                    <p:grpSpPr bwMode="auto">
                      <a:xfrm rot="4800000">
                        <a:off x="327" y="1810"/>
                        <a:ext cx="525" cy="500"/>
                        <a:chOff x="657" y="2387"/>
                        <a:chExt cx="525" cy="500"/>
                      </a:xfrm>
                    </p:grpSpPr>
                    <p:grpSp>
                      <p:nvGrpSpPr>
                        <p:cNvPr id="38350" name="Group 110"/>
                        <p:cNvGrpSpPr>
                          <a:grpSpLocks/>
                        </p:cNvGrpSpPr>
                        <p:nvPr/>
                      </p:nvGrpSpPr>
                      <p:grpSpPr bwMode="auto">
                        <a:xfrm>
                          <a:off x="703" y="2387"/>
                          <a:ext cx="479" cy="409"/>
                          <a:chOff x="703" y="2387"/>
                          <a:chExt cx="479" cy="409"/>
                        </a:xfrm>
                      </p:grpSpPr>
                      <p:grpSp>
                        <p:nvGrpSpPr>
                          <p:cNvPr id="38360" name="Group 111"/>
                          <p:cNvGrpSpPr>
                            <a:grpSpLocks/>
                          </p:cNvGrpSpPr>
                          <p:nvPr/>
                        </p:nvGrpSpPr>
                        <p:grpSpPr bwMode="auto">
                          <a:xfrm>
                            <a:off x="748" y="2387"/>
                            <a:ext cx="434" cy="409"/>
                            <a:chOff x="748" y="2387"/>
                            <a:chExt cx="434" cy="409"/>
                          </a:xfrm>
                        </p:grpSpPr>
                        <p:pic>
                          <p:nvPicPr>
                            <p:cNvPr id="38365" name="Picture 11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366" name="Picture 11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367" name="Picture 11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361" name="Group 115"/>
                          <p:cNvGrpSpPr>
                            <a:grpSpLocks/>
                          </p:cNvGrpSpPr>
                          <p:nvPr/>
                        </p:nvGrpSpPr>
                        <p:grpSpPr bwMode="auto">
                          <a:xfrm>
                            <a:off x="703" y="2387"/>
                            <a:ext cx="434" cy="409"/>
                            <a:chOff x="748" y="2387"/>
                            <a:chExt cx="434" cy="409"/>
                          </a:xfrm>
                        </p:grpSpPr>
                        <p:pic>
                          <p:nvPicPr>
                            <p:cNvPr id="38362" name="Picture 116"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363" name="Picture 117"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364" name="Picture 118"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8351" name="Group 119"/>
                        <p:cNvGrpSpPr>
                          <a:grpSpLocks/>
                        </p:cNvGrpSpPr>
                        <p:nvPr/>
                      </p:nvGrpSpPr>
                      <p:grpSpPr bwMode="auto">
                        <a:xfrm rot="10800000">
                          <a:off x="657" y="2478"/>
                          <a:ext cx="479" cy="409"/>
                          <a:chOff x="703" y="2387"/>
                          <a:chExt cx="479" cy="409"/>
                        </a:xfrm>
                      </p:grpSpPr>
                      <p:grpSp>
                        <p:nvGrpSpPr>
                          <p:cNvPr id="38352" name="Group 120"/>
                          <p:cNvGrpSpPr>
                            <a:grpSpLocks/>
                          </p:cNvGrpSpPr>
                          <p:nvPr/>
                        </p:nvGrpSpPr>
                        <p:grpSpPr bwMode="auto">
                          <a:xfrm>
                            <a:off x="748" y="2387"/>
                            <a:ext cx="434" cy="409"/>
                            <a:chOff x="748" y="2387"/>
                            <a:chExt cx="434" cy="409"/>
                          </a:xfrm>
                        </p:grpSpPr>
                        <p:pic>
                          <p:nvPicPr>
                            <p:cNvPr id="38357" name="Picture 121"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358" name="Picture 122"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359" name="Picture 123"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353" name="Group 124"/>
                          <p:cNvGrpSpPr>
                            <a:grpSpLocks/>
                          </p:cNvGrpSpPr>
                          <p:nvPr/>
                        </p:nvGrpSpPr>
                        <p:grpSpPr bwMode="auto">
                          <a:xfrm>
                            <a:off x="703" y="2387"/>
                            <a:ext cx="434" cy="409"/>
                            <a:chOff x="748" y="2387"/>
                            <a:chExt cx="434" cy="409"/>
                          </a:xfrm>
                        </p:grpSpPr>
                        <p:pic>
                          <p:nvPicPr>
                            <p:cNvPr id="38354" name="Picture 125"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355" name="Picture 126"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356" name="Picture 127"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8347" name="Picture 128" descr="REACT3"/>
                      <p:cNvPicPr>
                        <a:picLocks noChangeAspect="1" noChangeArrowheads="1"/>
                      </p:cNvPicPr>
                      <p:nvPr/>
                    </p:nvPicPr>
                    <p:blipFill>
                      <a:blip r:embed="rId4" cstate="print"/>
                      <a:srcRect/>
                      <a:stretch>
                        <a:fillRect/>
                      </a:stretch>
                    </p:blipFill>
                    <p:spPr bwMode="auto">
                      <a:xfrm rot="-6000000">
                        <a:off x="599" y="2309"/>
                        <a:ext cx="343" cy="408"/>
                      </a:xfrm>
                      <a:prstGeom prst="rect">
                        <a:avLst/>
                      </a:prstGeom>
                      <a:noFill/>
                      <a:ln w="9525">
                        <a:noFill/>
                        <a:miter lim="800000"/>
                        <a:headEnd/>
                        <a:tailEnd/>
                      </a:ln>
                    </p:spPr>
                  </p:pic>
                  <p:pic>
                    <p:nvPicPr>
                      <p:cNvPr id="38348" name="Picture 129" descr="REACT3"/>
                      <p:cNvPicPr>
                        <a:picLocks noChangeAspect="1" noChangeArrowheads="1"/>
                      </p:cNvPicPr>
                      <p:nvPr/>
                    </p:nvPicPr>
                    <p:blipFill>
                      <a:blip r:embed="rId4" cstate="print"/>
                      <a:srcRect/>
                      <a:stretch>
                        <a:fillRect/>
                      </a:stretch>
                    </p:blipFill>
                    <p:spPr bwMode="auto">
                      <a:xfrm>
                        <a:off x="813" y="2296"/>
                        <a:ext cx="343" cy="408"/>
                      </a:xfrm>
                      <a:prstGeom prst="rect">
                        <a:avLst/>
                      </a:prstGeom>
                      <a:noFill/>
                      <a:ln w="9525">
                        <a:noFill/>
                        <a:miter lim="800000"/>
                        <a:headEnd/>
                        <a:tailEnd/>
                      </a:ln>
                    </p:spPr>
                  </p:pic>
                  <p:pic>
                    <p:nvPicPr>
                      <p:cNvPr id="38349" name="Picture 130" descr="REACT2"/>
                      <p:cNvPicPr>
                        <a:picLocks noChangeAspect="1" noChangeArrowheads="1"/>
                      </p:cNvPicPr>
                      <p:nvPr/>
                    </p:nvPicPr>
                    <p:blipFill>
                      <a:blip r:embed="rId5" cstate="print"/>
                      <a:srcRect/>
                      <a:stretch>
                        <a:fillRect/>
                      </a:stretch>
                    </p:blipFill>
                    <p:spPr bwMode="auto">
                      <a:xfrm rot="5400000">
                        <a:off x="809" y="2055"/>
                        <a:ext cx="271" cy="211"/>
                      </a:xfrm>
                      <a:prstGeom prst="rect">
                        <a:avLst/>
                      </a:prstGeom>
                      <a:noFill/>
                      <a:ln w="9525">
                        <a:noFill/>
                        <a:miter lim="800000"/>
                        <a:headEnd/>
                        <a:tailEnd/>
                      </a:ln>
                    </p:spPr>
                  </p:pic>
                </p:grpSp>
              </p:grpSp>
              <p:pic>
                <p:nvPicPr>
                  <p:cNvPr id="38332" name="Picture 131" descr="REACT2"/>
                  <p:cNvPicPr>
                    <a:picLocks noChangeAspect="1" noChangeArrowheads="1"/>
                  </p:cNvPicPr>
                  <p:nvPr/>
                </p:nvPicPr>
                <p:blipFill>
                  <a:blip r:embed="rId5" cstate="print"/>
                  <a:srcRect/>
                  <a:stretch>
                    <a:fillRect/>
                  </a:stretch>
                </p:blipFill>
                <p:spPr bwMode="auto">
                  <a:xfrm rot="3600000">
                    <a:off x="128" y="2508"/>
                    <a:ext cx="272" cy="212"/>
                  </a:xfrm>
                  <a:prstGeom prst="rect">
                    <a:avLst/>
                  </a:prstGeom>
                  <a:noFill/>
                  <a:ln w="9525">
                    <a:noFill/>
                    <a:miter lim="800000"/>
                    <a:headEnd/>
                    <a:tailEnd/>
                  </a:ln>
                </p:spPr>
              </p:pic>
            </p:grpSp>
            <p:pic>
              <p:nvPicPr>
                <p:cNvPr id="38325" name="Picture 132" descr="REACT2"/>
                <p:cNvPicPr>
                  <a:picLocks noChangeAspect="1" noChangeArrowheads="1"/>
                </p:cNvPicPr>
                <p:nvPr/>
              </p:nvPicPr>
              <p:blipFill>
                <a:blip r:embed="rId5" cstate="print"/>
                <a:srcRect/>
                <a:stretch>
                  <a:fillRect/>
                </a:stretch>
              </p:blipFill>
              <p:spPr bwMode="auto">
                <a:xfrm rot="6000000">
                  <a:off x="870" y="2962"/>
                  <a:ext cx="271" cy="211"/>
                </a:xfrm>
                <a:prstGeom prst="rect">
                  <a:avLst/>
                </a:prstGeom>
                <a:noFill/>
                <a:ln w="9525">
                  <a:noFill/>
                  <a:miter lim="800000"/>
                  <a:headEnd/>
                  <a:tailEnd/>
                </a:ln>
              </p:spPr>
            </p:pic>
          </p:grpSp>
          <p:pic>
            <p:nvPicPr>
              <p:cNvPr id="38316" name="Picture 133" descr="REACT2"/>
              <p:cNvPicPr>
                <a:picLocks noChangeAspect="1" noChangeArrowheads="1"/>
              </p:cNvPicPr>
              <p:nvPr/>
            </p:nvPicPr>
            <p:blipFill>
              <a:blip r:embed="rId5" cstate="print"/>
              <a:srcRect/>
              <a:stretch>
                <a:fillRect/>
              </a:stretch>
            </p:blipFill>
            <p:spPr bwMode="auto">
              <a:xfrm rot="3600000">
                <a:off x="582" y="1691"/>
                <a:ext cx="272" cy="212"/>
              </a:xfrm>
              <a:prstGeom prst="rect">
                <a:avLst/>
              </a:prstGeom>
              <a:noFill/>
              <a:ln w="9525">
                <a:noFill/>
                <a:miter lim="800000"/>
                <a:headEnd/>
                <a:tailEnd/>
              </a:ln>
            </p:spPr>
          </p:pic>
        </p:grpSp>
      </p:grpSp>
      <p:grpSp>
        <p:nvGrpSpPr>
          <p:cNvPr id="33127" name="Group 134"/>
          <p:cNvGrpSpPr>
            <a:grpSpLocks/>
          </p:cNvGrpSpPr>
          <p:nvPr/>
        </p:nvGrpSpPr>
        <p:grpSpPr bwMode="auto">
          <a:xfrm>
            <a:off x="0" y="806450"/>
            <a:ext cx="290513" cy="304800"/>
            <a:chOff x="249" y="255"/>
            <a:chExt cx="326" cy="318"/>
          </a:xfrm>
        </p:grpSpPr>
        <p:pic>
          <p:nvPicPr>
            <p:cNvPr id="38311" name="Picture 135"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8312" name="Text Box 136"/>
            <p:cNvSpPr txBox="1">
              <a:spLocks noChangeArrowheads="1"/>
            </p:cNvSpPr>
            <p:nvPr/>
          </p:nvSpPr>
          <p:spPr bwMode="auto">
            <a:xfrm>
              <a:off x="249" y="255"/>
              <a:ext cx="182"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33132" name="Group 137"/>
          <p:cNvGrpSpPr>
            <a:grpSpLocks/>
          </p:cNvGrpSpPr>
          <p:nvPr/>
        </p:nvGrpSpPr>
        <p:grpSpPr bwMode="auto">
          <a:xfrm>
            <a:off x="3670300" y="3065463"/>
            <a:ext cx="288925" cy="304800"/>
            <a:chOff x="249" y="255"/>
            <a:chExt cx="326" cy="318"/>
          </a:xfrm>
        </p:grpSpPr>
        <p:pic>
          <p:nvPicPr>
            <p:cNvPr id="38309" name="Picture 138"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8310" name="Text Box 139"/>
            <p:cNvSpPr txBox="1">
              <a:spLocks noChangeArrowheads="1"/>
            </p:cNvSpPr>
            <p:nvPr/>
          </p:nvSpPr>
          <p:spPr bwMode="auto">
            <a:xfrm>
              <a:off x="249" y="255"/>
              <a:ext cx="183"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33134" name="Group 140"/>
          <p:cNvGrpSpPr>
            <a:grpSpLocks/>
          </p:cNvGrpSpPr>
          <p:nvPr/>
        </p:nvGrpSpPr>
        <p:grpSpPr bwMode="auto">
          <a:xfrm>
            <a:off x="536575" y="2370138"/>
            <a:ext cx="290513" cy="304800"/>
            <a:chOff x="249" y="255"/>
            <a:chExt cx="326" cy="318"/>
          </a:xfrm>
        </p:grpSpPr>
        <p:pic>
          <p:nvPicPr>
            <p:cNvPr id="38307" name="Picture 141"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8308" name="Text Box 142"/>
            <p:cNvSpPr txBox="1">
              <a:spLocks noChangeArrowheads="1"/>
            </p:cNvSpPr>
            <p:nvPr/>
          </p:nvSpPr>
          <p:spPr bwMode="auto">
            <a:xfrm>
              <a:off x="249" y="255"/>
              <a:ext cx="182"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33135" name="Group 143"/>
          <p:cNvGrpSpPr>
            <a:grpSpLocks/>
          </p:cNvGrpSpPr>
          <p:nvPr/>
        </p:nvGrpSpPr>
        <p:grpSpPr bwMode="auto">
          <a:xfrm>
            <a:off x="657225" y="3195638"/>
            <a:ext cx="1238250" cy="1196975"/>
            <a:chOff x="340" y="2432"/>
            <a:chExt cx="1392" cy="1249"/>
          </a:xfrm>
        </p:grpSpPr>
        <p:pic>
          <p:nvPicPr>
            <p:cNvPr id="38236" name="Picture 144" descr="REACT3"/>
            <p:cNvPicPr>
              <a:picLocks noChangeAspect="1" noChangeArrowheads="1"/>
            </p:cNvPicPr>
            <p:nvPr/>
          </p:nvPicPr>
          <p:blipFill>
            <a:blip r:embed="rId4" cstate="print"/>
            <a:srcRect/>
            <a:stretch>
              <a:fillRect/>
            </a:stretch>
          </p:blipFill>
          <p:spPr bwMode="auto">
            <a:xfrm rot="-2700000">
              <a:off x="1363" y="2977"/>
              <a:ext cx="343" cy="408"/>
            </a:xfrm>
            <a:prstGeom prst="rect">
              <a:avLst/>
            </a:prstGeom>
            <a:noFill/>
            <a:ln w="9525">
              <a:noFill/>
              <a:miter lim="800000"/>
              <a:headEnd/>
              <a:tailEnd/>
            </a:ln>
          </p:spPr>
        </p:pic>
        <p:pic>
          <p:nvPicPr>
            <p:cNvPr id="38237" name="Picture 145" descr="REACT3"/>
            <p:cNvPicPr>
              <a:picLocks noChangeAspect="1" noChangeArrowheads="1"/>
            </p:cNvPicPr>
            <p:nvPr/>
          </p:nvPicPr>
          <p:blipFill>
            <a:blip r:embed="rId4" cstate="print"/>
            <a:srcRect/>
            <a:stretch>
              <a:fillRect/>
            </a:stretch>
          </p:blipFill>
          <p:spPr bwMode="auto">
            <a:xfrm rot="-2700000">
              <a:off x="823" y="3273"/>
              <a:ext cx="343" cy="408"/>
            </a:xfrm>
            <a:prstGeom prst="rect">
              <a:avLst/>
            </a:prstGeom>
            <a:noFill/>
            <a:ln w="9525">
              <a:noFill/>
              <a:miter lim="800000"/>
              <a:headEnd/>
              <a:tailEnd/>
            </a:ln>
          </p:spPr>
        </p:pic>
        <p:grpSp>
          <p:nvGrpSpPr>
            <p:cNvPr id="38238" name="Group 146"/>
            <p:cNvGrpSpPr>
              <a:grpSpLocks/>
            </p:cNvGrpSpPr>
            <p:nvPr/>
          </p:nvGrpSpPr>
          <p:grpSpPr bwMode="auto">
            <a:xfrm>
              <a:off x="340" y="2432"/>
              <a:ext cx="1392" cy="1225"/>
              <a:chOff x="340" y="2432"/>
              <a:chExt cx="1392" cy="1225"/>
            </a:xfrm>
          </p:grpSpPr>
          <p:pic>
            <p:nvPicPr>
              <p:cNvPr id="38239" name="Picture 147" descr="REACT3"/>
              <p:cNvPicPr>
                <a:picLocks noChangeAspect="1" noChangeArrowheads="1"/>
              </p:cNvPicPr>
              <p:nvPr/>
            </p:nvPicPr>
            <p:blipFill>
              <a:blip r:embed="rId4" cstate="print"/>
              <a:srcRect/>
              <a:stretch>
                <a:fillRect/>
              </a:stretch>
            </p:blipFill>
            <p:spPr bwMode="auto">
              <a:xfrm rot="7500000">
                <a:off x="1305" y="3172"/>
                <a:ext cx="343" cy="408"/>
              </a:xfrm>
              <a:prstGeom prst="rect">
                <a:avLst/>
              </a:prstGeom>
              <a:noFill/>
              <a:ln w="9525">
                <a:noFill/>
                <a:miter lim="800000"/>
                <a:headEnd/>
                <a:tailEnd/>
              </a:ln>
            </p:spPr>
          </p:pic>
          <p:pic>
            <p:nvPicPr>
              <p:cNvPr id="38240" name="Picture 148" descr="REACT3"/>
              <p:cNvPicPr>
                <a:picLocks noChangeAspect="1" noChangeArrowheads="1"/>
              </p:cNvPicPr>
              <p:nvPr/>
            </p:nvPicPr>
            <p:blipFill>
              <a:blip r:embed="rId4" cstate="print"/>
              <a:srcRect/>
              <a:stretch>
                <a:fillRect/>
              </a:stretch>
            </p:blipFill>
            <p:spPr bwMode="auto">
              <a:xfrm rot="-9900000">
                <a:off x="1389" y="2826"/>
                <a:ext cx="343" cy="408"/>
              </a:xfrm>
              <a:prstGeom prst="rect">
                <a:avLst/>
              </a:prstGeom>
              <a:noFill/>
              <a:ln w="9525">
                <a:noFill/>
                <a:miter lim="800000"/>
                <a:headEnd/>
                <a:tailEnd/>
              </a:ln>
            </p:spPr>
          </p:pic>
          <p:pic>
            <p:nvPicPr>
              <p:cNvPr id="38241" name="Picture 149" descr="REACT2"/>
              <p:cNvPicPr>
                <a:picLocks noChangeAspect="1" noChangeArrowheads="1"/>
              </p:cNvPicPr>
              <p:nvPr/>
            </p:nvPicPr>
            <p:blipFill>
              <a:blip r:embed="rId5" cstate="print"/>
              <a:srcRect/>
              <a:stretch>
                <a:fillRect/>
              </a:stretch>
            </p:blipFill>
            <p:spPr bwMode="auto">
              <a:xfrm rot="-6900000">
                <a:off x="1243" y="2599"/>
                <a:ext cx="272" cy="212"/>
              </a:xfrm>
              <a:prstGeom prst="rect">
                <a:avLst/>
              </a:prstGeom>
              <a:noFill/>
              <a:ln w="9525">
                <a:noFill/>
                <a:miter lim="800000"/>
                <a:headEnd/>
                <a:tailEnd/>
              </a:ln>
            </p:spPr>
          </p:pic>
          <p:pic>
            <p:nvPicPr>
              <p:cNvPr id="38242" name="Picture 150" descr="REACT3"/>
              <p:cNvPicPr>
                <a:picLocks noChangeAspect="1" noChangeArrowheads="1"/>
              </p:cNvPicPr>
              <p:nvPr/>
            </p:nvPicPr>
            <p:blipFill>
              <a:blip r:embed="rId4" cstate="print"/>
              <a:srcRect/>
              <a:stretch>
                <a:fillRect/>
              </a:stretch>
            </p:blipFill>
            <p:spPr bwMode="auto">
              <a:xfrm rot="-8700000">
                <a:off x="411" y="2659"/>
                <a:ext cx="343" cy="408"/>
              </a:xfrm>
              <a:prstGeom prst="rect">
                <a:avLst/>
              </a:prstGeom>
              <a:noFill/>
              <a:ln w="9525">
                <a:noFill/>
                <a:miter lim="800000"/>
                <a:headEnd/>
                <a:tailEnd/>
              </a:ln>
            </p:spPr>
          </p:pic>
          <p:pic>
            <p:nvPicPr>
              <p:cNvPr id="38243" name="Picture 151" descr="REACT3"/>
              <p:cNvPicPr>
                <a:picLocks noChangeAspect="1" noChangeArrowheads="1"/>
              </p:cNvPicPr>
              <p:nvPr/>
            </p:nvPicPr>
            <p:blipFill>
              <a:blip r:embed="rId4" cstate="print"/>
              <a:srcRect/>
              <a:stretch>
                <a:fillRect/>
              </a:stretch>
            </p:blipFill>
            <p:spPr bwMode="auto">
              <a:xfrm rot="2100000">
                <a:off x="456" y="3068"/>
                <a:ext cx="343" cy="408"/>
              </a:xfrm>
              <a:prstGeom prst="rect">
                <a:avLst/>
              </a:prstGeom>
              <a:noFill/>
              <a:ln w="9525">
                <a:noFill/>
                <a:miter lim="800000"/>
                <a:headEnd/>
                <a:tailEnd/>
              </a:ln>
            </p:spPr>
          </p:pic>
          <p:pic>
            <p:nvPicPr>
              <p:cNvPr id="38244" name="Picture 152" descr="REACT2"/>
              <p:cNvPicPr>
                <a:picLocks noChangeAspect="1" noChangeArrowheads="1"/>
              </p:cNvPicPr>
              <p:nvPr/>
            </p:nvPicPr>
            <p:blipFill>
              <a:blip r:embed="rId5" cstate="print"/>
              <a:srcRect/>
              <a:stretch>
                <a:fillRect/>
              </a:stretch>
            </p:blipFill>
            <p:spPr bwMode="auto">
              <a:xfrm rot="-4500000">
                <a:off x="557" y="3329"/>
                <a:ext cx="317" cy="247"/>
              </a:xfrm>
              <a:prstGeom prst="rect">
                <a:avLst/>
              </a:prstGeom>
              <a:noFill/>
              <a:ln w="9525">
                <a:noFill/>
                <a:miter lim="800000"/>
                <a:headEnd/>
                <a:tailEnd/>
              </a:ln>
            </p:spPr>
          </p:pic>
          <p:grpSp>
            <p:nvGrpSpPr>
              <p:cNvPr id="38245" name="Group 153"/>
              <p:cNvGrpSpPr>
                <a:grpSpLocks/>
              </p:cNvGrpSpPr>
              <p:nvPr/>
            </p:nvGrpSpPr>
            <p:grpSpPr bwMode="auto">
              <a:xfrm rot="-2700000">
                <a:off x="989" y="2907"/>
                <a:ext cx="525" cy="500"/>
                <a:chOff x="657" y="2387"/>
                <a:chExt cx="525" cy="500"/>
              </a:xfrm>
            </p:grpSpPr>
            <p:grpSp>
              <p:nvGrpSpPr>
                <p:cNvPr id="38289" name="Group 154"/>
                <p:cNvGrpSpPr>
                  <a:grpSpLocks/>
                </p:cNvGrpSpPr>
                <p:nvPr/>
              </p:nvGrpSpPr>
              <p:grpSpPr bwMode="auto">
                <a:xfrm>
                  <a:off x="703" y="2387"/>
                  <a:ext cx="479" cy="409"/>
                  <a:chOff x="703" y="2387"/>
                  <a:chExt cx="479" cy="409"/>
                </a:xfrm>
              </p:grpSpPr>
              <p:grpSp>
                <p:nvGrpSpPr>
                  <p:cNvPr id="38299" name="Group 155"/>
                  <p:cNvGrpSpPr>
                    <a:grpSpLocks/>
                  </p:cNvGrpSpPr>
                  <p:nvPr/>
                </p:nvGrpSpPr>
                <p:grpSpPr bwMode="auto">
                  <a:xfrm>
                    <a:off x="748" y="2387"/>
                    <a:ext cx="434" cy="409"/>
                    <a:chOff x="748" y="2387"/>
                    <a:chExt cx="434" cy="409"/>
                  </a:xfrm>
                </p:grpSpPr>
                <p:pic>
                  <p:nvPicPr>
                    <p:cNvPr id="38304" name="Picture 156"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305" name="Picture 157"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306" name="Picture 158"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300" name="Group 159"/>
                  <p:cNvGrpSpPr>
                    <a:grpSpLocks/>
                  </p:cNvGrpSpPr>
                  <p:nvPr/>
                </p:nvGrpSpPr>
                <p:grpSpPr bwMode="auto">
                  <a:xfrm>
                    <a:off x="703" y="2387"/>
                    <a:ext cx="434" cy="409"/>
                    <a:chOff x="748" y="2387"/>
                    <a:chExt cx="434" cy="409"/>
                  </a:xfrm>
                </p:grpSpPr>
                <p:pic>
                  <p:nvPicPr>
                    <p:cNvPr id="38301" name="Picture 160"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302" name="Picture 161"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303" name="Picture 162"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8290" name="Group 163"/>
                <p:cNvGrpSpPr>
                  <a:grpSpLocks/>
                </p:cNvGrpSpPr>
                <p:nvPr/>
              </p:nvGrpSpPr>
              <p:grpSpPr bwMode="auto">
                <a:xfrm rot="10800000">
                  <a:off x="657" y="2478"/>
                  <a:ext cx="479" cy="409"/>
                  <a:chOff x="703" y="2387"/>
                  <a:chExt cx="479" cy="409"/>
                </a:xfrm>
              </p:grpSpPr>
              <p:grpSp>
                <p:nvGrpSpPr>
                  <p:cNvPr id="38291" name="Group 164"/>
                  <p:cNvGrpSpPr>
                    <a:grpSpLocks/>
                  </p:cNvGrpSpPr>
                  <p:nvPr/>
                </p:nvGrpSpPr>
                <p:grpSpPr bwMode="auto">
                  <a:xfrm>
                    <a:off x="748" y="2387"/>
                    <a:ext cx="434" cy="409"/>
                    <a:chOff x="748" y="2387"/>
                    <a:chExt cx="434" cy="409"/>
                  </a:xfrm>
                </p:grpSpPr>
                <p:pic>
                  <p:nvPicPr>
                    <p:cNvPr id="38296" name="Picture 165"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297" name="Picture 166"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298" name="Picture 167"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292" name="Group 168"/>
                  <p:cNvGrpSpPr>
                    <a:grpSpLocks/>
                  </p:cNvGrpSpPr>
                  <p:nvPr/>
                </p:nvGrpSpPr>
                <p:grpSpPr bwMode="auto">
                  <a:xfrm>
                    <a:off x="703" y="2387"/>
                    <a:ext cx="434" cy="409"/>
                    <a:chOff x="748" y="2387"/>
                    <a:chExt cx="434" cy="409"/>
                  </a:xfrm>
                </p:grpSpPr>
                <p:pic>
                  <p:nvPicPr>
                    <p:cNvPr id="38293" name="Picture 16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294" name="Picture 17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295" name="Picture 17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grpSp>
            <p:nvGrpSpPr>
              <p:cNvPr id="38246" name="Group 172"/>
              <p:cNvGrpSpPr>
                <a:grpSpLocks/>
              </p:cNvGrpSpPr>
              <p:nvPr/>
            </p:nvGrpSpPr>
            <p:grpSpPr bwMode="auto">
              <a:xfrm>
                <a:off x="592" y="2432"/>
                <a:ext cx="873" cy="1225"/>
                <a:chOff x="592" y="2432"/>
                <a:chExt cx="873" cy="1225"/>
              </a:xfrm>
            </p:grpSpPr>
            <p:pic>
              <p:nvPicPr>
                <p:cNvPr id="38272" name="Picture 173" descr="REACT3"/>
                <p:cNvPicPr>
                  <a:picLocks noChangeAspect="1" noChangeArrowheads="1"/>
                </p:cNvPicPr>
                <p:nvPr/>
              </p:nvPicPr>
              <p:blipFill>
                <a:blip r:embed="rId4" cstate="print"/>
                <a:srcRect/>
                <a:stretch>
                  <a:fillRect/>
                </a:stretch>
              </p:blipFill>
              <p:spPr bwMode="auto">
                <a:xfrm rot="7500000">
                  <a:off x="670" y="2627"/>
                  <a:ext cx="343" cy="408"/>
                </a:xfrm>
                <a:prstGeom prst="rect">
                  <a:avLst/>
                </a:prstGeom>
                <a:noFill/>
                <a:ln w="9525">
                  <a:noFill/>
                  <a:miter lim="800000"/>
                  <a:headEnd/>
                  <a:tailEnd/>
                </a:ln>
              </p:spPr>
            </p:pic>
            <p:pic>
              <p:nvPicPr>
                <p:cNvPr id="38273" name="Picture 174" descr="REACT2"/>
                <p:cNvPicPr>
                  <a:picLocks noChangeAspect="1" noChangeArrowheads="1"/>
                </p:cNvPicPr>
                <p:nvPr/>
              </p:nvPicPr>
              <p:blipFill>
                <a:blip r:embed="rId5" cstate="print"/>
                <a:srcRect/>
                <a:stretch>
                  <a:fillRect/>
                </a:stretch>
              </p:blipFill>
              <p:spPr bwMode="auto">
                <a:xfrm rot="3300000">
                  <a:off x="1197" y="2780"/>
                  <a:ext cx="271" cy="211"/>
                </a:xfrm>
                <a:prstGeom prst="rect">
                  <a:avLst/>
                </a:prstGeom>
                <a:noFill/>
                <a:ln w="9525">
                  <a:noFill/>
                  <a:miter lim="800000"/>
                  <a:headEnd/>
                  <a:tailEnd/>
                </a:ln>
              </p:spPr>
            </p:pic>
            <p:pic>
              <p:nvPicPr>
                <p:cNvPr id="38274" name="Picture 175" descr="REACT3"/>
                <p:cNvPicPr>
                  <a:picLocks noChangeAspect="1" noChangeArrowheads="1"/>
                </p:cNvPicPr>
                <p:nvPr/>
              </p:nvPicPr>
              <p:blipFill>
                <a:blip r:embed="rId4" cstate="print"/>
                <a:srcRect/>
                <a:stretch>
                  <a:fillRect/>
                </a:stretch>
              </p:blipFill>
              <p:spPr bwMode="auto">
                <a:xfrm rot="-2700000">
                  <a:off x="854" y="3010"/>
                  <a:ext cx="305" cy="363"/>
                </a:xfrm>
                <a:prstGeom prst="rect">
                  <a:avLst/>
                </a:prstGeom>
                <a:noFill/>
                <a:ln w="9525">
                  <a:noFill/>
                  <a:miter lim="800000"/>
                  <a:headEnd/>
                  <a:tailEnd/>
                </a:ln>
              </p:spPr>
            </p:pic>
            <p:pic>
              <p:nvPicPr>
                <p:cNvPr id="38275" name="Picture 176" descr="REACT3"/>
                <p:cNvPicPr>
                  <a:picLocks noChangeAspect="1" noChangeArrowheads="1"/>
                </p:cNvPicPr>
                <p:nvPr/>
              </p:nvPicPr>
              <p:blipFill>
                <a:blip r:embed="rId4" cstate="print"/>
                <a:srcRect/>
                <a:stretch>
                  <a:fillRect/>
                </a:stretch>
              </p:blipFill>
              <p:spPr bwMode="auto">
                <a:xfrm rot="-2700000">
                  <a:off x="1046" y="3204"/>
                  <a:ext cx="343" cy="408"/>
                </a:xfrm>
                <a:prstGeom prst="rect">
                  <a:avLst/>
                </a:prstGeom>
                <a:noFill/>
                <a:ln w="9525">
                  <a:noFill/>
                  <a:miter lim="800000"/>
                  <a:headEnd/>
                  <a:tailEnd/>
                </a:ln>
              </p:spPr>
            </p:pic>
            <p:pic>
              <p:nvPicPr>
                <p:cNvPr id="38276" name="Picture 177" descr="REACT3"/>
                <p:cNvPicPr>
                  <a:picLocks noChangeAspect="1" noChangeArrowheads="1"/>
                </p:cNvPicPr>
                <p:nvPr/>
              </p:nvPicPr>
              <p:blipFill>
                <a:blip r:embed="rId4" cstate="print"/>
                <a:srcRect/>
                <a:stretch>
                  <a:fillRect/>
                </a:stretch>
              </p:blipFill>
              <p:spPr bwMode="auto">
                <a:xfrm rot="2700000">
                  <a:off x="1089" y="2848"/>
                  <a:ext cx="343" cy="408"/>
                </a:xfrm>
                <a:prstGeom prst="rect">
                  <a:avLst/>
                </a:prstGeom>
                <a:noFill/>
                <a:ln w="9525">
                  <a:noFill/>
                  <a:miter lim="800000"/>
                  <a:headEnd/>
                  <a:tailEnd/>
                </a:ln>
              </p:spPr>
            </p:pic>
            <p:pic>
              <p:nvPicPr>
                <p:cNvPr id="38277" name="Picture 178" descr="REACT3"/>
                <p:cNvPicPr>
                  <a:picLocks noChangeAspect="1" noChangeArrowheads="1"/>
                </p:cNvPicPr>
                <p:nvPr/>
              </p:nvPicPr>
              <p:blipFill>
                <a:blip r:embed="rId4" cstate="print"/>
                <a:srcRect/>
                <a:stretch>
                  <a:fillRect/>
                </a:stretch>
              </p:blipFill>
              <p:spPr bwMode="auto">
                <a:xfrm rot="8100000">
                  <a:off x="928" y="2862"/>
                  <a:ext cx="343" cy="408"/>
                </a:xfrm>
                <a:prstGeom prst="rect">
                  <a:avLst/>
                </a:prstGeom>
                <a:noFill/>
                <a:ln w="9525">
                  <a:noFill/>
                  <a:miter lim="800000"/>
                  <a:headEnd/>
                  <a:tailEnd/>
                </a:ln>
              </p:spPr>
            </p:pic>
            <p:pic>
              <p:nvPicPr>
                <p:cNvPr id="38278" name="Picture 179" descr="REACT3"/>
                <p:cNvPicPr>
                  <a:picLocks noChangeAspect="1" noChangeArrowheads="1"/>
                </p:cNvPicPr>
                <p:nvPr/>
              </p:nvPicPr>
              <p:blipFill>
                <a:blip r:embed="rId4" cstate="print"/>
                <a:srcRect/>
                <a:stretch>
                  <a:fillRect/>
                </a:stretch>
              </p:blipFill>
              <p:spPr bwMode="auto">
                <a:xfrm rot="-8100000">
                  <a:off x="1033" y="2496"/>
                  <a:ext cx="343" cy="408"/>
                </a:xfrm>
                <a:prstGeom prst="rect">
                  <a:avLst/>
                </a:prstGeom>
                <a:noFill/>
                <a:ln w="9525">
                  <a:noFill/>
                  <a:miter lim="800000"/>
                  <a:headEnd/>
                  <a:tailEnd/>
                </a:ln>
              </p:spPr>
            </p:pic>
            <p:pic>
              <p:nvPicPr>
                <p:cNvPr id="38279" name="Picture 180" descr="REACT3"/>
                <p:cNvPicPr>
                  <a:picLocks noChangeAspect="1" noChangeArrowheads="1"/>
                </p:cNvPicPr>
                <p:nvPr/>
              </p:nvPicPr>
              <p:blipFill>
                <a:blip r:embed="rId4" cstate="print"/>
                <a:srcRect/>
                <a:stretch>
                  <a:fillRect/>
                </a:stretch>
              </p:blipFill>
              <p:spPr bwMode="auto">
                <a:xfrm rot="8100000">
                  <a:off x="928" y="2670"/>
                  <a:ext cx="343" cy="408"/>
                </a:xfrm>
                <a:prstGeom prst="rect">
                  <a:avLst/>
                </a:prstGeom>
                <a:noFill/>
                <a:ln w="9525">
                  <a:noFill/>
                  <a:miter lim="800000"/>
                  <a:headEnd/>
                  <a:tailEnd/>
                </a:ln>
              </p:spPr>
            </p:pic>
            <p:pic>
              <p:nvPicPr>
                <p:cNvPr id="38280" name="Picture 181" descr="REACT3"/>
                <p:cNvPicPr>
                  <a:picLocks noChangeAspect="1" noChangeArrowheads="1"/>
                </p:cNvPicPr>
                <p:nvPr/>
              </p:nvPicPr>
              <p:blipFill>
                <a:blip r:embed="rId4" cstate="print"/>
                <a:srcRect/>
                <a:stretch>
                  <a:fillRect/>
                </a:stretch>
              </p:blipFill>
              <p:spPr bwMode="auto">
                <a:xfrm rot="2100000">
                  <a:off x="819" y="2432"/>
                  <a:ext cx="343" cy="408"/>
                </a:xfrm>
                <a:prstGeom prst="rect">
                  <a:avLst/>
                </a:prstGeom>
                <a:noFill/>
                <a:ln w="9525">
                  <a:noFill/>
                  <a:miter lim="800000"/>
                  <a:headEnd/>
                  <a:tailEnd/>
                </a:ln>
              </p:spPr>
            </p:pic>
            <p:pic>
              <p:nvPicPr>
                <p:cNvPr id="38281" name="Picture 182" descr="REACT3"/>
                <p:cNvPicPr>
                  <a:picLocks noChangeAspect="1" noChangeArrowheads="1"/>
                </p:cNvPicPr>
                <p:nvPr/>
              </p:nvPicPr>
              <p:blipFill>
                <a:blip r:embed="rId4" cstate="print"/>
                <a:srcRect/>
                <a:stretch>
                  <a:fillRect/>
                </a:stretch>
              </p:blipFill>
              <p:spPr bwMode="auto">
                <a:xfrm rot="8100000">
                  <a:off x="951" y="3080"/>
                  <a:ext cx="343" cy="408"/>
                </a:xfrm>
                <a:prstGeom prst="rect">
                  <a:avLst/>
                </a:prstGeom>
                <a:noFill/>
                <a:ln w="9525">
                  <a:noFill/>
                  <a:miter lim="800000"/>
                  <a:headEnd/>
                  <a:tailEnd/>
                </a:ln>
              </p:spPr>
            </p:pic>
            <p:pic>
              <p:nvPicPr>
                <p:cNvPr id="38282" name="Picture 183" descr="REACT3"/>
                <p:cNvPicPr>
                  <a:picLocks noChangeAspect="1" noChangeArrowheads="1"/>
                </p:cNvPicPr>
                <p:nvPr/>
              </p:nvPicPr>
              <p:blipFill>
                <a:blip r:embed="rId4" cstate="print"/>
                <a:srcRect/>
                <a:stretch>
                  <a:fillRect/>
                </a:stretch>
              </p:blipFill>
              <p:spPr bwMode="auto">
                <a:xfrm rot="2700000">
                  <a:off x="662" y="3195"/>
                  <a:ext cx="343" cy="408"/>
                </a:xfrm>
                <a:prstGeom prst="rect">
                  <a:avLst/>
                </a:prstGeom>
                <a:noFill/>
                <a:ln w="9525">
                  <a:noFill/>
                  <a:miter lim="800000"/>
                  <a:headEnd/>
                  <a:tailEnd/>
                </a:ln>
              </p:spPr>
            </p:pic>
            <p:pic>
              <p:nvPicPr>
                <p:cNvPr id="38283" name="Picture 184" descr="REACT3"/>
                <p:cNvPicPr>
                  <a:picLocks noChangeAspect="1" noChangeArrowheads="1"/>
                </p:cNvPicPr>
                <p:nvPr/>
              </p:nvPicPr>
              <p:blipFill>
                <a:blip r:embed="rId4" cstate="print"/>
                <a:srcRect/>
                <a:stretch>
                  <a:fillRect/>
                </a:stretch>
              </p:blipFill>
              <p:spPr bwMode="auto">
                <a:xfrm rot="-8700000">
                  <a:off x="790" y="2811"/>
                  <a:ext cx="343" cy="408"/>
                </a:xfrm>
                <a:prstGeom prst="rect">
                  <a:avLst/>
                </a:prstGeom>
                <a:noFill/>
                <a:ln w="9525">
                  <a:noFill/>
                  <a:miter lim="800000"/>
                  <a:headEnd/>
                  <a:tailEnd/>
                </a:ln>
              </p:spPr>
            </p:pic>
            <p:pic>
              <p:nvPicPr>
                <p:cNvPr id="38284" name="Picture 185" descr="REACT3"/>
                <p:cNvPicPr>
                  <a:picLocks noChangeAspect="1" noChangeArrowheads="1"/>
                </p:cNvPicPr>
                <p:nvPr/>
              </p:nvPicPr>
              <p:blipFill>
                <a:blip r:embed="rId4" cstate="print"/>
                <a:srcRect/>
                <a:stretch>
                  <a:fillRect/>
                </a:stretch>
              </p:blipFill>
              <p:spPr bwMode="auto">
                <a:xfrm rot="-2700000">
                  <a:off x="910" y="2650"/>
                  <a:ext cx="343" cy="408"/>
                </a:xfrm>
                <a:prstGeom prst="rect">
                  <a:avLst/>
                </a:prstGeom>
                <a:noFill/>
                <a:ln w="9525">
                  <a:noFill/>
                  <a:miter lim="800000"/>
                  <a:headEnd/>
                  <a:tailEnd/>
                </a:ln>
              </p:spPr>
            </p:pic>
            <p:pic>
              <p:nvPicPr>
                <p:cNvPr id="38285" name="Picture 186" descr="REACT2"/>
                <p:cNvPicPr>
                  <a:picLocks noChangeAspect="1" noChangeArrowheads="1"/>
                </p:cNvPicPr>
                <p:nvPr/>
              </p:nvPicPr>
              <p:blipFill>
                <a:blip r:embed="rId5" cstate="print"/>
                <a:srcRect/>
                <a:stretch>
                  <a:fillRect/>
                </a:stretch>
              </p:blipFill>
              <p:spPr bwMode="auto">
                <a:xfrm rot="2700000">
                  <a:off x="701" y="2537"/>
                  <a:ext cx="271" cy="211"/>
                </a:xfrm>
                <a:prstGeom prst="rect">
                  <a:avLst/>
                </a:prstGeom>
                <a:noFill/>
                <a:ln w="9525">
                  <a:noFill/>
                  <a:miter lim="800000"/>
                  <a:headEnd/>
                  <a:tailEnd/>
                </a:ln>
              </p:spPr>
            </p:pic>
            <p:pic>
              <p:nvPicPr>
                <p:cNvPr id="38286" name="Picture 187" descr="REACT2"/>
                <p:cNvPicPr>
                  <a:picLocks noChangeAspect="1" noChangeArrowheads="1"/>
                </p:cNvPicPr>
                <p:nvPr/>
              </p:nvPicPr>
              <p:blipFill>
                <a:blip r:embed="rId5" cstate="print"/>
                <a:srcRect/>
                <a:stretch>
                  <a:fillRect/>
                </a:stretch>
              </p:blipFill>
              <p:spPr bwMode="auto">
                <a:xfrm rot="900000">
                  <a:off x="1046" y="3445"/>
                  <a:ext cx="272" cy="212"/>
                </a:xfrm>
                <a:prstGeom prst="rect">
                  <a:avLst/>
                </a:prstGeom>
                <a:noFill/>
                <a:ln w="9525">
                  <a:noFill/>
                  <a:miter lim="800000"/>
                  <a:headEnd/>
                  <a:tailEnd/>
                </a:ln>
              </p:spPr>
            </p:pic>
            <p:pic>
              <p:nvPicPr>
                <p:cNvPr id="38287" name="Picture 188" descr="REACT2"/>
                <p:cNvPicPr>
                  <a:picLocks noChangeAspect="1" noChangeArrowheads="1"/>
                </p:cNvPicPr>
                <p:nvPr/>
              </p:nvPicPr>
              <p:blipFill>
                <a:blip r:embed="rId5" cstate="print"/>
                <a:srcRect/>
                <a:stretch>
                  <a:fillRect/>
                </a:stretch>
              </p:blipFill>
              <p:spPr bwMode="auto">
                <a:xfrm rot="3300000">
                  <a:off x="971" y="2462"/>
                  <a:ext cx="271" cy="211"/>
                </a:xfrm>
                <a:prstGeom prst="rect">
                  <a:avLst/>
                </a:prstGeom>
                <a:noFill/>
                <a:ln w="9525">
                  <a:noFill/>
                  <a:miter lim="800000"/>
                  <a:headEnd/>
                  <a:tailEnd/>
                </a:ln>
              </p:spPr>
            </p:pic>
            <p:pic>
              <p:nvPicPr>
                <p:cNvPr id="38288" name="Picture 189" descr="REACT2"/>
                <p:cNvPicPr>
                  <a:picLocks noChangeAspect="1" noChangeArrowheads="1"/>
                </p:cNvPicPr>
                <p:nvPr/>
              </p:nvPicPr>
              <p:blipFill>
                <a:blip r:embed="rId5" cstate="print"/>
                <a:srcRect/>
                <a:stretch>
                  <a:fillRect/>
                </a:stretch>
              </p:blipFill>
              <p:spPr bwMode="auto">
                <a:xfrm rot="900000">
                  <a:off x="592" y="2614"/>
                  <a:ext cx="272" cy="212"/>
                </a:xfrm>
                <a:prstGeom prst="rect">
                  <a:avLst/>
                </a:prstGeom>
                <a:noFill/>
                <a:ln w="9525">
                  <a:noFill/>
                  <a:miter lim="800000"/>
                  <a:headEnd/>
                  <a:tailEnd/>
                </a:ln>
              </p:spPr>
            </p:pic>
          </p:grpSp>
          <p:grpSp>
            <p:nvGrpSpPr>
              <p:cNvPr id="38247" name="Group 190"/>
              <p:cNvGrpSpPr>
                <a:grpSpLocks/>
              </p:cNvGrpSpPr>
              <p:nvPr/>
            </p:nvGrpSpPr>
            <p:grpSpPr bwMode="auto">
              <a:xfrm>
                <a:off x="340" y="2749"/>
                <a:ext cx="1321" cy="636"/>
                <a:chOff x="340" y="2705"/>
                <a:chExt cx="1321" cy="636"/>
              </a:xfrm>
            </p:grpSpPr>
            <p:pic>
              <p:nvPicPr>
                <p:cNvPr id="38248" name="Picture 191" descr="REACT3"/>
                <p:cNvPicPr>
                  <a:picLocks noChangeAspect="1" noChangeArrowheads="1"/>
                </p:cNvPicPr>
                <p:nvPr/>
              </p:nvPicPr>
              <p:blipFill>
                <a:blip r:embed="rId4" cstate="print"/>
                <a:srcRect/>
                <a:stretch>
                  <a:fillRect/>
                </a:stretch>
              </p:blipFill>
              <p:spPr bwMode="auto">
                <a:xfrm rot="8100000">
                  <a:off x="456" y="2705"/>
                  <a:ext cx="343" cy="408"/>
                </a:xfrm>
                <a:prstGeom prst="rect">
                  <a:avLst/>
                </a:prstGeom>
                <a:noFill/>
                <a:ln w="9525">
                  <a:noFill/>
                  <a:miter lim="800000"/>
                  <a:headEnd/>
                  <a:tailEnd/>
                </a:ln>
              </p:spPr>
            </p:pic>
            <p:pic>
              <p:nvPicPr>
                <p:cNvPr id="38249" name="Picture 192" descr="REACT3"/>
                <p:cNvPicPr>
                  <a:picLocks noChangeAspect="1" noChangeArrowheads="1"/>
                </p:cNvPicPr>
                <p:nvPr/>
              </p:nvPicPr>
              <p:blipFill>
                <a:blip r:embed="rId4" cstate="print"/>
                <a:srcRect/>
                <a:stretch>
                  <a:fillRect/>
                </a:stretch>
              </p:blipFill>
              <p:spPr bwMode="auto">
                <a:xfrm rot="-8700000">
                  <a:off x="1318" y="2705"/>
                  <a:ext cx="343" cy="408"/>
                </a:xfrm>
                <a:prstGeom prst="rect">
                  <a:avLst/>
                </a:prstGeom>
                <a:noFill/>
                <a:ln w="9525">
                  <a:noFill/>
                  <a:miter lim="800000"/>
                  <a:headEnd/>
                  <a:tailEnd/>
                </a:ln>
              </p:spPr>
            </p:pic>
            <p:pic>
              <p:nvPicPr>
                <p:cNvPr id="38250" name="Picture 193" descr="REACT3"/>
                <p:cNvPicPr>
                  <a:picLocks noChangeAspect="1" noChangeArrowheads="1"/>
                </p:cNvPicPr>
                <p:nvPr/>
              </p:nvPicPr>
              <p:blipFill>
                <a:blip r:embed="rId4" cstate="print"/>
                <a:srcRect/>
                <a:stretch>
                  <a:fillRect/>
                </a:stretch>
              </p:blipFill>
              <p:spPr bwMode="auto">
                <a:xfrm rot="2100000">
                  <a:off x="340" y="2841"/>
                  <a:ext cx="343" cy="408"/>
                </a:xfrm>
                <a:prstGeom prst="rect">
                  <a:avLst/>
                </a:prstGeom>
                <a:noFill/>
                <a:ln w="9525">
                  <a:noFill/>
                  <a:miter lim="800000"/>
                  <a:headEnd/>
                  <a:tailEnd/>
                </a:ln>
              </p:spPr>
            </p:pic>
            <p:pic>
              <p:nvPicPr>
                <p:cNvPr id="38251" name="Picture 194" descr="REACT2"/>
                <p:cNvPicPr>
                  <a:picLocks noChangeAspect="1" noChangeArrowheads="1"/>
                </p:cNvPicPr>
                <p:nvPr/>
              </p:nvPicPr>
              <p:blipFill>
                <a:blip r:embed="rId5" cstate="print"/>
                <a:srcRect/>
                <a:stretch>
                  <a:fillRect/>
                </a:stretch>
              </p:blipFill>
              <p:spPr bwMode="auto">
                <a:xfrm rot="-3600000">
                  <a:off x="331" y="3057"/>
                  <a:ext cx="317" cy="247"/>
                </a:xfrm>
                <a:prstGeom prst="rect">
                  <a:avLst/>
                </a:prstGeom>
                <a:noFill/>
                <a:ln w="9525">
                  <a:noFill/>
                  <a:miter lim="800000"/>
                  <a:headEnd/>
                  <a:tailEnd/>
                </a:ln>
              </p:spPr>
            </p:pic>
            <p:grpSp>
              <p:nvGrpSpPr>
                <p:cNvPr id="38252" name="Group 195"/>
                <p:cNvGrpSpPr>
                  <a:grpSpLocks/>
                </p:cNvGrpSpPr>
                <p:nvPr/>
              </p:nvGrpSpPr>
              <p:grpSpPr bwMode="auto">
                <a:xfrm rot="2100000">
                  <a:off x="592" y="2841"/>
                  <a:ext cx="525" cy="500"/>
                  <a:chOff x="657" y="2387"/>
                  <a:chExt cx="525" cy="500"/>
                </a:xfrm>
              </p:grpSpPr>
              <p:grpSp>
                <p:nvGrpSpPr>
                  <p:cNvPr id="38254" name="Group 196"/>
                  <p:cNvGrpSpPr>
                    <a:grpSpLocks/>
                  </p:cNvGrpSpPr>
                  <p:nvPr/>
                </p:nvGrpSpPr>
                <p:grpSpPr bwMode="auto">
                  <a:xfrm>
                    <a:off x="703" y="2387"/>
                    <a:ext cx="479" cy="409"/>
                    <a:chOff x="703" y="2387"/>
                    <a:chExt cx="479" cy="409"/>
                  </a:xfrm>
                </p:grpSpPr>
                <p:grpSp>
                  <p:nvGrpSpPr>
                    <p:cNvPr id="38264" name="Group 197"/>
                    <p:cNvGrpSpPr>
                      <a:grpSpLocks/>
                    </p:cNvGrpSpPr>
                    <p:nvPr/>
                  </p:nvGrpSpPr>
                  <p:grpSpPr bwMode="auto">
                    <a:xfrm>
                      <a:off x="748" y="2387"/>
                      <a:ext cx="434" cy="409"/>
                      <a:chOff x="748" y="2387"/>
                      <a:chExt cx="434" cy="409"/>
                    </a:xfrm>
                  </p:grpSpPr>
                  <p:pic>
                    <p:nvPicPr>
                      <p:cNvPr id="38269" name="Picture 198"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270" name="Picture 199"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271" name="Picture 200"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265" name="Group 201"/>
                    <p:cNvGrpSpPr>
                      <a:grpSpLocks/>
                    </p:cNvGrpSpPr>
                    <p:nvPr/>
                  </p:nvGrpSpPr>
                  <p:grpSpPr bwMode="auto">
                    <a:xfrm>
                      <a:off x="703" y="2387"/>
                      <a:ext cx="434" cy="409"/>
                      <a:chOff x="748" y="2387"/>
                      <a:chExt cx="434" cy="409"/>
                    </a:xfrm>
                  </p:grpSpPr>
                  <p:pic>
                    <p:nvPicPr>
                      <p:cNvPr id="38266" name="Picture 20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267" name="Picture 20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268" name="Picture 20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8255" name="Group 205"/>
                  <p:cNvGrpSpPr>
                    <a:grpSpLocks/>
                  </p:cNvGrpSpPr>
                  <p:nvPr/>
                </p:nvGrpSpPr>
                <p:grpSpPr bwMode="auto">
                  <a:xfrm rot="10800000">
                    <a:off x="657" y="2478"/>
                    <a:ext cx="479" cy="409"/>
                    <a:chOff x="703" y="2387"/>
                    <a:chExt cx="479" cy="409"/>
                  </a:xfrm>
                </p:grpSpPr>
                <p:grpSp>
                  <p:nvGrpSpPr>
                    <p:cNvPr id="38256" name="Group 206"/>
                    <p:cNvGrpSpPr>
                      <a:grpSpLocks/>
                    </p:cNvGrpSpPr>
                    <p:nvPr/>
                  </p:nvGrpSpPr>
                  <p:grpSpPr bwMode="auto">
                    <a:xfrm>
                      <a:off x="748" y="2387"/>
                      <a:ext cx="434" cy="409"/>
                      <a:chOff x="748" y="2387"/>
                      <a:chExt cx="434" cy="409"/>
                    </a:xfrm>
                  </p:grpSpPr>
                  <p:pic>
                    <p:nvPicPr>
                      <p:cNvPr id="38261" name="Picture 207"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262" name="Picture 208"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263" name="Picture 209"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257" name="Group 210"/>
                    <p:cNvGrpSpPr>
                      <a:grpSpLocks/>
                    </p:cNvGrpSpPr>
                    <p:nvPr/>
                  </p:nvGrpSpPr>
                  <p:grpSpPr bwMode="auto">
                    <a:xfrm>
                      <a:off x="703" y="2387"/>
                      <a:ext cx="434" cy="409"/>
                      <a:chOff x="748" y="2387"/>
                      <a:chExt cx="434" cy="409"/>
                    </a:xfrm>
                  </p:grpSpPr>
                  <p:pic>
                    <p:nvPicPr>
                      <p:cNvPr id="38258" name="Picture 211"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259" name="Picture 212"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260" name="Picture 213"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8253" name="Picture 214" descr="REACT3"/>
                <p:cNvPicPr>
                  <a:picLocks noChangeAspect="1" noChangeArrowheads="1"/>
                </p:cNvPicPr>
                <p:nvPr/>
              </p:nvPicPr>
              <p:blipFill>
                <a:blip r:embed="rId4" cstate="print"/>
                <a:srcRect/>
                <a:stretch>
                  <a:fillRect/>
                </a:stretch>
              </p:blipFill>
              <p:spPr bwMode="auto">
                <a:xfrm rot="2100000">
                  <a:off x="469" y="2867"/>
                  <a:ext cx="305" cy="363"/>
                </a:xfrm>
                <a:prstGeom prst="rect">
                  <a:avLst/>
                </a:prstGeom>
                <a:noFill/>
                <a:ln w="9525">
                  <a:noFill/>
                  <a:miter lim="800000"/>
                  <a:headEnd/>
                  <a:tailEnd/>
                </a:ln>
              </p:spPr>
            </p:pic>
          </p:grpSp>
        </p:grpSp>
      </p:grpSp>
      <p:grpSp>
        <p:nvGrpSpPr>
          <p:cNvPr id="33230" name="Group 215"/>
          <p:cNvGrpSpPr>
            <a:grpSpLocks/>
          </p:cNvGrpSpPr>
          <p:nvPr/>
        </p:nvGrpSpPr>
        <p:grpSpPr bwMode="auto">
          <a:xfrm>
            <a:off x="3802063" y="1328738"/>
            <a:ext cx="1192212" cy="1109662"/>
            <a:chOff x="3807" y="184"/>
            <a:chExt cx="1341" cy="1159"/>
          </a:xfrm>
        </p:grpSpPr>
        <p:pic>
          <p:nvPicPr>
            <p:cNvPr id="38184" name="Picture 216" descr="REACT3"/>
            <p:cNvPicPr>
              <a:picLocks noChangeAspect="1" noChangeArrowheads="1"/>
            </p:cNvPicPr>
            <p:nvPr/>
          </p:nvPicPr>
          <p:blipFill>
            <a:blip r:embed="rId4" cstate="print"/>
            <a:srcRect/>
            <a:stretch>
              <a:fillRect/>
            </a:stretch>
          </p:blipFill>
          <p:spPr bwMode="auto">
            <a:xfrm rot="420000">
              <a:off x="4092" y="758"/>
              <a:ext cx="305" cy="363"/>
            </a:xfrm>
            <a:prstGeom prst="rect">
              <a:avLst/>
            </a:prstGeom>
            <a:noFill/>
            <a:ln w="9525">
              <a:noFill/>
              <a:miter lim="800000"/>
              <a:headEnd/>
              <a:tailEnd/>
            </a:ln>
          </p:spPr>
        </p:pic>
        <p:grpSp>
          <p:nvGrpSpPr>
            <p:cNvPr id="38185" name="Group 217"/>
            <p:cNvGrpSpPr>
              <a:grpSpLocks/>
            </p:cNvGrpSpPr>
            <p:nvPr/>
          </p:nvGrpSpPr>
          <p:grpSpPr bwMode="auto">
            <a:xfrm rot="420000">
              <a:off x="3878" y="709"/>
              <a:ext cx="525" cy="500"/>
              <a:chOff x="657" y="2387"/>
              <a:chExt cx="525" cy="500"/>
            </a:xfrm>
          </p:grpSpPr>
          <p:grpSp>
            <p:nvGrpSpPr>
              <p:cNvPr id="38218" name="Group 218"/>
              <p:cNvGrpSpPr>
                <a:grpSpLocks/>
              </p:cNvGrpSpPr>
              <p:nvPr/>
            </p:nvGrpSpPr>
            <p:grpSpPr bwMode="auto">
              <a:xfrm>
                <a:off x="703" y="2387"/>
                <a:ext cx="479" cy="409"/>
                <a:chOff x="703" y="2387"/>
                <a:chExt cx="479" cy="409"/>
              </a:xfrm>
            </p:grpSpPr>
            <p:grpSp>
              <p:nvGrpSpPr>
                <p:cNvPr id="38228" name="Group 219"/>
                <p:cNvGrpSpPr>
                  <a:grpSpLocks/>
                </p:cNvGrpSpPr>
                <p:nvPr/>
              </p:nvGrpSpPr>
              <p:grpSpPr bwMode="auto">
                <a:xfrm>
                  <a:off x="748" y="2387"/>
                  <a:ext cx="434" cy="409"/>
                  <a:chOff x="748" y="2387"/>
                  <a:chExt cx="434" cy="409"/>
                </a:xfrm>
              </p:grpSpPr>
              <p:pic>
                <p:nvPicPr>
                  <p:cNvPr id="38233" name="Picture 220"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234" name="Picture 221"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235" name="Picture 222"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229" name="Group 223"/>
                <p:cNvGrpSpPr>
                  <a:grpSpLocks/>
                </p:cNvGrpSpPr>
                <p:nvPr/>
              </p:nvGrpSpPr>
              <p:grpSpPr bwMode="auto">
                <a:xfrm>
                  <a:off x="703" y="2387"/>
                  <a:ext cx="434" cy="409"/>
                  <a:chOff x="748" y="2387"/>
                  <a:chExt cx="434" cy="409"/>
                </a:xfrm>
              </p:grpSpPr>
              <p:pic>
                <p:nvPicPr>
                  <p:cNvPr id="38230" name="Picture 224"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231" name="Picture 225"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232" name="Picture 226"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8219" name="Group 227"/>
              <p:cNvGrpSpPr>
                <a:grpSpLocks/>
              </p:cNvGrpSpPr>
              <p:nvPr/>
            </p:nvGrpSpPr>
            <p:grpSpPr bwMode="auto">
              <a:xfrm rot="10800000">
                <a:off x="657" y="2478"/>
                <a:ext cx="479" cy="409"/>
                <a:chOff x="703" y="2387"/>
                <a:chExt cx="479" cy="409"/>
              </a:xfrm>
            </p:grpSpPr>
            <p:grpSp>
              <p:nvGrpSpPr>
                <p:cNvPr id="38220" name="Group 228"/>
                <p:cNvGrpSpPr>
                  <a:grpSpLocks/>
                </p:cNvGrpSpPr>
                <p:nvPr/>
              </p:nvGrpSpPr>
              <p:grpSpPr bwMode="auto">
                <a:xfrm>
                  <a:off x="748" y="2387"/>
                  <a:ext cx="434" cy="409"/>
                  <a:chOff x="748" y="2387"/>
                  <a:chExt cx="434" cy="409"/>
                </a:xfrm>
              </p:grpSpPr>
              <p:pic>
                <p:nvPicPr>
                  <p:cNvPr id="38225" name="Picture 22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226" name="Picture 23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227" name="Picture 23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221" name="Group 232"/>
                <p:cNvGrpSpPr>
                  <a:grpSpLocks/>
                </p:cNvGrpSpPr>
                <p:nvPr/>
              </p:nvGrpSpPr>
              <p:grpSpPr bwMode="auto">
                <a:xfrm>
                  <a:off x="703" y="2387"/>
                  <a:ext cx="434" cy="409"/>
                  <a:chOff x="748" y="2387"/>
                  <a:chExt cx="434" cy="409"/>
                </a:xfrm>
              </p:grpSpPr>
              <p:pic>
                <p:nvPicPr>
                  <p:cNvPr id="38222" name="Picture 23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223" name="Picture 23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224" name="Picture 23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8186" name="Picture 236" descr="REACT3"/>
            <p:cNvPicPr>
              <a:picLocks noChangeAspect="1" noChangeArrowheads="1"/>
            </p:cNvPicPr>
            <p:nvPr/>
          </p:nvPicPr>
          <p:blipFill>
            <a:blip r:embed="rId4" cstate="print"/>
            <a:srcRect/>
            <a:stretch>
              <a:fillRect/>
            </a:stretch>
          </p:blipFill>
          <p:spPr bwMode="auto">
            <a:xfrm rot="420000">
              <a:off x="4332" y="935"/>
              <a:ext cx="343" cy="408"/>
            </a:xfrm>
            <a:prstGeom prst="rect">
              <a:avLst/>
            </a:prstGeom>
            <a:noFill/>
            <a:ln w="9525">
              <a:noFill/>
              <a:miter lim="800000"/>
              <a:headEnd/>
              <a:tailEnd/>
            </a:ln>
          </p:spPr>
        </p:pic>
        <p:pic>
          <p:nvPicPr>
            <p:cNvPr id="38187" name="Picture 237" descr="REACT3"/>
            <p:cNvPicPr>
              <a:picLocks noChangeAspect="1" noChangeArrowheads="1"/>
            </p:cNvPicPr>
            <p:nvPr/>
          </p:nvPicPr>
          <p:blipFill>
            <a:blip r:embed="rId4" cstate="print"/>
            <a:srcRect/>
            <a:stretch>
              <a:fillRect/>
            </a:stretch>
          </p:blipFill>
          <p:spPr bwMode="auto">
            <a:xfrm rot="420000">
              <a:off x="4513" y="754"/>
              <a:ext cx="343" cy="408"/>
            </a:xfrm>
            <a:prstGeom prst="rect">
              <a:avLst/>
            </a:prstGeom>
            <a:noFill/>
            <a:ln w="9525">
              <a:noFill/>
              <a:miter lim="800000"/>
              <a:headEnd/>
              <a:tailEnd/>
            </a:ln>
          </p:spPr>
        </p:pic>
        <p:pic>
          <p:nvPicPr>
            <p:cNvPr id="38188" name="Picture 238" descr="REACT3"/>
            <p:cNvPicPr>
              <a:picLocks noChangeAspect="1" noChangeArrowheads="1"/>
            </p:cNvPicPr>
            <p:nvPr/>
          </p:nvPicPr>
          <p:blipFill>
            <a:blip r:embed="rId4" cstate="print"/>
            <a:srcRect/>
            <a:stretch>
              <a:fillRect/>
            </a:stretch>
          </p:blipFill>
          <p:spPr bwMode="auto">
            <a:xfrm rot="-10380000">
              <a:off x="3878" y="482"/>
              <a:ext cx="343" cy="408"/>
            </a:xfrm>
            <a:prstGeom prst="rect">
              <a:avLst/>
            </a:prstGeom>
            <a:noFill/>
            <a:ln w="9525">
              <a:noFill/>
              <a:miter lim="800000"/>
              <a:headEnd/>
              <a:tailEnd/>
            </a:ln>
          </p:spPr>
        </p:pic>
        <p:pic>
          <p:nvPicPr>
            <p:cNvPr id="38189" name="Picture 239" descr="REACT3"/>
            <p:cNvPicPr>
              <a:picLocks noChangeAspect="1" noChangeArrowheads="1"/>
            </p:cNvPicPr>
            <p:nvPr/>
          </p:nvPicPr>
          <p:blipFill>
            <a:blip r:embed="rId4" cstate="print"/>
            <a:srcRect/>
            <a:stretch>
              <a:fillRect/>
            </a:stretch>
          </p:blipFill>
          <p:spPr bwMode="auto">
            <a:xfrm rot="-10380000">
              <a:off x="4468" y="754"/>
              <a:ext cx="343" cy="408"/>
            </a:xfrm>
            <a:prstGeom prst="rect">
              <a:avLst/>
            </a:prstGeom>
            <a:noFill/>
            <a:ln w="9525">
              <a:noFill/>
              <a:miter lim="800000"/>
              <a:headEnd/>
              <a:tailEnd/>
            </a:ln>
          </p:spPr>
        </p:pic>
        <p:pic>
          <p:nvPicPr>
            <p:cNvPr id="38190" name="Picture 240" descr="REACT3"/>
            <p:cNvPicPr>
              <a:picLocks noChangeAspect="1" noChangeArrowheads="1"/>
            </p:cNvPicPr>
            <p:nvPr/>
          </p:nvPicPr>
          <p:blipFill>
            <a:blip r:embed="rId4" cstate="print"/>
            <a:srcRect/>
            <a:stretch>
              <a:fillRect/>
            </a:stretch>
          </p:blipFill>
          <p:spPr bwMode="auto">
            <a:xfrm rot="5820000">
              <a:off x="4340" y="850"/>
              <a:ext cx="343" cy="408"/>
            </a:xfrm>
            <a:prstGeom prst="rect">
              <a:avLst/>
            </a:prstGeom>
            <a:noFill/>
            <a:ln w="9525">
              <a:noFill/>
              <a:miter lim="800000"/>
              <a:headEnd/>
              <a:tailEnd/>
            </a:ln>
          </p:spPr>
        </p:pic>
        <p:pic>
          <p:nvPicPr>
            <p:cNvPr id="38191" name="Picture 241" descr="REACT3"/>
            <p:cNvPicPr>
              <a:picLocks noChangeAspect="1" noChangeArrowheads="1"/>
            </p:cNvPicPr>
            <p:nvPr/>
          </p:nvPicPr>
          <p:blipFill>
            <a:blip r:embed="rId4" cstate="print"/>
            <a:srcRect/>
            <a:stretch>
              <a:fillRect/>
            </a:stretch>
          </p:blipFill>
          <p:spPr bwMode="auto">
            <a:xfrm rot="-10380000">
              <a:off x="4230" y="732"/>
              <a:ext cx="343" cy="408"/>
            </a:xfrm>
            <a:prstGeom prst="rect">
              <a:avLst/>
            </a:prstGeom>
            <a:noFill/>
            <a:ln w="9525">
              <a:noFill/>
              <a:miter lim="800000"/>
              <a:headEnd/>
              <a:tailEnd/>
            </a:ln>
          </p:spPr>
        </p:pic>
        <p:pic>
          <p:nvPicPr>
            <p:cNvPr id="38192" name="Picture 242" descr="REACT3"/>
            <p:cNvPicPr>
              <a:picLocks noChangeAspect="1" noChangeArrowheads="1"/>
            </p:cNvPicPr>
            <p:nvPr/>
          </p:nvPicPr>
          <p:blipFill>
            <a:blip r:embed="rId4" cstate="print"/>
            <a:srcRect/>
            <a:stretch>
              <a:fillRect/>
            </a:stretch>
          </p:blipFill>
          <p:spPr bwMode="auto">
            <a:xfrm rot="5820000">
              <a:off x="4541" y="692"/>
              <a:ext cx="343" cy="408"/>
            </a:xfrm>
            <a:prstGeom prst="rect">
              <a:avLst/>
            </a:prstGeom>
            <a:noFill/>
            <a:ln w="9525">
              <a:noFill/>
              <a:miter lim="800000"/>
              <a:headEnd/>
              <a:tailEnd/>
            </a:ln>
          </p:spPr>
        </p:pic>
        <p:pic>
          <p:nvPicPr>
            <p:cNvPr id="38193" name="Picture 243" descr="REACT3"/>
            <p:cNvPicPr>
              <a:picLocks noChangeAspect="1" noChangeArrowheads="1"/>
            </p:cNvPicPr>
            <p:nvPr/>
          </p:nvPicPr>
          <p:blipFill>
            <a:blip r:embed="rId4" cstate="print"/>
            <a:srcRect/>
            <a:stretch>
              <a:fillRect/>
            </a:stretch>
          </p:blipFill>
          <p:spPr bwMode="auto">
            <a:xfrm rot="-4980000">
              <a:off x="4682" y="664"/>
              <a:ext cx="343" cy="408"/>
            </a:xfrm>
            <a:prstGeom prst="rect">
              <a:avLst/>
            </a:prstGeom>
            <a:noFill/>
            <a:ln w="9525">
              <a:noFill/>
              <a:miter lim="800000"/>
              <a:headEnd/>
              <a:tailEnd/>
            </a:ln>
          </p:spPr>
        </p:pic>
        <p:pic>
          <p:nvPicPr>
            <p:cNvPr id="38194" name="Picture 244" descr="REACT3"/>
            <p:cNvPicPr>
              <a:picLocks noChangeAspect="1" noChangeArrowheads="1"/>
            </p:cNvPicPr>
            <p:nvPr/>
          </p:nvPicPr>
          <p:blipFill>
            <a:blip r:embed="rId4" cstate="print"/>
            <a:srcRect/>
            <a:stretch>
              <a:fillRect/>
            </a:stretch>
          </p:blipFill>
          <p:spPr bwMode="auto">
            <a:xfrm rot="420000">
              <a:off x="4105" y="890"/>
              <a:ext cx="343" cy="408"/>
            </a:xfrm>
            <a:prstGeom prst="rect">
              <a:avLst/>
            </a:prstGeom>
            <a:noFill/>
            <a:ln w="9525">
              <a:noFill/>
              <a:miter lim="800000"/>
              <a:headEnd/>
              <a:tailEnd/>
            </a:ln>
          </p:spPr>
        </p:pic>
        <p:pic>
          <p:nvPicPr>
            <p:cNvPr id="38195" name="Picture 245" descr="REACT3"/>
            <p:cNvPicPr>
              <a:picLocks noChangeAspect="1" noChangeArrowheads="1"/>
            </p:cNvPicPr>
            <p:nvPr/>
          </p:nvPicPr>
          <p:blipFill>
            <a:blip r:embed="rId4" cstate="print"/>
            <a:srcRect/>
            <a:stretch>
              <a:fillRect/>
            </a:stretch>
          </p:blipFill>
          <p:spPr bwMode="auto">
            <a:xfrm rot="-10380000">
              <a:off x="4382" y="614"/>
              <a:ext cx="343" cy="408"/>
            </a:xfrm>
            <a:prstGeom prst="rect">
              <a:avLst/>
            </a:prstGeom>
            <a:noFill/>
            <a:ln w="9525">
              <a:noFill/>
              <a:miter lim="800000"/>
              <a:headEnd/>
              <a:tailEnd/>
            </a:ln>
          </p:spPr>
        </p:pic>
        <p:pic>
          <p:nvPicPr>
            <p:cNvPr id="38196" name="Picture 246" descr="REACT3"/>
            <p:cNvPicPr>
              <a:picLocks noChangeAspect="1" noChangeArrowheads="1"/>
            </p:cNvPicPr>
            <p:nvPr/>
          </p:nvPicPr>
          <p:blipFill>
            <a:blip r:embed="rId4" cstate="print"/>
            <a:srcRect/>
            <a:stretch>
              <a:fillRect/>
            </a:stretch>
          </p:blipFill>
          <p:spPr bwMode="auto">
            <a:xfrm rot="5820000">
              <a:off x="4182" y="268"/>
              <a:ext cx="343" cy="408"/>
            </a:xfrm>
            <a:prstGeom prst="rect">
              <a:avLst/>
            </a:prstGeom>
            <a:noFill/>
            <a:ln w="9525">
              <a:noFill/>
              <a:miter lim="800000"/>
              <a:headEnd/>
              <a:tailEnd/>
            </a:ln>
          </p:spPr>
        </p:pic>
        <p:pic>
          <p:nvPicPr>
            <p:cNvPr id="38197" name="Picture 247" descr="REACT3"/>
            <p:cNvPicPr>
              <a:picLocks noChangeAspect="1" noChangeArrowheads="1"/>
            </p:cNvPicPr>
            <p:nvPr/>
          </p:nvPicPr>
          <p:blipFill>
            <a:blip r:embed="rId4" cstate="print"/>
            <a:srcRect/>
            <a:stretch>
              <a:fillRect/>
            </a:stretch>
          </p:blipFill>
          <p:spPr bwMode="auto">
            <a:xfrm rot="-2700000">
              <a:off x="3807" y="618"/>
              <a:ext cx="343" cy="408"/>
            </a:xfrm>
            <a:prstGeom prst="rect">
              <a:avLst/>
            </a:prstGeom>
            <a:noFill/>
            <a:ln w="9525">
              <a:noFill/>
              <a:miter lim="800000"/>
              <a:headEnd/>
              <a:tailEnd/>
            </a:ln>
          </p:spPr>
        </p:pic>
        <p:pic>
          <p:nvPicPr>
            <p:cNvPr id="38198" name="Picture 248" descr="REACT3"/>
            <p:cNvPicPr>
              <a:picLocks noChangeAspect="1" noChangeArrowheads="1"/>
            </p:cNvPicPr>
            <p:nvPr/>
          </p:nvPicPr>
          <p:blipFill>
            <a:blip r:embed="rId4" cstate="print"/>
            <a:srcRect/>
            <a:stretch>
              <a:fillRect/>
            </a:stretch>
          </p:blipFill>
          <p:spPr bwMode="auto">
            <a:xfrm rot="-8100000">
              <a:off x="4010" y="541"/>
              <a:ext cx="343" cy="408"/>
            </a:xfrm>
            <a:prstGeom prst="rect">
              <a:avLst/>
            </a:prstGeom>
            <a:noFill/>
            <a:ln w="9525">
              <a:noFill/>
              <a:miter lim="800000"/>
              <a:headEnd/>
              <a:tailEnd/>
            </a:ln>
          </p:spPr>
        </p:pic>
        <p:pic>
          <p:nvPicPr>
            <p:cNvPr id="38199" name="Picture 249" descr="REACT3"/>
            <p:cNvPicPr>
              <a:picLocks noChangeAspect="1" noChangeArrowheads="1"/>
            </p:cNvPicPr>
            <p:nvPr/>
          </p:nvPicPr>
          <p:blipFill>
            <a:blip r:embed="rId4" cstate="print"/>
            <a:srcRect/>
            <a:stretch>
              <a:fillRect/>
            </a:stretch>
          </p:blipFill>
          <p:spPr bwMode="auto">
            <a:xfrm rot="-8100000">
              <a:off x="3955" y="268"/>
              <a:ext cx="343" cy="408"/>
            </a:xfrm>
            <a:prstGeom prst="rect">
              <a:avLst/>
            </a:prstGeom>
            <a:noFill/>
            <a:ln w="9525">
              <a:noFill/>
              <a:miter lim="800000"/>
              <a:headEnd/>
              <a:tailEnd/>
            </a:ln>
          </p:spPr>
        </p:pic>
        <p:pic>
          <p:nvPicPr>
            <p:cNvPr id="38200" name="Picture 250" descr="REACT3"/>
            <p:cNvPicPr>
              <a:picLocks noChangeAspect="1" noChangeArrowheads="1"/>
            </p:cNvPicPr>
            <p:nvPr/>
          </p:nvPicPr>
          <p:blipFill>
            <a:blip r:embed="rId4" cstate="print"/>
            <a:srcRect/>
            <a:stretch>
              <a:fillRect/>
            </a:stretch>
          </p:blipFill>
          <p:spPr bwMode="auto">
            <a:xfrm rot="-2700000">
              <a:off x="3996" y="582"/>
              <a:ext cx="343" cy="408"/>
            </a:xfrm>
            <a:prstGeom prst="rect">
              <a:avLst/>
            </a:prstGeom>
            <a:noFill/>
            <a:ln w="9525">
              <a:noFill/>
              <a:miter lim="800000"/>
              <a:headEnd/>
              <a:tailEnd/>
            </a:ln>
          </p:spPr>
        </p:pic>
        <p:pic>
          <p:nvPicPr>
            <p:cNvPr id="38201" name="Picture 251" descr="REACT3"/>
            <p:cNvPicPr>
              <a:picLocks noChangeAspect="1" noChangeArrowheads="1"/>
            </p:cNvPicPr>
            <p:nvPr/>
          </p:nvPicPr>
          <p:blipFill>
            <a:blip r:embed="rId4" cstate="print"/>
            <a:srcRect/>
            <a:stretch>
              <a:fillRect/>
            </a:stretch>
          </p:blipFill>
          <p:spPr bwMode="auto">
            <a:xfrm rot="-8100000">
              <a:off x="4060" y="729"/>
              <a:ext cx="343" cy="408"/>
            </a:xfrm>
            <a:prstGeom prst="rect">
              <a:avLst/>
            </a:prstGeom>
            <a:noFill/>
            <a:ln w="9525">
              <a:noFill/>
              <a:miter lim="800000"/>
              <a:headEnd/>
              <a:tailEnd/>
            </a:ln>
          </p:spPr>
        </p:pic>
        <p:pic>
          <p:nvPicPr>
            <p:cNvPr id="38202" name="Picture 252" descr="REACT3"/>
            <p:cNvPicPr>
              <a:picLocks noChangeAspect="1" noChangeArrowheads="1"/>
            </p:cNvPicPr>
            <p:nvPr/>
          </p:nvPicPr>
          <p:blipFill>
            <a:blip r:embed="rId4" cstate="print"/>
            <a:srcRect/>
            <a:stretch>
              <a:fillRect/>
            </a:stretch>
          </p:blipFill>
          <p:spPr bwMode="auto">
            <a:xfrm rot="-2700000">
              <a:off x="4468" y="935"/>
              <a:ext cx="343" cy="408"/>
            </a:xfrm>
            <a:prstGeom prst="rect">
              <a:avLst/>
            </a:prstGeom>
            <a:noFill/>
            <a:ln w="9525">
              <a:noFill/>
              <a:miter lim="800000"/>
              <a:headEnd/>
              <a:tailEnd/>
            </a:ln>
          </p:spPr>
        </p:pic>
        <p:pic>
          <p:nvPicPr>
            <p:cNvPr id="38203" name="Picture 253" descr="REACT3"/>
            <p:cNvPicPr>
              <a:picLocks noChangeAspect="1" noChangeArrowheads="1"/>
            </p:cNvPicPr>
            <p:nvPr/>
          </p:nvPicPr>
          <p:blipFill>
            <a:blip r:embed="rId4" cstate="print"/>
            <a:srcRect/>
            <a:stretch>
              <a:fillRect/>
            </a:stretch>
          </p:blipFill>
          <p:spPr bwMode="auto">
            <a:xfrm rot="8100000">
              <a:off x="4241" y="255"/>
              <a:ext cx="343" cy="408"/>
            </a:xfrm>
            <a:prstGeom prst="rect">
              <a:avLst/>
            </a:prstGeom>
            <a:noFill/>
            <a:ln w="9525">
              <a:noFill/>
              <a:miter lim="800000"/>
              <a:headEnd/>
              <a:tailEnd/>
            </a:ln>
          </p:spPr>
        </p:pic>
        <p:pic>
          <p:nvPicPr>
            <p:cNvPr id="38204" name="Picture 254" descr="REACT3"/>
            <p:cNvPicPr>
              <a:picLocks noChangeAspect="1" noChangeArrowheads="1"/>
            </p:cNvPicPr>
            <p:nvPr/>
          </p:nvPicPr>
          <p:blipFill>
            <a:blip r:embed="rId4" cstate="print"/>
            <a:srcRect/>
            <a:stretch>
              <a:fillRect/>
            </a:stretch>
          </p:blipFill>
          <p:spPr bwMode="auto">
            <a:xfrm rot="2700000">
              <a:off x="4636" y="858"/>
              <a:ext cx="343" cy="408"/>
            </a:xfrm>
            <a:prstGeom prst="rect">
              <a:avLst/>
            </a:prstGeom>
            <a:noFill/>
            <a:ln w="9525">
              <a:noFill/>
              <a:miter lim="800000"/>
              <a:headEnd/>
              <a:tailEnd/>
            </a:ln>
          </p:spPr>
        </p:pic>
        <p:pic>
          <p:nvPicPr>
            <p:cNvPr id="38205" name="Picture 255" descr="REACT3"/>
            <p:cNvPicPr>
              <a:picLocks noChangeAspect="1" noChangeArrowheads="1"/>
            </p:cNvPicPr>
            <p:nvPr/>
          </p:nvPicPr>
          <p:blipFill>
            <a:blip r:embed="rId4" cstate="print"/>
            <a:srcRect/>
            <a:stretch>
              <a:fillRect/>
            </a:stretch>
          </p:blipFill>
          <p:spPr bwMode="auto">
            <a:xfrm rot="10500000">
              <a:off x="4252" y="645"/>
              <a:ext cx="343" cy="408"/>
            </a:xfrm>
            <a:prstGeom prst="rect">
              <a:avLst/>
            </a:prstGeom>
            <a:noFill/>
            <a:ln w="9525">
              <a:noFill/>
              <a:miter lim="800000"/>
              <a:headEnd/>
              <a:tailEnd/>
            </a:ln>
          </p:spPr>
        </p:pic>
        <p:pic>
          <p:nvPicPr>
            <p:cNvPr id="38206" name="Picture 256" descr="REACT3"/>
            <p:cNvPicPr>
              <a:picLocks noChangeAspect="1" noChangeArrowheads="1"/>
            </p:cNvPicPr>
            <p:nvPr/>
          </p:nvPicPr>
          <p:blipFill>
            <a:blip r:embed="rId4" cstate="print"/>
            <a:srcRect/>
            <a:stretch>
              <a:fillRect/>
            </a:stretch>
          </p:blipFill>
          <p:spPr bwMode="auto">
            <a:xfrm rot="-8700000">
              <a:off x="4649" y="300"/>
              <a:ext cx="343" cy="408"/>
            </a:xfrm>
            <a:prstGeom prst="rect">
              <a:avLst/>
            </a:prstGeom>
            <a:noFill/>
            <a:ln w="9525">
              <a:noFill/>
              <a:miter lim="800000"/>
              <a:headEnd/>
              <a:tailEnd/>
            </a:ln>
          </p:spPr>
        </p:pic>
        <p:pic>
          <p:nvPicPr>
            <p:cNvPr id="38207" name="Picture 257" descr="REACT3"/>
            <p:cNvPicPr>
              <a:picLocks noChangeAspect="1" noChangeArrowheads="1"/>
            </p:cNvPicPr>
            <p:nvPr/>
          </p:nvPicPr>
          <p:blipFill>
            <a:blip r:embed="rId4" cstate="print"/>
            <a:srcRect/>
            <a:stretch>
              <a:fillRect/>
            </a:stretch>
          </p:blipFill>
          <p:spPr bwMode="auto">
            <a:xfrm rot="-8100000">
              <a:off x="4001" y="314"/>
              <a:ext cx="343" cy="408"/>
            </a:xfrm>
            <a:prstGeom prst="rect">
              <a:avLst/>
            </a:prstGeom>
            <a:noFill/>
            <a:ln w="9525">
              <a:noFill/>
              <a:miter lim="800000"/>
              <a:headEnd/>
              <a:tailEnd/>
            </a:ln>
          </p:spPr>
        </p:pic>
        <p:pic>
          <p:nvPicPr>
            <p:cNvPr id="38208" name="Picture 258" descr="REACT2"/>
            <p:cNvPicPr>
              <a:picLocks noChangeAspect="1" noChangeArrowheads="1"/>
            </p:cNvPicPr>
            <p:nvPr/>
          </p:nvPicPr>
          <p:blipFill>
            <a:blip r:embed="rId5" cstate="print"/>
            <a:srcRect/>
            <a:stretch>
              <a:fillRect/>
            </a:stretch>
          </p:blipFill>
          <p:spPr bwMode="auto">
            <a:xfrm rot="-2700000">
              <a:off x="3833" y="436"/>
              <a:ext cx="317" cy="247"/>
            </a:xfrm>
            <a:prstGeom prst="rect">
              <a:avLst/>
            </a:prstGeom>
            <a:noFill/>
            <a:ln w="9525">
              <a:noFill/>
              <a:miter lim="800000"/>
              <a:headEnd/>
              <a:tailEnd/>
            </a:ln>
          </p:spPr>
        </p:pic>
        <p:pic>
          <p:nvPicPr>
            <p:cNvPr id="38209" name="Picture 259" descr="REACT3"/>
            <p:cNvPicPr>
              <a:picLocks noChangeAspect="1" noChangeArrowheads="1"/>
            </p:cNvPicPr>
            <p:nvPr/>
          </p:nvPicPr>
          <p:blipFill>
            <a:blip r:embed="rId4" cstate="print"/>
            <a:srcRect/>
            <a:stretch>
              <a:fillRect/>
            </a:stretch>
          </p:blipFill>
          <p:spPr bwMode="auto">
            <a:xfrm rot="-8100000">
              <a:off x="4091" y="178"/>
              <a:ext cx="343" cy="408"/>
            </a:xfrm>
            <a:prstGeom prst="rect">
              <a:avLst/>
            </a:prstGeom>
            <a:noFill/>
            <a:ln w="9525">
              <a:noFill/>
              <a:miter lim="800000"/>
              <a:headEnd/>
              <a:tailEnd/>
            </a:ln>
          </p:spPr>
        </p:pic>
        <p:pic>
          <p:nvPicPr>
            <p:cNvPr id="38210" name="Picture 260" descr="REACT3"/>
            <p:cNvPicPr>
              <a:picLocks noChangeAspect="1" noChangeArrowheads="1"/>
            </p:cNvPicPr>
            <p:nvPr/>
          </p:nvPicPr>
          <p:blipFill>
            <a:blip r:embed="rId4" cstate="print"/>
            <a:srcRect/>
            <a:stretch>
              <a:fillRect/>
            </a:stretch>
          </p:blipFill>
          <p:spPr bwMode="auto">
            <a:xfrm rot="-8100000">
              <a:off x="4220" y="504"/>
              <a:ext cx="343" cy="408"/>
            </a:xfrm>
            <a:prstGeom prst="rect">
              <a:avLst/>
            </a:prstGeom>
            <a:noFill/>
            <a:ln w="9525">
              <a:noFill/>
              <a:miter lim="800000"/>
              <a:headEnd/>
              <a:tailEnd/>
            </a:ln>
          </p:spPr>
        </p:pic>
        <p:pic>
          <p:nvPicPr>
            <p:cNvPr id="38211" name="Picture 261" descr="REACT3"/>
            <p:cNvPicPr>
              <a:picLocks noChangeAspect="1" noChangeArrowheads="1"/>
            </p:cNvPicPr>
            <p:nvPr/>
          </p:nvPicPr>
          <p:blipFill>
            <a:blip r:embed="rId4" cstate="print"/>
            <a:srcRect/>
            <a:stretch>
              <a:fillRect/>
            </a:stretch>
          </p:blipFill>
          <p:spPr bwMode="auto">
            <a:xfrm rot="-8100000">
              <a:off x="4500" y="450"/>
              <a:ext cx="343" cy="408"/>
            </a:xfrm>
            <a:prstGeom prst="rect">
              <a:avLst/>
            </a:prstGeom>
            <a:noFill/>
            <a:ln w="9525">
              <a:noFill/>
              <a:miter lim="800000"/>
              <a:headEnd/>
              <a:tailEnd/>
            </a:ln>
          </p:spPr>
        </p:pic>
        <p:pic>
          <p:nvPicPr>
            <p:cNvPr id="38212" name="Picture 262" descr="REACT3"/>
            <p:cNvPicPr>
              <a:picLocks noChangeAspect="1" noChangeArrowheads="1"/>
            </p:cNvPicPr>
            <p:nvPr/>
          </p:nvPicPr>
          <p:blipFill>
            <a:blip r:embed="rId4" cstate="print"/>
            <a:srcRect/>
            <a:stretch>
              <a:fillRect/>
            </a:stretch>
          </p:blipFill>
          <p:spPr bwMode="auto">
            <a:xfrm rot="-8100000">
              <a:off x="4772" y="495"/>
              <a:ext cx="343" cy="408"/>
            </a:xfrm>
            <a:prstGeom prst="rect">
              <a:avLst/>
            </a:prstGeom>
            <a:noFill/>
            <a:ln w="9525">
              <a:noFill/>
              <a:miter lim="800000"/>
              <a:headEnd/>
              <a:tailEnd/>
            </a:ln>
          </p:spPr>
        </p:pic>
        <p:pic>
          <p:nvPicPr>
            <p:cNvPr id="38213" name="Picture 263" descr="REACT2"/>
            <p:cNvPicPr>
              <a:picLocks noChangeAspect="1" noChangeArrowheads="1"/>
            </p:cNvPicPr>
            <p:nvPr/>
          </p:nvPicPr>
          <p:blipFill>
            <a:blip r:embed="rId5" cstate="print"/>
            <a:srcRect/>
            <a:stretch>
              <a:fillRect/>
            </a:stretch>
          </p:blipFill>
          <p:spPr bwMode="auto">
            <a:xfrm rot="-2700000">
              <a:off x="4785" y="799"/>
              <a:ext cx="317" cy="247"/>
            </a:xfrm>
            <a:prstGeom prst="rect">
              <a:avLst/>
            </a:prstGeom>
            <a:noFill/>
            <a:ln w="9525">
              <a:noFill/>
              <a:miter lim="800000"/>
              <a:headEnd/>
              <a:tailEnd/>
            </a:ln>
          </p:spPr>
        </p:pic>
        <p:pic>
          <p:nvPicPr>
            <p:cNvPr id="38214" name="Picture 264" descr="REACT3"/>
            <p:cNvPicPr>
              <a:picLocks noChangeAspect="1" noChangeArrowheads="1"/>
            </p:cNvPicPr>
            <p:nvPr/>
          </p:nvPicPr>
          <p:blipFill>
            <a:blip r:embed="rId4" cstate="print"/>
            <a:srcRect/>
            <a:stretch>
              <a:fillRect/>
            </a:stretch>
          </p:blipFill>
          <p:spPr bwMode="auto">
            <a:xfrm rot="-2700000">
              <a:off x="4332" y="301"/>
              <a:ext cx="343" cy="408"/>
            </a:xfrm>
            <a:prstGeom prst="rect">
              <a:avLst/>
            </a:prstGeom>
            <a:noFill/>
            <a:ln w="9525">
              <a:noFill/>
              <a:miter lim="800000"/>
              <a:headEnd/>
              <a:tailEnd/>
            </a:ln>
          </p:spPr>
        </p:pic>
        <p:pic>
          <p:nvPicPr>
            <p:cNvPr id="38215" name="Picture 265" descr="REACT2"/>
            <p:cNvPicPr>
              <a:picLocks noChangeAspect="1" noChangeArrowheads="1"/>
            </p:cNvPicPr>
            <p:nvPr/>
          </p:nvPicPr>
          <p:blipFill>
            <a:blip r:embed="rId5" cstate="print"/>
            <a:srcRect/>
            <a:stretch>
              <a:fillRect/>
            </a:stretch>
          </p:blipFill>
          <p:spPr bwMode="auto">
            <a:xfrm rot="900000">
              <a:off x="4643" y="614"/>
              <a:ext cx="272" cy="212"/>
            </a:xfrm>
            <a:prstGeom prst="rect">
              <a:avLst/>
            </a:prstGeom>
            <a:noFill/>
            <a:ln w="9525">
              <a:noFill/>
              <a:miter lim="800000"/>
              <a:headEnd/>
              <a:tailEnd/>
            </a:ln>
          </p:spPr>
        </p:pic>
        <p:pic>
          <p:nvPicPr>
            <p:cNvPr id="38216" name="Picture 266" descr="REACT3"/>
            <p:cNvPicPr>
              <a:picLocks noChangeAspect="1" noChangeArrowheads="1"/>
            </p:cNvPicPr>
            <p:nvPr/>
          </p:nvPicPr>
          <p:blipFill>
            <a:blip r:embed="rId4" cstate="print"/>
            <a:srcRect/>
            <a:stretch>
              <a:fillRect/>
            </a:stretch>
          </p:blipFill>
          <p:spPr bwMode="auto">
            <a:xfrm rot="-8100000">
              <a:off x="4318" y="152"/>
              <a:ext cx="343" cy="408"/>
            </a:xfrm>
            <a:prstGeom prst="rect">
              <a:avLst/>
            </a:prstGeom>
            <a:noFill/>
            <a:ln w="9525">
              <a:noFill/>
              <a:miter lim="800000"/>
              <a:headEnd/>
              <a:tailEnd/>
            </a:ln>
          </p:spPr>
        </p:pic>
        <p:pic>
          <p:nvPicPr>
            <p:cNvPr id="38217" name="Picture 267" descr="REACT3"/>
            <p:cNvPicPr>
              <a:picLocks noChangeAspect="1" noChangeArrowheads="1"/>
            </p:cNvPicPr>
            <p:nvPr/>
          </p:nvPicPr>
          <p:blipFill>
            <a:blip r:embed="rId4" cstate="print"/>
            <a:srcRect/>
            <a:stretch>
              <a:fillRect/>
            </a:stretch>
          </p:blipFill>
          <p:spPr bwMode="auto">
            <a:xfrm rot="-8100000">
              <a:off x="4545" y="223"/>
              <a:ext cx="343" cy="408"/>
            </a:xfrm>
            <a:prstGeom prst="rect">
              <a:avLst/>
            </a:prstGeom>
            <a:noFill/>
            <a:ln w="9525">
              <a:noFill/>
              <a:miter lim="800000"/>
              <a:headEnd/>
              <a:tailEnd/>
            </a:ln>
          </p:spPr>
        </p:pic>
      </p:grpSp>
      <p:sp>
        <p:nvSpPr>
          <p:cNvPr id="70924" name="Text Box 268"/>
          <p:cNvSpPr txBox="1">
            <a:spLocks noChangeArrowheads="1"/>
          </p:cNvSpPr>
          <p:nvPr/>
        </p:nvSpPr>
        <p:spPr bwMode="auto">
          <a:xfrm>
            <a:off x="3157538" y="2154238"/>
            <a:ext cx="490537" cy="304800"/>
          </a:xfrm>
          <a:prstGeom prst="rect">
            <a:avLst/>
          </a:prstGeom>
          <a:noFill/>
          <a:ln w="9525">
            <a:noFill/>
            <a:miter lim="800000"/>
            <a:headEnd/>
            <a:tailEnd/>
          </a:ln>
        </p:spPr>
        <p:txBody>
          <a:bodyPr lIns="0" tIns="0" rIns="0" bIns="0">
            <a:spAutoFit/>
          </a:bodyPr>
          <a:lstStyle/>
          <a:p>
            <a:pPr algn="l">
              <a:spcBef>
                <a:spcPct val="50000"/>
              </a:spcBef>
            </a:pPr>
            <a:r>
              <a:rPr lang="en-GB" sz="2000" b="1" baseline="30000"/>
              <a:t>235</a:t>
            </a:r>
            <a:r>
              <a:rPr lang="en-GB" sz="2000" b="1"/>
              <a:t>U</a:t>
            </a:r>
            <a:endParaRPr lang="en-GB" sz="2000" b="1" baseline="30000"/>
          </a:p>
        </p:txBody>
      </p:sp>
      <p:grpSp>
        <p:nvGrpSpPr>
          <p:cNvPr id="33250" name="Group 269"/>
          <p:cNvGrpSpPr>
            <a:grpSpLocks/>
          </p:cNvGrpSpPr>
          <p:nvPr/>
        </p:nvGrpSpPr>
        <p:grpSpPr bwMode="auto">
          <a:xfrm rot="-2700000">
            <a:off x="5072063" y="3438525"/>
            <a:ext cx="968375" cy="1625600"/>
            <a:chOff x="1701" y="1480"/>
            <a:chExt cx="1088" cy="1698"/>
          </a:xfrm>
        </p:grpSpPr>
        <p:grpSp>
          <p:nvGrpSpPr>
            <p:cNvPr id="38128" name="Group 270"/>
            <p:cNvGrpSpPr>
              <a:grpSpLocks/>
            </p:cNvGrpSpPr>
            <p:nvPr/>
          </p:nvGrpSpPr>
          <p:grpSpPr bwMode="auto">
            <a:xfrm rot="3120000">
              <a:off x="1724" y="1865"/>
              <a:ext cx="952" cy="997"/>
              <a:chOff x="839" y="527"/>
              <a:chExt cx="952" cy="997"/>
            </a:xfrm>
          </p:grpSpPr>
          <p:pic>
            <p:nvPicPr>
              <p:cNvPr id="38153" name="Picture 271" descr="REACT3"/>
              <p:cNvPicPr>
                <a:picLocks noChangeAspect="1" noChangeArrowheads="1"/>
              </p:cNvPicPr>
              <p:nvPr/>
            </p:nvPicPr>
            <p:blipFill>
              <a:blip r:embed="rId4" cstate="print"/>
              <a:srcRect/>
              <a:stretch>
                <a:fillRect/>
              </a:stretch>
            </p:blipFill>
            <p:spPr bwMode="auto">
              <a:xfrm>
                <a:off x="839" y="708"/>
                <a:ext cx="305" cy="363"/>
              </a:xfrm>
              <a:prstGeom prst="rect">
                <a:avLst/>
              </a:prstGeom>
              <a:noFill/>
              <a:ln w="9525">
                <a:noFill/>
                <a:miter lim="800000"/>
                <a:headEnd/>
                <a:tailEnd/>
              </a:ln>
            </p:spPr>
          </p:pic>
          <p:grpSp>
            <p:nvGrpSpPr>
              <p:cNvPr id="38154" name="Group 272"/>
              <p:cNvGrpSpPr>
                <a:grpSpLocks/>
              </p:cNvGrpSpPr>
              <p:nvPr/>
            </p:nvGrpSpPr>
            <p:grpSpPr bwMode="auto">
              <a:xfrm>
                <a:off x="1247" y="935"/>
                <a:ext cx="525" cy="500"/>
                <a:chOff x="657" y="2387"/>
                <a:chExt cx="525" cy="500"/>
              </a:xfrm>
            </p:grpSpPr>
            <p:grpSp>
              <p:nvGrpSpPr>
                <p:cNvPr id="38166" name="Group 273"/>
                <p:cNvGrpSpPr>
                  <a:grpSpLocks/>
                </p:cNvGrpSpPr>
                <p:nvPr/>
              </p:nvGrpSpPr>
              <p:grpSpPr bwMode="auto">
                <a:xfrm>
                  <a:off x="703" y="2387"/>
                  <a:ext cx="479" cy="409"/>
                  <a:chOff x="703" y="2387"/>
                  <a:chExt cx="479" cy="409"/>
                </a:xfrm>
              </p:grpSpPr>
              <p:grpSp>
                <p:nvGrpSpPr>
                  <p:cNvPr id="38176" name="Group 274"/>
                  <p:cNvGrpSpPr>
                    <a:grpSpLocks/>
                  </p:cNvGrpSpPr>
                  <p:nvPr/>
                </p:nvGrpSpPr>
                <p:grpSpPr bwMode="auto">
                  <a:xfrm>
                    <a:off x="748" y="2387"/>
                    <a:ext cx="434" cy="409"/>
                    <a:chOff x="748" y="2387"/>
                    <a:chExt cx="434" cy="409"/>
                  </a:xfrm>
                </p:grpSpPr>
                <p:pic>
                  <p:nvPicPr>
                    <p:cNvPr id="38181" name="Picture 275"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182" name="Picture 276"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183" name="Picture 277"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177" name="Group 278"/>
                  <p:cNvGrpSpPr>
                    <a:grpSpLocks/>
                  </p:cNvGrpSpPr>
                  <p:nvPr/>
                </p:nvGrpSpPr>
                <p:grpSpPr bwMode="auto">
                  <a:xfrm>
                    <a:off x="703" y="2387"/>
                    <a:ext cx="434" cy="409"/>
                    <a:chOff x="748" y="2387"/>
                    <a:chExt cx="434" cy="409"/>
                  </a:xfrm>
                </p:grpSpPr>
                <p:pic>
                  <p:nvPicPr>
                    <p:cNvPr id="38178" name="Picture 27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179" name="Picture 28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180" name="Picture 28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8167" name="Group 282"/>
                <p:cNvGrpSpPr>
                  <a:grpSpLocks/>
                </p:cNvGrpSpPr>
                <p:nvPr/>
              </p:nvGrpSpPr>
              <p:grpSpPr bwMode="auto">
                <a:xfrm rot="10800000">
                  <a:off x="657" y="2478"/>
                  <a:ext cx="479" cy="409"/>
                  <a:chOff x="703" y="2387"/>
                  <a:chExt cx="479" cy="409"/>
                </a:xfrm>
              </p:grpSpPr>
              <p:grpSp>
                <p:nvGrpSpPr>
                  <p:cNvPr id="38168" name="Group 283"/>
                  <p:cNvGrpSpPr>
                    <a:grpSpLocks/>
                  </p:cNvGrpSpPr>
                  <p:nvPr/>
                </p:nvGrpSpPr>
                <p:grpSpPr bwMode="auto">
                  <a:xfrm>
                    <a:off x="748" y="2387"/>
                    <a:ext cx="434" cy="409"/>
                    <a:chOff x="748" y="2387"/>
                    <a:chExt cx="434" cy="409"/>
                  </a:xfrm>
                </p:grpSpPr>
                <p:pic>
                  <p:nvPicPr>
                    <p:cNvPr id="38173" name="Picture 284"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174" name="Picture 285"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175" name="Picture 286"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169" name="Group 287"/>
                  <p:cNvGrpSpPr>
                    <a:grpSpLocks/>
                  </p:cNvGrpSpPr>
                  <p:nvPr/>
                </p:nvGrpSpPr>
                <p:grpSpPr bwMode="auto">
                  <a:xfrm>
                    <a:off x="703" y="2387"/>
                    <a:ext cx="434" cy="409"/>
                    <a:chOff x="748" y="2387"/>
                    <a:chExt cx="434" cy="409"/>
                  </a:xfrm>
                </p:grpSpPr>
                <p:pic>
                  <p:nvPicPr>
                    <p:cNvPr id="38170" name="Picture 288"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171" name="Picture 289"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172" name="Picture 290"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8155" name="Picture 291" descr="REACT3"/>
              <p:cNvPicPr>
                <a:picLocks noChangeAspect="1" noChangeArrowheads="1"/>
              </p:cNvPicPr>
              <p:nvPr/>
            </p:nvPicPr>
            <p:blipFill>
              <a:blip r:embed="rId4" cstate="print"/>
              <a:srcRect/>
              <a:stretch>
                <a:fillRect/>
              </a:stretch>
            </p:blipFill>
            <p:spPr bwMode="auto">
              <a:xfrm>
                <a:off x="1202" y="1116"/>
                <a:ext cx="343" cy="408"/>
              </a:xfrm>
              <a:prstGeom prst="rect">
                <a:avLst/>
              </a:prstGeom>
              <a:noFill/>
              <a:ln w="9525">
                <a:noFill/>
                <a:miter lim="800000"/>
                <a:headEnd/>
                <a:tailEnd/>
              </a:ln>
            </p:spPr>
          </p:pic>
          <p:pic>
            <p:nvPicPr>
              <p:cNvPr id="38156" name="Picture 292" descr="REACT3"/>
              <p:cNvPicPr>
                <a:picLocks noChangeAspect="1" noChangeArrowheads="1"/>
              </p:cNvPicPr>
              <p:nvPr/>
            </p:nvPicPr>
            <p:blipFill>
              <a:blip r:embed="rId4" cstate="print"/>
              <a:srcRect/>
              <a:stretch>
                <a:fillRect/>
              </a:stretch>
            </p:blipFill>
            <p:spPr bwMode="auto">
              <a:xfrm>
                <a:off x="1429" y="708"/>
                <a:ext cx="343" cy="408"/>
              </a:xfrm>
              <a:prstGeom prst="rect">
                <a:avLst/>
              </a:prstGeom>
              <a:noFill/>
              <a:ln w="9525">
                <a:noFill/>
                <a:miter lim="800000"/>
                <a:headEnd/>
                <a:tailEnd/>
              </a:ln>
            </p:spPr>
          </p:pic>
          <p:pic>
            <p:nvPicPr>
              <p:cNvPr id="38157" name="Picture 293" descr="REACT3"/>
              <p:cNvPicPr>
                <a:picLocks noChangeAspect="1" noChangeArrowheads="1"/>
              </p:cNvPicPr>
              <p:nvPr/>
            </p:nvPicPr>
            <p:blipFill>
              <a:blip r:embed="rId4" cstate="print"/>
              <a:srcRect/>
              <a:stretch>
                <a:fillRect/>
              </a:stretch>
            </p:blipFill>
            <p:spPr bwMode="auto">
              <a:xfrm rot="10800000">
                <a:off x="1157" y="980"/>
                <a:ext cx="343" cy="408"/>
              </a:xfrm>
              <a:prstGeom prst="rect">
                <a:avLst/>
              </a:prstGeom>
              <a:noFill/>
              <a:ln w="9525">
                <a:noFill/>
                <a:miter lim="800000"/>
                <a:headEnd/>
                <a:tailEnd/>
              </a:ln>
            </p:spPr>
          </p:pic>
          <p:pic>
            <p:nvPicPr>
              <p:cNvPr id="38158" name="Picture 294" descr="REACT3"/>
              <p:cNvPicPr>
                <a:picLocks noChangeAspect="1" noChangeArrowheads="1"/>
              </p:cNvPicPr>
              <p:nvPr/>
            </p:nvPicPr>
            <p:blipFill>
              <a:blip r:embed="rId4" cstate="print"/>
              <a:srcRect/>
              <a:stretch>
                <a:fillRect/>
              </a:stretch>
            </p:blipFill>
            <p:spPr bwMode="auto">
              <a:xfrm rot="10800000">
                <a:off x="1247" y="753"/>
                <a:ext cx="343" cy="408"/>
              </a:xfrm>
              <a:prstGeom prst="rect">
                <a:avLst/>
              </a:prstGeom>
              <a:noFill/>
              <a:ln w="9525">
                <a:noFill/>
                <a:miter lim="800000"/>
                <a:headEnd/>
                <a:tailEnd/>
              </a:ln>
            </p:spPr>
          </p:pic>
          <p:pic>
            <p:nvPicPr>
              <p:cNvPr id="38159" name="Picture 295" descr="REACT3"/>
              <p:cNvPicPr>
                <a:picLocks noChangeAspect="1" noChangeArrowheads="1"/>
              </p:cNvPicPr>
              <p:nvPr/>
            </p:nvPicPr>
            <p:blipFill>
              <a:blip r:embed="rId4" cstate="print"/>
              <a:srcRect/>
              <a:stretch>
                <a:fillRect/>
              </a:stretch>
            </p:blipFill>
            <p:spPr bwMode="auto">
              <a:xfrm rot="5400000">
                <a:off x="1098" y="767"/>
                <a:ext cx="343" cy="408"/>
              </a:xfrm>
              <a:prstGeom prst="rect">
                <a:avLst/>
              </a:prstGeom>
              <a:noFill/>
              <a:ln w="9525">
                <a:noFill/>
                <a:miter lim="800000"/>
                <a:headEnd/>
                <a:tailEnd/>
              </a:ln>
            </p:spPr>
          </p:pic>
          <p:pic>
            <p:nvPicPr>
              <p:cNvPr id="38160" name="Picture 296" descr="REACT3"/>
              <p:cNvPicPr>
                <a:picLocks noChangeAspect="1" noChangeArrowheads="1"/>
              </p:cNvPicPr>
              <p:nvPr/>
            </p:nvPicPr>
            <p:blipFill>
              <a:blip r:embed="rId4" cstate="print"/>
              <a:srcRect/>
              <a:stretch>
                <a:fillRect/>
              </a:stretch>
            </p:blipFill>
            <p:spPr bwMode="auto">
              <a:xfrm rot="10800000">
                <a:off x="975" y="663"/>
                <a:ext cx="343" cy="408"/>
              </a:xfrm>
              <a:prstGeom prst="rect">
                <a:avLst/>
              </a:prstGeom>
              <a:noFill/>
              <a:ln w="9525">
                <a:noFill/>
                <a:miter lim="800000"/>
                <a:headEnd/>
                <a:tailEnd/>
              </a:ln>
            </p:spPr>
          </p:pic>
          <p:pic>
            <p:nvPicPr>
              <p:cNvPr id="38161" name="Picture 297" descr="REACT3"/>
              <p:cNvPicPr>
                <a:picLocks noChangeAspect="1" noChangeArrowheads="1"/>
              </p:cNvPicPr>
              <p:nvPr/>
            </p:nvPicPr>
            <p:blipFill>
              <a:blip r:embed="rId4" cstate="print"/>
              <a:srcRect/>
              <a:stretch>
                <a:fillRect/>
              </a:stretch>
            </p:blipFill>
            <p:spPr bwMode="auto">
              <a:xfrm rot="5400000">
                <a:off x="1279" y="585"/>
                <a:ext cx="343" cy="408"/>
              </a:xfrm>
              <a:prstGeom prst="rect">
                <a:avLst/>
              </a:prstGeom>
              <a:noFill/>
              <a:ln w="9525">
                <a:noFill/>
                <a:miter lim="800000"/>
                <a:headEnd/>
                <a:tailEnd/>
              </a:ln>
            </p:spPr>
          </p:pic>
          <p:pic>
            <p:nvPicPr>
              <p:cNvPr id="38162" name="Picture 298" descr="REACT3"/>
              <p:cNvPicPr>
                <a:picLocks noChangeAspect="1" noChangeArrowheads="1"/>
              </p:cNvPicPr>
              <p:nvPr/>
            </p:nvPicPr>
            <p:blipFill>
              <a:blip r:embed="rId4" cstate="print"/>
              <a:srcRect/>
              <a:stretch>
                <a:fillRect/>
              </a:stretch>
            </p:blipFill>
            <p:spPr bwMode="auto">
              <a:xfrm rot="-5400000">
                <a:off x="1415" y="540"/>
                <a:ext cx="343" cy="408"/>
              </a:xfrm>
              <a:prstGeom prst="rect">
                <a:avLst/>
              </a:prstGeom>
              <a:noFill/>
              <a:ln w="9525">
                <a:noFill/>
                <a:miter lim="800000"/>
                <a:headEnd/>
                <a:tailEnd/>
              </a:ln>
            </p:spPr>
          </p:pic>
          <p:pic>
            <p:nvPicPr>
              <p:cNvPr id="38163" name="Picture 299" descr="REACT3"/>
              <p:cNvPicPr>
                <a:picLocks noChangeAspect="1" noChangeArrowheads="1"/>
              </p:cNvPicPr>
              <p:nvPr/>
            </p:nvPicPr>
            <p:blipFill>
              <a:blip r:embed="rId4" cstate="print"/>
              <a:srcRect/>
              <a:stretch>
                <a:fillRect/>
              </a:stretch>
            </p:blipFill>
            <p:spPr bwMode="auto">
              <a:xfrm>
                <a:off x="975" y="980"/>
                <a:ext cx="343" cy="408"/>
              </a:xfrm>
              <a:prstGeom prst="rect">
                <a:avLst/>
              </a:prstGeom>
              <a:noFill/>
              <a:ln w="9525">
                <a:noFill/>
                <a:miter lim="800000"/>
                <a:headEnd/>
                <a:tailEnd/>
              </a:ln>
            </p:spPr>
          </p:pic>
          <p:pic>
            <p:nvPicPr>
              <p:cNvPr id="38164" name="Picture 300" descr="REACT3"/>
              <p:cNvPicPr>
                <a:picLocks noChangeAspect="1" noChangeArrowheads="1"/>
              </p:cNvPicPr>
              <p:nvPr/>
            </p:nvPicPr>
            <p:blipFill>
              <a:blip r:embed="rId4" cstate="print"/>
              <a:srcRect/>
              <a:stretch>
                <a:fillRect/>
              </a:stretch>
            </p:blipFill>
            <p:spPr bwMode="auto">
              <a:xfrm rot="10800000">
                <a:off x="1111" y="527"/>
                <a:ext cx="343" cy="408"/>
              </a:xfrm>
              <a:prstGeom prst="rect">
                <a:avLst/>
              </a:prstGeom>
              <a:noFill/>
              <a:ln w="9525">
                <a:noFill/>
                <a:miter lim="800000"/>
                <a:headEnd/>
                <a:tailEnd/>
              </a:ln>
            </p:spPr>
          </p:pic>
          <p:pic>
            <p:nvPicPr>
              <p:cNvPr id="38165" name="Picture 301" descr="REACT3"/>
              <p:cNvPicPr>
                <a:picLocks noChangeAspect="1" noChangeArrowheads="1"/>
              </p:cNvPicPr>
              <p:nvPr/>
            </p:nvPicPr>
            <p:blipFill>
              <a:blip r:embed="rId4" cstate="print"/>
              <a:srcRect/>
              <a:stretch>
                <a:fillRect/>
              </a:stretch>
            </p:blipFill>
            <p:spPr bwMode="auto">
              <a:xfrm rot="5400000">
                <a:off x="871" y="857"/>
                <a:ext cx="343" cy="408"/>
              </a:xfrm>
              <a:prstGeom prst="rect">
                <a:avLst/>
              </a:prstGeom>
              <a:noFill/>
              <a:ln w="9525">
                <a:noFill/>
                <a:miter lim="800000"/>
                <a:headEnd/>
                <a:tailEnd/>
              </a:ln>
            </p:spPr>
          </p:pic>
        </p:grpSp>
        <p:pic>
          <p:nvPicPr>
            <p:cNvPr id="38129" name="Picture 302" descr="REACT3"/>
            <p:cNvPicPr>
              <a:picLocks noChangeAspect="1" noChangeArrowheads="1"/>
            </p:cNvPicPr>
            <p:nvPr/>
          </p:nvPicPr>
          <p:blipFill>
            <a:blip r:embed="rId4" cstate="print"/>
            <a:srcRect/>
            <a:stretch>
              <a:fillRect/>
            </a:stretch>
          </p:blipFill>
          <p:spPr bwMode="auto">
            <a:xfrm>
              <a:off x="2018" y="2704"/>
              <a:ext cx="343" cy="408"/>
            </a:xfrm>
            <a:prstGeom prst="rect">
              <a:avLst/>
            </a:prstGeom>
            <a:noFill/>
            <a:ln w="9525">
              <a:noFill/>
              <a:miter lim="800000"/>
              <a:headEnd/>
              <a:tailEnd/>
            </a:ln>
          </p:spPr>
        </p:pic>
        <p:grpSp>
          <p:nvGrpSpPr>
            <p:cNvPr id="38130" name="Group 303"/>
            <p:cNvGrpSpPr>
              <a:grpSpLocks/>
            </p:cNvGrpSpPr>
            <p:nvPr/>
          </p:nvGrpSpPr>
          <p:grpSpPr bwMode="auto">
            <a:xfrm>
              <a:off x="1746" y="1480"/>
              <a:ext cx="1043" cy="1698"/>
              <a:chOff x="975" y="1480"/>
              <a:chExt cx="1043" cy="1698"/>
            </a:xfrm>
          </p:grpSpPr>
          <p:pic>
            <p:nvPicPr>
              <p:cNvPr id="38131" name="Picture 304" descr="REACT3"/>
              <p:cNvPicPr>
                <a:picLocks noChangeAspect="1" noChangeArrowheads="1"/>
              </p:cNvPicPr>
              <p:nvPr/>
            </p:nvPicPr>
            <p:blipFill>
              <a:blip r:embed="rId4" cstate="print"/>
              <a:srcRect/>
              <a:stretch>
                <a:fillRect/>
              </a:stretch>
            </p:blipFill>
            <p:spPr bwMode="auto">
              <a:xfrm rot="-5400000">
                <a:off x="1007" y="1493"/>
                <a:ext cx="343" cy="408"/>
              </a:xfrm>
              <a:prstGeom prst="rect">
                <a:avLst/>
              </a:prstGeom>
              <a:noFill/>
              <a:ln w="9525">
                <a:noFill/>
                <a:miter lim="800000"/>
                <a:headEnd/>
                <a:tailEnd/>
              </a:ln>
            </p:spPr>
          </p:pic>
          <p:grpSp>
            <p:nvGrpSpPr>
              <p:cNvPr id="38132" name="Group 305"/>
              <p:cNvGrpSpPr>
                <a:grpSpLocks/>
              </p:cNvGrpSpPr>
              <p:nvPr/>
            </p:nvGrpSpPr>
            <p:grpSpPr bwMode="auto">
              <a:xfrm>
                <a:off x="975" y="1480"/>
                <a:ext cx="1043" cy="1698"/>
                <a:chOff x="975" y="1480"/>
                <a:chExt cx="1043" cy="1698"/>
              </a:xfrm>
            </p:grpSpPr>
            <p:pic>
              <p:nvPicPr>
                <p:cNvPr id="38133" name="Picture 306" descr="REACT3"/>
                <p:cNvPicPr>
                  <a:picLocks noChangeAspect="1" noChangeArrowheads="1"/>
                </p:cNvPicPr>
                <p:nvPr/>
              </p:nvPicPr>
              <p:blipFill>
                <a:blip r:embed="rId4" cstate="print"/>
                <a:srcRect/>
                <a:stretch>
                  <a:fillRect/>
                </a:stretch>
              </p:blipFill>
              <p:spPr bwMode="auto">
                <a:xfrm rot="-5400000">
                  <a:off x="1007" y="2375"/>
                  <a:ext cx="343" cy="408"/>
                </a:xfrm>
                <a:prstGeom prst="rect">
                  <a:avLst/>
                </a:prstGeom>
                <a:noFill/>
                <a:ln w="9525">
                  <a:noFill/>
                  <a:miter lim="800000"/>
                  <a:headEnd/>
                  <a:tailEnd/>
                </a:ln>
              </p:spPr>
            </p:pic>
            <p:grpSp>
              <p:nvGrpSpPr>
                <p:cNvPr id="38134" name="Group 307"/>
                <p:cNvGrpSpPr>
                  <a:grpSpLocks/>
                </p:cNvGrpSpPr>
                <p:nvPr/>
              </p:nvGrpSpPr>
              <p:grpSpPr bwMode="auto">
                <a:xfrm>
                  <a:off x="975" y="1480"/>
                  <a:ext cx="1043" cy="1698"/>
                  <a:chOff x="975" y="1480"/>
                  <a:chExt cx="1043" cy="1698"/>
                </a:xfrm>
              </p:grpSpPr>
              <p:pic>
                <p:nvPicPr>
                  <p:cNvPr id="38135" name="Picture 308" descr="REACT3"/>
                  <p:cNvPicPr>
                    <a:picLocks noChangeAspect="1" noChangeArrowheads="1"/>
                  </p:cNvPicPr>
                  <p:nvPr/>
                </p:nvPicPr>
                <p:blipFill>
                  <a:blip r:embed="rId4" cstate="print"/>
                  <a:srcRect/>
                  <a:stretch>
                    <a:fillRect/>
                  </a:stretch>
                </p:blipFill>
                <p:spPr bwMode="auto">
                  <a:xfrm rot="-5400000">
                    <a:off x="1415" y="2536"/>
                    <a:ext cx="343" cy="408"/>
                  </a:xfrm>
                  <a:prstGeom prst="rect">
                    <a:avLst/>
                  </a:prstGeom>
                  <a:noFill/>
                  <a:ln w="9525">
                    <a:noFill/>
                    <a:miter lim="800000"/>
                    <a:headEnd/>
                    <a:tailEnd/>
                  </a:ln>
                </p:spPr>
              </p:pic>
              <p:pic>
                <p:nvPicPr>
                  <p:cNvPr id="38136" name="Picture 309" descr="REACT3"/>
                  <p:cNvPicPr>
                    <a:picLocks noChangeAspect="1" noChangeArrowheads="1"/>
                  </p:cNvPicPr>
                  <p:nvPr/>
                </p:nvPicPr>
                <p:blipFill>
                  <a:blip r:embed="rId4" cstate="print"/>
                  <a:srcRect/>
                  <a:stretch>
                    <a:fillRect/>
                  </a:stretch>
                </p:blipFill>
                <p:spPr bwMode="auto">
                  <a:xfrm>
                    <a:off x="1066" y="1480"/>
                    <a:ext cx="343" cy="408"/>
                  </a:xfrm>
                  <a:prstGeom prst="rect">
                    <a:avLst/>
                  </a:prstGeom>
                  <a:noFill/>
                  <a:ln w="9525">
                    <a:noFill/>
                    <a:miter lim="800000"/>
                    <a:headEnd/>
                    <a:tailEnd/>
                  </a:ln>
                </p:spPr>
              </p:pic>
              <p:pic>
                <p:nvPicPr>
                  <p:cNvPr id="38137" name="Picture 310" descr="REACT3"/>
                  <p:cNvPicPr>
                    <a:picLocks noChangeAspect="1" noChangeArrowheads="1"/>
                  </p:cNvPicPr>
                  <p:nvPr/>
                </p:nvPicPr>
                <p:blipFill>
                  <a:blip r:embed="rId4" cstate="print"/>
                  <a:srcRect/>
                  <a:stretch>
                    <a:fillRect/>
                  </a:stretch>
                </p:blipFill>
                <p:spPr bwMode="auto">
                  <a:xfrm rot="-5400000">
                    <a:off x="1007" y="1629"/>
                    <a:ext cx="343" cy="408"/>
                  </a:xfrm>
                  <a:prstGeom prst="rect">
                    <a:avLst/>
                  </a:prstGeom>
                  <a:noFill/>
                  <a:ln w="9525">
                    <a:noFill/>
                    <a:miter lim="800000"/>
                    <a:headEnd/>
                    <a:tailEnd/>
                  </a:ln>
                </p:spPr>
              </p:pic>
              <p:pic>
                <p:nvPicPr>
                  <p:cNvPr id="38138" name="Picture 311" descr="REACT3"/>
                  <p:cNvPicPr>
                    <a:picLocks noChangeAspect="1" noChangeArrowheads="1"/>
                  </p:cNvPicPr>
                  <p:nvPr/>
                </p:nvPicPr>
                <p:blipFill>
                  <a:blip r:embed="rId4" cstate="print"/>
                  <a:srcRect/>
                  <a:stretch>
                    <a:fillRect/>
                  </a:stretch>
                </p:blipFill>
                <p:spPr bwMode="auto">
                  <a:xfrm>
                    <a:off x="1519" y="2523"/>
                    <a:ext cx="343" cy="408"/>
                  </a:xfrm>
                  <a:prstGeom prst="rect">
                    <a:avLst/>
                  </a:prstGeom>
                  <a:noFill/>
                  <a:ln w="9525">
                    <a:noFill/>
                    <a:miter lim="800000"/>
                    <a:headEnd/>
                    <a:tailEnd/>
                  </a:ln>
                </p:spPr>
              </p:pic>
              <p:pic>
                <p:nvPicPr>
                  <p:cNvPr id="38139" name="Picture 312" descr="REACT3"/>
                  <p:cNvPicPr>
                    <a:picLocks noChangeAspect="1" noChangeArrowheads="1"/>
                  </p:cNvPicPr>
                  <p:nvPr/>
                </p:nvPicPr>
                <p:blipFill>
                  <a:blip r:embed="rId4" cstate="print"/>
                  <a:srcRect/>
                  <a:stretch>
                    <a:fillRect/>
                  </a:stretch>
                </p:blipFill>
                <p:spPr bwMode="auto">
                  <a:xfrm rot="10800000">
                    <a:off x="1020" y="1797"/>
                    <a:ext cx="343" cy="408"/>
                  </a:xfrm>
                  <a:prstGeom prst="rect">
                    <a:avLst/>
                  </a:prstGeom>
                  <a:noFill/>
                  <a:ln w="9525">
                    <a:noFill/>
                    <a:miter lim="800000"/>
                    <a:headEnd/>
                    <a:tailEnd/>
                  </a:ln>
                </p:spPr>
              </p:pic>
              <p:pic>
                <p:nvPicPr>
                  <p:cNvPr id="38140" name="Picture 313" descr="REACT3"/>
                  <p:cNvPicPr>
                    <a:picLocks noChangeAspect="1" noChangeArrowheads="1"/>
                  </p:cNvPicPr>
                  <p:nvPr/>
                </p:nvPicPr>
                <p:blipFill>
                  <a:blip r:embed="rId4" cstate="print"/>
                  <a:srcRect/>
                  <a:stretch>
                    <a:fillRect/>
                  </a:stretch>
                </p:blipFill>
                <p:spPr bwMode="auto">
                  <a:xfrm rot="5400000">
                    <a:off x="1370" y="2672"/>
                    <a:ext cx="343" cy="408"/>
                  </a:xfrm>
                  <a:prstGeom prst="rect">
                    <a:avLst/>
                  </a:prstGeom>
                  <a:noFill/>
                  <a:ln w="9525">
                    <a:noFill/>
                    <a:miter lim="800000"/>
                    <a:headEnd/>
                    <a:tailEnd/>
                  </a:ln>
                </p:spPr>
              </p:pic>
              <p:pic>
                <p:nvPicPr>
                  <p:cNvPr id="38141" name="Picture 314" descr="REACT3"/>
                  <p:cNvPicPr>
                    <a:picLocks noChangeAspect="1" noChangeArrowheads="1"/>
                  </p:cNvPicPr>
                  <p:nvPr/>
                </p:nvPicPr>
                <p:blipFill>
                  <a:blip r:embed="rId4" cstate="print"/>
                  <a:srcRect/>
                  <a:stretch>
                    <a:fillRect/>
                  </a:stretch>
                </p:blipFill>
                <p:spPr bwMode="auto">
                  <a:xfrm rot="-8400000">
                    <a:off x="1202" y="1706"/>
                    <a:ext cx="343" cy="408"/>
                  </a:xfrm>
                  <a:prstGeom prst="rect">
                    <a:avLst/>
                  </a:prstGeom>
                  <a:noFill/>
                  <a:ln w="9525">
                    <a:noFill/>
                    <a:miter lim="800000"/>
                    <a:headEnd/>
                    <a:tailEnd/>
                  </a:ln>
                </p:spPr>
              </p:pic>
              <p:pic>
                <p:nvPicPr>
                  <p:cNvPr id="38142" name="Picture 315" descr="REACT3"/>
                  <p:cNvPicPr>
                    <a:picLocks noChangeAspect="1" noChangeArrowheads="1"/>
                  </p:cNvPicPr>
                  <p:nvPr/>
                </p:nvPicPr>
                <p:blipFill>
                  <a:blip r:embed="rId4" cstate="print"/>
                  <a:srcRect/>
                  <a:stretch>
                    <a:fillRect/>
                  </a:stretch>
                </p:blipFill>
                <p:spPr bwMode="auto">
                  <a:xfrm rot="-6000000">
                    <a:off x="1007" y="2763"/>
                    <a:ext cx="343" cy="408"/>
                  </a:xfrm>
                  <a:prstGeom prst="rect">
                    <a:avLst/>
                  </a:prstGeom>
                  <a:noFill/>
                  <a:ln w="9525">
                    <a:noFill/>
                    <a:miter lim="800000"/>
                    <a:headEnd/>
                    <a:tailEnd/>
                  </a:ln>
                </p:spPr>
              </p:pic>
              <p:pic>
                <p:nvPicPr>
                  <p:cNvPr id="38143" name="Picture 316" descr="REACT3"/>
                  <p:cNvPicPr>
                    <a:picLocks noChangeAspect="1" noChangeArrowheads="1"/>
                  </p:cNvPicPr>
                  <p:nvPr/>
                </p:nvPicPr>
                <p:blipFill>
                  <a:blip r:embed="rId4" cstate="print"/>
                  <a:srcRect/>
                  <a:stretch>
                    <a:fillRect/>
                  </a:stretch>
                </p:blipFill>
                <p:spPr bwMode="auto">
                  <a:xfrm rot="-5400000">
                    <a:off x="1007" y="2582"/>
                    <a:ext cx="343" cy="408"/>
                  </a:xfrm>
                  <a:prstGeom prst="rect">
                    <a:avLst/>
                  </a:prstGeom>
                  <a:noFill/>
                  <a:ln w="9525">
                    <a:noFill/>
                    <a:miter lim="800000"/>
                    <a:headEnd/>
                    <a:tailEnd/>
                  </a:ln>
                </p:spPr>
              </p:pic>
              <p:pic>
                <p:nvPicPr>
                  <p:cNvPr id="38144" name="Picture 317" descr="REACT2"/>
                  <p:cNvPicPr>
                    <a:picLocks noChangeAspect="1" noChangeArrowheads="1"/>
                  </p:cNvPicPr>
                  <p:nvPr/>
                </p:nvPicPr>
                <p:blipFill>
                  <a:blip r:embed="rId5" cstate="print"/>
                  <a:srcRect/>
                  <a:stretch>
                    <a:fillRect/>
                  </a:stretch>
                </p:blipFill>
                <p:spPr bwMode="auto">
                  <a:xfrm>
                    <a:off x="1066" y="2931"/>
                    <a:ext cx="317" cy="247"/>
                  </a:xfrm>
                  <a:prstGeom prst="rect">
                    <a:avLst/>
                  </a:prstGeom>
                  <a:noFill/>
                  <a:ln w="9525">
                    <a:noFill/>
                    <a:miter lim="800000"/>
                    <a:headEnd/>
                    <a:tailEnd/>
                  </a:ln>
                </p:spPr>
              </p:pic>
              <p:pic>
                <p:nvPicPr>
                  <p:cNvPr id="38145" name="Picture 318" descr="REACT3"/>
                  <p:cNvPicPr>
                    <a:picLocks noChangeAspect="1" noChangeArrowheads="1"/>
                  </p:cNvPicPr>
                  <p:nvPr/>
                </p:nvPicPr>
                <p:blipFill>
                  <a:blip r:embed="rId4" cstate="print"/>
                  <a:srcRect/>
                  <a:stretch>
                    <a:fillRect/>
                  </a:stretch>
                </p:blipFill>
                <p:spPr bwMode="auto">
                  <a:xfrm rot="-5400000">
                    <a:off x="1189" y="2718"/>
                    <a:ext cx="343" cy="408"/>
                  </a:xfrm>
                  <a:prstGeom prst="rect">
                    <a:avLst/>
                  </a:prstGeom>
                  <a:noFill/>
                  <a:ln w="9525">
                    <a:noFill/>
                    <a:miter lim="800000"/>
                    <a:headEnd/>
                    <a:tailEnd/>
                  </a:ln>
                </p:spPr>
              </p:pic>
              <p:pic>
                <p:nvPicPr>
                  <p:cNvPr id="38146" name="Picture 319" descr="REACT3"/>
                  <p:cNvPicPr>
                    <a:picLocks noChangeAspect="1" noChangeArrowheads="1"/>
                  </p:cNvPicPr>
                  <p:nvPr/>
                </p:nvPicPr>
                <p:blipFill>
                  <a:blip r:embed="rId4" cstate="print"/>
                  <a:srcRect/>
                  <a:stretch>
                    <a:fillRect/>
                  </a:stretch>
                </p:blipFill>
                <p:spPr bwMode="auto">
                  <a:xfrm rot="-5400000">
                    <a:off x="1279" y="1584"/>
                    <a:ext cx="343" cy="408"/>
                  </a:xfrm>
                  <a:prstGeom prst="rect">
                    <a:avLst/>
                  </a:prstGeom>
                  <a:noFill/>
                  <a:ln w="9525">
                    <a:noFill/>
                    <a:miter lim="800000"/>
                    <a:headEnd/>
                    <a:tailEnd/>
                  </a:ln>
                </p:spPr>
              </p:pic>
              <p:pic>
                <p:nvPicPr>
                  <p:cNvPr id="38147" name="Picture 320" descr="REACT3"/>
                  <p:cNvPicPr>
                    <a:picLocks noChangeAspect="1" noChangeArrowheads="1"/>
                  </p:cNvPicPr>
                  <p:nvPr/>
                </p:nvPicPr>
                <p:blipFill>
                  <a:blip r:embed="rId4" cstate="print"/>
                  <a:srcRect/>
                  <a:stretch>
                    <a:fillRect/>
                  </a:stretch>
                </p:blipFill>
                <p:spPr bwMode="auto">
                  <a:xfrm rot="-5400000">
                    <a:off x="1506" y="1765"/>
                    <a:ext cx="343" cy="408"/>
                  </a:xfrm>
                  <a:prstGeom prst="rect">
                    <a:avLst/>
                  </a:prstGeom>
                  <a:noFill/>
                  <a:ln w="9525">
                    <a:noFill/>
                    <a:miter lim="800000"/>
                    <a:headEnd/>
                    <a:tailEnd/>
                  </a:ln>
                </p:spPr>
              </p:pic>
              <p:pic>
                <p:nvPicPr>
                  <p:cNvPr id="38148" name="Picture 321" descr="REACT3"/>
                  <p:cNvPicPr>
                    <a:picLocks noChangeAspect="1" noChangeArrowheads="1"/>
                  </p:cNvPicPr>
                  <p:nvPr/>
                </p:nvPicPr>
                <p:blipFill>
                  <a:blip r:embed="rId4" cstate="print"/>
                  <a:srcRect/>
                  <a:stretch>
                    <a:fillRect/>
                  </a:stretch>
                </p:blipFill>
                <p:spPr bwMode="auto">
                  <a:xfrm rot="-5400000">
                    <a:off x="1597" y="1992"/>
                    <a:ext cx="343" cy="408"/>
                  </a:xfrm>
                  <a:prstGeom prst="rect">
                    <a:avLst/>
                  </a:prstGeom>
                  <a:noFill/>
                  <a:ln w="9525">
                    <a:noFill/>
                    <a:miter lim="800000"/>
                    <a:headEnd/>
                    <a:tailEnd/>
                  </a:ln>
                </p:spPr>
              </p:pic>
              <p:pic>
                <p:nvPicPr>
                  <p:cNvPr id="38149" name="Picture 322" descr="REACT2"/>
                  <p:cNvPicPr>
                    <a:picLocks noChangeAspect="1" noChangeArrowheads="1"/>
                  </p:cNvPicPr>
                  <p:nvPr/>
                </p:nvPicPr>
                <p:blipFill>
                  <a:blip r:embed="rId5" cstate="print"/>
                  <a:srcRect/>
                  <a:stretch>
                    <a:fillRect/>
                  </a:stretch>
                </p:blipFill>
                <p:spPr bwMode="auto">
                  <a:xfrm>
                    <a:off x="1610" y="2478"/>
                    <a:ext cx="317" cy="247"/>
                  </a:xfrm>
                  <a:prstGeom prst="rect">
                    <a:avLst/>
                  </a:prstGeom>
                  <a:noFill/>
                  <a:ln w="9525">
                    <a:noFill/>
                    <a:miter lim="800000"/>
                    <a:headEnd/>
                    <a:tailEnd/>
                  </a:ln>
                </p:spPr>
              </p:pic>
              <p:pic>
                <p:nvPicPr>
                  <p:cNvPr id="38150" name="Picture 323" descr="REACT3"/>
                  <p:cNvPicPr>
                    <a:picLocks noChangeAspect="1" noChangeArrowheads="1"/>
                  </p:cNvPicPr>
                  <p:nvPr/>
                </p:nvPicPr>
                <p:blipFill>
                  <a:blip r:embed="rId4" cstate="print"/>
                  <a:srcRect/>
                  <a:stretch>
                    <a:fillRect/>
                  </a:stretch>
                </p:blipFill>
                <p:spPr bwMode="auto">
                  <a:xfrm>
                    <a:off x="1383" y="1706"/>
                    <a:ext cx="343" cy="408"/>
                  </a:xfrm>
                  <a:prstGeom prst="rect">
                    <a:avLst/>
                  </a:prstGeom>
                  <a:noFill/>
                  <a:ln w="9525">
                    <a:noFill/>
                    <a:miter lim="800000"/>
                    <a:headEnd/>
                    <a:tailEnd/>
                  </a:ln>
                </p:spPr>
              </p:pic>
              <p:pic>
                <p:nvPicPr>
                  <p:cNvPr id="38151" name="Picture 324" descr="REACT2"/>
                  <p:cNvPicPr>
                    <a:picLocks noChangeAspect="1" noChangeArrowheads="1"/>
                  </p:cNvPicPr>
                  <p:nvPr/>
                </p:nvPicPr>
                <p:blipFill>
                  <a:blip r:embed="rId5" cstate="print"/>
                  <a:srcRect/>
                  <a:stretch>
                    <a:fillRect/>
                  </a:stretch>
                </p:blipFill>
                <p:spPr bwMode="auto">
                  <a:xfrm rot="3600000">
                    <a:off x="1580" y="1963"/>
                    <a:ext cx="272" cy="212"/>
                  </a:xfrm>
                  <a:prstGeom prst="rect">
                    <a:avLst/>
                  </a:prstGeom>
                  <a:noFill/>
                  <a:ln w="9525">
                    <a:noFill/>
                    <a:miter lim="800000"/>
                    <a:headEnd/>
                    <a:tailEnd/>
                  </a:ln>
                </p:spPr>
              </p:pic>
              <p:pic>
                <p:nvPicPr>
                  <p:cNvPr id="38152" name="Picture 325" descr="REACT3"/>
                  <p:cNvPicPr>
                    <a:picLocks noChangeAspect="1" noChangeArrowheads="1"/>
                  </p:cNvPicPr>
                  <p:nvPr/>
                </p:nvPicPr>
                <p:blipFill>
                  <a:blip r:embed="rId4" cstate="print"/>
                  <a:srcRect/>
                  <a:stretch>
                    <a:fillRect/>
                  </a:stretch>
                </p:blipFill>
                <p:spPr bwMode="auto">
                  <a:xfrm rot="-5400000">
                    <a:off x="1642" y="2083"/>
                    <a:ext cx="343" cy="408"/>
                  </a:xfrm>
                  <a:prstGeom prst="rect">
                    <a:avLst/>
                  </a:prstGeom>
                  <a:noFill/>
                  <a:ln w="9525">
                    <a:noFill/>
                    <a:miter lim="800000"/>
                    <a:headEnd/>
                    <a:tailEnd/>
                  </a:ln>
                </p:spPr>
              </p:pic>
            </p:grpSp>
          </p:grpSp>
        </p:grpSp>
      </p:grpSp>
      <p:grpSp>
        <p:nvGrpSpPr>
          <p:cNvPr id="33307" name="Group 326"/>
          <p:cNvGrpSpPr>
            <a:grpSpLocks/>
          </p:cNvGrpSpPr>
          <p:nvPr/>
        </p:nvGrpSpPr>
        <p:grpSpPr bwMode="auto">
          <a:xfrm rot="-2700000">
            <a:off x="4587875" y="4046538"/>
            <a:ext cx="968375" cy="1651000"/>
            <a:chOff x="68" y="1525"/>
            <a:chExt cx="1088" cy="1724"/>
          </a:xfrm>
        </p:grpSpPr>
        <p:pic>
          <p:nvPicPr>
            <p:cNvPr id="38055" name="Picture 327" descr="REACT3"/>
            <p:cNvPicPr>
              <a:picLocks noChangeAspect="1" noChangeArrowheads="1"/>
            </p:cNvPicPr>
            <p:nvPr/>
          </p:nvPicPr>
          <p:blipFill>
            <a:blip r:embed="rId4" cstate="print"/>
            <a:srcRect/>
            <a:stretch>
              <a:fillRect/>
            </a:stretch>
          </p:blipFill>
          <p:spPr bwMode="auto">
            <a:xfrm rot="10800000">
              <a:off x="360" y="1661"/>
              <a:ext cx="343" cy="408"/>
            </a:xfrm>
            <a:prstGeom prst="rect">
              <a:avLst/>
            </a:prstGeom>
            <a:noFill/>
            <a:ln w="9525">
              <a:noFill/>
              <a:miter lim="800000"/>
              <a:headEnd/>
              <a:tailEnd/>
            </a:ln>
          </p:spPr>
        </p:pic>
        <p:grpSp>
          <p:nvGrpSpPr>
            <p:cNvPr id="38056" name="Group 328"/>
            <p:cNvGrpSpPr>
              <a:grpSpLocks/>
            </p:cNvGrpSpPr>
            <p:nvPr/>
          </p:nvGrpSpPr>
          <p:grpSpPr bwMode="auto">
            <a:xfrm>
              <a:off x="68" y="1525"/>
              <a:ext cx="1088" cy="1724"/>
              <a:chOff x="68" y="1525"/>
              <a:chExt cx="1088" cy="1724"/>
            </a:xfrm>
          </p:grpSpPr>
          <p:grpSp>
            <p:nvGrpSpPr>
              <p:cNvPr id="38057" name="Group 329"/>
              <p:cNvGrpSpPr>
                <a:grpSpLocks/>
              </p:cNvGrpSpPr>
              <p:nvPr/>
            </p:nvGrpSpPr>
            <p:grpSpPr bwMode="auto">
              <a:xfrm>
                <a:off x="68" y="1525"/>
                <a:ext cx="1088" cy="1724"/>
                <a:chOff x="68" y="1525"/>
                <a:chExt cx="1088" cy="1724"/>
              </a:xfrm>
            </p:grpSpPr>
            <p:pic>
              <p:nvPicPr>
                <p:cNvPr id="38059" name="Picture 330" descr="REACT3"/>
                <p:cNvPicPr>
                  <a:picLocks noChangeAspect="1" noChangeArrowheads="1"/>
                </p:cNvPicPr>
                <p:nvPr/>
              </p:nvPicPr>
              <p:blipFill>
                <a:blip r:embed="rId4" cstate="print"/>
                <a:srcRect/>
                <a:stretch>
                  <a:fillRect/>
                </a:stretch>
              </p:blipFill>
              <p:spPr bwMode="auto">
                <a:xfrm rot="-6000000">
                  <a:off x="644" y="1493"/>
                  <a:ext cx="343" cy="408"/>
                </a:xfrm>
                <a:prstGeom prst="rect">
                  <a:avLst/>
                </a:prstGeom>
                <a:noFill/>
                <a:ln w="9525">
                  <a:noFill/>
                  <a:miter lim="800000"/>
                  <a:headEnd/>
                  <a:tailEnd/>
                </a:ln>
              </p:spPr>
            </p:pic>
            <p:pic>
              <p:nvPicPr>
                <p:cNvPr id="38060" name="Picture 331" descr="REACT3"/>
                <p:cNvPicPr>
                  <a:picLocks noChangeAspect="1" noChangeArrowheads="1"/>
                </p:cNvPicPr>
                <p:nvPr/>
              </p:nvPicPr>
              <p:blipFill>
                <a:blip r:embed="rId4" cstate="print"/>
                <a:srcRect/>
                <a:stretch>
                  <a:fillRect/>
                </a:stretch>
              </p:blipFill>
              <p:spPr bwMode="auto">
                <a:xfrm rot="10200000">
                  <a:off x="703" y="1797"/>
                  <a:ext cx="343" cy="408"/>
                </a:xfrm>
                <a:prstGeom prst="rect">
                  <a:avLst/>
                </a:prstGeom>
                <a:noFill/>
                <a:ln w="9525">
                  <a:noFill/>
                  <a:miter lim="800000"/>
                  <a:headEnd/>
                  <a:tailEnd/>
                </a:ln>
              </p:spPr>
            </p:pic>
            <p:pic>
              <p:nvPicPr>
                <p:cNvPr id="38061" name="Picture 332" descr="REACT3"/>
                <p:cNvPicPr>
                  <a:picLocks noChangeAspect="1" noChangeArrowheads="1"/>
                </p:cNvPicPr>
                <p:nvPr/>
              </p:nvPicPr>
              <p:blipFill>
                <a:blip r:embed="rId4" cstate="print"/>
                <a:srcRect/>
                <a:stretch>
                  <a:fillRect/>
                </a:stretch>
              </p:blipFill>
              <p:spPr bwMode="auto">
                <a:xfrm rot="10200000">
                  <a:off x="496" y="1616"/>
                  <a:ext cx="343" cy="408"/>
                </a:xfrm>
                <a:prstGeom prst="rect">
                  <a:avLst/>
                </a:prstGeom>
                <a:noFill/>
                <a:ln w="9525">
                  <a:noFill/>
                  <a:miter lim="800000"/>
                  <a:headEnd/>
                  <a:tailEnd/>
                </a:ln>
              </p:spPr>
            </p:pic>
            <p:pic>
              <p:nvPicPr>
                <p:cNvPr id="38062" name="Picture 333" descr="REACT3"/>
                <p:cNvPicPr>
                  <a:picLocks noChangeAspect="1" noChangeArrowheads="1"/>
                </p:cNvPicPr>
                <p:nvPr/>
              </p:nvPicPr>
              <p:blipFill>
                <a:blip r:embed="rId4" cstate="print"/>
                <a:srcRect/>
                <a:stretch>
                  <a:fillRect/>
                </a:stretch>
              </p:blipFill>
              <p:spPr bwMode="auto">
                <a:xfrm rot="-7200000">
                  <a:off x="735" y="2874"/>
                  <a:ext cx="343" cy="408"/>
                </a:xfrm>
                <a:prstGeom prst="rect">
                  <a:avLst/>
                </a:prstGeom>
                <a:noFill/>
                <a:ln w="9525">
                  <a:noFill/>
                  <a:miter lim="800000"/>
                  <a:headEnd/>
                  <a:tailEnd/>
                </a:ln>
              </p:spPr>
            </p:pic>
            <p:pic>
              <p:nvPicPr>
                <p:cNvPr id="38063" name="Picture 334" descr="REACT2"/>
                <p:cNvPicPr>
                  <a:picLocks noChangeAspect="1" noChangeArrowheads="1"/>
                </p:cNvPicPr>
                <p:nvPr/>
              </p:nvPicPr>
              <p:blipFill>
                <a:blip r:embed="rId5" cstate="print"/>
                <a:srcRect/>
                <a:stretch>
                  <a:fillRect/>
                </a:stretch>
              </p:blipFill>
              <p:spPr bwMode="auto">
                <a:xfrm rot="-4200000">
                  <a:off x="900" y="1555"/>
                  <a:ext cx="272" cy="212"/>
                </a:xfrm>
                <a:prstGeom prst="rect">
                  <a:avLst/>
                </a:prstGeom>
                <a:noFill/>
                <a:ln w="9525">
                  <a:noFill/>
                  <a:miter lim="800000"/>
                  <a:headEnd/>
                  <a:tailEnd/>
                </a:ln>
              </p:spPr>
            </p:pic>
            <p:pic>
              <p:nvPicPr>
                <p:cNvPr id="38064" name="Picture 335" descr="REACT2"/>
                <p:cNvPicPr>
                  <a:picLocks noChangeAspect="1" noChangeArrowheads="1"/>
                </p:cNvPicPr>
                <p:nvPr/>
              </p:nvPicPr>
              <p:blipFill>
                <a:blip r:embed="rId5" cstate="print"/>
                <a:srcRect/>
                <a:stretch>
                  <a:fillRect/>
                </a:stretch>
              </p:blipFill>
              <p:spPr bwMode="auto">
                <a:xfrm rot="6000000">
                  <a:off x="870" y="2055"/>
                  <a:ext cx="271" cy="211"/>
                </a:xfrm>
                <a:prstGeom prst="rect">
                  <a:avLst/>
                </a:prstGeom>
                <a:noFill/>
                <a:ln w="9525">
                  <a:noFill/>
                  <a:miter lim="800000"/>
                  <a:headEnd/>
                  <a:tailEnd/>
                </a:ln>
              </p:spPr>
            </p:pic>
            <p:pic>
              <p:nvPicPr>
                <p:cNvPr id="38065" name="Picture 336" descr="REACT3"/>
                <p:cNvPicPr>
                  <a:picLocks noChangeAspect="1" noChangeArrowheads="1"/>
                </p:cNvPicPr>
                <p:nvPr/>
              </p:nvPicPr>
              <p:blipFill>
                <a:blip r:embed="rId4" cstate="print"/>
                <a:srcRect/>
                <a:stretch>
                  <a:fillRect/>
                </a:stretch>
              </p:blipFill>
              <p:spPr bwMode="auto">
                <a:xfrm>
                  <a:off x="793" y="1661"/>
                  <a:ext cx="343" cy="408"/>
                </a:xfrm>
                <a:prstGeom prst="rect">
                  <a:avLst/>
                </a:prstGeom>
                <a:noFill/>
                <a:ln w="9525">
                  <a:noFill/>
                  <a:miter lim="800000"/>
                  <a:headEnd/>
                  <a:tailEnd/>
                </a:ln>
              </p:spPr>
            </p:pic>
            <p:grpSp>
              <p:nvGrpSpPr>
                <p:cNvPr id="38066" name="Group 337"/>
                <p:cNvGrpSpPr>
                  <a:grpSpLocks/>
                </p:cNvGrpSpPr>
                <p:nvPr/>
              </p:nvGrpSpPr>
              <p:grpSpPr bwMode="auto">
                <a:xfrm>
                  <a:off x="68" y="1797"/>
                  <a:ext cx="1088" cy="1361"/>
                  <a:chOff x="68" y="1797"/>
                  <a:chExt cx="1088" cy="1361"/>
                </a:xfrm>
              </p:grpSpPr>
              <p:pic>
                <p:nvPicPr>
                  <p:cNvPr id="38068" name="Picture 338" descr="REACT3"/>
                  <p:cNvPicPr>
                    <a:picLocks noChangeAspect="1" noChangeArrowheads="1"/>
                  </p:cNvPicPr>
                  <p:nvPr/>
                </p:nvPicPr>
                <p:blipFill>
                  <a:blip r:embed="rId4" cstate="print"/>
                  <a:srcRect/>
                  <a:stretch>
                    <a:fillRect/>
                  </a:stretch>
                </p:blipFill>
                <p:spPr bwMode="auto">
                  <a:xfrm rot="-6000000">
                    <a:off x="190" y="1992"/>
                    <a:ext cx="343" cy="408"/>
                  </a:xfrm>
                  <a:prstGeom prst="rect">
                    <a:avLst/>
                  </a:prstGeom>
                  <a:noFill/>
                  <a:ln w="9525">
                    <a:noFill/>
                    <a:miter lim="800000"/>
                    <a:headEnd/>
                    <a:tailEnd/>
                  </a:ln>
                </p:spPr>
              </p:pic>
              <p:pic>
                <p:nvPicPr>
                  <p:cNvPr id="38069" name="Picture 339" descr="REACT3"/>
                  <p:cNvPicPr>
                    <a:picLocks noChangeAspect="1" noChangeArrowheads="1"/>
                  </p:cNvPicPr>
                  <p:nvPr/>
                </p:nvPicPr>
                <p:blipFill>
                  <a:blip r:embed="rId4" cstate="print"/>
                  <a:srcRect/>
                  <a:stretch>
                    <a:fillRect/>
                  </a:stretch>
                </p:blipFill>
                <p:spPr bwMode="auto">
                  <a:xfrm rot="4800000">
                    <a:off x="145" y="2219"/>
                    <a:ext cx="343" cy="408"/>
                  </a:xfrm>
                  <a:prstGeom prst="rect">
                    <a:avLst/>
                  </a:prstGeom>
                  <a:noFill/>
                  <a:ln w="9525">
                    <a:noFill/>
                    <a:miter lim="800000"/>
                    <a:headEnd/>
                    <a:tailEnd/>
                  </a:ln>
                </p:spPr>
              </p:pic>
              <p:pic>
                <p:nvPicPr>
                  <p:cNvPr id="38070" name="Picture 340" descr="REACT3"/>
                  <p:cNvPicPr>
                    <a:picLocks noChangeAspect="1" noChangeArrowheads="1"/>
                  </p:cNvPicPr>
                  <p:nvPr/>
                </p:nvPicPr>
                <p:blipFill>
                  <a:blip r:embed="rId4" cstate="print"/>
                  <a:srcRect/>
                  <a:stretch>
                    <a:fillRect/>
                  </a:stretch>
                </p:blipFill>
                <p:spPr bwMode="auto">
                  <a:xfrm rot="4800000">
                    <a:off x="100" y="2057"/>
                    <a:ext cx="343" cy="408"/>
                  </a:xfrm>
                  <a:prstGeom prst="rect">
                    <a:avLst/>
                  </a:prstGeom>
                  <a:noFill/>
                  <a:ln w="9525">
                    <a:noFill/>
                    <a:miter lim="800000"/>
                    <a:headEnd/>
                    <a:tailEnd/>
                  </a:ln>
                </p:spPr>
              </p:pic>
              <p:pic>
                <p:nvPicPr>
                  <p:cNvPr id="38071" name="Picture 341" descr="REACT2"/>
                  <p:cNvPicPr>
                    <a:picLocks noChangeAspect="1" noChangeArrowheads="1"/>
                  </p:cNvPicPr>
                  <p:nvPr/>
                </p:nvPicPr>
                <p:blipFill>
                  <a:blip r:embed="rId5" cstate="print"/>
                  <a:srcRect/>
                  <a:stretch>
                    <a:fillRect/>
                  </a:stretch>
                </p:blipFill>
                <p:spPr bwMode="auto">
                  <a:xfrm rot="-900000">
                    <a:off x="250" y="1797"/>
                    <a:ext cx="317" cy="247"/>
                  </a:xfrm>
                  <a:prstGeom prst="rect">
                    <a:avLst/>
                  </a:prstGeom>
                  <a:noFill/>
                  <a:ln w="9525">
                    <a:noFill/>
                    <a:miter lim="800000"/>
                    <a:headEnd/>
                    <a:tailEnd/>
                  </a:ln>
                </p:spPr>
              </p:pic>
              <p:pic>
                <p:nvPicPr>
                  <p:cNvPr id="38072" name="Picture 342" descr="REACT2"/>
                  <p:cNvPicPr>
                    <a:picLocks noChangeAspect="1" noChangeArrowheads="1"/>
                  </p:cNvPicPr>
                  <p:nvPr/>
                </p:nvPicPr>
                <p:blipFill>
                  <a:blip r:embed="rId5" cstate="print"/>
                  <a:srcRect/>
                  <a:stretch>
                    <a:fillRect/>
                  </a:stretch>
                </p:blipFill>
                <p:spPr bwMode="auto">
                  <a:xfrm rot="-1800000">
                    <a:off x="113" y="1979"/>
                    <a:ext cx="317" cy="247"/>
                  </a:xfrm>
                  <a:prstGeom prst="rect">
                    <a:avLst/>
                  </a:prstGeom>
                  <a:noFill/>
                  <a:ln w="9525">
                    <a:noFill/>
                    <a:miter lim="800000"/>
                    <a:headEnd/>
                    <a:tailEnd/>
                  </a:ln>
                </p:spPr>
              </p:pic>
              <p:grpSp>
                <p:nvGrpSpPr>
                  <p:cNvPr id="38073" name="Group 343"/>
                  <p:cNvGrpSpPr>
                    <a:grpSpLocks/>
                  </p:cNvGrpSpPr>
                  <p:nvPr/>
                </p:nvGrpSpPr>
                <p:grpSpPr bwMode="auto">
                  <a:xfrm>
                    <a:off x="204" y="1797"/>
                    <a:ext cx="952" cy="1361"/>
                    <a:chOff x="204" y="1797"/>
                    <a:chExt cx="952" cy="1361"/>
                  </a:xfrm>
                </p:grpSpPr>
                <p:pic>
                  <p:nvPicPr>
                    <p:cNvPr id="38075" name="Picture 344" descr="REACT3"/>
                    <p:cNvPicPr>
                      <a:picLocks noChangeAspect="1" noChangeArrowheads="1"/>
                    </p:cNvPicPr>
                    <p:nvPr/>
                  </p:nvPicPr>
                  <p:blipFill>
                    <a:blip r:embed="rId4" cstate="print"/>
                    <a:srcRect/>
                    <a:stretch>
                      <a:fillRect/>
                    </a:stretch>
                  </p:blipFill>
                  <p:spPr bwMode="auto">
                    <a:xfrm>
                      <a:off x="204" y="2341"/>
                      <a:ext cx="305" cy="363"/>
                    </a:xfrm>
                    <a:prstGeom prst="rect">
                      <a:avLst/>
                    </a:prstGeom>
                    <a:noFill/>
                    <a:ln w="9525">
                      <a:noFill/>
                      <a:miter lim="800000"/>
                      <a:headEnd/>
                      <a:tailEnd/>
                    </a:ln>
                  </p:spPr>
                </p:pic>
                <p:pic>
                  <p:nvPicPr>
                    <p:cNvPr id="38076" name="Picture 345" descr="REACT3"/>
                    <p:cNvPicPr>
                      <a:picLocks noChangeAspect="1" noChangeArrowheads="1"/>
                    </p:cNvPicPr>
                    <p:nvPr/>
                  </p:nvPicPr>
                  <p:blipFill>
                    <a:blip r:embed="rId4" cstate="print"/>
                    <a:srcRect/>
                    <a:stretch>
                      <a:fillRect/>
                    </a:stretch>
                  </p:blipFill>
                  <p:spPr bwMode="auto">
                    <a:xfrm>
                      <a:off x="521" y="2750"/>
                      <a:ext cx="343" cy="408"/>
                    </a:xfrm>
                    <a:prstGeom prst="rect">
                      <a:avLst/>
                    </a:prstGeom>
                    <a:noFill/>
                    <a:ln w="9525">
                      <a:noFill/>
                      <a:miter lim="800000"/>
                      <a:headEnd/>
                      <a:tailEnd/>
                    </a:ln>
                  </p:spPr>
                </p:pic>
                <p:pic>
                  <p:nvPicPr>
                    <p:cNvPr id="38077" name="Picture 346" descr="REACT3"/>
                    <p:cNvPicPr>
                      <a:picLocks noChangeAspect="1" noChangeArrowheads="1"/>
                    </p:cNvPicPr>
                    <p:nvPr/>
                  </p:nvPicPr>
                  <p:blipFill>
                    <a:blip r:embed="rId4" cstate="print"/>
                    <a:srcRect/>
                    <a:stretch>
                      <a:fillRect/>
                    </a:stretch>
                  </p:blipFill>
                  <p:spPr bwMode="auto">
                    <a:xfrm rot="5400000">
                      <a:off x="463" y="2400"/>
                      <a:ext cx="343" cy="408"/>
                    </a:xfrm>
                    <a:prstGeom prst="rect">
                      <a:avLst/>
                    </a:prstGeom>
                    <a:noFill/>
                    <a:ln w="9525">
                      <a:noFill/>
                      <a:miter lim="800000"/>
                      <a:headEnd/>
                      <a:tailEnd/>
                    </a:ln>
                  </p:spPr>
                </p:pic>
                <p:pic>
                  <p:nvPicPr>
                    <p:cNvPr id="38078" name="Picture 347" descr="REACT3"/>
                    <p:cNvPicPr>
                      <a:picLocks noChangeAspect="1" noChangeArrowheads="1"/>
                    </p:cNvPicPr>
                    <p:nvPr/>
                  </p:nvPicPr>
                  <p:blipFill>
                    <a:blip r:embed="rId4" cstate="print"/>
                    <a:srcRect/>
                    <a:stretch>
                      <a:fillRect/>
                    </a:stretch>
                  </p:blipFill>
                  <p:spPr bwMode="auto">
                    <a:xfrm rot="10800000">
                      <a:off x="340" y="2296"/>
                      <a:ext cx="343" cy="408"/>
                    </a:xfrm>
                    <a:prstGeom prst="rect">
                      <a:avLst/>
                    </a:prstGeom>
                    <a:noFill/>
                    <a:ln w="9525">
                      <a:noFill/>
                      <a:miter lim="800000"/>
                      <a:headEnd/>
                      <a:tailEnd/>
                    </a:ln>
                  </p:spPr>
                </p:pic>
                <p:pic>
                  <p:nvPicPr>
                    <p:cNvPr id="38079" name="Picture 348" descr="REACT3"/>
                    <p:cNvPicPr>
                      <a:picLocks noChangeAspect="1" noChangeArrowheads="1"/>
                    </p:cNvPicPr>
                    <p:nvPr/>
                  </p:nvPicPr>
                  <p:blipFill>
                    <a:blip r:embed="rId4" cstate="print"/>
                    <a:srcRect/>
                    <a:stretch>
                      <a:fillRect/>
                    </a:stretch>
                  </p:blipFill>
                  <p:spPr bwMode="auto">
                    <a:xfrm rot="-5400000">
                      <a:off x="735" y="2173"/>
                      <a:ext cx="343" cy="408"/>
                    </a:xfrm>
                    <a:prstGeom prst="rect">
                      <a:avLst/>
                    </a:prstGeom>
                    <a:noFill/>
                    <a:ln w="9525">
                      <a:noFill/>
                      <a:miter lim="800000"/>
                      <a:headEnd/>
                      <a:tailEnd/>
                    </a:ln>
                  </p:spPr>
                </p:pic>
                <p:pic>
                  <p:nvPicPr>
                    <p:cNvPr id="38080" name="Picture 349" descr="REACT3"/>
                    <p:cNvPicPr>
                      <a:picLocks noChangeAspect="1" noChangeArrowheads="1"/>
                    </p:cNvPicPr>
                    <p:nvPr/>
                  </p:nvPicPr>
                  <p:blipFill>
                    <a:blip r:embed="rId4" cstate="print"/>
                    <a:srcRect/>
                    <a:stretch>
                      <a:fillRect/>
                    </a:stretch>
                  </p:blipFill>
                  <p:spPr bwMode="auto">
                    <a:xfrm rot="10800000">
                      <a:off x="476" y="2160"/>
                      <a:ext cx="343" cy="408"/>
                    </a:xfrm>
                    <a:prstGeom prst="rect">
                      <a:avLst/>
                    </a:prstGeom>
                    <a:noFill/>
                    <a:ln w="9525">
                      <a:noFill/>
                      <a:miter lim="800000"/>
                      <a:headEnd/>
                      <a:tailEnd/>
                    </a:ln>
                  </p:spPr>
                </p:pic>
                <p:pic>
                  <p:nvPicPr>
                    <p:cNvPr id="38081" name="Picture 350" descr="REACT3"/>
                    <p:cNvPicPr>
                      <a:picLocks noChangeAspect="1" noChangeArrowheads="1"/>
                    </p:cNvPicPr>
                    <p:nvPr/>
                  </p:nvPicPr>
                  <p:blipFill>
                    <a:blip r:embed="rId4" cstate="print"/>
                    <a:srcRect/>
                    <a:stretch>
                      <a:fillRect/>
                    </a:stretch>
                  </p:blipFill>
                  <p:spPr bwMode="auto">
                    <a:xfrm rot="4800000">
                      <a:off x="644" y="1992"/>
                      <a:ext cx="343" cy="408"/>
                    </a:xfrm>
                    <a:prstGeom prst="rect">
                      <a:avLst/>
                    </a:prstGeom>
                    <a:noFill/>
                    <a:ln w="9525">
                      <a:noFill/>
                      <a:miter lim="800000"/>
                      <a:headEnd/>
                      <a:tailEnd/>
                    </a:ln>
                  </p:spPr>
                </p:pic>
                <p:grpSp>
                  <p:nvGrpSpPr>
                    <p:cNvPr id="38082" name="Group 351"/>
                    <p:cNvGrpSpPr>
                      <a:grpSpLocks/>
                    </p:cNvGrpSpPr>
                    <p:nvPr/>
                  </p:nvGrpSpPr>
                  <p:grpSpPr bwMode="auto">
                    <a:xfrm>
                      <a:off x="204" y="1797"/>
                      <a:ext cx="952" cy="1271"/>
                      <a:chOff x="204" y="1797"/>
                      <a:chExt cx="952" cy="1271"/>
                    </a:xfrm>
                  </p:grpSpPr>
                  <p:grpSp>
                    <p:nvGrpSpPr>
                      <p:cNvPr id="38083" name="Group 352"/>
                      <p:cNvGrpSpPr>
                        <a:grpSpLocks/>
                      </p:cNvGrpSpPr>
                      <p:nvPr/>
                    </p:nvGrpSpPr>
                    <p:grpSpPr bwMode="auto">
                      <a:xfrm>
                        <a:off x="612" y="2568"/>
                        <a:ext cx="525" cy="500"/>
                        <a:chOff x="657" y="2387"/>
                        <a:chExt cx="525" cy="500"/>
                      </a:xfrm>
                    </p:grpSpPr>
                    <p:grpSp>
                      <p:nvGrpSpPr>
                        <p:cNvPr id="38110" name="Group 353"/>
                        <p:cNvGrpSpPr>
                          <a:grpSpLocks/>
                        </p:cNvGrpSpPr>
                        <p:nvPr/>
                      </p:nvGrpSpPr>
                      <p:grpSpPr bwMode="auto">
                        <a:xfrm>
                          <a:off x="703" y="2387"/>
                          <a:ext cx="479" cy="409"/>
                          <a:chOff x="703" y="2387"/>
                          <a:chExt cx="479" cy="409"/>
                        </a:xfrm>
                      </p:grpSpPr>
                      <p:grpSp>
                        <p:nvGrpSpPr>
                          <p:cNvPr id="38120" name="Group 354"/>
                          <p:cNvGrpSpPr>
                            <a:grpSpLocks/>
                          </p:cNvGrpSpPr>
                          <p:nvPr/>
                        </p:nvGrpSpPr>
                        <p:grpSpPr bwMode="auto">
                          <a:xfrm>
                            <a:off x="748" y="2387"/>
                            <a:ext cx="434" cy="409"/>
                            <a:chOff x="748" y="2387"/>
                            <a:chExt cx="434" cy="409"/>
                          </a:xfrm>
                        </p:grpSpPr>
                        <p:pic>
                          <p:nvPicPr>
                            <p:cNvPr id="38125" name="Picture 355"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126" name="Picture 356"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127" name="Picture 357"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121" name="Group 358"/>
                          <p:cNvGrpSpPr>
                            <a:grpSpLocks/>
                          </p:cNvGrpSpPr>
                          <p:nvPr/>
                        </p:nvGrpSpPr>
                        <p:grpSpPr bwMode="auto">
                          <a:xfrm>
                            <a:off x="703" y="2387"/>
                            <a:ext cx="434" cy="409"/>
                            <a:chOff x="748" y="2387"/>
                            <a:chExt cx="434" cy="409"/>
                          </a:xfrm>
                        </p:grpSpPr>
                        <p:pic>
                          <p:nvPicPr>
                            <p:cNvPr id="38122" name="Picture 35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123" name="Picture 36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124" name="Picture 36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8111" name="Group 362"/>
                        <p:cNvGrpSpPr>
                          <a:grpSpLocks/>
                        </p:cNvGrpSpPr>
                        <p:nvPr/>
                      </p:nvGrpSpPr>
                      <p:grpSpPr bwMode="auto">
                        <a:xfrm rot="10800000">
                          <a:off x="657" y="2478"/>
                          <a:ext cx="479" cy="409"/>
                          <a:chOff x="703" y="2387"/>
                          <a:chExt cx="479" cy="409"/>
                        </a:xfrm>
                      </p:grpSpPr>
                      <p:grpSp>
                        <p:nvGrpSpPr>
                          <p:cNvPr id="38112" name="Group 363"/>
                          <p:cNvGrpSpPr>
                            <a:grpSpLocks/>
                          </p:cNvGrpSpPr>
                          <p:nvPr/>
                        </p:nvGrpSpPr>
                        <p:grpSpPr bwMode="auto">
                          <a:xfrm>
                            <a:off x="748" y="2387"/>
                            <a:ext cx="434" cy="409"/>
                            <a:chOff x="748" y="2387"/>
                            <a:chExt cx="434" cy="409"/>
                          </a:xfrm>
                        </p:grpSpPr>
                        <p:pic>
                          <p:nvPicPr>
                            <p:cNvPr id="38117" name="Picture 364"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118" name="Picture 365"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119" name="Picture 366"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113" name="Group 367"/>
                          <p:cNvGrpSpPr>
                            <a:grpSpLocks/>
                          </p:cNvGrpSpPr>
                          <p:nvPr/>
                        </p:nvGrpSpPr>
                        <p:grpSpPr bwMode="auto">
                          <a:xfrm>
                            <a:off x="703" y="2387"/>
                            <a:ext cx="434" cy="409"/>
                            <a:chOff x="748" y="2387"/>
                            <a:chExt cx="434" cy="409"/>
                          </a:xfrm>
                        </p:grpSpPr>
                        <p:pic>
                          <p:nvPicPr>
                            <p:cNvPr id="38114" name="Picture 368"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115" name="Picture 369"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116" name="Picture 370"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8084" name="Picture 371" descr="REACT3"/>
                      <p:cNvPicPr>
                        <a:picLocks noChangeAspect="1" noChangeArrowheads="1"/>
                      </p:cNvPicPr>
                      <p:nvPr/>
                    </p:nvPicPr>
                    <p:blipFill>
                      <a:blip r:embed="rId4" cstate="print"/>
                      <a:srcRect/>
                      <a:stretch>
                        <a:fillRect/>
                      </a:stretch>
                    </p:blipFill>
                    <p:spPr bwMode="auto">
                      <a:xfrm rot="10800000">
                        <a:off x="522" y="2613"/>
                        <a:ext cx="343" cy="408"/>
                      </a:xfrm>
                      <a:prstGeom prst="rect">
                        <a:avLst/>
                      </a:prstGeom>
                      <a:noFill/>
                      <a:ln w="9525">
                        <a:noFill/>
                        <a:miter lim="800000"/>
                        <a:headEnd/>
                        <a:tailEnd/>
                      </a:ln>
                    </p:spPr>
                  </p:pic>
                  <p:pic>
                    <p:nvPicPr>
                      <p:cNvPr id="38085" name="Picture 372" descr="REACT3"/>
                      <p:cNvPicPr>
                        <a:picLocks noChangeAspect="1" noChangeArrowheads="1"/>
                      </p:cNvPicPr>
                      <p:nvPr/>
                    </p:nvPicPr>
                    <p:blipFill>
                      <a:blip r:embed="rId4" cstate="print"/>
                      <a:srcRect/>
                      <a:stretch>
                        <a:fillRect/>
                      </a:stretch>
                    </p:blipFill>
                    <p:spPr bwMode="auto">
                      <a:xfrm>
                        <a:off x="295" y="2659"/>
                        <a:ext cx="343" cy="408"/>
                      </a:xfrm>
                      <a:prstGeom prst="rect">
                        <a:avLst/>
                      </a:prstGeom>
                      <a:noFill/>
                      <a:ln w="9525">
                        <a:noFill/>
                        <a:miter lim="800000"/>
                        <a:headEnd/>
                        <a:tailEnd/>
                      </a:ln>
                    </p:spPr>
                  </p:pic>
                  <p:pic>
                    <p:nvPicPr>
                      <p:cNvPr id="38086" name="Picture 373" descr="REACT3"/>
                      <p:cNvPicPr>
                        <a:picLocks noChangeAspect="1" noChangeArrowheads="1"/>
                      </p:cNvPicPr>
                      <p:nvPr/>
                    </p:nvPicPr>
                    <p:blipFill>
                      <a:blip r:embed="rId4" cstate="print"/>
                      <a:srcRect/>
                      <a:stretch>
                        <a:fillRect/>
                      </a:stretch>
                    </p:blipFill>
                    <p:spPr bwMode="auto">
                      <a:xfrm rot="5400000">
                        <a:off x="236" y="2490"/>
                        <a:ext cx="343" cy="408"/>
                      </a:xfrm>
                      <a:prstGeom prst="rect">
                        <a:avLst/>
                      </a:prstGeom>
                      <a:noFill/>
                      <a:ln w="9525">
                        <a:noFill/>
                        <a:miter lim="800000"/>
                        <a:headEnd/>
                        <a:tailEnd/>
                      </a:ln>
                    </p:spPr>
                  </p:pic>
                  <p:pic>
                    <p:nvPicPr>
                      <p:cNvPr id="38087" name="Picture 374" descr="REACT3"/>
                      <p:cNvPicPr>
                        <a:picLocks noChangeAspect="1" noChangeArrowheads="1"/>
                      </p:cNvPicPr>
                      <p:nvPr/>
                    </p:nvPicPr>
                    <p:blipFill>
                      <a:blip r:embed="rId4" cstate="print"/>
                      <a:srcRect/>
                      <a:stretch>
                        <a:fillRect/>
                      </a:stretch>
                    </p:blipFill>
                    <p:spPr bwMode="auto">
                      <a:xfrm rot="4800000">
                        <a:off x="324" y="2085"/>
                        <a:ext cx="305" cy="363"/>
                      </a:xfrm>
                      <a:prstGeom prst="rect">
                        <a:avLst/>
                      </a:prstGeom>
                      <a:noFill/>
                      <a:ln w="9525">
                        <a:noFill/>
                        <a:miter lim="800000"/>
                        <a:headEnd/>
                        <a:tailEnd/>
                      </a:ln>
                    </p:spPr>
                  </p:pic>
                  <p:grpSp>
                    <p:nvGrpSpPr>
                      <p:cNvPr id="38088" name="Group 375"/>
                      <p:cNvGrpSpPr>
                        <a:grpSpLocks/>
                      </p:cNvGrpSpPr>
                      <p:nvPr/>
                    </p:nvGrpSpPr>
                    <p:grpSpPr bwMode="auto">
                      <a:xfrm rot="4800000">
                        <a:off x="327" y="1810"/>
                        <a:ext cx="525" cy="500"/>
                        <a:chOff x="657" y="2387"/>
                        <a:chExt cx="525" cy="500"/>
                      </a:xfrm>
                    </p:grpSpPr>
                    <p:grpSp>
                      <p:nvGrpSpPr>
                        <p:cNvPr id="38092" name="Group 376"/>
                        <p:cNvGrpSpPr>
                          <a:grpSpLocks/>
                        </p:cNvGrpSpPr>
                        <p:nvPr/>
                      </p:nvGrpSpPr>
                      <p:grpSpPr bwMode="auto">
                        <a:xfrm>
                          <a:off x="703" y="2387"/>
                          <a:ext cx="479" cy="409"/>
                          <a:chOff x="703" y="2387"/>
                          <a:chExt cx="479" cy="409"/>
                        </a:xfrm>
                      </p:grpSpPr>
                      <p:grpSp>
                        <p:nvGrpSpPr>
                          <p:cNvPr id="38102" name="Group 377"/>
                          <p:cNvGrpSpPr>
                            <a:grpSpLocks/>
                          </p:cNvGrpSpPr>
                          <p:nvPr/>
                        </p:nvGrpSpPr>
                        <p:grpSpPr bwMode="auto">
                          <a:xfrm>
                            <a:off x="748" y="2387"/>
                            <a:ext cx="434" cy="409"/>
                            <a:chOff x="748" y="2387"/>
                            <a:chExt cx="434" cy="409"/>
                          </a:xfrm>
                        </p:grpSpPr>
                        <p:pic>
                          <p:nvPicPr>
                            <p:cNvPr id="38107" name="Picture 378"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108" name="Picture 379"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109" name="Picture 380"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103" name="Group 381"/>
                          <p:cNvGrpSpPr>
                            <a:grpSpLocks/>
                          </p:cNvGrpSpPr>
                          <p:nvPr/>
                        </p:nvGrpSpPr>
                        <p:grpSpPr bwMode="auto">
                          <a:xfrm>
                            <a:off x="703" y="2387"/>
                            <a:ext cx="434" cy="409"/>
                            <a:chOff x="748" y="2387"/>
                            <a:chExt cx="434" cy="409"/>
                          </a:xfrm>
                        </p:grpSpPr>
                        <p:pic>
                          <p:nvPicPr>
                            <p:cNvPr id="38104" name="Picture 38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105" name="Picture 38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106" name="Picture 38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8093" name="Group 385"/>
                        <p:cNvGrpSpPr>
                          <a:grpSpLocks/>
                        </p:cNvGrpSpPr>
                        <p:nvPr/>
                      </p:nvGrpSpPr>
                      <p:grpSpPr bwMode="auto">
                        <a:xfrm rot="10800000">
                          <a:off x="657" y="2478"/>
                          <a:ext cx="479" cy="409"/>
                          <a:chOff x="703" y="2387"/>
                          <a:chExt cx="479" cy="409"/>
                        </a:xfrm>
                      </p:grpSpPr>
                      <p:grpSp>
                        <p:nvGrpSpPr>
                          <p:cNvPr id="38094" name="Group 386"/>
                          <p:cNvGrpSpPr>
                            <a:grpSpLocks/>
                          </p:cNvGrpSpPr>
                          <p:nvPr/>
                        </p:nvGrpSpPr>
                        <p:grpSpPr bwMode="auto">
                          <a:xfrm>
                            <a:off x="748" y="2387"/>
                            <a:ext cx="434" cy="409"/>
                            <a:chOff x="748" y="2387"/>
                            <a:chExt cx="434" cy="409"/>
                          </a:xfrm>
                        </p:grpSpPr>
                        <p:pic>
                          <p:nvPicPr>
                            <p:cNvPr id="38099" name="Picture 387"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100" name="Picture 388"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101" name="Picture 389"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095" name="Group 390"/>
                          <p:cNvGrpSpPr>
                            <a:grpSpLocks/>
                          </p:cNvGrpSpPr>
                          <p:nvPr/>
                        </p:nvGrpSpPr>
                        <p:grpSpPr bwMode="auto">
                          <a:xfrm>
                            <a:off x="703" y="2387"/>
                            <a:ext cx="434" cy="409"/>
                            <a:chOff x="748" y="2387"/>
                            <a:chExt cx="434" cy="409"/>
                          </a:xfrm>
                        </p:grpSpPr>
                        <p:pic>
                          <p:nvPicPr>
                            <p:cNvPr id="38096" name="Picture 391"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097" name="Picture 392"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098" name="Picture 393"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8089" name="Picture 394" descr="REACT3"/>
                      <p:cNvPicPr>
                        <a:picLocks noChangeAspect="1" noChangeArrowheads="1"/>
                      </p:cNvPicPr>
                      <p:nvPr/>
                    </p:nvPicPr>
                    <p:blipFill>
                      <a:blip r:embed="rId4" cstate="print"/>
                      <a:srcRect/>
                      <a:stretch>
                        <a:fillRect/>
                      </a:stretch>
                    </p:blipFill>
                    <p:spPr bwMode="auto">
                      <a:xfrm rot="-6000000">
                        <a:off x="599" y="2309"/>
                        <a:ext cx="343" cy="408"/>
                      </a:xfrm>
                      <a:prstGeom prst="rect">
                        <a:avLst/>
                      </a:prstGeom>
                      <a:noFill/>
                      <a:ln w="9525">
                        <a:noFill/>
                        <a:miter lim="800000"/>
                        <a:headEnd/>
                        <a:tailEnd/>
                      </a:ln>
                    </p:spPr>
                  </p:pic>
                  <p:pic>
                    <p:nvPicPr>
                      <p:cNvPr id="38090" name="Picture 395" descr="REACT3"/>
                      <p:cNvPicPr>
                        <a:picLocks noChangeAspect="1" noChangeArrowheads="1"/>
                      </p:cNvPicPr>
                      <p:nvPr/>
                    </p:nvPicPr>
                    <p:blipFill>
                      <a:blip r:embed="rId4" cstate="print"/>
                      <a:srcRect/>
                      <a:stretch>
                        <a:fillRect/>
                      </a:stretch>
                    </p:blipFill>
                    <p:spPr bwMode="auto">
                      <a:xfrm>
                        <a:off x="813" y="2296"/>
                        <a:ext cx="343" cy="408"/>
                      </a:xfrm>
                      <a:prstGeom prst="rect">
                        <a:avLst/>
                      </a:prstGeom>
                      <a:noFill/>
                      <a:ln w="9525">
                        <a:noFill/>
                        <a:miter lim="800000"/>
                        <a:headEnd/>
                        <a:tailEnd/>
                      </a:ln>
                    </p:spPr>
                  </p:pic>
                  <p:pic>
                    <p:nvPicPr>
                      <p:cNvPr id="38091" name="Picture 396" descr="REACT2"/>
                      <p:cNvPicPr>
                        <a:picLocks noChangeAspect="1" noChangeArrowheads="1"/>
                      </p:cNvPicPr>
                      <p:nvPr/>
                    </p:nvPicPr>
                    <p:blipFill>
                      <a:blip r:embed="rId5" cstate="print"/>
                      <a:srcRect/>
                      <a:stretch>
                        <a:fillRect/>
                      </a:stretch>
                    </p:blipFill>
                    <p:spPr bwMode="auto">
                      <a:xfrm rot="5400000">
                        <a:off x="809" y="2055"/>
                        <a:ext cx="271" cy="211"/>
                      </a:xfrm>
                      <a:prstGeom prst="rect">
                        <a:avLst/>
                      </a:prstGeom>
                      <a:noFill/>
                      <a:ln w="9525">
                        <a:noFill/>
                        <a:miter lim="800000"/>
                        <a:headEnd/>
                        <a:tailEnd/>
                      </a:ln>
                    </p:spPr>
                  </p:pic>
                </p:grpSp>
              </p:grpSp>
              <p:pic>
                <p:nvPicPr>
                  <p:cNvPr id="38074" name="Picture 397" descr="REACT2"/>
                  <p:cNvPicPr>
                    <a:picLocks noChangeAspect="1" noChangeArrowheads="1"/>
                  </p:cNvPicPr>
                  <p:nvPr/>
                </p:nvPicPr>
                <p:blipFill>
                  <a:blip r:embed="rId5" cstate="print"/>
                  <a:srcRect/>
                  <a:stretch>
                    <a:fillRect/>
                  </a:stretch>
                </p:blipFill>
                <p:spPr bwMode="auto">
                  <a:xfrm rot="3600000">
                    <a:off x="128" y="2508"/>
                    <a:ext cx="272" cy="212"/>
                  </a:xfrm>
                  <a:prstGeom prst="rect">
                    <a:avLst/>
                  </a:prstGeom>
                  <a:noFill/>
                  <a:ln w="9525">
                    <a:noFill/>
                    <a:miter lim="800000"/>
                    <a:headEnd/>
                    <a:tailEnd/>
                  </a:ln>
                </p:spPr>
              </p:pic>
            </p:grpSp>
            <p:pic>
              <p:nvPicPr>
                <p:cNvPr id="38067" name="Picture 398" descr="REACT2"/>
                <p:cNvPicPr>
                  <a:picLocks noChangeAspect="1" noChangeArrowheads="1"/>
                </p:cNvPicPr>
                <p:nvPr/>
              </p:nvPicPr>
              <p:blipFill>
                <a:blip r:embed="rId5" cstate="print"/>
                <a:srcRect/>
                <a:stretch>
                  <a:fillRect/>
                </a:stretch>
              </p:blipFill>
              <p:spPr bwMode="auto">
                <a:xfrm rot="6000000">
                  <a:off x="870" y="2962"/>
                  <a:ext cx="271" cy="211"/>
                </a:xfrm>
                <a:prstGeom prst="rect">
                  <a:avLst/>
                </a:prstGeom>
                <a:noFill/>
                <a:ln w="9525">
                  <a:noFill/>
                  <a:miter lim="800000"/>
                  <a:headEnd/>
                  <a:tailEnd/>
                </a:ln>
              </p:spPr>
            </p:pic>
          </p:grpSp>
          <p:pic>
            <p:nvPicPr>
              <p:cNvPr id="38058" name="Picture 399" descr="REACT2"/>
              <p:cNvPicPr>
                <a:picLocks noChangeAspect="1" noChangeArrowheads="1"/>
              </p:cNvPicPr>
              <p:nvPr/>
            </p:nvPicPr>
            <p:blipFill>
              <a:blip r:embed="rId5" cstate="print"/>
              <a:srcRect/>
              <a:stretch>
                <a:fillRect/>
              </a:stretch>
            </p:blipFill>
            <p:spPr bwMode="auto">
              <a:xfrm rot="3600000">
                <a:off x="582" y="1691"/>
                <a:ext cx="272" cy="212"/>
              </a:xfrm>
              <a:prstGeom prst="rect">
                <a:avLst/>
              </a:prstGeom>
              <a:noFill/>
              <a:ln w="9525">
                <a:noFill/>
                <a:miter lim="800000"/>
                <a:headEnd/>
                <a:tailEnd/>
              </a:ln>
            </p:spPr>
          </p:pic>
        </p:grpSp>
      </p:grpSp>
      <p:grpSp>
        <p:nvGrpSpPr>
          <p:cNvPr id="33339" name="Group 400"/>
          <p:cNvGrpSpPr>
            <a:grpSpLocks/>
          </p:cNvGrpSpPr>
          <p:nvPr/>
        </p:nvGrpSpPr>
        <p:grpSpPr bwMode="auto">
          <a:xfrm>
            <a:off x="3665538" y="3063875"/>
            <a:ext cx="290512" cy="304800"/>
            <a:chOff x="249" y="255"/>
            <a:chExt cx="326" cy="318"/>
          </a:xfrm>
        </p:grpSpPr>
        <p:pic>
          <p:nvPicPr>
            <p:cNvPr id="38053" name="Picture 401"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8054" name="Text Box 402"/>
            <p:cNvSpPr txBox="1">
              <a:spLocks noChangeArrowheads="1"/>
            </p:cNvSpPr>
            <p:nvPr/>
          </p:nvSpPr>
          <p:spPr bwMode="auto">
            <a:xfrm>
              <a:off x="249" y="255"/>
              <a:ext cx="182"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sp>
        <p:nvSpPr>
          <p:cNvPr id="71059" name="AutoShape 403"/>
          <p:cNvSpPr>
            <a:spLocks noChangeArrowheads="1"/>
          </p:cNvSpPr>
          <p:nvPr/>
        </p:nvSpPr>
        <p:spPr bwMode="auto">
          <a:xfrm>
            <a:off x="4284663" y="3409950"/>
            <a:ext cx="2217737" cy="2171700"/>
          </a:xfrm>
          <a:prstGeom prst="irregularSeal1">
            <a:avLst/>
          </a:prstGeom>
          <a:solidFill>
            <a:srgbClr val="FA431E"/>
          </a:solidFill>
          <a:ln w="9525">
            <a:solidFill>
              <a:schemeClr val="tx1"/>
            </a:solidFill>
            <a:miter lim="800000"/>
            <a:headEnd/>
            <a:tailEnd/>
          </a:ln>
        </p:spPr>
        <p:txBody>
          <a:bodyPr wrap="none" anchor="ctr"/>
          <a:lstStyle/>
          <a:p>
            <a:endParaRPr lang="en-US"/>
          </a:p>
        </p:txBody>
      </p:sp>
      <p:grpSp>
        <p:nvGrpSpPr>
          <p:cNvPr id="33340" name="Group 404"/>
          <p:cNvGrpSpPr>
            <a:grpSpLocks/>
          </p:cNvGrpSpPr>
          <p:nvPr/>
        </p:nvGrpSpPr>
        <p:grpSpPr bwMode="auto">
          <a:xfrm>
            <a:off x="6726238" y="5697538"/>
            <a:ext cx="288925" cy="304800"/>
            <a:chOff x="249" y="255"/>
            <a:chExt cx="326" cy="318"/>
          </a:xfrm>
        </p:grpSpPr>
        <p:pic>
          <p:nvPicPr>
            <p:cNvPr id="38051" name="Picture 405"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8052" name="Text Box 406"/>
            <p:cNvSpPr txBox="1">
              <a:spLocks noChangeArrowheads="1"/>
            </p:cNvSpPr>
            <p:nvPr/>
          </p:nvSpPr>
          <p:spPr bwMode="auto">
            <a:xfrm>
              <a:off x="249" y="255"/>
              <a:ext cx="183"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33341" name="Group 407"/>
          <p:cNvGrpSpPr>
            <a:grpSpLocks/>
          </p:cNvGrpSpPr>
          <p:nvPr/>
        </p:nvGrpSpPr>
        <p:grpSpPr bwMode="auto">
          <a:xfrm>
            <a:off x="1952625" y="5105400"/>
            <a:ext cx="290513" cy="304800"/>
            <a:chOff x="249" y="255"/>
            <a:chExt cx="326" cy="318"/>
          </a:xfrm>
        </p:grpSpPr>
        <p:pic>
          <p:nvPicPr>
            <p:cNvPr id="38049" name="Picture 408"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8050" name="Text Box 409"/>
            <p:cNvSpPr txBox="1">
              <a:spLocks noChangeArrowheads="1"/>
            </p:cNvSpPr>
            <p:nvPr/>
          </p:nvSpPr>
          <p:spPr bwMode="auto">
            <a:xfrm>
              <a:off x="249" y="255"/>
              <a:ext cx="182"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33342" name="Group 410"/>
          <p:cNvGrpSpPr>
            <a:grpSpLocks/>
          </p:cNvGrpSpPr>
          <p:nvPr/>
        </p:nvGrpSpPr>
        <p:grpSpPr bwMode="auto">
          <a:xfrm>
            <a:off x="3741738" y="5480050"/>
            <a:ext cx="1238250" cy="1196975"/>
            <a:chOff x="340" y="2432"/>
            <a:chExt cx="1392" cy="1249"/>
          </a:xfrm>
        </p:grpSpPr>
        <p:pic>
          <p:nvPicPr>
            <p:cNvPr id="37978" name="Picture 411" descr="REACT3"/>
            <p:cNvPicPr>
              <a:picLocks noChangeAspect="1" noChangeArrowheads="1"/>
            </p:cNvPicPr>
            <p:nvPr/>
          </p:nvPicPr>
          <p:blipFill>
            <a:blip r:embed="rId4" cstate="print"/>
            <a:srcRect/>
            <a:stretch>
              <a:fillRect/>
            </a:stretch>
          </p:blipFill>
          <p:spPr bwMode="auto">
            <a:xfrm rot="-2700000">
              <a:off x="1363" y="2977"/>
              <a:ext cx="343" cy="408"/>
            </a:xfrm>
            <a:prstGeom prst="rect">
              <a:avLst/>
            </a:prstGeom>
            <a:noFill/>
            <a:ln w="9525">
              <a:noFill/>
              <a:miter lim="800000"/>
              <a:headEnd/>
              <a:tailEnd/>
            </a:ln>
          </p:spPr>
        </p:pic>
        <p:pic>
          <p:nvPicPr>
            <p:cNvPr id="37979" name="Picture 412" descr="REACT3"/>
            <p:cNvPicPr>
              <a:picLocks noChangeAspect="1" noChangeArrowheads="1"/>
            </p:cNvPicPr>
            <p:nvPr/>
          </p:nvPicPr>
          <p:blipFill>
            <a:blip r:embed="rId4" cstate="print"/>
            <a:srcRect/>
            <a:stretch>
              <a:fillRect/>
            </a:stretch>
          </p:blipFill>
          <p:spPr bwMode="auto">
            <a:xfrm rot="-2700000">
              <a:off x="823" y="3273"/>
              <a:ext cx="343" cy="408"/>
            </a:xfrm>
            <a:prstGeom prst="rect">
              <a:avLst/>
            </a:prstGeom>
            <a:noFill/>
            <a:ln w="9525">
              <a:noFill/>
              <a:miter lim="800000"/>
              <a:headEnd/>
              <a:tailEnd/>
            </a:ln>
          </p:spPr>
        </p:pic>
        <p:grpSp>
          <p:nvGrpSpPr>
            <p:cNvPr id="37980" name="Group 413"/>
            <p:cNvGrpSpPr>
              <a:grpSpLocks/>
            </p:cNvGrpSpPr>
            <p:nvPr/>
          </p:nvGrpSpPr>
          <p:grpSpPr bwMode="auto">
            <a:xfrm>
              <a:off x="340" y="2432"/>
              <a:ext cx="1392" cy="1225"/>
              <a:chOff x="340" y="2432"/>
              <a:chExt cx="1392" cy="1225"/>
            </a:xfrm>
          </p:grpSpPr>
          <p:pic>
            <p:nvPicPr>
              <p:cNvPr id="37981" name="Picture 414" descr="REACT3"/>
              <p:cNvPicPr>
                <a:picLocks noChangeAspect="1" noChangeArrowheads="1"/>
              </p:cNvPicPr>
              <p:nvPr/>
            </p:nvPicPr>
            <p:blipFill>
              <a:blip r:embed="rId4" cstate="print"/>
              <a:srcRect/>
              <a:stretch>
                <a:fillRect/>
              </a:stretch>
            </p:blipFill>
            <p:spPr bwMode="auto">
              <a:xfrm rot="7500000">
                <a:off x="1305" y="3172"/>
                <a:ext cx="343" cy="408"/>
              </a:xfrm>
              <a:prstGeom prst="rect">
                <a:avLst/>
              </a:prstGeom>
              <a:noFill/>
              <a:ln w="9525">
                <a:noFill/>
                <a:miter lim="800000"/>
                <a:headEnd/>
                <a:tailEnd/>
              </a:ln>
            </p:spPr>
          </p:pic>
          <p:pic>
            <p:nvPicPr>
              <p:cNvPr id="37982" name="Picture 415" descr="REACT3"/>
              <p:cNvPicPr>
                <a:picLocks noChangeAspect="1" noChangeArrowheads="1"/>
              </p:cNvPicPr>
              <p:nvPr/>
            </p:nvPicPr>
            <p:blipFill>
              <a:blip r:embed="rId4" cstate="print"/>
              <a:srcRect/>
              <a:stretch>
                <a:fillRect/>
              </a:stretch>
            </p:blipFill>
            <p:spPr bwMode="auto">
              <a:xfrm rot="-9900000">
                <a:off x="1389" y="2826"/>
                <a:ext cx="343" cy="408"/>
              </a:xfrm>
              <a:prstGeom prst="rect">
                <a:avLst/>
              </a:prstGeom>
              <a:noFill/>
              <a:ln w="9525">
                <a:noFill/>
                <a:miter lim="800000"/>
                <a:headEnd/>
                <a:tailEnd/>
              </a:ln>
            </p:spPr>
          </p:pic>
          <p:pic>
            <p:nvPicPr>
              <p:cNvPr id="37983" name="Picture 416" descr="REACT2"/>
              <p:cNvPicPr>
                <a:picLocks noChangeAspect="1" noChangeArrowheads="1"/>
              </p:cNvPicPr>
              <p:nvPr/>
            </p:nvPicPr>
            <p:blipFill>
              <a:blip r:embed="rId5" cstate="print"/>
              <a:srcRect/>
              <a:stretch>
                <a:fillRect/>
              </a:stretch>
            </p:blipFill>
            <p:spPr bwMode="auto">
              <a:xfrm rot="-6900000">
                <a:off x="1243" y="2599"/>
                <a:ext cx="272" cy="212"/>
              </a:xfrm>
              <a:prstGeom prst="rect">
                <a:avLst/>
              </a:prstGeom>
              <a:noFill/>
              <a:ln w="9525">
                <a:noFill/>
                <a:miter lim="800000"/>
                <a:headEnd/>
                <a:tailEnd/>
              </a:ln>
            </p:spPr>
          </p:pic>
          <p:pic>
            <p:nvPicPr>
              <p:cNvPr id="37984" name="Picture 417" descr="REACT3"/>
              <p:cNvPicPr>
                <a:picLocks noChangeAspect="1" noChangeArrowheads="1"/>
              </p:cNvPicPr>
              <p:nvPr/>
            </p:nvPicPr>
            <p:blipFill>
              <a:blip r:embed="rId4" cstate="print"/>
              <a:srcRect/>
              <a:stretch>
                <a:fillRect/>
              </a:stretch>
            </p:blipFill>
            <p:spPr bwMode="auto">
              <a:xfrm rot="-8700000">
                <a:off x="411" y="2659"/>
                <a:ext cx="343" cy="408"/>
              </a:xfrm>
              <a:prstGeom prst="rect">
                <a:avLst/>
              </a:prstGeom>
              <a:noFill/>
              <a:ln w="9525">
                <a:noFill/>
                <a:miter lim="800000"/>
                <a:headEnd/>
                <a:tailEnd/>
              </a:ln>
            </p:spPr>
          </p:pic>
          <p:pic>
            <p:nvPicPr>
              <p:cNvPr id="37985" name="Picture 418" descr="REACT3"/>
              <p:cNvPicPr>
                <a:picLocks noChangeAspect="1" noChangeArrowheads="1"/>
              </p:cNvPicPr>
              <p:nvPr/>
            </p:nvPicPr>
            <p:blipFill>
              <a:blip r:embed="rId4" cstate="print"/>
              <a:srcRect/>
              <a:stretch>
                <a:fillRect/>
              </a:stretch>
            </p:blipFill>
            <p:spPr bwMode="auto">
              <a:xfrm rot="2100000">
                <a:off x="456" y="3068"/>
                <a:ext cx="343" cy="408"/>
              </a:xfrm>
              <a:prstGeom prst="rect">
                <a:avLst/>
              </a:prstGeom>
              <a:noFill/>
              <a:ln w="9525">
                <a:noFill/>
                <a:miter lim="800000"/>
                <a:headEnd/>
                <a:tailEnd/>
              </a:ln>
            </p:spPr>
          </p:pic>
          <p:pic>
            <p:nvPicPr>
              <p:cNvPr id="37986" name="Picture 419" descr="REACT2"/>
              <p:cNvPicPr>
                <a:picLocks noChangeAspect="1" noChangeArrowheads="1"/>
              </p:cNvPicPr>
              <p:nvPr/>
            </p:nvPicPr>
            <p:blipFill>
              <a:blip r:embed="rId5" cstate="print"/>
              <a:srcRect/>
              <a:stretch>
                <a:fillRect/>
              </a:stretch>
            </p:blipFill>
            <p:spPr bwMode="auto">
              <a:xfrm rot="-4500000">
                <a:off x="557" y="3329"/>
                <a:ext cx="317" cy="247"/>
              </a:xfrm>
              <a:prstGeom prst="rect">
                <a:avLst/>
              </a:prstGeom>
              <a:noFill/>
              <a:ln w="9525">
                <a:noFill/>
                <a:miter lim="800000"/>
                <a:headEnd/>
                <a:tailEnd/>
              </a:ln>
            </p:spPr>
          </p:pic>
          <p:grpSp>
            <p:nvGrpSpPr>
              <p:cNvPr id="37987" name="Group 420"/>
              <p:cNvGrpSpPr>
                <a:grpSpLocks/>
              </p:cNvGrpSpPr>
              <p:nvPr/>
            </p:nvGrpSpPr>
            <p:grpSpPr bwMode="auto">
              <a:xfrm rot="-2700000">
                <a:off x="989" y="2907"/>
                <a:ext cx="525" cy="500"/>
                <a:chOff x="657" y="2387"/>
                <a:chExt cx="525" cy="500"/>
              </a:xfrm>
            </p:grpSpPr>
            <p:grpSp>
              <p:nvGrpSpPr>
                <p:cNvPr id="38031" name="Group 421"/>
                <p:cNvGrpSpPr>
                  <a:grpSpLocks/>
                </p:cNvGrpSpPr>
                <p:nvPr/>
              </p:nvGrpSpPr>
              <p:grpSpPr bwMode="auto">
                <a:xfrm>
                  <a:off x="703" y="2387"/>
                  <a:ext cx="479" cy="409"/>
                  <a:chOff x="703" y="2387"/>
                  <a:chExt cx="479" cy="409"/>
                </a:xfrm>
              </p:grpSpPr>
              <p:grpSp>
                <p:nvGrpSpPr>
                  <p:cNvPr id="38041" name="Group 422"/>
                  <p:cNvGrpSpPr>
                    <a:grpSpLocks/>
                  </p:cNvGrpSpPr>
                  <p:nvPr/>
                </p:nvGrpSpPr>
                <p:grpSpPr bwMode="auto">
                  <a:xfrm>
                    <a:off x="748" y="2387"/>
                    <a:ext cx="434" cy="409"/>
                    <a:chOff x="748" y="2387"/>
                    <a:chExt cx="434" cy="409"/>
                  </a:xfrm>
                </p:grpSpPr>
                <p:pic>
                  <p:nvPicPr>
                    <p:cNvPr id="38046" name="Picture 423"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047" name="Picture 424"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048" name="Picture 425"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042" name="Group 426"/>
                  <p:cNvGrpSpPr>
                    <a:grpSpLocks/>
                  </p:cNvGrpSpPr>
                  <p:nvPr/>
                </p:nvGrpSpPr>
                <p:grpSpPr bwMode="auto">
                  <a:xfrm>
                    <a:off x="703" y="2387"/>
                    <a:ext cx="434" cy="409"/>
                    <a:chOff x="748" y="2387"/>
                    <a:chExt cx="434" cy="409"/>
                  </a:xfrm>
                </p:grpSpPr>
                <p:pic>
                  <p:nvPicPr>
                    <p:cNvPr id="38043" name="Picture 427"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044" name="Picture 428"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045" name="Picture 429"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8032" name="Group 430"/>
                <p:cNvGrpSpPr>
                  <a:grpSpLocks/>
                </p:cNvGrpSpPr>
                <p:nvPr/>
              </p:nvGrpSpPr>
              <p:grpSpPr bwMode="auto">
                <a:xfrm rot="10800000">
                  <a:off x="657" y="2478"/>
                  <a:ext cx="479" cy="409"/>
                  <a:chOff x="703" y="2387"/>
                  <a:chExt cx="479" cy="409"/>
                </a:xfrm>
              </p:grpSpPr>
              <p:grpSp>
                <p:nvGrpSpPr>
                  <p:cNvPr id="38033" name="Group 431"/>
                  <p:cNvGrpSpPr>
                    <a:grpSpLocks/>
                  </p:cNvGrpSpPr>
                  <p:nvPr/>
                </p:nvGrpSpPr>
                <p:grpSpPr bwMode="auto">
                  <a:xfrm>
                    <a:off x="748" y="2387"/>
                    <a:ext cx="434" cy="409"/>
                    <a:chOff x="748" y="2387"/>
                    <a:chExt cx="434" cy="409"/>
                  </a:xfrm>
                </p:grpSpPr>
                <p:pic>
                  <p:nvPicPr>
                    <p:cNvPr id="38038" name="Picture 432"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039" name="Picture 433"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040" name="Picture 434"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034" name="Group 435"/>
                  <p:cNvGrpSpPr>
                    <a:grpSpLocks/>
                  </p:cNvGrpSpPr>
                  <p:nvPr/>
                </p:nvGrpSpPr>
                <p:grpSpPr bwMode="auto">
                  <a:xfrm>
                    <a:off x="703" y="2387"/>
                    <a:ext cx="434" cy="409"/>
                    <a:chOff x="748" y="2387"/>
                    <a:chExt cx="434" cy="409"/>
                  </a:xfrm>
                </p:grpSpPr>
                <p:pic>
                  <p:nvPicPr>
                    <p:cNvPr id="38035" name="Picture 436"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036" name="Picture 437"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037" name="Picture 438"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grpSp>
            <p:nvGrpSpPr>
              <p:cNvPr id="37988" name="Group 439"/>
              <p:cNvGrpSpPr>
                <a:grpSpLocks/>
              </p:cNvGrpSpPr>
              <p:nvPr/>
            </p:nvGrpSpPr>
            <p:grpSpPr bwMode="auto">
              <a:xfrm>
                <a:off x="592" y="2432"/>
                <a:ext cx="873" cy="1225"/>
                <a:chOff x="592" y="2432"/>
                <a:chExt cx="873" cy="1225"/>
              </a:xfrm>
            </p:grpSpPr>
            <p:pic>
              <p:nvPicPr>
                <p:cNvPr id="38014" name="Picture 440" descr="REACT3"/>
                <p:cNvPicPr>
                  <a:picLocks noChangeAspect="1" noChangeArrowheads="1"/>
                </p:cNvPicPr>
                <p:nvPr/>
              </p:nvPicPr>
              <p:blipFill>
                <a:blip r:embed="rId4" cstate="print"/>
                <a:srcRect/>
                <a:stretch>
                  <a:fillRect/>
                </a:stretch>
              </p:blipFill>
              <p:spPr bwMode="auto">
                <a:xfrm rot="7500000">
                  <a:off x="670" y="2627"/>
                  <a:ext cx="343" cy="408"/>
                </a:xfrm>
                <a:prstGeom prst="rect">
                  <a:avLst/>
                </a:prstGeom>
                <a:noFill/>
                <a:ln w="9525">
                  <a:noFill/>
                  <a:miter lim="800000"/>
                  <a:headEnd/>
                  <a:tailEnd/>
                </a:ln>
              </p:spPr>
            </p:pic>
            <p:pic>
              <p:nvPicPr>
                <p:cNvPr id="38015" name="Picture 441" descr="REACT2"/>
                <p:cNvPicPr>
                  <a:picLocks noChangeAspect="1" noChangeArrowheads="1"/>
                </p:cNvPicPr>
                <p:nvPr/>
              </p:nvPicPr>
              <p:blipFill>
                <a:blip r:embed="rId5" cstate="print"/>
                <a:srcRect/>
                <a:stretch>
                  <a:fillRect/>
                </a:stretch>
              </p:blipFill>
              <p:spPr bwMode="auto">
                <a:xfrm rot="3300000">
                  <a:off x="1197" y="2780"/>
                  <a:ext cx="271" cy="211"/>
                </a:xfrm>
                <a:prstGeom prst="rect">
                  <a:avLst/>
                </a:prstGeom>
                <a:noFill/>
                <a:ln w="9525">
                  <a:noFill/>
                  <a:miter lim="800000"/>
                  <a:headEnd/>
                  <a:tailEnd/>
                </a:ln>
              </p:spPr>
            </p:pic>
            <p:pic>
              <p:nvPicPr>
                <p:cNvPr id="38016" name="Picture 442" descr="REACT3"/>
                <p:cNvPicPr>
                  <a:picLocks noChangeAspect="1" noChangeArrowheads="1"/>
                </p:cNvPicPr>
                <p:nvPr/>
              </p:nvPicPr>
              <p:blipFill>
                <a:blip r:embed="rId4" cstate="print"/>
                <a:srcRect/>
                <a:stretch>
                  <a:fillRect/>
                </a:stretch>
              </p:blipFill>
              <p:spPr bwMode="auto">
                <a:xfrm rot="-2700000">
                  <a:off x="854" y="3010"/>
                  <a:ext cx="305" cy="363"/>
                </a:xfrm>
                <a:prstGeom prst="rect">
                  <a:avLst/>
                </a:prstGeom>
                <a:noFill/>
                <a:ln w="9525">
                  <a:noFill/>
                  <a:miter lim="800000"/>
                  <a:headEnd/>
                  <a:tailEnd/>
                </a:ln>
              </p:spPr>
            </p:pic>
            <p:pic>
              <p:nvPicPr>
                <p:cNvPr id="38017" name="Picture 443" descr="REACT3"/>
                <p:cNvPicPr>
                  <a:picLocks noChangeAspect="1" noChangeArrowheads="1"/>
                </p:cNvPicPr>
                <p:nvPr/>
              </p:nvPicPr>
              <p:blipFill>
                <a:blip r:embed="rId4" cstate="print"/>
                <a:srcRect/>
                <a:stretch>
                  <a:fillRect/>
                </a:stretch>
              </p:blipFill>
              <p:spPr bwMode="auto">
                <a:xfrm rot="-2700000">
                  <a:off x="1046" y="3204"/>
                  <a:ext cx="343" cy="408"/>
                </a:xfrm>
                <a:prstGeom prst="rect">
                  <a:avLst/>
                </a:prstGeom>
                <a:noFill/>
                <a:ln w="9525">
                  <a:noFill/>
                  <a:miter lim="800000"/>
                  <a:headEnd/>
                  <a:tailEnd/>
                </a:ln>
              </p:spPr>
            </p:pic>
            <p:pic>
              <p:nvPicPr>
                <p:cNvPr id="38018" name="Picture 444" descr="REACT3"/>
                <p:cNvPicPr>
                  <a:picLocks noChangeAspect="1" noChangeArrowheads="1"/>
                </p:cNvPicPr>
                <p:nvPr/>
              </p:nvPicPr>
              <p:blipFill>
                <a:blip r:embed="rId4" cstate="print"/>
                <a:srcRect/>
                <a:stretch>
                  <a:fillRect/>
                </a:stretch>
              </p:blipFill>
              <p:spPr bwMode="auto">
                <a:xfrm rot="2700000">
                  <a:off x="1089" y="2848"/>
                  <a:ext cx="343" cy="408"/>
                </a:xfrm>
                <a:prstGeom prst="rect">
                  <a:avLst/>
                </a:prstGeom>
                <a:noFill/>
                <a:ln w="9525">
                  <a:noFill/>
                  <a:miter lim="800000"/>
                  <a:headEnd/>
                  <a:tailEnd/>
                </a:ln>
              </p:spPr>
            </p:pic>
            <p:pic>
              <p:nvPicPr>
                <p:cNvPr id="38019" name="Picture 445" descr="REACT3"/>
                <p:cNvPicPr>
                  <a:picLocks noChangeAspect="1" noChangeArrowheads="1"/>
                </p:cNvPicPr>
                <p:nvPr/>
              </p:nvPicPr>
              <p:blipFill>
                <a:blip r:embed="rId4" cstate="print"/>
                <a:srcRect/>
                <a:stretch>
                  <a:fillRect/>
                </a:stretch>
              </p:blipFill>
              <p:spPr bwMode="auto">
                <a:xfrm rot="8100000">
                  <a:off x="928" y="2862"/>
                  <a:ext cx="343" cy="408"/>
                </a:xfrm>
                <a:prstGeom prst="rect">
                  <a:avLst/>
                </a:prstGeom>
                <a:noFill/>
                <a:ln w="9525">
                  <a:noFill/>
                  <a:miter lim="800000"/>
                  <a:headEnd/>
                  <a:tailEnd/>
                </a:ln>
              </p:spPr>
            </p:pic>
            <p:pic>
              <p:nvPicPr>
                <p:cNvPr id="38020" name="Picture 446" descr="REACT3"/>
                <p:cNvPicPr>
                  <a:picLocks noChangeAspect="1" noChangeArrowheads="1"/>
                </p:cNvPicPr>
                <p:nvPr/>
              </p:nvPicPr>
              <p:blipFill>
                <a:blip r:embed="rId4" cstate="print"/>
                <a:srcRect/>
                <a:stretch>
                  <a:fillRect/>
                </a:stretch>
              </p:blipFill>
              <p:spPr bwMode="auto">
                <a:xfrm rot="-8100000">
                  <a:off x="1033" y="2496"/>
                  <a:ext cx="343" cy="408"/>
                </a:xfrm>
                <a:prstGeom prst="rect">
                  <a:avLst/>
                </a:prstGeom>
                <a:noFill/>
                <a:ln w="9525">
                  <a:noFill/>
                  <a:miter lim="800000"/>
                  <a:headEnd/>
                  <a:tailEnd/>
                </a:ln>
              </p:spPr>
            </p:pic>
            <p:pic>
              <p:nvPicPr>
                <p:cNvPr id="38021" name="Picture 447" descr="REACT3"/>
                <p:cNvPicPr>
                  <a:picLocks noChangeAspect="1" noChangeArrowheads="1"/>
                </p:cNvPicPr>
                <p:nvPr/>
              </p:nvPicPr>
              <p:blipFill>
                <a:blip r:embed="rId4" cstate="print"/>
                <a:srcRect/>
                <a:stretch>
                  <a:fillRect/>
                </a:stretch>
              </p:blipFill>
              <p:spPr bwMode="auto">
                <a:xfrm rot="8100000">
                  <a:off x="928" y="2670"/>
                  <a:ext cx="343" cy="408"/>
                </a:xfrm>
                <a:prstGeom prst="rect">
                  <a:avLst/>
                </a:prstGeom>
                <a:noFill/>
                <a:ln w="9525">
                  <a:noFill/>
                  <a:miter lim="800000"/>
                  <a:headEnd/>
                  <a:tailEnd/>
                </a:ln>
              </p:spPr>
            </p:pic>
            <p:pic>
              <p:nvPicPr>
                <p:cNvPr id="38022" name="Picture 448" descr="REACT3"/>
                <p:cNvPicPr>
                  <a:picLocks noChangeAspect="1" noChangeArrowheads="1"/>
                </p:cNvPicPr>
                <p:nvPr/>
              </p:nvPicPr>
              <p:blipFill>
                <a:blip r:embed="rId4" cstate="print"/>
                <a:srcRect/>
                <a:stretch>
                  <a:fillRect/>
                </a:stretch>
              </p:blipFill>
              <p:spPr bwMode="auto">
                <a:xfrm rot="2100000">
                  <a:off x="819" y="2432"/>
                  <a:ext cx="343" cy="408"/>
                </a:xfrm>
                <a:prstGeom prst="rect">
                  <a:avLst/>
                </a:prstGeom>
                <a:noFill/>
                <a:ln w="9525">
                  <a:noFill/>
                  <a:miter lim="800000"/>
                  <a:headEnd/>
                  <a:tailEnd/>
                </a:ln>
              </p:spPr>
            </p:pic>
            <p:pic>
              <p:nvPicPr>
                <p:cNvPr id="38023" name="Picture 449" descr="REACT3"/>
                <p:cNvPicPr>
                  <a:picLocks noChangeAspect="1" noChangeArrowheads="1"/>
                </p:cNvPicPr>
                <p:nvPr/>
              </p:nvPicPr>
              <p:blipFill>
                <a:blip r:embed="rId4" cstate="print"/>
                <a:srcRect/>
                <a:stretch>
                  <a:fillRect/>
                </a:stretch>
              </p:blipFill>
              <p:spPr bwMode="auto">
                <a:xfrm rot="8100000">
                  <a:off x="951" y="3080"/>
                  <a:ext cx="343" cy="408"/>
                </a:xfrm>
                <a:prstGeom prst="rect">
                  <a:avLst/>
                </a:prstGeom>
                <a:noFill/>
                <a:ln w="9525">
                  <a:noFill/>
                  <a:miter lim="800000"/>
                  <a:headEnd/>
                  <a:tailEnd/>
                </a:ln>
              </p:spPr>
            </p:pic>
            <p:pic>
              <p:nvPicPr>
                <p:cNvPr id="38024" name="Picture 450" descr="REACT3"/>
                <p:cNvPicPr>
                  <a:picLocks noChangeAspect="1" noChangeArrowheads="1"/>
                </p:cNvPicPr>
                <p:nvPr/>
              </p:nvPicPr>
              <p:blipFill>
                <a:blip r:embed="rId4" cstate="print"/>
                <a:srcRect/>
                <a:stretch>
                  <a:fillRect/>
                </a:stretch>
              </p:blipFill>
              <p:spPr bwMode="auto">
                <a:xfrm rot="2700000">
                  <a:off x="662" y="3195"/>
                  <a:ext cx="343" cy="408"/>
                </a:xfrm>
                <a:prstGeom prst="rect">
                  <a:avLst/>
                </a:prstGeom>
                <a:noFill/>
                <a:ln w="9525">
                  <a:noFill/>
                  <a:miter lim="800000"/>
                  <a:headEnd/>
                  <a:tailEnd/>
                </a:ln>
              </p:spPr>
            </p:pic>
            <p:pic>
              <p:nvPicPr>
                <p:cNvPr id="38025" name="Picture 451" descr="REACT3"/>
                <p:cNvPicPr>
                  <a:picLocks noChangeAspect="1" noChangeArrowheads="1"/>
                </p:cNvPicPr>
                <p:nvPr/>
              </p:nvPicPr>
              <p:blipFill>
                <a:blip r:embed="rId4" cstate="print"/>
                <a:srcRect/>
                <a:stretch>
                  <a:fillRect/>
                </a:stretch>
              </p:blipFill>
              <p:spPr bwMode="auto">
                <a:xfrm rot="-8700000">
                  <a:off x="790" y="2811"/>
                  <a:ext cx="343" cy="408"/>
                </a:xfrm>
                <a:prstGeom prst="rect">
                  <a:avLst/>
                </a:prstGeom>
                <a:noFill/>
                <a:ln w="9525">
                  <a:noFill/>
                  <a:miter lim="800000"/>
                  <a:headEnd/>
                  <a:tailEnd/>
                </a:ln>
              </p:spPr>
            </p:pic>
            <p:pic>
              <p:nvPicPr>
                <p:cNvPr id="38026" name="Picture 452" descr="REACT3"/>
                <p:cNvPicPr>
                  <a:picLocks noChangeAspect="1" noChangeArrowheads="1"/>
                </p:cNvPicPr>
                <p:nvPr/>
              </p:nvPicPr>
              <p:blipFill>
                <a:blip r:embed="rId4" cstate="print"/>
                <a:srcRect/>
                <a:stretch>
                  <a:fillRect/>
                </a:stretch>
              </p:blipFill>
              <p:spPr bwMode="auto">
                <a:xfrm rot="-2700000">
                  <a:off x="910" y="2650"/>
                  <a:ext cx="343" cy="408"/>
                </a:xfrm>
                <a:prstGeom prst="rect">
                  <a:avLst/>
                </a:prstGeom>
                <a:noFill/>
                <a:ln w="9525">
                  <a:noFill/>
                  <a:miter lim="800000"/>
                  <a:headEnd/>
                  <a:tailEnd/>
                </a:ln>
              </p:spPr>
            </p:pic>
            <p:pic>
              <p:nvPicPr>
                <p:cNvPr id="38027" name="Picture 453" descr="REACT2"/>
                <p:cNvPicPr>
                  <a:picLocks noChangeAspect="1" noChangeArrowheads="1"/>
                </p:cNvPicPr>
                <p:nvPr/>
              </p:nvPicPr>
              <p:blipFill>
                <a:blip r:embed="rId5" cstate="print"/>
                <a:srcRect/>
                <a:stretch>
                  <a:fillRect/>
                </a:stretch>
              </p:blipFill>
              <p:spPr bwMode="auto">
                <a:xfrm rot="2700000">
                  <a:off x="701" y="2537"/>
                  <a:ext cx="271" cy="211"/>
                </a:xfrm>
                <a:prstGeom prst="rect">
                  <a:avLst/>
                </a:prstGeom>
                <a:noFill/>
                <a:ln w="9525">
                  <a:noFill/>
                  <a:miter lim="800000"/>
                  <a:headEnd/>
                  <a:tailEnd/>
                </a:ln>
              </p:spPr>
            </p:pic>
            <p:pic>
              <p:nvPicPr>
                <p:cNvPr id="38028" name="Picture 454" descr="REACT2"/>
                <p:cNvPicPr>
                  <a:picLocks noChangeAspect="1" noChangeArrowheads="1"/>
                </p:cNvPicPr>
                <p:nvPr/>
              </p:nvPicPr>
              <p:blipFill>
                <a:blip r:embed="rId5" cstate="print"/>
                <a:srcRect/>
                <a:stretch>
                  <a:fillRect/>
                </a:stretch>
              </p:blipFill>
              <p:spPr bwMode="auto">
                <a:xfrm rot="900000">
                  <a:off x="1046" y="3445"/>
                  <a:ext cx="272" cy="212"/>
                </a:xfrm>
                <a:prstGeom prst="rect">
                  <a:avLst/>
                </a:prstGeom>
                <a:noFill/>
                <a:ln w="9525">
                  <a:noFill/>
                  <a:miter lim="800000"/>
                  <a:headEnd/>
                  <a:tailEnd/>
                </a:ln>
              </p:spPr>
            </p:pic>
            <p:pic>
              <p:nvPicPr>
                <p:cNvPr id="38029" name="Picture 455" descr="REACT2"/>
                <p:cNvPicPr>
                  <a:picLocks noChangeAspect="1" noChangeArrowheads="1"/>
                </p:cNvPicPr>
                <p:nvPr/>
              </p:nvPicPr>
              <p:blipFill>
                <a:blip r:embed="rId5" cstate="print"/>
                <a:srcRect/>
                <a:stretch>
                  <a:fillRect/>
                </a:stretch>
              </p:blipFill>
              <p:spPr bwMode="auto">
                <a:xfrm rot="3300000">
                  <a:off x="971" y="2462"/>
                  <a:ext cx="271" cy="211"/>
                </a:xfrm>
                <a:prstGeom prst="rect">
                  <a:avLst/>
                </a:prstGeom>
                <a:noFill/>
                <a:ln w="9525">
                  <a:noFill/>
                  <a:miter lim="800000"/>
                  <a:headEnd/>
                  <a:tailEnd/>
                </a:ln>
              </p:spPr>
            </p:pic>
            <p:pic>
              <p:nvPicPr>
                <p:cNvPr id="38030" name="Picture 456" descr="REACT2"/>
                <p:cNvPicPr>
                  <a:picLocks noChangeAspect="1" noChangeArrowheads="1"/>
                </p:cNvPicPr>
                <p:nvPr/>
              </p:nvPicPr>
              <p:blipFill>
                <a:blip r:embed="rId5" cstate="print"/>
                <a:srcRect/>
                <a:stretch>
                  <a:fillRect/>
                </a:stretch>
              </p:blipFill>
              <p:spPr bwMode="auto">
                <a:xfrm rot="900000">
                  <a:off x="592" y="2614"/>
                  <a:ext cx="272" cy="212"/>
                </a:xfrm>
                <a:prstGeom prst="rect">
                  <a:avLst/>
                </a:prstGeom>
                <a:noFill/>
                <a:ln w="9525">
                  <a:noFill/>
                  <a:miter lim="800000"/>
                  <a:headEnd/>
                  <a:tailEnd/>
                </a:ln>
              </p:spPr>
            </p:pic>
          </p:grpSp>
          <p:grpSp>
            <p:nvGrpSpPr>
              <p:cNvPr id="37989" name="Group 457"/>
              <p:cNvGrpSpPr>
                <a:grpSpLocks/>
              </p:cNvGrpSpPr>
              <p:nvPr/>
            </p:nvGrpSpPr>
            <p:grpSpPr bwMode="auto">
              <a:xfrm>
                <a:off x="340" y="2749"/>
                <a:ext cx="1321" cy="636"/>
                <a:chOff x="340" y="2705"/>
                <a:chExt cx="1321" cy="636"/>
              </a:xfrm>
            </p:grpSpPr>
            <p:pic>
              <p:nvPicPr>
                <p:cNvPr id="37990" name="Picture 458" descr="REACT3"/>
                <p:cNvPicPr>
                  <a:picLocks noChangeAspect="1" noChangeArrowheads="1"/>
                </p:cNvPicPr>
                <p:nvPr/>
              </p:nvPicPr>
              <p:blipFill>
                <a:blip r:embed="rId4" cstate="print"/>
                <a:srcRect/>
                <a:stretch>
                  <a:fillRect/>
                </a:stretch>
              </p:blipFill>
              <p:spPr bwMode="auto">
                <a:xfrm rot="8100000">
                  <a:off x="456" y="2705"/>
                  <a:ext cx="343" cy="408"/>
                </a:xfrm>
                <a:prstGeom prst="rect">
                  <a:avLst/>
                </a:prstGeom>
                <a:noFill/>
                <a:ln w="9525">
                  <a:noFill/>
                  <a:miter lim="800000"/>
                  <a:headEnd/>
                  <a:tailEnd/>
                </a:ln>
              </p:spPr>
            </p:pic>
            <p:pic>
              <p:nvPicPr>
                <p:cNvPr id="37991" name="Picture 459" descr="REACT3"/>
                <p:cNvPicPr>
                  <a:picLocks noChangeAspect="1" noChangeArrowheads="1"/>
                </p:cNvPicPr>
                <p:nvPr/>
              </p:nvPicPr>
              <p:blipFill>
                <a:blip r:embed="rId4" cstate="print"/>
                <a:srcRect/>
                <a:stretch>
                  <a:fillRect/>
                </a:stretch>
              </p:blipFill>
              <p:spPr bwMode="auto">
                <a:xfrm rot="-8700000">
                  <a:off x="1318" y="2705"/>
                  <a:ext cx="343" cy="408"/>
                </a:xfrm>
                <a:prstGeom prst="rect">
                  <a:avLst/>
                </a:prstGeom>
                <a:noFill/>
                <a:ln w="9525">
                  <a:noFill/>
                  <a:miter lim="800000"/>
                  <a:headEnd/>
                  <a:tailEnd/>
                </a:ln>
              </p:spPr>
            </p:pic>
            <p:pic>
              <p:nvPicPr>
                <p:cNvPr id="37992" name="Picture 460" descr="REACT3"/>
                <p:cNvPicPr>
                  <a:picLocks noChangeAspect="1" noChangeArrowheads="1"/>
                </p:cNvPicPr>
                <p:nvPr/>
              </p:nvPicPr>
              <p:blipFill>
                <a:blip r:embed="rId4" cstate="print"/>
                <a:srcRect/>
                <a:stretch>
                  <a:fillRect/>
                </a:stretch>
              </p:blipFill>
              <p:spPr bwMode="auto">
                <a:xfrm rot="2100000">
                  <a:off x="340" y="2841"/>
                  <a:ext cx="343" cy="408"/>
                </a:xfrm>
                <a:prstGeom prst="rect">
                  <a:avLst/>
                </a:prstGeom>
                <a:noFill/>
                <a:ln w="9525">
                  <a:noFill/>
                  <a:miter lim="800000"/>
                  <a:headEnd/>
                  <a:tailEnd/>
                </a:ln>
              </p:spPr>
            </p:pic>
            <p:pic>
              <p:nvPicPr>
                <p:cNvPr id="37993" name="Picture 461" descr="REACT2"/>
                <p:cNvPicPr>
                  <a:picLocks noChangeAspect="1" noChangeArrowheads="1"/>
                </p:cNvPicPr>
                <p:nvPr/>
              </p:nvPicPr>
              <p:blipFill>
                <a:blip r:embed="rId5" cstate="print"/>
                <a:srcRect/>
                <a:stretch>
                  <a:fillRect/>
                </a:stretch>
              </p:blipFill>
              <p:spPr bwMode="auto">
                <a:xfrm rot="-3600000">
                  <a:off x="331" y="3057"/>
                  <a:ext cx="317" cy="247"/>
                </a:xfrm>
                <a:prstGeom prst="rect">
                  <a:avLst/>
                </a:prstGeom>
                <a:noFill/>
                <a:ln w="9525">
                  <a:noFill/>
                  <a:miter lim="800000"/>
                  <a:headEnd/>
                  <a:tailEnd/>
                </a:ln>
              </p:spPr>
            </p:pic>
            <p:grpSp>
              <p:nvGrpSpPr>
                <p:cNvPr id="37994" name="Group 462"/>
                <p:cNvGrpSpPr>
                  <a:grpSpLocks/>
                </p:cNvGrpSpPr>
                <p:nvPr/>
              </p:nvGrpSpPr>
              <p:grpSpPr bwMode="auto">
                <a:xfrm rot="2100000">
                  <a:off x="592" y="2841"/>
                  <a:ext cx="525" cy="500"/>
                  <a:chOff x="657" y="2387"/>
                  <a:chExt cx="525" cy="500"/>
                </a:xfrm>
              </p:grpSpPr>
              <p:grpSp>
                <p:nvGrpSpPr>
                  <p:cNvPr id="37996" name="Group 463"/>
                  <p:cNvGrpSpPr>
                    <a:grpSpLocks/>
                  </p:cNvGrpSpPr>
                  <p:nvPr/>
                </p:nvGrpSpPr>
                <p:grpSpPr bwMode="auto">
                  <a:xfrm>
                    <a:off x="703" y="2387"/>
                    <a:ext cx="479" cy="409"/>
                    <a:chOff x="703" y="2387"/>
                    <a:chExt cx="479" cy="409"/>
                  </a:xfrm>
                </p:grpSpPr>
                <p:grpSp>
                  <p:nvGrpSpPr>
                    <p:cNvPr id="38006" name="Group 464"/>
                    <p:cNvGrpSpPr>
                      <a:grpSpLocks/>
                    </p:cNvGrpSpPr>
                    <p:nvPr/>
                  </p:nvGrpSpPr>
                  <p:grpSpPr bwMode="auto">
                    <a:xfrm>
                      <a:off x="748" y="2387"/>
                      <a:ext cx="434" cy="409"/>
                      <a:chOff x="748" y="2387"/>
                      <a:chExt cx="434" cy="409"/>
                    </a:xfrm>
                  </p:grpSpPr>
                  <p:pic>
                    <p:nvPicPr>
                      <p:cNvPr id="38011" name="Picture 465"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012" name="Picture 466"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013" name="Picture 467"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8007" name="Group 468"/>
                    <p:cNvGrpSpPr>
                      <a:grpSpLocks/>
                    </p:cNvGrpSpPr>
                    <p:nvPr/>
                  </p:nvGrpSpPr>
                  <p:grpSpPr bwMode="auto">
                    <a:xfrm>
                      <a:off x="703" y="2387"/>
                      <a:ext cx="434" cy="409"/>
                      <a:chOff x="748" y="2387"/>
                      <a:chExt cx="434" cy="409"/>
                    </a:xfrm>
                  </p:grpSpPr>
                  <p:pic>
                    <p:nvPicPr>
                      <p:cNvPr id="38008" name="Picture 469"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009" name="Picture 470"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010" name="Picture 471"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7997" name="Group 472"/>
                  <p:cNvGrpSpPr>
                    <a:grpSpLocks/>
                  </p:cNvGrpSpPr>
                  <p:nvPr/>
                </p:nvGrpSpPr>
                <p:grpSpPr bwMode="auto">
                  <a:xfrm rot="10800000">
                    <a:off x="657" y="2478"/>
                    <a:ext cx="479" cy="409"/>
                    <a:chOff x="703" y="2387"/>
                    <a:chExt cx="479" cy="409"/>
                  </a:xfrm>
                </p:grpSpPr>
                <p:grpSp>
                  <p:nvGrpSpPr>
                    <p:cNvPr id="37998" name="Group 473"/>
                    <p:cNvGrpSpPr>
                      <a:grpSpLocks/>
                    </p:cNvGrpSpPr>
                    <p:nvPr/>
                  </p:nvGrpSpPr>
                  <p:grpSpPr bwMode="auto">
                    <a:xfrm>
                      <a:off x="748" y="2387"/>
                      <a:ext cx="434" cy="409"/>
                      <a:chOff x="748" y="2387"/>
                      <a:chExt cx="434" cy="409"/>
                    </a:xfrm>
                  </p:grpSpPr>
                  <p:pic>
                    <p:nvPicPr>
                      <p:cNvPr id="38003" name="Picture 474"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004" name="Picture 475"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005" name="Picture 476"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7999" name="Group 477"/>
                    <p:cNvGrpSpPr>
                      <a:grpSpLocks/>
                    </p:cNvGrpSpPr>
                    <p:nvPr/>
                  </p:nvGrpSpPr>
                  <p:grpSpPr bwMode="auto">
                    <a:xfrm>
                      <a:off x="703" y="2387"/>
                      <a:ext cx="434" cy="409"/>
                      <a:chOff x="748" y="2387"/>
                      <a:chExt cx="434" cy="409"/>
                    </a:xfrm>
                  </p:grpSpPr>
                  <p:pic>
                    <p:nvPicPr>
                      <p:cNvPr id="38000" name="Picture 478"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8001" name="Picture 479"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8002" name="Picture 480"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7995" name="Picture 481" descr="REACT3"/>
                <p:cNvPicPr>
                  <a:picLocks noChangeAspect="1" noChangeArrowheads="1"/>
                </p:cNvPicPr>
                <p:nvPr/>
              </p:nvPicPr>
              <p:blipFill>
                <a:blip r:embed="rId4" cstate="print"/>
                <a:srcRect/>
                <a:stretch>
                  <a:fillRect/>
                </a:stretch>
              </p:blipFill>
              <p:spPr bwMode="auto">
                <a:xfrm rot="2100000">
                  <a:off x="469" y="2867"/>
                  <a:ext cx="305" cy="363"/>
                </a:xfrm>
                <a:prstGeom prst="rect">
                  <a:avLst/>
                </a:prstGeom>
                <a:noFill/>
                <a:ln w="9525">
                  <a:noFill/>
                  <a:miter lim="800000"/>
                  <a:headEnd/>
                  <a:tailEnd/>
                </a:ln>
              </p:spPr>
            </p:pic>
          </p:grpSp>
        </p:grpSp>
      </p:grpSp>
      <p:grpSp>
        <p:nvGrpSpPr>
          <p:cNvPr id="70929" name="Group 482"/>
          <p:cNvGrpSpPr>
            <a:grpSpLocks/>
          </p:cNvGrpSpPr>
          <p:nvPr/>
        </p:nvGrpSpPr>
        <p:grpSpPr bwMode="auto">
          <a:xfrm>
            <a:off x="6886575" y="3613150"/>
            <a:ext cx="1192213" cy="1109663"/>
            <a:chOff x="3807" y="184"/>
            <a:chExt cx="1341" cy="1159"/>
          </a:xfrm>
        </p:grpSpPr>
        <p:pic>
          <p:nvPicPr>
            <p:cNvPr id="37926" name="Picture 483" descr="REACT3"/>
            <p:cNvPicPr>
              <a:picLocks noChangeAspect="1" noChangeArrowheads="1"/>
            </p:cNvPicPr>
            <p:nvPr/>
          </p:nvPicPr>
          <p:blipFill>
            <a:blip r:embed="rId4" cstate="print"/>
            <a:srcRect/>
            <a:stretch>
              <a:fillRect/>
            </a:stretch>
          </p:blipFill>
          <p:spPr bwMode="auto">
            <a:xfrm rot="420000">
              <a:off x="4092" y="758"/>
              <a:ext cx="305" cy="363"/>
            </a:xfrm>
            <a:prstGeom prst="rect">
              <a:avLst/>
            </a:prstGeom>
            <a:noFill/>
            <a:ln w="9525">
              <a:noFill/>
              <a:miter lim="800000"/>
              <a:headEnd/>
              <a:tailEnd/>
            </a:ln>
          </p:spPr>
        </p:pic>
        <p:grpSp>
          <p:nvGrpSpPr>
            <p:cNvPr id="37927" name="Group 484"/>
            <p:cNvGrpSpPr>
              <a:grpSpLocks/>
            </p:cNvGrpSpPr>
            <p:nvPr/>
          </p:nvGrpSpPr>
          <p:grpSpPr bwMode="auto">
            <a:xfrm rot="420000">
              <a:off x="3878" y="709"/>
              <a:ext cx="525" cy="500"/>
              <a:chOff x="657" y="2387"/>
              <a:chExt cx="525" cy="500"/>
            </a:xfrm>
          </p:grpSpPr>
          <p:grpSp>
            <p:nvGrpSpPr>
              <p:cNvPr id="37960" name="Group 485"/>
              <p:cNvGrpSpPr>
                <a:grpSpLocks/>
              </p:cNvGrpSpPr>
              <p:nvPr/>
            </p:nvGrpSpPr>
            <p:grpSpPr bwMode="auto">
              <a:xfrm>
                <a:off x="703" y="2387"/>
                <a:ext cx="479" cy="409"/>
                <a:chOff x="703" y="2387"/>
                <a:chExt cx="479" cy="409"/>
              </a:xfrm>
            </p:grpSpPr>
            <p:grpSp>
              <p:nvGrpSpPr>
                <p:cNvPr id="37970" name="Group 486"/>
                <p:cNvGrpSpPr>
                  <a:grpSpLocks/>
                </p:cNvGrpSpPr>
                <p:nvPr/>
              </p:nvGrpSpPr>
              <p:grpSpPr bwMode="auto">
                <a:xfrm>
                  <a:off x="748" y="2387"/>
                  <a:ext cx="434" cy="409"/>
                  <a:chOff x="748" y="2387"/>
                  <a:chExt cx="434" cy="409"/>
                </a:xfrm>
              </p:grpSpPr>
              <p:pic>
                <p:nvPicPr>
                  <p:cNvPr id="37975" name="Picture 487"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7976" name="Picture 488"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7977" name="Picture 489"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7971" name="Group 490"/>
                <p:cNvGrpSpPr>
                  <a:grpSpLocks/>
                </p:cNvGrpSpPr>
                <p:nvPr/>
              </p:nvGrpSpPr>
              <p:grpSpPr bwMode="auto">
                <a:xfrm>
                  <a:off x="703" y="2387"/>
                  <a:ext cx="434" cy="409"/>
                  <a:chOff x="748" y="2387"/>
                  <a:chExt cx="434" cy="409"/>
                </a:xfrm>
              </p:grpSpPr>
              <p:pic>
                <p:nvPicPr>
                  <p:cNvPr id="37972" name="Picture 491"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7973" name="Picture 492"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7974" name="Picture 493"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nvGrpSpPr>
              <p:cNvPr id="37961" name="Group 494"/>
              <p:cNvGrpSpPr>
                <a:grpSpLocks/>
              </p:cNvGrpSpPr>
              <p:nvPr/>
            </p:nvGrpSpPr>
            <p:grpSpPr bwMode="auto">
              <a:xfrm rot="10800000">
                <a:off x="657" y="2478"/>
                <a:ext cx="479" cy="409"/>
                <a:chOff x="703" y="2387"/>
                <a:chExt cx="479" cy="409"/>
              </a:xfrm>
            </p:grpSpPr>
            <p:grpSp>
              <p:nvGrpSpPr>
                <p:cNvPr id="37962" name="Group 495"/>
                <p:cNvGrpSpPr>
                  <a:grpSpLocks/>
                </p:cNvGrpSpPr>
                <p:nvPr/>
              </p:nvGrpSpPr>
              <p:grpSpPr bwMode="auto">
                <a:xfrm>
                  <a:off x="748" y="2387"/>
                  <a:ext cx="434" cy="409"/>
                  <a:chOff x="748" y="2387"/>
                  <a:chExt cx="434" cy="409"/>
                </a:xfrm>
              </p:grpSpPr>
              <p:pic>
                <p:nvPicPr>
                  <p:cNvPr id="37967" name="Picture 496"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7968" name="Picture 497"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7969" name="Picture 498"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nvGrpSpPr>
                <p:cNvPr id="37963" name="Group 499"/>
                <p:cNvGrpSpPr>
                  <a:grpSpLocks/>
                </p:cNvGrpSpPr>
                <p:nvPr/>
              </p:nvGrpSpPr>
              <p:grpSpPr bwMode="auto">
                <a:xfrm>
                  <a:off x="703" y="2387"/>
                  <a:ext cx="434" cy="409"/>
                  <a:chOff x="748" y="2387"/>
                  <a:chExt cx="434" cy="409"/>
                </a:xfrm>
              </p:grpSpPr>
              <p:pic>
                <p:nvPicPr>
                  <p:cNvPr id="37964" name="Picture 500" descr="REACT3"/>
                  <p:cNvPicPr>
                    <a:picLocks noChangeAspect="1" noChangeArrowheads="1"/>
                  </p:cNvPicPr>
                  <p:nvPr/>
                </p:nvPicPr>
                <p:blipFill>
                  <a:blip r:embed="rId4" cstate="print"/>
                  <a:srcRect/>
                  <a:stretch>
                    <a:fillRect/>
                  </a:stretch>
                </p:blipFill>
                <p:spPr bwMode="auto">
                  <a:xfrm>
                    <a:off x="839" y="2387"/>
                    <a:ext cx="343" cy="409"/>
                  </a:xfrm>
                  <a:prstGeom prst="rect">
                    <a:avLst/>
                  </a:prstGeom>
                  <a:noFill/>
                  <a:ln w="9525">
                    <a:noFill/>
                    <a:miter lim="800000"/>
                    <a:headEnd/>
                    <a:tailEnd/>
                  </a:ln>
                </p:spPr>
              </p:pic>
              <p:pic>
                <p:nvPicPr>
                  <p:cNvPr id="37965" name="Picture 501" descr="REACT2"/>
                  <p:cNvPicPr>
                    <a:picLocks noChangeAspect="1" noChangeArrowheads="1"/>
                  </p:cNvPicPr>
                  <p:nvPr/>
                </p:nvPicPr>
                <p:blipFill>
                  <a:blip r:embed="rId5" cstate="print"/>
                  <a:srcRect/>
                  <a:stretch>
                    <a:fillRect/>
                  </a:stretch>
                </p:blipFill>
                <p:spPr bwMode="auto">
                  <a:xfrm>
                    <a:off x="748" y="2387"/>
                    <a:ext cx="326" cy="254"/>
                  </a:xfrm>
                  <a:prstGeom prst="rect">
                    <a:avLst/>
                  </a:prstGeom>
                  <a:noFill/>
                  <a:ln w="9525">
                    <a:noFill/>
                    <a:miter lim="800000"/>
                    <a:headEnd/>
                    <a:tailEnd/>
                  </a:ln>
                </p:spPr>
              </p:pic>
              <p:pic>
                <p:nvPicPr>
                  <p:cNvPr id="37966" name="Picture 502" descr="REACT2B"/>
                  <p:cNvPicPr>
                    <a:picLocks noChangeAspect="1" noChangeArrowheads="1"/>
                  </p:cNvPicPr>
                  <p:nvPr/>
                </p:nvPicPr>
                <p:blipFill>
                  <a:blip r:embed="rId6" cstate="print"/>
                  <a:srcRect/>
                  <a:stretch>
                    <a:fillRect/>
                  </a:stretch>
                </p:blipFill>
                <p:spPr bwMode="auto">
                  <a:xfrm>
                    <a:off x="748" y="2523"/>
                    <a:ext cx="318" cy="248"/>
                  </a:xfrm>
                  <a:prstGeom prst="rect">
                    <a:avLst/>
                  </a:prstGeom>
                  <a:noFill/>
                  <a:ln w="9525">
                    <a:noFill/>
                    <a:miter lim="800000"/>
                    <a:headEnd/>
                    <a:tailEnd/>
                  </a:ln>
                </p:spPr>
              </p:pic>
            </p:grpSp>
          </p:grpSp>
        </p:grpSp>
        <p:pic>
          <p:nvPicPr>
            <p:cNvPr id="37928" name="Picture 503" descr="REACT3"/>
            <p:cNvPicPr>
              <a:picLocks noChangeAspect="1" noChangeArrowheads="1"/>
            </p:cNvPicPr>
            <p:nvPr/>
          </p:nvPicPr>
          <p:blipFill>
            <a:blip r:embed="rId4" cstate="print"/>
            <a:srcRect/>
            <a:stretch>
              <a:fillRect/>
            </a:stretch>
          </p:blipFill>
          <p:spPr bwMode="auto">
            <a:xfrm rot="420000">
              <a:off x="4332" y="935"/>
              <a:ext cx="343" cy="408"/>
            </a:xfrm>
            <a:prstGeom prst="rect">
              <a:avLst/>
            </a:prstGeom>
            <a:noFill/>
            <a:ln w="9525">
              <a:noFill/>
              <a:miter lim="800000"/>
              <a:headEnd/>
              <a:tailEnd/>
            </a:ln>
          </p:spPr>
        </p:pic>
        <p:pic>
          <p:nvPicPr>
            <p:cNvPr id="37929" name="Picture 504" descr="REACT3"/>
            <p:cNvPicPr>
              <a:picLocks noChangeAspect="1" noChangeArrowheads="1"/>
            </p:cNvPicPr>
            <p:nvPr/>
          </p:nvPicPr>
          <p:blipFill>
            <a:blip r:embed="rId4" cstate="print"/>
            <a:srcRect/>
            <a:stretch>
              <a:fillRect/>
            </a:stretch>
          </p:blipFill>
          <p:spPr bwMode="auto">
            <a:xfrm rot="420000">
              <a:off x="4513" y="754"/>
              <a:ext cx="343" cy="408"/>
            </a:xfrm>
            <a:prstGeom prst="rect">
              <a:avLst/>
            </a:prstGeom>
            <a:noFill/>
            <a:ln w="9525">
              <a:noFill/>
              <a:miter lim="800000"/>
              <a:headEnd/>
              <a:tailEnd/>
            </a:ln>
          </p:spPr>
        </p:pic>
        <p:pic>
          <p:nvPicPr>
            <p:cNvPr id="37930" name="Picture 505" descr="REACT3"/>
            <p:cNvPicPr>
              <a:picLocks noChangeAspect="1" noChangeArrowheads="1"/>
            </p:cNvPicPr>
            <p:nvPr/>
          </p:nvPicPr>
          <p:blipFill>
            <a:blip r:embed="rId4" cstate="print"/>
            <a:srcRect/>
            <a:stretch>
              <a:fillRect/>
            </a:stretch>
          </p:blipFill>
          <p:spPr bwMode="auto">
            <a:xfrm rot="-10380000">
              <a:off x="3878" y="482"/>
              <a:ext cx="343" cy="408"/>
            </a:xfrm>
            <a:prstGeom prst="rect">
              <a:avLst/>
            </a:prstGeom>
            <a:noFill/>
            <a:ln w="9525">
              <a:noFill/>
              <a:miter lim="800000"/>
              <a:headEnd/>
              <a:tailEnd/>
            </a:ln>
          </p:spPr>
        </p:pic>
        <p:pic>
          <p:nvPicPr>
            <p:cNvPr id="37931" name="Picture 506" descr="REACT3"/>
            <p:cNvPicPr>
              <a:picLocks noChangeAspect="1" noChangeArrowheads="1"/>
            </p:cNvPicPr>
            <p:nvPr/>
          </p:nvPicPr>
          <p:blipFill>
            <a:blip r:embed="rId4" cstate="print"/>
            <a:srcRect/>
            <a:stretch>
              <a:fillRect/>
            </a:stretch>
          </p:blipFill>
          <p:spPr bwMode="auto">
            <a:xfrm rot="-10380000">
              <a:off x="4468" y="754"/>
              <a:ext cx="343" cy="408"/>
            </a:xfrm>
            <a:prstGeom prst="rect">
              <a:avLst/>
            </a:prstGeom>
            <a:noFill/>
            <a:ln w="9525">
              <a:noFill/>
              <a:miter lim="800000"/>
              <a:headEnd/>
              <a:tailEnd/>
            </a:ln>
          </p:spPr>
        </p:pic>
        <p:pic>
          <p:nvPicPr>
            <p:cNvPr id="37932" name="Picture 507" descr="REACT3"/>
            <p:cNvPicPr>
              <a:picLocks noChangeAspect="1" noChangeArrowheads="1"/>
            </p:cNvPicPr>
            <p:nvPr/>
          </p:nvPicPr>
          <p:blipFill>
            <a:blip r:embed="rId4" cstate="print"/>
            <a:srcRect/>
            <a:stretch>
              <a:fillRect/>
            </a:stretch>
          </p:blipFill>
          <p:spPr bwMode="auto">
            <a:xfrm rot="5820000">
              <a:off x="4340" y="850"/>
              <a:ext cx="343" cy="408"/>
            </a:xfrm>
            <a:prstGeom prst="rect">
              <a:avLst/>
            </a:prstGeom>
            <a:noFill/>
            <a:ln w="9525">
              <a:noFill/>
              <a:miter lim="800000"/>
              <a:headEnd/>
              <a:tailEnd/>
            </a:ln>
          </p:spPr>
        </p:pic>
        <p:pic>
          <p:nvPicPr>
            <p:cNvPr id="37933" name="Picture 508" descr="REACT3"/>
            <p:cNvPicPr>
              <a:picLocks noChangeAspect="1" noChangeArrowheads="1"/>
            </p:cNvPicPr>
            <p:nvPr/>
          </p:nvPicPr>
          <p:blipFill>
            <a:blip r:embed="rId4" cstate="print"/>
            <a:srcRect/>
            <a:stretch>
              <a:fillRect/>
            </a:stretch>
          </p:blipFill>
          <p:spPr bwMode="auto">
            <a:xfrm rot="-10380000">
              <a:off x="4230" y="732"/>
              <a:ext cx="343" cy="408"/>
            </a:xfrm>
            <a:prstGeom prst="rect">
              <a:avLst/>
            </a:prstGeom>
            <a:noFill/>
            <a:ln w="9525">
              <a:noFill/>
              <a:miter lim="800000"/>
              <a:headEnd/>
              <a:tailEnd/>
            </a:ln>
          </p:spPr>
        </p:pic>
        <p:pic>
          <p:nvPicPr>
            <p:cNvPr id="37934" name="Picture 509" descr="REACT3"/>
            <p:cNvPicPr>
              <a:picLocks noChangeAspect="1" noChangeArrowheads="1"/>
            </p:cNvPicPr>
            <p:nvPr/>
          </p:nvPicPr>
          <p:blipFill>
            <a:blip r:embed="rId4" cstate="print"/>
            <a:srcRect/>
            <a:stretch>
              <a:fillRect/>
            </a:stretch>
          </p:blipFill>
          <p:spPr bwMode="auto">
            <a:xfrm rot="5820000">
              <a:off x="4541" y="692"/>
              <a:ext cx="343" cy="408"/>
            </a:xfrm>
            <a:prstGeom prst="rect">
              <a:avLst/>
            </a:prstGeom>
            <a:noFill/>
            <a:ln w="9525">
              <a:noFill/>
              <a:miter lim="800000"/>
              <a:headEnd/>
              <a:tailEnd/>
            </a:ln>
          </p:spPr>
        </p:pic>
        <p:pic>
          <p:nvPicPr>
            <p:cNvPr id="37935" name="Picture 510" descr="REACT3"/>
            <p:cNvPicPr>
              <a:picLocks noChangeAspect="1" noChangeArrowheads="1"/>
            </p:cNvPicPr>
            <p:nvPr/>
          </p:nvPicPr>
          <p:blipFill>
            <a:blip r:embed="rId4" cstate="print"/>
            <a:srcRect/>
            <a:stretch>
              <a:fillRect/>
            </a:stretch>
          </p:blipFill>
          <p:spPr bwMode="auto">
            <a:xfrm rot="-4980000">
              <a:off x="4682" y="664"/>
              <a:ext cx="343" cy="408"/>
            </a:xfrm>
            <a:prstGeom prst="rect">
              <a:avLst/>
            </a:prstGeom>
            <a:noFill/>
            <a:ln w="9525">
              <a:noFill/>
              <a:miter lim="800000"/>
              <a:headEnd/>
              <a:tailEnd/>
            </a:ln>
          </p:spPr>
        </p:pic>
        <p:pic>
          <p:nvPicPr>
            <p:cNvPr id="37936" name="Picture 511" descr="REACT3"/>
            <p:cNvPicPr>
              <a:picLocks noChangeAspect="1" noChangeArrowheads="1"/>
            </p:cNvPicPr>
            <p:nvPr/>
          </p:nvPicPr>
          <p:blipFill>
            <a:blip r:embed="rId4" cstate="print"/>
            <a:srcRect/>
            <a:stretch>
              <a:fillRect/>
            </a:stretch>
          </p:blipFill>
          <p:spPr bwMode="auto">
            <a:xfrm rot="420000">
              <a:off x="4105" y="890"/>
              <a:ext cx="343" cy="408"/>
            </a:xfrm>
            <a:prstGeom prst="rect">
              <a:avLst/>
            </a:prstGeom>
            <a:noFill/>
            <a:ln w="9525">
              <a:noFill/>
              <a:miter lim="800000"/>
              <a:headEnd/>
              <a:tailEnd/>
            </a:ln>
          </p:spPr>
        </p:pic>
        <p:pic>
          <p:nvPicPr>
            <p:cNvPr id="37937" name="Picture 512" descr="REACT3"/>
            <p:cNvPicPr>
              <a:picLocks noChangeAspect="1" noChangeArrowheads="1"/>
            </p:cNvPicPr>
            <p:nvPr/>
          </p:nvPicPr>
          <p:blipFill>
            <a:blip r:embed="rId4" cstate="print"/>
            <a:srcRect/>
            <a:stretch>
              <a:fillRect/>
            </a:stretch>
          </p:blipFill>
          <p:spPr bwMode="auto">
            <a:xfrm rot="-10380000">
              <a:off x="4382" y="614"/>
              <a:ext cx="343" cy="408"/>
            </a:xfrm>
            <a:prstGeom prst="rect">
              <a:avLst/>
            </a:prstGeom>
            <a:noFill/>
            <a:ln w="9525">
              <a:noFill/>
              <a:miter lim="800000"/>
              <a:headEnd/>
              <a:tailEnd/>
            </a:ln>
          </p:spPr>
        </p:pic>
        <p:pic>
          <p:nvPicPr>
            <p:cNvPr id="37938" name="Picture 513" descr="REACT3"/>
            <p:cNvPicPr>
              <a:picLocks noChangeAspect="1" noChangeArrowheads="1"/>
            </p:cNvPicPr>
            <p:nvPr/>
          </p:nvPicPr>
          <p:blipFill>
            <a:blip r:embed="rId4" cstate="print"/>
            <a:srcRect/>
            <a:stretch>
              <a:fillRect/>
            </a:stretch>
          </p:blipFill>
          <p:spPr bwMode="auto">
            <a:xfrm rot="5820000">
              <a:off x="4182" y="268"/>
              <a:ext cx="343" cy="408"/>
            </a:xfrm>
            <a:prstGeom prst="rect">
              <a:avLst/>
            </a:prstGeom>
            <a:noFill/>
            <a:ln w="9525">
              <a:noFill/>
              <a:miter lim="800000"/>
              <a:headEnd/>
              <a:tailEnd/>
            </a:ln>
          </p:spPr>
        </p:pic>
        <p:pic>
          <p:nvPicPr>
            <p:cNvPr id="37939" name="Picture 514" descr="REACT3"/>
            <p:cNvPicPr>
              <a:picLocks noChangeAspect="1" noChangeArrowheads="1"/>
            </p:cNvPicPr>
            <p:nvPr/>
          </p:nvPicPr>
          <p:blipFill>
            <a:blip r:embed="rId4" cstate="print"/>
            <a:srcRect/>
            <a:stretch>
              <a:fillRect/>
            </a:stretch>
          </p:blipFill>
          <p:spPr bwMode="auto">
            <a:xfrm rot="-2700000">
              <a:off x="3807" y="618"/>
              <a:ext cx="343" cy="408"/>
            </a:xfrm>
            <a:prstGeom prst="rect">
              <a:avLst/>
            </a:prstGeom>
            <a:noFill/>
            <a:ln w="9525">
              <a:noFill/>
              <a:miter lim="800000"/>
              <a:headEnd/>
              <a:tailEnd/>
            </a:ln>
          </p:spPr>
        </p:pic>
        <p:pic>
          <p:nvPicPr>
            <p:cNvPr id="37940" name="Picture 515" descr="REACT3"/>
            <p:cNvPicPr>
              <a:picLocks noChangeAspect="1" noChangeArrowheads="1"/>
            </p:cNvPicPr>
            <p:nvPr/>
          </p:nvPicPr>
          <p:blipFill>
            <a:blip r:embed="rId4" cstate="print"/>
            <a:srcRect/>
            <a:stretch>
              <a:fillRect/>
            </a:stretch>
          </p:blipFill>
          <p:spPr bwMode="auto">
            <a:xfrm rot="-8100000">
              <a:off x="4010" y="541"/>
              <a:ext cx="343" cy="408"/>
            </a:xfrm>
            <a:prstGeom prst="rect">
              <a:avLst/>
            </a:prstGeom>
            <a:noFill/>
            <a:ln w="9525">
              <a:noFill/>
              <a:miter lim="800000"/>
              <a:headEnd/>
              <a:tailEnd/>
            </a:ln>
          </p:spPr>
        </p:pic>
        <p:pic>
          <p:nvPicPr>
            <p:cNvPr id="37941" name="Picture 516" descr="REACT3"/>
            <p:cNvPicPr>
              <a:picLocks noChangeAspect="1" noChangeArrowheads="1"/>
            </p:cNvPicPr>
            <p:nvPr/>
          </p:nvPicPr>
          <p:blipFill>
            <a:blip r:embed="rId4" cstate="print"/>
            <a:srcRect/>
            <a:stretch>
              <a:fillRect/>
            </a:stretch>
          </p:blipFill>
          <p:spPr bwMode="auto">
            <a:xfrm rot="-8100000">
              <a:off x="3955" y="268"/>
              <a:ext cx="343" cy="408"/>
            </a:xfrm>
            <a:prstGeom prst="rect">
              <a:avLst/>
            </a:prstGeom>
            <a:noFill/>
            <a:ln w="9525">
              <a:noFill/>
              <a:miter lim="800000"/>
              <a:headEnd/>
              <a:tailEnd/>
            </a:ln>
          </p:spPr>
        </p:pic>
        <p:pic>
          <p:nvPicPr>
            <p:cNvPr id="37942" name="Picture 517" descr="REACT3"/>
            <p:cNvPicPr>
              <a:picLocks noChangeAspect="1" noChangeArrowheads="1"/>
            </p:cNvPicPr>
            <p:nvPr/>
          </p:nvPicPr>
          <p:blipFill>
            <a:blip r:embed="rId4" cstate="print"/>
            <a:srcRect/>
            <a:stretch>
              <a:fillRect/>
            </a:stretch>
          </p:blipFill>
          <p:spPr bwMode="auto">
            <a:xfrm rot="-2700000">
              <a:off x="3996" y="582"/>
              <a:ext cx="343" cy="408"/>
            </a:xfrm>
            <a:prstGeom prst="rect">
              <a:avLst/>
            </a:prstGeom>
            <a:noFill/>
            <a:ln w="9525">
              <a:noFill/>
              <a:miter lim="800000"/>
              <a:headEnd/>
              <a:tailEnd/>
            </a:ln>
          </p:spPr>
        </p:pic>
        <p:pic>
          <p:nvPicPr>
            <p:cNvPr id="37943" name="Picture 518" descr="REACT3"/>
            <p:cNvPicPr>
              <a:picLocks noChangeAspect="1" noChangeArrowheads="1"/>
            </p:cNvPicPr>
            <p:nvPr/>
          </p:nvPicPr>
          <p:blipFill>
            <a:blip r:embed="rId4" cstate="print"/>
            <a:srcRect/>
            <a:stretch>
              <a:fillRect/>
            </a:stretch>
          </p:blipFill>
          <p:spPr bwMode="auto">
            <a:xfrm rot="-8100000">
              <a:off x="4060" y="729"/>
              <a:ext cx="343" cy="408"/>
            </a:xfrm>
            <a:prstGeom prst="rect">
              <a:avLst/>
            </a:prstGeom>
            <a:noFill/>
            <a:ln w="9525">
              <a:noFill/>
              <a:miter lim="800000"/>
              <a:headEnd/>
              <a:tailEnd/>
            </a:ln>
          </p:spPr>
        </p:pic>
        <p:pic>
          <p:nvPicPr>
            <p:cNvPr id="37944" name="Picture 519" descr="REACT3"/>
            <p:cNvPicPr>
              <a:picLocks noChangeAspect="1" noChangeArrowheads="1"/>
            </p:cNvPicPr>
            <p:nvPr/>
          </p:nvPicPr>
          <p:blipFill>
            <a:blip r:embed="rId4" cstate="print"/>
            <a:srcRect/>
            <a:stretch>
              <a:fillRect/>
            </a:stretch>
          </p:blipFill>
          <p:spPr bwMode="auto">
            <a:xfrm rot="-2700000">
              <a:off x="4468" y="935"/>
              <a:ext cx="343" cy="408"/>
            </a:xfrm>
            <a:prstGeom prst="rect">
              <a:avLst/>
            </a:prstGeom>
            <a:noFill/>
            <a:ln w="9525">
              <a:noFill/>
              <a:miter lim="800000"/>
              <a:headEnd/>
              <a:tailEnd/>
            </a:ln>
          </p:spPr>
        </p:pic>
        <p:pic>
          <p:nvPicPr>
            <p:cNvPr id="37945" name="Picture 520" descr="REACT3"/>
            <p:cNvPicPr>
              <a:picLocks noChangeAspect="1" noChangeArrowheads="1"/>
            </p:cNvPicPr>
            <p:nvPr/>
          </p:nvPicPr>
          <p:blipFill>
            <a:blip r:embed="rId4" cstate="print"/>
            <a:srcRect/>
            <a:stretch>
              <a:fillRect/>
            </a:stretch>
          </p:blipFill>
          <p:spPr bwMode="auto">
            <a:xfrm rot="8100000">
              <a:off x="4241" y="255"/>
              <a:ext cx="343" cy="408"/>
            </a:xfrm>
            <a:prstGeom prst="rect">
              <a:avLst/>
            </a:prstGeom>
            <a:noFill/>
            <a:ln w="9525">
              <a:noFill/>
              <a:miter lim="800000"/>
              <a:headEnd/>
              <a:tailEnd/>
            </a:ln>
          </p:spPr>
        </p:pic>
        <p:pic>
          <p:nvPicPr>
            <p:cNvPr id="37946" name="Picture 521" descr="REACT3"/>
            <p:cNvPicPr>
              <a:picLocks noChangeAspect="1" noChangeArrowheads="1"/>
            </p:cNvPicPr>
            <p:nvPr/>
          </p:nvPicPr>
          <p:blipFill>
            <a:blip r:embed="rId4" cstate="print"/>
            <a:srcRect/>
            <a:stretch>
              <a:fillRect/>
            </a:stretch>
          </p:blipFill>
          <p:spPr bwMode="auto">
            <a:xfrm rot="2700000">
              <a:off x="4636" y="858"/>
              <a:ext cx="343" cy="408"/>
            </a:xfrm>
            <a:prstGeom prst="rect">
              <a:avLst/>
            </a:prstGeom>
            <a:noFill/>
            <a:ln w="9525">
              <a:noFill/>
              <a:miter lim="800000"/>
              <a:headEnd/>
              <a:tailEnd/>
            </a:ln>
          </p:spPr>
        </p:pic>
        <p:pic>
          <p:nvPicPr>
            <p:cNvPr id="37947" name="Picture 522" descr="REACT3"/>
            <p:cNvPicPr>
              <a:picLocks noChangeAspect="1" noChangeArrowheads="1"/>
            </p:cNvPicPr>
            <p:nvPr/>
          </p:nvPicPr>
          <p:blipFill>
            <a:blip r:embed="rId4" cstate="print"/>
            <a:srcRect/>
            <a:stretch>
              <a:fillRect/>
            </a:stretch>
          </p:blipFill>
          <p:spPr bwMode="auto">
            <a:xfrm rot="10500000">
              <a:off x="4252" y="645"/>
              <a:ext cx="343" cy="408"/>
            </a:xfrm>
            <a:prstGeom prst="rect">
              <a:avLst/>
            </a:prstGeom>
            <a:noFill/>
            <a:ln w="9525">
              <a:noFill/>
              <a:miter lim="800000"/>
              <a:headEnd/>
              <a:tailEnd/>
            </a:ln>
          </p:spPr>
        </p:pic>
        <p:pic>
          <p:nvPicPr>
            <p:cNvPr id="37948" name="Picture 523" descr="REACT3"/>
            <p:cNvPicPr>
              <a:picLocks noChangeAspect="1" noChangeArrowheads="1"/>
            </p:cNvPicPr>
            <p:nvPr/>
          </p:nvPicPr>
          <p:blipFill>
            <a:blip r:embed="rId4" cstate="print"/>
            <a:srcRect/>
            <a:stretch>
              <a:fillRect/>
            </a:stretch>
          </p:blipFill>
          <p:spPr bwMode="auto">
            <a:xfrm rot="-8700000">
              <a:off x="4649" y="300"/>
              <a:ext cx="343" cy="408"/>
            </a:xfrm>
            <a:prstGeom prst="rect">
              <a:avLst/>
            </a:prstGeom>
            <a:noFill/>
            <a:ln w="9525">
              <a:noFill/>
              <a:miter lim="800000"/>
              <a:headEnd/>
              <a:tailEnd/>
            </a:ln>
          </p:spPr>
        </p:pic>
        <p:pic>
          <p:nvPicPr>
            <p:cNvPr id="37949" name="Picture 524" descr="REACT3"/>
            <p:cNvPicPr>
              <a:picLocks noChangeAspect="1" noChangeArrowheads="1"/>
            </p:cNvPicPr>
            <p:nvPr/>
          </p:nvPicPr>
          <p:blipFill>
            <a:blip r:embed="rId4" cstate="print"/>
            <a:srcRect/>
            <a:stretch>
              <a:fillRect/>
            </a:stretch>
          </p:blipFill>
          <p:spPr bwMode="auto">
            <a:xfrm rot="-8100000">
              <a:off x="4001" y="314"/>
              <a:ext cx="343" cy="408"/>
            </a:xfrm>
            <a:prstGeom prst="rect">
              <a:avLst/>
            </a:prstGeom>
            <a:noFill/>
            <a:ln w="9525">
              <a:noFill/>
              <a:miter lim="800000"/>
              <a:headEnd/>
              <a:tailEnd/>
            </a:ln>
          </p:spPr>
        </p:pic>
        <p:pic>
          <p:nvPicPr>
            <p:cNvPr id="37950" name="Picture 525" descr="REACT2"/>
            <p:cNvPicPr>
              <a:picLocks noChangeAspect="1" noChangeArrowheads="1"/>
            </p:cNvPicPr>
            <p:nvPr/>
          </p:nvPicPr>
          <p:blipFill>
            <a:blip r:embed="rId5" cstate="print"/>
            <a:srcRect/>
            <a:stretch>
              <a:fillRect/>
            </a:stretch>
          </p:blipFill>
          <p:spPr bwMode="auto">
            <a:xfrm rot="-2700000">
              <a:off x="3833" y="436"/>
              <a:ext cx="317" cy="247"/>
            </a:xfrm>
            <a:prstGeom prst="rect">
              <a:avLst/>
            </a:prstGeom>
            <a:noFill/>
            <a:ln w="9525">
              <a:noFill/>
              <a:miter lim="800000"/>
              <a:headEnd/>
              <a:tailEnd/>
            </a:ln>
          </p:spPr>
        </p:pic>
        <p:pic>
          <p:nvPicPr>
            <p:cNvPr id="37951" name="Picture 526" descr="REACT3"/>
            <p:cNvPicPr>
              <a:picLocks noChangeAspect="1" noChangeArrowheads="1"/>
            </p:cNvPicPr>
            <p:nvPr/>
          </p:nvPicPr>
          <p:blipFill>
            <a:blip r:embed="rId4" cstate="print"/>
            <a:srcRect/>
            <a:stretch>
              <a:fillRect/>
            </a:stretch>
          </p:blipFill>
          <p:spPr bwMode="auto">
            <a:xfrm rot="-8100000">
              <a:off x="4091" y="178"/>
              <a:ext cx="343" cy="408"/>
            </a:xfrm>
            <a:prstGeom prst="rect">
              <a:avLst/>
            </a:prstGeom>
            <a:noFill/>
            <a:ln w="9525">
              <a:noFill/>
              <a:miter lim="800000"/>
              <a:headEnd/>
              <a:tailEnd/>
            </a:ln>
          </p:spPr>
        </p:pic>
        <p:pic>
          <p:nvPicPr>
            <p:cNvPr id="37952" name="Picture 527" descr="REACT3"/>
            <p:cNvPicPr>
              <a:picLocks noChangeAspect="1" noChangeArrowheads="1"/>
            </p:cNvPicPr>
            <p:nvPr/>
          </p:nvPicPr>
          <p:blipFill>
            <a:blip r:embed="rId4" cstate="print"/>
            <a:srcRect/>
            <a:stretch>
              <a:fillRect/>
            </a:stretch>
          </p:blipFill>
          <p:spPr bwMode="auto">
            <a:xfrm rot="-8100000">
              <a:off x="4220" y="504"/>
              <a:ext cx="343" cy="408"/>
            </a:xfrm>
            <a:prstGeom prst="rect">
              <a:avLst/>
            </a:prstGeom>
            <a:noFill/>
            <a:ln w="9525">
              <a:noFill/>
              <a:miter lim="800000"/>
              <a:headEnd/>
              <a:tailEnd/>
            </a:ln>
          </p:spPr>
        </p:pic>
        <p:pic>
          <p:nvPicPr>
            <p:cNvPr id="37953" name="Picture 528" descr="REACT3"/>
            <p:cNvPicPr>
              <a:picLocks noChangeAspect="1" noChangeArrowheads="1"/>
            </p:cNvPicPr>
            <p:nvPr/>
          </p:nvPicPr>
          <p:blipFill>
            <a:blip r:embed="rId4" cstate="print"/>
            <a:srcRect/>
            <a:stretch>
              <a:fillRect/>
            </a:stretch>
          </p:blipFill>
          <p:spPr bwMode="auto">
            <a:xfrm rot="-8100000">
              <a:off x="4500" y="450"/>
              <a:ext cx="343" cy="408"/>
            </a:xfrm>
            <a:prstGeom prst="rect">
              <a:avLst/>
            </a:prstGeom>
            <a:noFill/>
            <a:ln w="9525">
              <a:noFill/>
              <a:miter lim="800000"/>
              <a:headEnd/>
              <a:tailEnd/>
            </a:ln>
          </p:spPr>
        </p:pic>
        <p:pic>
          <p:nvPicPr>
            <p:cNvPr id="37954" name="Picture 529" descr="REACT3"/>
            <p:cNvPicPr>
              <a:picLocks noChangeAspect="1" noChangeArrowheads="1"/>
            </p:cNvPicPr>
            <p:nvPr/>
          </p:nvPicPr>
          <p:blipFill>
            <a:blip r:embed="rId4" cstate="print"/>
            <a:srcRect/>
            <a:stretch>
              <a:fillRect/>
            </a:stretch>
          </p:blipFill>
          <p:spPr bwMode="auto">
            <a:xfrm rot="-8100000">
              <a:off x="4772" y="495"/>
              <a:ext cx="343" cy="408"/>
            </a:xfrm>
            <a:prstGeom prst="rect">
              <a:avLst/>
            </a:prstGeom>
            <a:noFill/>
            <a:ln w="9525">
              <a:noFill/>
              <a:miter lim="800000"/>
              <a:headEnd/>
              <a:tailEnd/>
            </a:ln>
          </p:spPr>
        </p:pic>
        <p:pic>
          <p:nvPicPr>
            <p:cNvPr id="37955" name="Picture 530" descr="REACT2"/>
            <p:cNvPicPr>
              <a:picLocks noChangeAspect="1" noChangeArrowheads="1"/>
            </p:cNvPicPr>
            <p:nvPr/>
          </p:nvPicPr>
          <p:blipFill>
            <a:blip r:embed="rId5" cstate="print"/>
            <a:srcRect/>
            <a:stretch>
              <a:fillRect/>
            </a:stretch>
          </p:blipFill>
          <p:spPr bwMode="auto">
            <a:xfrm rot="-2700000">
              <a:off x="4785" y="799"/>
              <a:ext cx="317" cy="247"/>
            </a:xfrm>
            <a:prstGeom prst="rect">
              <a:avLst/>
            </a:prstGeom>
            <a:noFill/>
            <a:ln w="9525">
              <a:noFill/>
              <a:miter lim="800000"/>
              <a:headEnd/>
              <a:tailEnd/>
            </a:ln>
          </p:spPr>
        </p:pic>
        <p:pic>
          <p:nvPicPr>
            <p:cNvPr id="37956" name="Picture 531" descr="REACT3"/>
            <p:cNvPicPr>
              <a:picLocks noChangeAspect="1" noChangeArrowheads="1"/>
            </p:cNvPicPr>
            <p:nvPr/>
          </p:nvPicPr>
          <p:blipFill>
            <a:blip r:embed="rId4" cstate="print"/>
            <a:srcRect/>
            <a:stretch>
              <a:fillRect/>
            </a:stretch>
          </p:blipFill>
          <p:spPr bwMode="auto">
            <a:xfrm rot="-2700000">
              <a:off x="4332" y="301"/>
              <a:ext cx="343" cy="408"/>
            </a:xfrm>
            <a:prstGeom prst="rect">
              <a:avLst/>
            </a:prstGeom>
            <a:noFill/>
            <a:ln w="9525">
              <a:noFill/>
              <a:miter lim="800000"/>
              <a:headEnd/>
              <a:tailEnd/>
            </a:ln>
          </p:spPr>
        </p:pic>
        <p:pic>
          <p:nvPicPr>
            <p:cNvPr id="37957" name="Picture 532" descr="REACT2"/>
            <p:cNvPicPr>
              <a:picLocks noChangeAspect="1" noChangeArrowheads="1"/>
            </p:cNvPicPr>
            <p:nvPr/>
          </p:nvPicPr>
          <p:blipFill>
            <a:blip r:embed="rId5" cstate="print"/>
            <a:srcRect/>
            <a:stretch>
              <a:fillRect/>
            </a:stretch>
          </p:blipFill>
          <p:spPr bwMode="auto">
            <a:xfrm rot="900000">
              <a:off x="4643" y="614"/>
              <a:ext cx="272" cy="212"/>
            </a:xfrm>
            <a:prstGeom prst="rect">
              <a:avLst/>
            </a:prstGeom>
            <a:noFill/>
            <a:ln w="9525">
              <a:noFill/>
              <a:miter lim="800000"/>
              <a:headEnd/>
              <a:tailEnd/>
            </a:ln>
          </p:spPr>
        </p:pic>
        <p:pic>
          <p:nvPicPr>
            <p:cNvPr id="37958" name="Picture 533" descr="REACT3"/>
            <p:cNvPicPr>
              <a:picLocks noChangeAspect="1" noChangeArrowheads="1"/>
            </p:cNvPicPr>
            <p:nvPr/>
          </p:nvPicPr>
          <p:blipFill>
            <a:blip r:embed="rId4" cstate="print"/>
            <a:srcRect/>
            <a:stretch>
              <a:fillRect/>
            </a:stretch>
          </p:blipFill>
          <p:spPr bwMode="auto">
            <a:xfrm rot="-8100000">
              <a:off x="4318" y="152"/>
              <a:ext cx="343" cy="408"/>
            </a:xfrm>
            <a:prstGeom prst="rect">
              <a:avLst/>
            </a:prstGeom>
            <a:noFill/>
            <a:ln w="9525">
              <a:noFill/>
              <a:miter lim="800000"/>
              <a:headEnd/>
              <a:tailEnd/>
            </a:ln>
          </p:spPr>
        </p:pic>
        <p:pic>
          <p:nvPicPr>
            <p:cNvPr id="37959" name="Picture 534" descr="REACT3"/>
            <p:cNvPicPr>
              <a:picLocks noChangeAspect="1" noChangeArrowheads="1"/>
            </p:cNvPicPr>
            <p:nvPr/>
          </p:nvPicPr>
          <p:blipFill>
            <a:blip r:embed="rId4" cstate="print"/>
            <a:srcRect/>
            <a:stretch>
              <a:fillRect/>
            </a:stretch>
          </p:blipFill>
          <p:spPr bwMode="auto">
            <a:xfrm rot="-8100000">
              <a:off x="4545" y="223"/>
              <a:ext cx="343" cy="408"/>
            </a:xfrm>
            <a:prstGeom prst="rect">
              <a:avLst/>
            </a:prstGeom>
            <a:noFill/>
            <a:ln w="9525">
              <a:noFill/>
              <a:miter lim="800000"/>
              <a:headEnd/>
              <a:tailEnd/>
            </a:ln>
          </p:spPr>
        </p:pic>
      </p:grpSp>
      <p:sp>
        <p:nvSpPr>
          <p:cNvPr id="71191" name="Text Box 535"/>
          <p:cNvSpPr txBox="1">
            <a:spLocks noChangeArrowheads="1"/>
          </p:cNvSpPr>
          <p:nvPr/>
        </p:nvSpPr>
        <p:spPr bwMode="auto">
          <a:xfrm>
            <a:off x="6242050" y="4438650"/>
            <a:ext cx="403225" cy="503238"/>
          </a:xfrm>
          <a:prstGeom prst="rect">
            <a:avLst/>
          </a:prstGeom>
          <a:noFill/>
          <a:ln w="9525">
            <a:noFill/>
            <a:miter lim="800000"/>
            <a:headEnd/>
            <a:tailEnd/>
          </a:ln>
        </p:spPr>
        <p:txBody>
          <a:bodyPr lIns="0" tIns="0" rIns="0" bIns="0">
            <a:spAutoFit/>
          </a:bodyPr>
          <a:lstStyle/>
          <a:p>
            <a:pPr algn="l">
              <a:spcBef>
                <a:spcPct val="50000"/>
              </a:spcBef>
            </a:pPr>
            <a:r>
              <a:rPr lang="en-GB" sz="2000" b="1" baseline="30000"/>
              <a:t>235</a:t>
            </a:r>
            <a:r>
              <a:rPr lang="en-GB" sz="2000" b="1"/>
              <a:t>U</a:t>
            </a:r>
            <a:endParaRPr lang="en-GB" sz="2000" b="1" baseline="30000"/>
          </a:p>
        </p:txBody>
      </p:sp>
      <p:sp>
        <p:nvSpPr>
          <p:cNvPr id="71192" name="AutoShape 536"/>
          <p:cNvSpPr>
            <a:spLocks noChangeArrowheads="1"/>
          </p:cNvSpPr>
          <p:nvPr/>
        </p:nvSpPr>
        <p:spPr bwMode="auto">
          <a:xfrm>
            <a:off x="1131888" y="1184275"/>
            <a:ext cx="2217737" cy="2171700"/>
          </a:xfrm>
          <a:prstGeom prst="irregularSeal1">
            <a:avLst/>
          </a:prstGeom>
          <a:solidFill>
            <a:srgbClr val="FA431E"/>
          </a:solidFill>
          <a:ln w="9525">
            <a:solidFill>
              <a:schemeClr val="tx1"/>
            </a:solidFill>
            <a:miter lim="800000"/>
            <a:headEnd/>
            <a:tailEnd/>
          </a:ln>
        </p:spPr>
        <p:txBody>
          <a:bodyPr wrap="none" anchor="ctr"/>
          <a:lstStyle/>
          <a:p>
            <a:endParaRPr lang="en-US"/>
          </a:p>
        </p:txBody>
      </p:sp>
      <p:sp>
        <p:nvSpPr>
          <p:cNvPr id="71193" name="Text Box 537"/>
          <p:cNvSpPr txBox="1">
            <a:spLocks noChangeArrowheads="1"/>
          </p:cNvSpPr>
          <p:nvPr/>
        </p:nvSpPr>
        <p:spPr bwMode="auto">
          <a:xfrm>
            <a:off x="2463800" y="3262313"/>
            <a:ext cx="1079500" cy="641350"/>
          </a:xfrm>
          <a:prstGeom prst="rect">
            <a:avLst/>
          </a:prstGeom>
          <a:noFill/>
          <a:ln w="9525">
            <a:noFill/>
            <a:miter lim="800000"/>
            <a:headEnd/>
            <a:tailEnd/>
          </a:ln>
        </p:spPr>
        <p:txBody>
          <a:bodyPr>
            <a:spAutoFit/>
          </a:bodyPr>
          <a:lstStyle/>
          <a:p>
            <a:pPr>
              <a:spcBef>
                <a:spcPct val="50000"/>
              </a:spcBef>
            </a:pPr>
            <a:r>
              <a:rPr lang="en-GB" b="1"/>
              <a:t>fast neutron</a:t>
            </a:r>
          </a:p>
        </p:txBody>
      </p:sp>
      <p:sp>
        <p:nvSpPr>
          <p:cNvPr id="71194" name="Rectangle 538"/>
          <p:cNvSpPr>
            <a:spLocks noChangeArrowheads="1"/>
          </p:cNvSpPr>
          <p:nvPr/>
        </p:nvSpPr>
        <p:spPr bwMode="auto">
          <a:xfrm>
            <a:off x="7092950" y="5670550"/>
            <a:ext cx="1631950" cy="366713"/>
          </a:xfrm>
          <a:prstGeom prst="rect">
            <a:avLst/>
          </a:prstGeom>
          <a:noFill/>
          <a:ln w="9525">
            <a:noFill/>
            <a:miter lim="800000"/>
            <a:headEnd/>
            <a:tailEnd/>
          </a:ln>
        </p:spPr>
        <p:txBody>
          <a:bodyPr wrap="none">
            <a:spAutoFit/>
          </a:bodyPr>
          <a:lstStyle/>
          <a:p>
            <a:pPr algn="l"/>
            <a:r>
              <a:rPr lang="en-GB" b="1"/>
              <a:t>Slow neutron</a:t>
            </a:r>
          </a:p>
        </p:txBody>
      </p:sp>
      <p:sp>
        <p:nvSpPr>
          <p:cNvPr id="71195" name="Rectangle 539"/>
          <p:cNvSpPr>
            <a:spLocks noChangeArrowheads="1"/>
          </p:cNvSpPr>
          <p:nvPr/>
        </p:nvSpPr>
        <p:spPr bwMode="auto">
          <a:xfrm>
            <a:off x="1495425" y="5399088"/>
            <a:ext cx="1504950" cy="366712"/>
          </a:xfrm>
          <a:prstGeom prst="rect">
            <a:avLst/>
          </a:prstGeom>
          <a:noFill/>
          <a:ln w="9525">
            <a:noFill/>
            <a:miter lim="800000"/>
            <a:headEnd/>
            <a:tailEnd/>
          </a:ln>
        </p:spPr>
        <p:txBody>
          <a:bodyPr wrap="none">
            <a:spAutoFit/>
          </a:bodyPr>
          <a:lstStyle/>
          <a:p>
            <a:pPr algn="l"/>
            <a:r>
              <a:rPr lang="en-GB" b="1"/>
              <a:t>fast neutron</a:t>
            </a:r>
          </a:p>
        </p:txBody>
      </p:sp>
      <p:sp>
        <p:nvSpPr>
          <p:cNvPr id="71196" name="Rectangle 540"/>
          <p:cNvSpPr>
            <a:spLocks noChangeArrowheads="1"/>
          </p:cNvSpPr>
          <p:nvPr/>
        </p:nvSpPr>
        <p:spPr bwMode="auto">
          <a:xfrm>
            <a:off x="174625" y="1804988"/>
            <a:ext cx="1084263" cy="641350"/>
          </a:xfrm>
          <a:prstGeom prst="rect">
            <a:avLst/>
          </a:prstGeom>
          <a:noFill/>
          <a:ln w="9525">
            <a:noFill/>
            <a:miter lim="800000"/>
            <a:headEnd/>
            <a:tailEnd/>
          </a:ln>
        </p:spPr>
        <p:txBody>
          <a:bodyPr>
            <a:spAutoFit/>
          </a:bodyPr>
          <a:lstStyle/>
          <a:p>
            <a:pPr algn="l"/>
            <a:r>
              <a:rPr lang="en-GB" b="1"/>
              <a:t>fast neutron</a:t>
            </a:r>
          </a:p>
        </p:txBody>
      </p:sp>
      <p:grpSp>
        <p:nvGrpSpPr>
          <p:cNvPr id="70937" name="Group 544"/>
          <p:cNvGrpSpPr>
            <a:grpSpLocks/>
          </p:cNvGrpSpPr>
          <p:nvPr/>
        </p:nvGrpSpPr>
        <p:grpSpPr bwMode="auto">
          <a:xfrm>
            <a:off x="3665538" y="3049588"/>
            <a:ext cx="288925" cy="304800"/>
            <a:chOff x="249" y="255"/>
            <a:chExt cx="326" cy="318"/>
          </a:xfrm>
        </p:grpSpPr>
        <p:pic>
          <p:nvPicPr>
            <p:cNvPr id="37924" name="Picture 545"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7925" name="Text Box 546"/>
            <p:cNvSpPr txBox="1">
              <a:spLocks noChangeArrowheads="1"/>
            </p:cNvSpPr>
            <p:nvPr/>
          </p:nvSpPr>
          <p:spPr bwMode="auto">
            <a:xfrm>
              <a:off x="249" y="255"/>
              <a:ext cx="183"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sp>
        <p:nvSpPr>
          <p:cNvPr id="71197" name="Text Box 541"/>
          <p:cNvSpPr txBox="1">
            <a:spLocks noChangeArrowheads="1"/>
          </p:cNvSpPr>
          <p:nvPr/>
        </p:nvSpPr>
        <p:spPr bwMode="auto">
          <a:xfrm>
            <a:off x="5427663" y="1017588"/>
            <a:ext cx="3498850" cy="1187450"/>
          </a:xfrm>
          <a:prstGeom prst="rect">
            <a:avLst/>
          </a:prstGeom>
          <a:solidFill>
            <a:srgbClr val="F3FCA2"/>
          </a:solidFill>
          <a:ln w="9525">
            <a:noFill/>
            <a:miter lim="800000"/>
            <a:headEnd/>
            <a:tailEnd/>
          </a:ln>
        </p:spPr>
        <p:txBody>
          <a:bodyPr>
            <a:spAutoFit/>
          </a:bodyPr>
          <a:lstStyle/>
          <a:p>
            <a:pPr algn="l">
              <a:spcBef>
                <a:spcPct val="50000"/>
              </a:spcBef>
            </a:pPr>
            <a:r>
              <a:rPr lang="en-GB" sz="2400" b="1">
                <a:latin typeface="Times New Roman" pitchFamily="18" charset="0"/>
              </a:rPr>
              <a:t>Fast Neutrons are unsuitable for sustaining further reactions</a:t>
            </a:r>
          </a:p>
        </p:txBody>
      </p:sp>
      <p:sp>
        <p:nvSpPr>
          <p:cNvPr id="37917" name="Rectangle 542" descr="Granite"/>
          <p:cNvSpPr>
            <a:spLocks noChangeArrowheads="1"/>
          </p:cNvSpPr>
          <p:nvPr/>
        </p:nvSpPr>
        <p:spPr bwMode="auto">
          <a:xfrm>
            <a:off x="0" y="0"/>
            <a:ext cx="9144000" cy="501650"/>
          </a:xfrm>
          <a:prstGeom prst="rect">
            <a:avLst/>
          </a:prstGeom>
          <a:blipFill dpi="0" rotWithShape="1">
            <a:blip r:embed="rId8" cstate="print"/>
            <a:srcRect/>
            <a:tile tx="0" ty="0" sx="100000" sy="100000" flip="none" algn="tl"/>
          </a:blipFill>
          <a:ln w="9525">
            <a:noFill/>
            <a:miter lim="800000"/>
            <a:headEnd/>
            <a:tailEnd/>
          </a:ln>
        </p:spPr>
        <p:txBody>
          <a:bodyPr anchor="ctr"/>
          <a:lstStyle/>
          <a:p>
            <a:r>
              <a:rPr lang="en-GB" sz="2800" b="1">
                <a:solidFill>
                  <a:schemeClr val="tx2"/>
                </a:solidFill>
                <a:latin typeface="Times New Roman" pitchFamily="18" charset="0"/>
              </a:rPr>
              <a:t>NATURE OF RADIOACTIVITY (21):   </a:t>
            </a:r>
            <a:r>
              <a:rPr lang="en-GB" sz="2800" b="1">
                <a:solidFill>
                  <a:srgbClr val="FF0000"/>
                </a:solidFill>
                <a:latin typeface="Times New Roman" pitchFamily="18" charset="0"/>
              </a:rPr>
              <a:t>Chain Reactions</a:t>
            </a:r>
          </a:p>
        </p:txBody>
      </p:sp>
      <p:sp>
        <p:nvSpPr>
          <p:cNvPr id="71199" name="Rectangle 543"/>
          <p:cNvSpPr>
            <a:spLocks noChangeArrowheads="1"/>
          </p:cNvSpPr>
          <p:nvPr/>
        </p:nvSpPr>
        <p:spPr bwMode="auto">
          <a:xfrm>
            <a:off x="5005388" y="3065463"/>
            <a:ext cx="1631950" cy="366712"/>
          </a:xfrm>
          <a:prstGeom prst="rect">
            <a:avLst/>
          </a:prstGeom>
          <a:noFill/>
          <a:ln w="9525">
            <a:noFill/>
            <a:miter lim="800000"/>
            <a:headEnd/>
            <a:tailEnd/>
          </a:ln>
        </p:spPr>
        <p:txBody>
          <a:bodyPr wrap="none">
            <a:spAutoFit/>
          </a:bodyPr>
          <a:lstStyle/>
          <a:p>
            <a:pPr algn="l"/>
            <a:r>
              <a:rPr lang="en-GB" b="1"/>
              <a:t>Slow neutron</a:t>
            </a:r>
          </a:p>
        </p:txBody>
      </p:sp>
      <p:grpSp>
        <p:nvGrpSpPr>
          <p:cNvPr id="70938" name="Group 547"/>
          <p:cNvGrpSpPr>
            <a:grpSpLocks/>
          </p:cNvGrpSpPr>
          <p:nvPr/>
        </p:nvGrpSpPr>
        <p:grpSpPr bwMode="auto">
          <a:xfrm>
            <a:off x="4008438" y="3594100"/>
            <a:ext cx="288925" cy="304800"/>
            <a:chOff x="249" y="255"/>
            <a:chExt cx="326" cy="318"/>
          </a:xfrm>
        </p:grpSpPr>
        <p:pic>
          <p:nvPicPr>
            <p:cNvPr id="37922" name="Picture 548" descr="REACT2A"/>
            <p:cNvPicPr>
              <a:picLocks noChangeAspect="1" noChangeArrowheads="1"/>
            </p:cNvPicPr>
            <p:nvPr/>
          </p:nvPicPr>
          <p:blipFill>
            <a:blip r:embed="rId7" cstate="print"/>
            <a:srcRect/>
            <a:stretch>
              <a:fillRect/>
            </a:stretch>
          </p:blipFill>
          <p:spPr bwMode="auto">
            <a:xfrm>
              <a:off x="340" y="255"/>
              <a:ext cx="235" cy="183"/>
            </a:xfrm>
            <a:prstGeom prst="rect">
              <a:avLst/>
            </a:prstGeom>
            <a:noFill/>
            <a:ln w="9525">
              <a:noFill/>
              <a:miter lim="800000"/>
              <a:headEnd/>
              <a:tailEnd/>
            </a:ln>
          </p:spPr>
        </p:pic>
        <p:sp>
          <p:nvSpPr>
            <p:cNvPr id="37923" name="Text Box 549"/>
            <p:cNvSpPr txBox="1">
              <a:spLocks noChangeArrowheads="1"/>
            </p:cNvSpPr>
            <p:nvPr/>
          </p:nvSpPr>
          <p:spPr bwMode="auto">
            <a:xfrm>
              <a:off x="249" y="255"/>
              <a:ext cx="183" cy="318"/>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sp>
        <p:nvSpPr>
          <p:cNvPr id="71207" name="Text Box 551"/>
          <p:cNvSpPr txBox="1">
            <a:spLocks noChangeArrowheads="1"/>
          </p:cNvSpPr>
          <p:nvPr/>
        </p:nvSpPr>
        <p:spPr bwMode="auto">
          <a:xfrm>
            <a:off x="263525" y="5924550"/>
            <a:ext cx="3006725" cy="822325"/>
          </a:xfrm>
          <a:prstGeom prst="rect">
            <a:avLst/>
          </a:prstGeom>
          <a:solidFill>
            <a:srgbClr val="66FF33"/>
          </a:solidFill>
          <a:ln w="9525">
            <a:noFill/>
            <a:miter lim="800000"/>
            <a:headEnd/>
            <a:tailEnd/>
          </a:ln>
        </p:spPr>
        <p:txBody>
          <a:bodyPr>
            <a:spAutoFit/>
          </a:bodyPr>
          <a:lstStyle/>
          <a:p>
            <a:pPr algn="l">
              <a:spcBef>
                <a:spcPct val="50000"/>
              </a:spcBef>
            </a:pPr>
            <a:r>
              <a:rPr lang="en-GB" sz="2400" b="1">
                <a:latin typeface="Times New Roman" pitchFamily="18" charset="0"/>
              </a:rPr>
              <a:t>Insert a moderator to slow down neutrons</a:t>
            </a:r>
          </a:p>
        </p:txBody>
      </p:sp>
      <p:sp>
        <p:nvSpPr>
          <p:cNvPr id="37921" name="Text Box 552"/>
          <p:cNvSpPr txBox="1">
            <a:spLocks noChangeArrowheads="1"/>
          </p:cNvSpPr>
          <p:nvPr/>
        </p:nvSpPr>
        <p:spPr bwMode="auto">
          <a:xfrm>
            <a:off x="739775" y="508000"/>
            <a:ext cx="6721475" cy="457200"/>
          </a:xfrm>
          <a:prstGeom prst="rect">
            <a:avLst/>
          </a:prstGeom>
          <a:noFill/>
          <a:ln w="9525">
            <a:noFill/>
            <a:miter lim="800000"/>
            <a:headEnd/>
            <a:tailEnd/>
          </a:ln>
        </p:spPr>
        <p:txBody>
          <a:bodyPr>
            <a:spAutoFit/>
          </a:bodyPr>
          <a:lstStyle/>
          <a:p>
            <a:pPr algn="l">
              <a:spcBef>
                <a:spcPct val="50000"/>
              </a:spcBef>
            </a:pPr>
            <a:r>
              <a:rPr lang="en-GB" sz="2400" b="1">
                <a:solidFill>
                  <a:srgbClr val="FF0000"/>
                </a:solidFill>
                <a:latin typeface="Times New Roman" pitchFamily="18" charset="0"/>
              </a:rPr>
              <a:t>Sustaining a reaction in a Nuclear Power Station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3250"/>
                                        </p:tgtEl>
                                        <p:attrNameLst>
                                          <p:attrName>style.visibility</p:attrName>
                                        </p:attrNameLst>
                                      </p:cBhvr>
                                      <p:to>
                                        <p:strVal val="visible"/>
                                      </p:to>
                                    </p:set>
                                    <p:animEffect transition="in" filter="dissolve">
                                      <p:cBhvr>
                                        <p:cTn id="10" dur="500"/>
                                        <p:tgtEl>
                                          <p:spTgt spid="3325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1191"/>
                                        </p:tgtEl>
                                        <p:attrNameLst>
                                          <p:attrName>style.visibility</p:attrName>
                                        </p:attrNameLst>
                                      </p:cBhvr>
                                      <p:to>
                                        <p:strVal val="visible"/>
                                      </p:to>
                                    </p:set>
                                    <p:animEffect transition="in" filter="dissolve">
                                      <p:cBhvr>
                                        <p:cTn id="13" dur="500"/>
                                        <p:tgtEl>
                                          <p:spTgt spid="71191"/>
                                        </p:tgtEl>
                                      </p:cBhvr>
                                    </p:animEffect>
                                  </p:childTnLst>
                                </p:cTn>
                              </p:par>
                              <p:par>
                                <p:cTn id="14" presetID="9" presetClass="entr" presetSubtype="0" fill="hold" nodeType="withEffect">
                                  <p:stCondLst>
                                    <p:cond delay="0"/>
                                  </p:stCondLst>
                                  <p:childTnLst>
                                    <p:set>
                                      <p:cBhvr>
                                        <p:cTn id="15" dur="1" fill="hold">
                                          <p:stCondLst>
                                            <p:cond delay="0"/>
                                          </p:stCondLst>
                                        </p:cTn>
                                        <p:tgtEl>
                                          <p:spTgt spid="33307"/>
                                        </p:tgtEl>
                                        <p:attrNameLst>
                                          <p:attrName>style.visibility</p:attrName>
                                        </p:attrNameLst>
                                      </p:cBhvr>
                                      <p:to>
                                        <p:strVal val="visible"/>
                                      </p:to>
                                    </p:set>
                                    <p:animEffect transition="in" filter="dissolve">
                                      <p:cBhvr>
                                        <p:cTn id="16" dur="500"/>
                                        <p:tgtEl>
                                          <p:spTgt spid="3330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0924"/>
                                        </p:tgtEl>
                                        <p:attrNameLst>
                                          <p:attrName>style.visibility</p:attrName>
                                        </p:attrNameLst>
                                      </p:cBhvr>
                                      <p:to>
                                        <p:strVal val="visible"/>
                                      </p:to>
                                    </p:set>
                                    <p:animEffect transition="in" filter="dissolve">
                                      <p:cBhvr>
                                        <p:cTn id="19" dur="500"/>
                                        <p:tgtEl>
                                          <p:spTgt spid="70924"/>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9" presetClass="path" presetSubtype="0" accel="50000" decel="50000" fill="hold" nodeType="clickEffect">
                                  <p:stCondLst>
                                    <p:cond delay="0"/>
                                  </p:stCondLst>
                                  <p:childTnLst>
                                    <p:animMotion origin="layout" path="M 1.38889E-6 -3.17919E-6 L 0.18333 0.13873 " pathEditMode="relative" rAng="0" ptsTypes="AA">
                                      <p:cBhvr>
                                        <p:cTn id="26" dur="3000" fill="hold"/>
                                        <p:tgtEl>
                                          <p:spTgt spid="33127"/>
                                        </p:tgtEl>
                                        <p:attrNameLst>
                                          <p:attrName>ppt_x</p:attrName>
                                          <p:attrName>ppt_y</p:attrName>
                                        </p:attrNameLst>
                                      </p:cBhvr>
                                      <p:rCtr x="92" y="69"/>
                                    </p:animMotion>
                                  </p:childTnLst>
                                </p:cTn>
                              </p:par>
                            </p:childTnLst>
                          </p:cTn>
                        </p:par>
                        <p:par>
                          <p:cTn id="27" fill="hold" nodeType="afterGroup">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71192"/>
                                        </p:tgtEl>
                                        <p:attrNameLst>
                                          <p:attrName>style.visibility</p:attrName>
                                        </p:attrNameLst>
                                      </p:cBhvr>
                                      <p:to>
                                        <p:strVal val="visible"/>
                                      </p:to>
                                    </p:set>
                                    <p:animEffect transition="in" filter="dissolve">
                                      <p:cBhvr>
                                        <p:cTn id="30" dur="500"/>
                                        <p:tgtEl>
                                          <p:spTgt spid="71192"/>
                                        </p:tgtEl>
                                      </p:cBhvr>
                                    </p:animEffect>
                                  </p:childTnLst>
                                  <p:subTnLst>
                                    <p:audio>
                                      <p:cMediaNode>
                                        <p:cTn display="0" masterRel="sameClick">
                                          <p:stCondLst>
                                            <p:cond evt="begin" delay="0">
                                              <p:tn val="28"/>
                                            </p:cond>
                                          </p:stCondLst>
                                          <p:endCondLst>
                                            <p:cond evt="onStopAudio" delay="0">
                                              <p:tgtEl>
                                                <p:sldTgt/>
                                              </p:tgtEl>
                                            </p:cond>
                                          </p:endCondLst>
                                        </p:cTn>
                                        <p:tgtEl>
                                          <p:sndTgt r:embed="rId3" name="bomb.wav"/>
                                        </p:tgtEl>
                                      </p:cMediaNode>
                                    </p:audio>
                                  </p:subTnLst>
                                </p:cTn>
                              </p:par>
                              <p:par>
                                <p:cTn id="31" presetID="9" presetClass="entr" presetSubtype="0" fill="hold" nodeType="withEffect">
                                  <p:stCondLst>
                                    <p:cond delay="0"/>
                                  </p:stCondLst>
                                  <p:childTnLst>
                                    <p:set>
                                      <p:cBhvr>
                                        <p:cTn id="32" dur="1" fill="hold">
                                          <p:stCondLst>
                                            <p:cond delay="0"/>
                                          </p:stCondLst>
                                        </p:cTn>
                                        <p:tgtEl>
                                          <p:spTgt spid="33339"/>
                                        </p:tgtEl>
                                        <p:attrNameLst>
                                          <p:attrName>style.visibility</p:attrName>
                                        </p:attrNameLst>
                                      </p:cBhvr>
                                      <p:to>
                                        <p:strVal val="visible"/>
                                      </p:to>
                                    </p:set>
                                    <p:animEffect transition="in" filter="dissolve">
                                      <p:cBhvr>
                                        <p:cTn id="33" dur="500"/>
                                        <p:tgtEl>
                                          <p:spTgt spid="33339"/>
                                        </p:tgtEl>
                                      </p:cBhvr>
                                    </p:animEffect>
                                  </p:childTnLst>
                                </p:cTn>
                              </p:par>
                            </p:childTnLst>
                          </p:cTn>
                        </p:par>
                        <p:par>
                          <p:cTn id="34" fill="hold" nodeType="afterGroup">
                            <p:stCondLst>
                              <p:cond delay="3500"/>
                            </p:stCondLst>
                            <p:childTnLst>
                              <p:par>
                                <p:cTn id="35" presetID="9" presetClass="exit" presetSubtype="0" fill="hold" nodeType="afterEffect">
                                  <p:stCondLst>
                                    <p:cond delay="0"/>
                                  </p:stCondLst>
                                  <p:childTnLst>
                                    <p:animEffect transition="out" filter="dissolve">
                                      <p:cBhvr>
                                        <p:cTn id="36" dur="2000"/>
                                        <p:tgtEl>
                                          <p:spTgt spid="33127"/>
                                        </p:tgtEl>
                                      </p:cBhvr>
                                    </p:animEffect>
                                    <p:set>
                                      <p:cBhvr>
                                        <p:cTn id="37" dur="1" fill="hold">
                                          <p:stCondLst>
                                            <p:cond delay="1999"/>
                                          </p:stCondLst>
                                        </p:cTn>
                                        <p:tgtEl>
                                          <p:spTgt spid="33127"/>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1000"/>
                                        <p:tgtEl>
                                          <p:spTgt spid="70924"/>
                                        </p:tgtEl>
                                      </p:cBhvr>
                                    </p:animEffect>
                                    <p:set>
                                      <p:cBhvr>
                                        <p:cTn id="40" dur="1" fill="hold">
                                          <p:stCondLst>
                                            <p:cond delay="999"/>
                                          </p:stCondLst>
                                        </p:cTn>
                                        <p:tgtEl>
                                          <p:spTgt spid="70924"/>
                                        </p:tgtEl>
                                        <p:attrNameLst>
                                          <p:attrName>style.visibility</p:attrName>
                                        </p:attrNameLst>
                                      </p:cBhvr>
                                      <p:to>
                                        <p:strVal val="hidden"/>
                                      </p:to>
                                    </p:set>
                                  </p:childTnLst>
                                </p:cTn>
                              </p:par>
                              <p:par>
                                <p:cTn id="41" presetID="63" presetClass="path" presetSubtype="0" accel="50000" decel="50000" fill="hold" nodeType="withEffect">
                                  <p:stCondLst>
                                    <p:cond delay="0"/>
                                  </p:stCondLst>
                                  <p:childTnLst>
                                    <p:animMotion origin="layout" path="M -2.5E-6 4.16185E-6 L 0.20868 -0.02336 " pathEditMode="relative" rAng="0" ptsTypes="AA">
                                      <p:cBhvr>
                                        <p:cTn id="42" dur="2000" fill="hold"/>
                                        <p:tgtEl>
                                          <p:spTgt spid="2"/>
                                        </p:tgtEl>
                                        <p:attrNameLst>
                                          <p:attrName>ppt_x</p:attrName>
                                          <p:attrName>ppt_y</p:attrName>
                                        </p:attrNameLst>
                                      </p:cBhvr>
                                      <p:rCtr x="104" y="-12"/>
                                    </p:animMotion>
                                  </p:childTnLst>
                                </p:cTn>
                              </p:par>
                              <p:par>
                                <p:cTn id="43" presetID="56" presetClass="path" presetSubtype="0" accel="50000" decel="50000" fill="hold" nodeType="withEffect">
                                  <p:stCondLst>
                                    <p:cond delay="0"/>
                                  </p:stCondLst>
                                  <p:childTnLst>
                                    <p:animMotion origin="layout" path="M -0.05504 0.1637 L 4.44444E-6 1.56069E-6 " pathEditMode="relative" rAng="0" ptsTypes="AA">
                                      <p:cBhvr>
                                        <p:cTn id="44" dur="2000" spd="-100000" fill="hold"/>
                                        <p:tgtEl>
                                          <p:spTgt spid="14"/>
                                        </p:tgtEl>
                                        <p:attrNameLst>
                                          <p:attrName>ppt_x</p:attrName>
                                          <p:attrName>ppt_y</p:attrName>
                                        </p:attrNameLst>
                                      </p:cBhvr>
                                      <p:rCtr x="27" y="-82"/>
                                    </p:animMotion>
                                  </p:childTnLst>
                                </p:cTn>
                              </p:par>
                              <p:par>
                                <p:cTn id="45" presetID="9" presetClass="entr" presetSubtype="0" fill="hold" nodeType="withEffect">
                                  <p:stCondLst>
                                    <p:cond delay="0"/>
                                  </p:stCondLst>
                                  <p:childTnLst>
                                    <p:set>
                                      <p:cBhvr>
                                        <p:cTn id="46" dur="1" fill="hold">
                                          <p:stCondLst>
                                            <p:cond delay="0"/>
                                          </p:stCondLst>
                                        </p:cTn>
                                        <p:tgtEl>
                                          <p:spTgt spid="33134"/>
                                        </p:tgtEl>
                                        <p:attrNameLst>
                                          <p:attrName>style.visibility</p:attrName>
                                        </p:attrNameLst>
                                      </p:cBhvr>
                                      <p:to>
                                        <p:strVal val="visible"/>
                                      </p:to>
                                    </p:set>
                                    <p:animEffect transition="in" filter="dissolve">
                                      <p:cBhvr>
                                        <p:cTn id="47" dur="500"/>
                                        <p:tgtEl>
                                          <p:spTgt spid="33134"/>
                                        </p:tgtEl>
                                      </p:cBhvr>
                                    </p:animEffect>
                                  </p:childTnLst>
                                </p:cTn>
                              </p:par>
                              <p:par>
                                <p:cTn id="48" presetID="35" presetClass="path" presetSubtype="0" accel="50000" decel="50000" fill="hold" nodeType="withEffect">
                                  <p:stCondLst>
                                    <p:cond delay="0"/>
                                  </p:stCondLst>
                                  <p:childTnLst>
                                    <p:animMotion origin="layout" path="M 0.1849 -0.04023 L -3.33333E-6 -2.77457E-6 " pathEditMode="relative" rAng="0" ptsTypes="AA">
                                      <p:cBhvr>
                                        <p:cTn id="49" dur="1000" fill="hold"/>
                                        <p:tgtEl>
                                          <p:spTgt spid="33134"/>
                                        </p:tgtEl>
                                        <p:attrNameLst>
                                          <p:attrName>ppt_x</p:attrName>
                                          <p:attrName>ppt_y</p:attrName>
                                        </p:attrNameLst>
                                      </p:cBhvr>
                                      <p:rCtr x="-93" y="20"/>
                                    </p:animMotion>
                                  </p:childTnLst>
                                </p:cTn>
                              </p:par>
                              <p:par>
                                <p:cTn id="50" presetID="49" presetClass="path" presetSubtype="0" accel="50000" decel="50000" fill="hold" nodeType="withEffect">
                                  <p:stCondLst>
                                    <p:cond delay="0"/>
                                  </p:stCondLst>
                                  <p:childTnLst>
                                    <p:animMotion origin="layout" path="M -0.10938 -0.11676 L 0.0026 0.00255 " pathEditMode="relative" rAng="0" ptsTypes="AA">
                                      <p:cBhvr>
                                        <p:cTn id="51" dur="500" fill="hold"/>
                                        <p:tgtEl>
                                          <p:spTgt spid="33339"/>
                                        </p:tgtEl>
                                        <p:attrNameLst>
                                          <p:attrName>ppt_x</p:attrName>
                                          <p:attrName>ppt_y</p:attrName>
                                        </p:attrNameLst>
                                      </p:cBhvr>
                                      <p:rCtr x="56" y="60"/>
                                    </p:animMotion>
                                  </p:childTnLst>
                                </p:cTn>
                              </p:par>
                            </p:childTnLst>
                          </p:cTn>
                        </p:par>
                        <p:par>
                          <p:cTn id="52" fill="hold" nodeType="afterGroup">
                            <p:stCondLst>
                              <p:cond delay="5500"/>
                            </p:stCondLst>
                            <p:childTnLst>
                              <p:par>
                                <p:cTn id="53" presetID="9" presetClass="entr" presetSubtype="0" fill="hold" grpId="0" nodeType="afterEffect">
                                  <p:stCondLst>
                                    <p:cond delay="0"/>
                                  </p:stCondLst>
                                  <p:childTnLst>
                                    <p:set>
                                      <p:cBhvr>
                                        <p:cTn id="54" dur="1" fill="hold">
                                          <p:stCondLst>
                                            <p:cond delay="0"/>
                                          </p:stCondLst>
                                        </p:cTn>
                                        <p:tgtEl>
                                          <p:spTgt spid="71196"/>
                                        </p:tgtEl>
                                        <p:attrNameLst>
                                          <p:attrName>style.visibility</p:attrName>
                                        </p:attrNameLst>
                                      </p:cBhvr>
                                      <p:to>
                                        <p:strVal val="visible"/>
                                      </p:to>
                                    </p:set>
                                    <p:animEffect transition="in" filter="dissolve">
                                      <p:cBhvr>
                                        <p:cTn id="55" dur="500"/>
                                        <p:tgtEl>
                                          <p:spTgt spid="71196"/>
                                        </p:tgtEl>
                                      </p:cBhvr>
                                    </p:animEffect>
                                  </p:childTnLst>
                                </p:cTn>
                              </p:par>
                            </p:childTnLst>
                          </p:cTn>
                        </p:par>
                        <p:par>
                          <p:cTn id="56" fill="hold" nodeType="afterGroup">
                            <p:stCondLst>
                              <p:cond delay="6000"/>
                            </p:stCondLst>
                            <p:childTnLst>
                              <p:par>
                                <p:cTn id="57" presetID="9" presetClass="entr" presetSubtype="0" fill="hold" grpId="0" nodeType="afterEffect">
                                  <p:stCondLst>
                                    <p:cond delay="0"/>
                                  </p:stCondLst>
                                  <p:childTnLst>
                                    <p:set>
                                      <p:cBhvr>
                                        <p:cTn id="58" dur="1" fill="hold">
                                          <p:stCondLst>
                                            <p:cond delay="0"/>
                                          </p:stCondLst>
                                        </p:cTn>
                                        <p:tgtEl>
                                          <p:spTgt spid="71193"/>
                                        </p:tgtEl>
                                        <p:attrNameLst>
                                          <p:attrName>style.visibility</p:attrName>
                                        </p:attrNameLst>
                                      </p:cBhvr>
                                      <p:to>
                                        <p:strVal val="visible"/>
                                      </p:to>
                                    </p:set>
                                    <p:animEffect transition="in" filter="dissolve">
                                      <p:cBhvr>
                                        <p:cTn id="59" dur="500"/>
                                        <p:tgtEl>
                                          <p:spTgt spid="71193"/>
                                        </p:tgtEl>
                                      </p:cBhvr>
                                    </p:animEffect>
                                  </p:childTnLst>
                                </p:cTn>
                              </p:par>
                            </p:childTnLst>
                          </p:cTn>
                        </p:par>
                        <p:par>
                          <p:cTn id="60" fill="hold" nodeType="afterGroup">
                            <p:stCondLst>
                              <p:cond delay="6500"/>
                            </p:stCondLst>
                            <p:childTnLst>
                              <p:par>
                                <p:cTn id="61" presetID="9" presetClass="entr" presetSubtype="0" fill="hold" nodeType="afterEffect">
                                  <p:stCondLst>
                                    <p:cond delay="0"/>
                                  </p:stCondLst>
                                  <p:childTnLst>
                                    <p:set>
                                      <p:cBhvr>
                                        <p:cTn id="62" dur="1" fill="hold">
                                          <p:stCondLst>
                                            <p:cond delay="0"/>
                                          </p:stCondLst>
                                        </p:cTn>
                                        <p:tgtEl>
                                          <p:spTgt spid="33230"/>
                                        </p:tgtEl>
                                        <p:attrNameLst>
                                          <p:attrName>style.visibility</p:attrName>
                                        </p:attrNameLst>
                                      </p:cBhvr>
                                      <p:to>
                                        <p:strVal val="visible"/>
                                      </p:to>
                                    </p:set>
                                    <p:animEffect transition="in" filter="dissolve">
                                      <p:cBhvr>
                                        <p:cTn id="63" dur="500"/>
                                        <p:tgtEl>
                                          <p:spTgt spid="33230"/>
                                        </p:tgtEl>
                                      </p:cBhvr>
                                    </p:animEffect>
                                  </p:childTnLst>
                                </p:cTn>
                              </p:par>
                              <p:par>
                                <p:cTn id="64" presetID="9" presetClass="exit" presetSubtype="0" fill="hold" nodeType="withEffect">
                                  <p:stCondLst>
                                    <p:cond delay="0"/>
                                  </p:stCondLst>
                                  <p:childTnLst>
                                    <p:animEffect transition="out" filter="dissolve">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cTn>
                              </p:par>
                            </p:childTnLst>
                          </p:cTn>
                        </p:par>
                        <p:par>
                          <p:cTn id="67" fill="hold" nodeType="afterGroup">
                            <p:stCondLst>
                              <p:cond delay="7000"/>
                            </p:stCondLst>
                            <p:childTnLst>
                              <p:par>
                                <p:cTn id="68" presetID="9" presetClass="entr" presetSubtype="0" fill="hold" nodeType="afterEffect">
                                  <p:stCondLst>
                                    <p:cond delay="0"/>
                                  </p:stCondLst>
                                  <p:childTnLst>
                                    <p:set>
                                      <p:cBhvr>
                                        <p:cTn id="69" dur="1" fill="hold">
                                          <p:stCondLst>
                                            <p:cond delay="0"/>
                                          </p:stCondLst>
                                        </p:cTn>
                                        <p:tgtEl>
                                          <p:spTgt spid="33135"/>
                                        </p:tgtEl>
                                        <p:attrNameLst>
                                          <p:attrName>style.visibility</p:attrName>
                                        </p:attrNameLst>
                                      </p:cBhvr>
                                      <p:to>
                                        <p:strVal val="visible"/>
                                      </p:to>
                                    </p:set>
                                    <p:animEffect transition="in" filter="dissolve">
                                      <p:cBhvr>
                                        <p:cTn id="70" dur="500"/>
                                        <p:tgtEl>
                                          <p:spTgt spid="33135"/>
                                        </p:tgtEl>
                                      </p:cBhvr>
                                    </p:animEffect>
                                  </p:childTnLst>
                                </p:cTn>
                              </p:par>
                              <p:par>
                                <p:cTn id="71" presetID="9" presetClass="exit" presetSubtype="0" fill="hold" nodeType="withEffect">
                                  <p:stCondLst>
                                    <p:cond delay="0"/>
                                  </p:stCondLst>
                                  <p:childTnLst>
                                    <p:animEffect transition="out" filter="dissolv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par>
                          <p:cTn id="74" fill="hold" nodeType="afterGroup">
                            <p:stCondLst>
                              <p:cond delay="7500"/>
                            </p:stCondLst>
                            <p:childTnLst>
                              <p:par>
                                <p:cTn id="75" presetID="9" presetClass="exit" presetSubtype="0" fill="hold" grpId="1" nodeType="afterEffect">
                                  <p:stCondLst>
                                    <p:cond delay="0"/>
                                  </p:stCondLst>
                                  <p:childTnLst>
                                    <p:animEffect transition="out" filter="dissolve">
                                      <p:cBhvr>
                                        <p:cTn id="76" dur="500"/>
                                        <p:tgtEl>
                                          <p:spTgt spid="71192"/>
                                        </p:tgtEl>
                                      </p:cBhvr>
                                    </p:animEffect>
                                    <p:set>
                                      <p:cBhvr>
                                        <p:cTn id="77" dur="1" fill="hold">
                                          <p:stCondLst>
                                            <p:cond delay="499"/>
                                          </p:stCondLst>
                                        </p:cTn>
                                        <p:tgtEl>
                                          <p:spTgt spid="71192"/>
                                        </p:tgtEl>
                                        <p:attrNameLst>
                                          <p:attrName>style.visibility</p:attrName>
                                        </p:attrNameLst>
                                      </p:cBhvr>
                                      <p:to>
                                        <p:strVal val="hidden"/>
                                      </p:to>
                                    </p:set>
                                  </p:childTnLst>
                                </p:cTn>
                              </p:par>
                            </p:childTnLst>
                          </p:cTn>
                        </p:par>
                        <p:par>
                          <p:cTn id="78" fill="hold" nodeType="afterGroup">
                            <p:stCondLst>
                              <p:cond delay="8000"/>
                            </p:stCondLst>
                            <p:childTnLst>
                              <p:par>
                                <p:cTn id="79" presetID="9" presetClass="entr" presetSubtype="0" fill="hold" nodeType="afterEffect">
                                  <p:stCondLst>
                                    <p:cond delay="0"/>
                                  </p:stCondLst>
                                  <p:childTnLst>
                                    <p:set>
                                      <p:cBhvr>
                                        <p:cTn id="80" dur="1" fill="hold">
                                          <p:stCondLst>
                                            <p:cond delay="0"/>
                                          </p:stCondLst>
                                        </p:cTn>
                                        <p:tgtEl>
                                          <p:spTgt spid="33132"/>
                                        </p:tgtEl>
                                        <p:attrNameLst>
                                          <p:attrName>style.visibility</p:attrName>
                                        </p:attrNameLst>
                                      </p:cBhvr>
                                      <p:to>
                                        <p:strVal val="visible"/>
                                      </p:to>
                                    </p:set>
                                    <p:animEffect transition="in" filter="dissolve">
                                      <p:cBhvr>
                                        <p:cTn id="81" dur="500"/>
                                        <p:tgtEl>
                                          <p:spTgt spid="33132"/>
                                        </p:tgtEl>
                                      </p:cBhvr>
                                    </p:animEffect>
                                  </p:childTnLst>
                                </p:cTn>
                              </p:par>
                            </p:childTnLst>
                          </p:cTn>
                        </p:par>
                        <p:par>
                          <p:cTn id="82" fill="hold" nodeType="afterGroup">
                            <p:stCondLst>
                              <p:cond delay="8500"/>
                            </p:stCondLst>
                            <p:childTnLst>
                              <p:par>
                                <p:cTn id="83" presetID="9" presetClass="exit" presetSubtype="0" fill="hold" nodeType="afterEffect">
                                  <p:stCondLst>
                                    <p:cond delay="0"/>
                                  </p:stCondLst>
                                  <p:childTnLst>
                                    <p:animEffect transition="out" filter="dissolve">
                                      <p:cBhvr>
                                        <p:cTn id="84" dur="500"/>
                                        <p:tgtEl>
                                          <p:spTgt spid="33339"/>
                                        </p:tgtEl>
                                      </p:cBhvr>
                                    </p:animEffect>
                                    <p:set>
                                      <p:cBhvr>
                                        <p:cTn id="85" dur="1" fill="hold">
                                          <p:stCondLst>
                                            <p:cond delay="499"/>
                                          </p:stCondLst>
                                        </p:cTn>
                                        <p:tgtEl>
                                          <p:spTgt spid="33339"/>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xit" presetSubtype="0" fill="hold" grpId="2" nodeType="clickEffect">
                                  <p:stCondLst>
                                    <p:cond delay="0"/>
                                  </p:stCondLst>
                                  <p:childTnLst>
                                    <p:animEffect transition="out" filter="dissolve">
                                      <p:cBhvr>
                                        <p:cTn id="89" dur="500"/>
                                        <p:tgtEl>
                                          <p:spTgt spid="71193"/>
                                        </p:tgtEl>
                                      </p:cBhvr>
                                    </p:animEffect>
                                    <p:set>
                                      <p:cBhvr>
                                        <p:cTn id="90" dur="1" fill="hold">
                                          <p:stCondLst>
                                            <p:cond delay="499"/>
                                          </p:stCondLst>
                                        </p:cTn>
                                        <p:tgtEl>
                                          <p:spTgt spid="71193"/>
                                        </p:tgtEl>
                                        <p:attrNameLst>
                                          <p:attrName>style.visibility</p:attrName>
                                        </p:attrNameLst>
                                      </p:cBhvr>
                                      <p:to>
                                        <p:strVal val="hidden"/>
                                      </p:to>
                                    </p:set>
                                  </p:childTnLst>
                                </p:cTn>
                              </p:par>
                            </p:childTnLst>
                          </p:cTn>
                        </p:par>
                        <p:par>
                          <p:cTn id="91" fill="hold" nodeType="afterGroup">
                            <p:stCondLst>
                              <p:cond delay="500"/>
                            </p:stCondLst>
                            <p:childTnLst>
                              <p:par>
                                <p:cTn id="92" presetID="0" presetClass="path" presetSubtype="0" accel="50000" decel="50000" fill="hold" nodeType="afterEffect">
                                  <p:stCondLst>
                                    <p:cond delay="0"/>
                                  </p:stCondLst>
                                  <p:childTnLst>
                                    <p:animMotion origin="layout" path="M 2.5E-6 -2.96296E-6 C 0.00278 0.0044 0.00347 -0.00046 0.01337 0.01158 C 0.02326 0.02338 0.03993 0.05787 0.0592 0.07153 C 0.07847 0.08519 0.09236 0.11528 0.12864 0.09375 C 0.16493 0.07223 0.21736 0.01574 0.27725 -0.05833 C 0.33715 -0.13194 0.44444 -0.28819 0.48837 -0.34884 " pathEditMode="relative" rAng="0" ptsTypes="aaaaaa">
                                      <p:cBhvr>
                                        <p:cTn id="93" dur="500" fill="hold"/>
                                        <p:tgtEl>
                                          <p:spTgt spid="33132"/>
                                        </p:tgtEl>
                                        <p:attrNameLst>
                                          <p:attrName>ppt_x</p:attrName>
                                          <p:attrName>ppt_y</p:attrName>
                                        </p:attrNameLst>
                                      </p:cBhvr>
                                      <p:rCtr x="244" y="-117"/>
                                    </p:animMotion>
                                  </p:childTnLst>
                                </p:cTn>
                              </p:par>
                            </p:childTnLst>
                          </p:cTn>
                        </p:par>
                        <p:par>
                          <p:cTn id="94" fill="hold" nodeType="afterGroup">
                            <p:stCondLst>
                              <p:cond delay="1000"/>
                            </p:stCondLst>
                            <p:childTnLst>
                              <p:par>
                                <p:cTn id="95" presetID="9" presetClass="entr" presetSubtype="0" fill="hold" grpId="0" nodeType="afterEffect">
                                  <p:stCondLst>
                                    <p:cond delay="0"/>
                                  </p:stCondLst>
                                  <p:childTnLst>
                                    <p:set>
                                      <p:cBhvr>
                                        <p:cTn id="96" dur="1" fill="hold">
                                          <p:stCondLst>
                                            <p:cond delay="0"/>
                                          </p:stCondLst>
                                        </p:cTn>
                                        <p:tgtEl>
                                          <p:spTgt spid="71197"/>
                                        </p:tgtEl>
                                        <p:attrNameLst>
                                          <p:attrName>style.visibility</p:attrName>
                                        </p:attrNameLst>
                                      </p:cBhvr>
                                      <p:to>
                                        <p:strVal val="visible"/>
                                      </p:to>
                                    </p:set>
                                    <p:animEffect transition="in" filter="dissolve">
                                      <p:cBhvr>
                                        <p:cTn id="97" dur="500"/>
                                        <p:tgtEl>
                                          <p:spTgt spid="7119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71206"/>
                                        </p:tgtEl>
                                        <p:attrNameLst>
                                          <p:attrName>style.visibility</p:attrName>
                                        </p:attrNameLst>
                                      </p:cBhvr>
                                      <p:to>
                                        <p:strVal val="visible"/>
                                      </p:to>
                                    </p:set>
                                    <p:animEffect transition="in" filter="dissolve">
                                      <p:cBhvr>
                                        <p:cTn id="102" dur="500"/>
                                        <p:tgtEl>
                                          <p:spTgt spid="71206"/>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71207"/>
                                        </p:tgtEl>
                                        <p:attrNameLst>
                                          <p:attrName>style.visibility</p:attrName>
                                        </p:attrNameLst>
                                      </p:cBhvr>
                                      <p:to>
                                        <p:strVal val="visible"/>
                                      </p:to>
                                    </p:set>
                                    <p:animEffect transition="in" filter="dissolve">
                                      <p:cBhvr>
                                        <p:cTn id="105" dur="500"/>
                                        <p:tgtEl>
                                          <p:spTgt spid="71207"/>
                                        </p:tgtEl>
                                      </p:cBhvr>
                                    </p:animEffect>
                                  </p:childTnLst>
                                </p:cTn>
                              </p:par>
                            </p:childTnLst>
                          </p:cTn>
                        </p:par>
                        <p:par>
                          <p:cTn id="106" fill="hold" nodeType="afterGroup">
                            <p:stCondLst>
                              <p:cond delay="500"/>
                            </p:stCondLst>
                            <p:childTnLst>
                              <p:par>
                                <p:cTn id="107" presetID="9" presetClass="entr" presetSubtype="0" fill="hold" nodeType="afterEffect">
                                  <p:stCondLst>
                                    <p:cond delay="0"/>
                                  </p:stCondLst>
                                  <p:childTnLst>
                                    <p:set>
                                      <p:cBhvr>
                                        <p:cTn id="108" dur="1" fill="hold">
                                          <p:stCondLst>
                                            <p:cond delay="0"/>
                                          </p:stCondLst>
                                        </p:cTn>
                                        <p:tgtEl>
                                          <p:spTgt spid="70937"/>
                                        </p:tgtEl>
                                        <p:attrNameLst>
                                          <p:attrName>style.visibility</p:attrName>
                                        </p:attrNameLst>
                                      </p:cBhvr>
                                      <p:to>
                                        <p:strVal val="visible"/>
                                      </p:to>
                                    </p:set>
                                    <p:animEffect transition="in" filter="dissolve">
                                      <p:cBhvr>
                                        <p:cTn id="109" dur="500"/>
                                        <p:tgtEl>
                                          <p:spTgt spid="70937"/>
                                        </p:tgtEl>
                                      </p:cBhvr>
                                    </p:animEffect>
                                  </p:childTnLst>
                                </p:cTn>
                              </p:par>
                            </p:childTnLst>
                          </p:cTn>
                        </p:par>
                        <p:par>
                          <p:cTn id="110" fill="hold" nodeType="afterGroup">
                            <p:stCondLst>
                              <p:cond delay="1000"/>
                            </p:stCondLst>
                            <p:childTnLst>
                              <p:par>
                                <p:cTn id="111" presetID="0" presetClass="path" presetSubtype="0" accel="50000" decel="50000" fill="hold" nodeType="afterEffect">
                                  <p:stCondLst>
                                    <p:cond delay="0"/>
                                  </p:stCondLst>
                                  <p:childTnLst>
                                    <p:animMotion origin="layout" path="M -3.05556E-6 1.85185E-6 C 0.0125 0.01319 0.02518 0.02639 0.03021 0.03472 C 0.03525 0.04305 0.03282 0.04467 0.03021 0.05069 C 0.02761 0.05671 0.01441 0.06967 0.01459 0.07153 C 0.01476 0.07338 0.02691 0.06551 0.03177 0.0618 C 0.03664 0.0581 0.0415 0.04861 0.04323 0.0493 C 0.04497 0.05 0.04358 0.06204 0.04271 0.06597 C 0.04184 0.06991 0.03785 0.0706 0.03802 0.07268 C 0.0382 0.07477 0.04271 0.07685 0.04393 0.07801 " pathEditMode="relative" rAng="0" ptsTypes="aaaaaaaaa">
                                      <p:cBhvr>
                                        <p:cTn id="112" dur="500" fill="hold"/>
                                        <p:tgtEl>
                                          <p:spTgt spid="70937"/>
                                        </p:tgtEl>
                                        <p:attrNameLst>
                                          <p:attrName>ppt_x</p:attrName>
                                          <p:attrName>ppt_y</p:attrName>
                                        </p:attrNameLst>
                                      </p:cBhvr>
                                      <p:rCtr x="22" y="39"/>
                                    </p:animMotion>
                                  </p:childTnLst>
                                </p:cTn>
                              </p:par>
                            </p:childTnLst>
                          </p:cTn>
                        </p:par>
                        <p:par>
                          <p:cTn id="113" fill="hold" nodeType="afterGroup">
                            <p:stCondLst>
                              <p:cond delay="1500"/>
                            </p:stCondLst>
                            <p:childTnLst>
                              <p:par>
                                <p:cTn id="114" presetID="9" presetClass="entr" presetSubtype="0" fill="hold" nodeType="afterEffect">
                                  <p:stCondLst>
                                    <p:cond delay="0"/>
                                  </p:stCondLst>
                                  <p:childTnLst>
                                    <p:set>
                                      <p:cBhvr>
                                        <p:cTn id="115" dur="1" fill="hold">
                                          <p:stCondLst>
                                            <p:cond delay="0"/>
                                          </p:stCondLst>
                                        </p:cTn>
                                        <p:tgtEl>
                                          <p:spTgt spid="70938"/>
                                        </p:tgtEl>
                                        <p:attrNameLst>
                                          <p:attrName>style.visibility</p:attrName>
                                        </p:attrNameLst>
                                      </p:cBhvr>
                                      <p:to>
                                        <p:strVal val="visible"/>
                                      </p:to>
                                    </p:set>
                                    <p:animEffect transition="in" filter="dissolve">
                                      <p:cBhvr>
                                        <p:cTn id="116" dur="500"/>
                                        <p:tgtEl>
                                          <p:spTgt spid="70938"/>
                                        </p:tgtEl>
                                      </p:cBhvr>
                                    </p:animEffect>
                                  </p:childTnLst>
                                </p:cTn>
                              </p:par>
                              <p:par>
                                <p:cTn id="117" presetID="9" presetClass="exit" presetSubtype="0" fill="hold" nodeType="withEffect">
                                  <p:stCondLst>
                                    <p:cond delay="0"/>
                                  </p:stCondLst>
                                  <p:childTnLst>
                                    <p:animEffect transition="out" filter="dissolve">
                                      <p:cBhvr>
                                        <p:cTn id="118" dur="500"/>
                                        <p:tgtEl>
                                          <p:spTgt spid="70937"/>
                                        </p:tgtEl>
                                      </p:cBhvr>
                                    </p:animEffect>
                                    <p:set>
                                      <p:cBhvr>
                                        <p:cTn id="119" dur="1" fill="hold">
                                          <p:stCondLst>
                                            <p:cond delay="499"/>
                                          </p:stCondLst>
                                        </p:cTn>
                                        <p:tgtEl>
                                          <p:spTgt spid="70937"/>
                                        </p:tgtEl>
                                        <p:attrNameLst>
                                          <p:attrName>style.visibility</p:attrName>
                                        </p:attrNameLst>
                                      </p:cBhvr>
                                      <p:to>
                                        <p:strVal val="hidden"/>
                                      </p:to>
                                    </p:set>
                                  </p:childTnLst>
                                </p:cTn>
                              </p:par>
                            </p:childTnLst>
                          </p:cTn>
                        </p:par>
                        <p:par>
                          <p:cTn id="120" fill="hold" nodeType="afterGroup">
                            <p:stCondLst>
                              <p:cond delay="2000"/>
                            </p:stCondLst>
                            <p:childTnLst>
                              <p:par>
                                <p:cTn id="121" presetID="9" presetClass="entr" presetSubtype="0" fill="hold" grpId="0" nodeType="afterEffect">
                                  <p:stCondLst>
                                    <p:cond delay="0"/>
                                  </p:stCondLst>
                                  <p:childTnLst>
                                    <p:set>
                                      <p:cBhvr>
                                        <p:cTn id="122" dur="1" fill="hold">
                                          <p:stCondLst>
                                            <p:cond delay="0"/>
                                          </p:stCondLst>
                                        </p:cTn>
                                        <p:tgtEl>
                                          <p:spTgt spid="71199"/>
                                        </p:tgtEl>
                                        <p:attrNameLst>
                                          <p:attrName>style.visibility</p:attrName>
                                        </p:attrNameLst>
                                      </p:cBhvr>
                                      <p:to>
                                        <p:strVal val="visible"/>
                                      </p:to>
                                    </p:set>
                                    <p:animEffect transition="in" filter="dissolve">
                                      <p:cBhvr>
                                        <p:cTn id="123" dur="500"/>
                                        <p:tgtEl>
                                          <p:spTgt spid="71199"/>
                                        </p:tgtEl>
                                      </p:cBhvr>
                                    </p:animEffect>
                                  </p:childTnLst>
                                </p:cTn>
                              </p:par>
                            </p:childTnLst>
                          </p:cTn>
                        </p:par>
                        <p:par>
                          <p:cTn id="124" fill="hold" nodeType="afterGroup">
                            <p:stCondLst>
                              <p:cond delay="2500"/>
                            </p:stCondLst>
                            <p:childTnLst>
                              <p:par>
                                <p:cTn id="125" presetID="49" presetClass="path" presetSubtype="0" accel="50000" decel="50000" fill="hold" nodeType="afterEffect">
                                  <p:stCondLst>
                                    <p:cond delay="0"/>
                                  </p:stCondLst>
                                  <p:childTnLst>
                                    <p:animMotion origin="layout" path="M 0.00643 -0.00139 L 0.07361 0.04393 " pathEditMode="relative" rAng="0" ptsTypes="AA">
                                      <p:cBhvr>
                                        <p:cTn id="126" dur="2000" fill="hold"/>
                                        <p:tgtEl>
                                          <p:spTgt spid="70938"/>
                                        </p:tgtEl>
                                        <p:attrNameLst>
                                          <p:attrName>ppt_x</p:attrName>
                                          <p:attrName>ppt_y</p:attrName>
                                        </p:attrNameLst>
                                      </p:cBhvr>
                                      <p:rCtr x="34" y="23"/>
                                    </p:animMotion>
                                  </p:childTnLst>
                                </p:cTn>
                              </p:par>
                            </p:childTnLst>
                          </p:cTn>
                        </p:par>
                        <p:par>
                          <p:cTn id="127" fill="hold" nodeType="afterGroup">
                            <p:stCondLst>
                              <p:cond delay="4500"/>
                            </p:stCondLst>
                            <p:childTnLst>
                              <p:par>
                                <p:cTn id="128" presetID="9" presetClass="exit" presetSubtype="0" fill="hold" nodeType="afterEffect">
                                  <p:stCondLst>
                                    <p:cond delay="0"/>
                                  </p:stCondLst>
                                  <p:childTnLst>
                                    <p:animEffect transition="out" filter="dissolve">
                                      <p:cBhvr>
                                        <p:cTn id="129" dur="500"/>
                                        <p:tgtEl>
                                          <p:spTgt spid="70938"/>
                                        </p:tgtEl>
                                      </p:cBhvr>
                                    </p:animEffect>
                                    <p:set>
                                      <p:cBhvr>
                                        <p:cTn id="130" dur="1" fill="hold">
                                          <p:stCondLst>
                                            <p:cond delay="499"/>
                                          </p:stCondLst>
                                        </p:cTn>
                                        <p:tgtEl>
                                          <p:spTgt spid="70938"/>
                                        </p:tgtEl>
                                        <p:attrNameLst>
                                          <p:attrName>style.visibility</p:attrName>
                                        </p:attrNameLst>
                                      </p:cBhvr>
                                      <p:to>
                                        <p:strVal val="hidden"/>
                                      </p:to>
                                    </p:set>
                                  </p:childTnLst>
                                </p:cTn>
                              </p:par>
                              <p:par>
                                <p:cTn id="131" presetID="9" presetClass="entr" presetSubtype="0" fill="hold" nodeType="withEffect">
                                  <p:stCondLst>
                                    <p:cond delay="0"/>
                                  </p:stCondLst>
                                  <p:childTnLst>
                                    <p:set>
                                      <p:cBhvr>
                                        <p:cTn id="132" dur="1" fill="hold">
                                          <p:stCondLst>
                                            <p:cond delay="0"/>
                                          </p:stCondLst>
                                        </p:cTn>
                                        <p:tgtEl>
                                          <p:spTgt spid="33132"/>
                                        </p:tgtEl>
                                        <p:attrNameLst>
                                          <p:attrName>style.visibility</p:attrName>
                                        </p:attrNameLst>
                                      </p:cBhvr>
                                      <p:to>
                                        <p:strVal val="visible"/>
                                      </p:to>
                                    </p:set>
                                    <p:animEffect transition="in" filter="dissolve">
                                      <p:cBhvr>
                                        <p:cTn id="133" dur="500"/>
                                        <p:tgtEl>
                                          <p:spTgt spid="33132"/>
                                        </p:tgtEl>
                                      </p:cBhvr>
                                    </p:animEffect>
                                  </p:childTnLst>
                                </p:cTn>
                              </p:par>
                              <p:par>
                                <p:cTn id="134" presetID="9" presetClass="exit" presetSubtype="0" fill="hold" grpId="1" nodeType="withEffect">
                                  <p:stCondLst>
                                    <p:cond delay="0"/>
                                  </p:stCondLst>
                                  <p:childTnLst>
                                    <p:animEffect transition="out" filter="dissolve">
                                      <p:cBhvr>
                                        <p:cTn id="135" dur="500"/>
                                        <p:tgtEl>
                                          <p:spTgt spid="71193"/>
                                        </p:tgtEl>
                                      </p:cBhvr>
                                    </p:animEffect>
                                    <p:set>
                                      <p:cBhvr>
                                        <p:cTn id="136" dur="1" fill="hold">
                                          <p:stCondLst>
                                            <p:cond delay="499"/>
                                          </p:stCondLst>
                                        </p:cTn>
                                        <p:tgtEl>
                                          <p:spTgt spid="71193"/>
                                        </p:tgtEl>
                                        <p:attrNameLst>
                                          <p:attrName>style.visibility</p:attrName>
                                        </p:attrNameLst>
                                      </p:cBhvr>
                                      <p:to>
                                        <p:strVal val="hidden"/>
                                      </p:to>
                                    </p:set>
                                  </p:childTnLst>
                                </p:cTn>
                              </p:par>
                            </p:childTnLst>
                          </p:cTn>
                        </p:par>
                        <p:par>
                          <p:cTn id="137" fill="hold" nodeType="afterGroup">
                            <p:stCondLst>
                              <p:cond delay="5000"/>
                            </p:stCondLst>
                            <p:childTnLst>
                              <p:par>
                                <p:cTn id="138" presetID="9" presetClass="entr" presetSubtype="0" fill="hold" grpId="0" nodeType="afterEffect">
                                  <p:stCondLst>
                                    <p:cond delay="0"/>
                                  </p:stCondLst>
                                  <p:childTnLst>
                                    <p:set>
                                      <p:cBhvr>
                                        <p:cTn id="139" dur="1" fill="hold">
                                          <p:stCondLst>
                                            <p:cond delay="0"/>
                                          </p:stCondLst>
                                        </p:cTn>
                                        <p:tgtEl>
                                          <p:spTgt spid="71059"/>
                                        </p:tgtEl>
                                        <p:attrNameLst>
                                          <p:attrName>style.visibility</p:attrName>
                                        </p:attrNameLst>
                                      </p:cBhvr>
                                      <p:to>
                                        <p:strVal val="visible"/>
                                      </p:to>
                                    </p:set>
                                    <p:animEffect transition="in" filter="dissolve">
                                      <p:cBhvr>
                                        <p:cTn id="140" dur="500"/>
                                        <p:tgtEl>
                                          <p:spTgt spid="71059"/>
                                        </p:tgtEl>
                                      </p:cBhvr>
                                    </p:animEffect>
                                  </p:childTnLst>
                                  <p:subTnLst>
                                    <p:audio>
                                      <p:cMediaNode>
                                        <p:cTn display="0" masterRel="sameClick">
                                          <p:stCondLst>
                                            <p:cond evt="begin" delay="0">
                                              <p:tn val="138"/>
                                            </p:cond>
                                          </p:stCondLst>
                                          <p:endCondLst>
                                            <p:cond evt="onStopAudio" delay="0">
                                              <p:tgtEl>
                                                <p:sldTgt/>
                                              </p:tgtEl>
                                            </p:cond>
                                          </p:endCondLst>
                                        </p:cTn>
                                        <p:tgtEl>
                                          <p:sndTgt r:embed="rId3" name="bomb.wav"/>
                                        </p:tgtEl>
                                      </p:cMediaNode>
                                    </p:audio>
                                  </p:subTnLst>
                                </p:cTn>
                              </p:par>
                            </p:childTnLst>
                          </p:cTn>
                        </p:par>
                        <p:par>
                          <p:cTn id="141" fill="hold" nodeType="afterGroup">
                            <p:stCondLst>
                              <p:cond delay="5500"/>
                            </p:stCondLst>
                            <p:childTnLst>
                              <p:par>
                                <p:cTn id="142" presetID="9" presetClass="exit" presetSubtype="0" fill="hold" nodeType="afterEffect">
                                  <p:stCondLst>
                                    <p:cond delay="0"/>
                                  </p:stCondLst>
                                  <p:childTnLst>
                                    <p:animEffect transition="out" filter="dissolve">
                                      <p:cBhvr>
                                        <p:cTn id="143" dur="500"/>
                                        <p:tgtEl>
                                          <p:spTgt spid="33132"/>
                                        </p:tgtEl>
                                      </p:cBhvr>
                                    </p:animEffect>
                                    <p:set>
                                      <p:cBhvr>
                                        <p:cTn id="144" dur="1" fill="hold">
                                          <p:stCondLst>
                                            <p:cond delay="499"/>
                                          </p:stCondLst>
                                        </p:cTn>
                                        <p:tgtEl>
                                          <p:spTgt spid="33132"/>
                                        </p:tgtEl>
                                        <p:attrNameLst>
                                          <p:attrName>style.visibility</p:attrName>
                                        </p:attrNameLst>
                                      </p:cBhvr>
                                      <p:to>
                                        <p:strVal val="hidden"/>
                                      </p:to>
                                    </p:set>
                                  </p:childTnLst>
                                </p:cTn>
                              </p:par>
                              <p:par>
                                <p:cTn id="145" presetID="9" presetClass="exit" presetSubtype="0" fill="hold" grpId="1" nodeType="withEffect">
                                  <p:stCondLst>
                                    <p:cond delay="0"/>
                                  </p:stCondLst>
                                  <p:childTnLst>
                                    <p:animEffect transition="out" filter="dissolve">
                                      <p:cBhvr>
                                        <p:cTn id="146" dur="500"/>
                                        <p:tgtEl>
                                          <p:spTgt spid="71191"/>
                                        </p:tgtEl>
                                      </p:cBhvr>
                                    </p:animEffect>
                                    <p:set>
                                      <p:cBhvr>
                                        <p:cTn id="147" dur="1" fill="hold">
                                          <p:stCondLst>
                                            <p:cond delay="499"/>
                                          </p:stCondLst>
                                        </p:cTn>
                                        <p:tgtEl>
                                          <p:spTgt spid="71191"/>
                                        </p:tgtEl>
                                        <p:attrNameLst>
                                          <p:attrName>style.visibility</p:attrName>
                                        </p:attrNameLst>
                                      </p:cBhvr>
                                      <p:to>
                                        <p:strVal val="hidden"/>
                                      </p:to>
                                    </p:set>
                                  </p:childTnLst>
                                </p:cTn>
                              </p:par>
                              <p:par>
                                <p:cTn id="148" presetID="9" presetClass="entr" presetSubtype="0" fill="hold" nodeType="withEffect">
                                  <p:stCondLst>
                                    <p:cond delay="0"/>
                                  </p:stCondLst>
                                  <p:childTnLst>
                                    <p:set>
                                      <p:cBhvr>
                                        <p:cTn id="149" dur="1" fill="hold">
                                          <p:stCondLst>
                                            <p:cond delay="0"/>
                                          </p:stCondLst>
                                        </p:cTn>
                                        <p:tgtEl>
                                          <p:spTgt spid="33340"/>
                                        </p:tgtEl>
                                        <p:attrNameLst>
                                          <p:attrName>style.visibility</p:attrName>
                                        </p:attrNameLst>
                                      </p:cBhvr>
                                      <p:to>
                                        <p:strVal val="visible"/>
                                      </p:to>
                                    </p:set>
                                    <p:animEffect transition="in" filter="dissolve">
                                      <p:cBhvr>
                                        <p:cTn id="150" dur="500"/>
                                        <p:tgtEl>
                                          <p:spTgt spid="33340"/>
                                        </p:tgtEl>
                                      </p:cBhvr>
                                    </p:animEffect>
                                  </p:childTnLst>
                                </p:cTn>
                              </p:par>
                              <p:par>
                                <p:cTn id="151" presetID="9" presetClass="entr" presetSubtype="0" fill="hold" nodeType="withEffect">
                                  <p:stCondLst>
                                    <p:cond delay="0"/>
                                  </p:stCondLst>
                                  <p:childTnLst>
                                    <p:set>
                                      <p:cBhvr>
                                        <p:cTn id="152" dur="1" fill="hold">
                                          <p:stCondLst>
                                            <p:cond delay="0"/>
                                          </p:stCondLst>
                                        </p:cTn>
                                        <p:tgtEl>
                                          <p:spTgt spid="33341"/>
                                        </p:tgtEl>
                                        <p:attrNameLst>
                                          <p:attrName>style.visibility</p:attrName>
                                        </p:attrNameLst>
                                      </p:cBhvr>
                                      <p:to>
                                        <p:strVal val="visible"/>
                                      </p:to>
                                    </p:set>
                                    <p:animEffect transition="in" filter="dissolve">
                                      <p:cBhvr>
                                        <p:cTn id="153" dur="500"/>
                                        <p:tgtEl>
                                          <p:spTgt spid="33341"/>
                                        </p:tgtEl>
                                      </p:cBhvr>
                                    </p:animEffect>
                                  </p:childTnLst>
                                </p:cTn>
                              </p:par>
                              <p:par>
                                <p:cTn id="154" presetID="63" presetClass="path" presetSubtype="0" accel="50000" decel="50000" fill="hold" nodeType="withEffect">
                                  <p:stCondLst>
                                    <p:cond delay="0"/>
                                  </p:stCondLst>
                                  <p:childTnLst>
                                    <p:animMotion origin="layout" path="M 1.11111E-6 -7.51445E-7 L 0.21198 -0.02104 " pathEditMode="relative" rAng="0" ptsTypes="AA">
                                      <p:cBhvr>
                                        <p:cTn id="155" dur="2000" fill="hold"/>
                                        <p:tgtEl>
                                          <p:spTgt spid="33250"/>
                                        </p:tgtEl>
                                        <p:attrNameLst>
                                          <p:attrName>ppt_x</p:attrName>
                                          <p:attrName>ppt_y</p:attrName>
                                        </p:attrNameLst>
                                      </p:cBhvr>
                                      <p:rCtr x="106" y="-11"/>
                                    </p:animMotion>
                                  </p:childTnLst>
                                </p:cTn>
                              </p:par>
                              <p:par>
                                <p:cTn id="156" presetID="56" presetClass="path" presetSubtype="0" accel="50000" decel="50000" fill="hold" nodeType="withEffect">
                                  <p:stCondLst>
                                    <p:cond delay="0"/>
                                  </p:stCondLst>
                                  <p:childTnLst>
                                    <p:animMotion origin="layout" path="M -0.08334 0.1808 L 2.5E-6 4.62428E-6 " pathEditMode="relative" rAng="0" ptsTypes="AA">
                                      <p:cBhvr>
                                        <p:cTn id="157" dur="2000" spd="-100000" fill="hold"/>
                                        <p:tgtEl>
                                          <p:spTgt spid="33307"/>
                                        </p:tgtEl>
                                        <p:attrNameLst>
                                          <p:attrName>ppt_x</p:attrName>
                                          <p:attrName>ppt_y</p:attrName>
                                        </p:attrNameLst>
                                      </p:cBhvr>
                                      <p:rCtr x="42" y="-90"/>
                                    </p:animMotion>
                                  </p:childTnLst>
                                </p:cTn>
                              </p:par>
                              <p:par>
                                <p:cTn id="158" presetID="56" presetClass="path" presetSubtype="0" accel="50000" decel="50000" fill="hold" nodeType="withEffect">
                                  <p:stCondLst>
                                    <p:cond delay="0"/>
                                  </p:stCondLst>
                                  <p:childTnLst>
                                    <p:animMotion origin="layout" path="M -0.11024 -0.12601 L 1.11111E-6 -3.12139E-6 " pathEditMode="relative" rAng="0" ptsTypes="AA">
                                      <p:cBhvr>
                                        <p:cTn id="159" dur="5000" fill="hold"/>
                                        <p:tgtEl>
                                          <p:spTgt spid="33340"/>
                                        </p:tgtEl>
                                        <p:attrNameLst>
                                          <p:attrName>ppt_x</p:attrName>
                                          <p:attrName>ppt_y</p:attrName>
                                        </p:attrNameLst>
                                      </p:cBhvr>
                                      <p:rCtr x="55" y="63"/>
                                    </p:animMotion>
                                  </p:childTnLst>
                                </p:cTn>
                              </p:par>
                              <p:par>
                                <p:cTn id="160" presetID="35" presetClass="path" presetSubtype="0" accel="50000" decel="50000" fill="hold" nodeType="withEffect">
                                  <p:stCondLst>
                                    <p:cond delay="0"/>
                                  </p:stCondLst>
                                  <p:childTnLst>
                                    <p:animMotion origin="layout" path="M 0.32534 -0.05619 L -0.004 -0.00763 " pathEditMode="relative" rAng="0" ptsTypes="AA">
                                      <p:cBhvr>
                                        <p:cTn id="161" dur="2000" fill="hold"/>
                                        <p:tgtEl>
                                          <p:spTgt spid="33341"/>
                                        </p:tgtEl>
                                        <p:attrNameLst>
                                          <p:attrName>ppt_x</p:attrName>
                                          <p:attrName>ppt_y</p:attrName>
                                        </p:attrNameLst>
                                      </p:cBhvr>
                                      <p:rCtr x="-165" y="24"/>
                                    </p:animMotion>
                                  </p:childTnLst>
                                </p:cTn>
                              </p:par>
                            </p:childTnLst>
                          </p:cTn>
                        </p:par>
                        <p:par>
                          <p:cTn id="162" fill="hold" nodeType="afterGroup">
                            <p:stCondLst>
                              <p:cond delay="10500"/>
                            </p:stCondLst>
                            <p:childTnLst>
                              <p:par>
                                <p:cTn id="163" presetID="9" presetClass="entr" presetSubtype="0" fill="hold" grpId="0" nodeType="afterEffect">
                                  <p:stCondLst>
                                    <p:cond delay="0"/>
                                  </p:stCondLst>
                                  <p:childTnLst>
                                    <p:set>
                                      <p:cBhvr>
                                        <p:cTn id="164" dur="1" fill="hold">
                                          <p:stCondLst>
                                            <p:cond delay="0"/>
                                          </p:stCondLst>
                                        </p:cTn>
                                        <p:tgtEl>
                                          <p:spTgt spid="71195"/>
                                        </p:tgtEl>
                                        <p:attrNameLst>
                                          <p:attrName>style.visibility</p:attrName>
                                        </p:attrNameLst>
                                      </p:cBhvr>
                                      <p:to>
                                        <p:strVal val="visible"/>
                                      </p:to>
                                    </p:set>
                                    <p:animEffect transition="in" filter="dissolve">
                                      <p:cBhvr>
                                        <p:cTn id="165" dur="500"/>
                                        <p:tgtEl>
                                          <p:spTgt spid="71195"/>
                                        </p:tgtEl>
                                      </p:cBhvr>
                                    </p:animEffect>
                                  </p:childTnLst>
                                </p:cTn>
                              </p:par>
                            </p:childTnLst>
                          </p:cTn>
                        </p:par>
                        <p:par>
                          <p:cTn id="166" fill="hold" nodeType="afterGroup">
                            <p:stCondLst>
                              <p:cond delay="11000"/>
                            </p:stCondLst>
                            <p:childTnLst>
                              <p:par>
                                <p:cTn id="167" presetID="9" presetClass="entr" presetSubtype="0" fill="hold" grpId="0" nodeType="afterEffect">
                                  <p:stCondLst>
                                    <p:cond delay="0"/>
                                  </p:stCondLst>
                                  <p:childTnLst>
                                    <p:set>
                                      <p:cBhvr>
                                        <p:cTn id="168" dur="1" fill="hold">
                                          <p:stCondLst>
                                            <p:cond delay="0"/>
                                          </p:stCondLst>
                                        </p:cTn>
                                        <p:tgtEl>
                                          <p:spTgt spid="71194"/>
                                        </p:tgtEl>
                                        <p:attrNameLst>
                                          <p:attrName>style.visibility</p:attrName>
                                        </p:attrNameLst>
                                      </p:cBhvr>
                                      <p:to>
                                        <p:strVal val="visible"/>
                                      </p:to>
                                    </p:set>
                                    <p:animEffect transition="in" filter="dissolve">
                                      <p:cBhvr>
                                        <p:cTn id="169" dur="500"/>
                                        <p:tgtEl>
                                          <p:spTgt spid="71194"/>
                                        </p:tgtEl>
                                      </p:cBhvr>
                                    </p:animEffect>
                                  </p:childTnLst>
                                </p:cTn>
                              </p:par>
                            </p:childTnLst>
                          </p:cTn>
                        </p:par>
                        <p:par>
                          <p:cTn id="170" fill="hold" nodeType="afterGroup">
                            <p:stCondLst>
                              <p:cond delay="11500"/>
                            </p:stCondLst>
                            <p:childTnLst>
                              <p:par>
                                <p:cTn id="171" presetID="9" presetClass="entr" presetSubtype="0" fill="hold" nodeType="afterEffect">
                                  <p:stCondLst>
                                    <p:cond delay="0"/>
                                  </p:stCondLst>
                                  <p:childTnLst>
                                    <p:set>
                                      <p:cBhvr>
                                        <p:cTn id="172" dur="1" fill="hold">
                                          <p:stCondLst>
                                            <p:cond delay="0"/>
                                          </p:stCondLst>
                                        </p:cTn>
                                        <p:tgtEl>
                                          <p:spTgt spid="33342"/>
                                        </p:tgtEl>
                                        <p:attrNameLst>
                                          <p:attrName>style.visibility</p:attrName>
                                        </p:attrNameLst>
                                      </p:cBhvr>
                                      <p:to>
                                        <p:strVal val="visible"/>
                                      </p:to>
                                    </p:set>
                                    <p:animEffect transition="in" filter="dissolve">
                                      <p:cBhvr>
                                        <p:cTn id="173" dur="500"/>
                                        <p:tgtEl>
                                          <p:spTgt spid="33342"/>
                                        </p:tgtEl>
                                      </p:cBhvr>
                                    </p:animEffect>
                                  </p:childTnLst>
                                </p:cTn>
                              </p:par>
                              <p:par>
                                <p:cTn id="174" presetID="9" presetClass="exit" presetSubtype="0" fill="hold" nodeType="withEffect">
                                  <p:stCondLst>
                                    <p:cond delay="0"/>
                                  </p:stCondLst>
                                  <p:childTnLst>
                                    <p:animEffect transition="out" filter="dissolve">
                                      <p:cBhvr>
                                        <p:cTn id="175" dur="500"/>
                                        <p:tgtEl>
                                          <p:spTgt spid="33307"/>
                                        </p:tgtEl>
                                      </p:cBhvr>
                                    </p:animEffect>
                                    <p:set>
                                      <p:cBhvr>
                                        <p:cTn id="176" dur="1" fill="hold">
                                          <p:stCondLst>
                                            <p:cond delay="499"/>
                                          </p:stCondLst>
                                        </p:cTn>
                                        <p:tgtEl>
                                          <p:spTgt spid="33307"/>
                                        </p:tgtEl>
                                        <p:attrNameLst>
                                          <p:attrName>style.visibility</p:attrName>
                                        </p:attrNameLst>
                                      </p:cBhvr>
                                      <p:to>
                                        <p:strVal val="hidden"/>
                                      </p:to>
                                    </p:set>
                                  </p:childTnLst>
                                </p:cTn>
                              </p:par>
                              <p:par>
                                <p:cTn id="177" presetID="9" presetClass="entr" presetSubtype="0" fill="hold" nodeType="withEffect">
                                  <p:stCondLst>
                                    <p:cond delay="0"/>
                                  </p:stCondLst>
                                  <p:childTnLst>
                                    <p:set>
                                      <p:cBhvr>
                                        <p:cTn id="178" dur="1" fill="hold">
                                          <p:stCondLst>
                                            <p:cond delay="0"/>
                                          </p:stCondLst>
                                        </p:cTn>
                                        <p:tgtEl>
                                          <p:spTgt spid="70929"/>
                                        </p:tgtEl>
                                        <p:attrNameLst>
                                          <p:attrName>style.visibility</p:attrName>
                                        </p:attrNameLst>
                                      </p:cBhvr>
                                      <p:to>
                                        <p:strVal val="visible"/>
                                      </p:to>
                                    </p:set>
                                    <p:animEffect transition="in" filter="dissolve">
                                      <p:cBhvr>
                                        <p:cTn id="179" dur="500"/>
                                        <p:tgtEl>
                                          <p:spTgt spid="70929"/>
                                        </p:tgtEl>
                                      </p:cBhvr>
                                    </p:animEffect>
                                  </p:childTnLst>
                                </p:cTn>
                              </p:par>
                              <p:par>
                                <p:cTn id="180" presetID="9" presetClass="exit" presetSubtype="0" fill="hold" nodeType="withEffect">
                                  <p:stCondLst>
                                    <p:cond delay="0"/>
                                  </p:stCondLst>
                                  <p:childTnLst>
                                    <p:animEffect transition="out" filter="dissolve">
                                      <p:cBhvr>
                                        <p:cTn id="181" dur="500"/>
                                        <p:tgtEl>
                                          <p:spTgt spid="33250"/>
                                        </p:tgtEl>
                                      </p:cBhvr>
                                    </p:animEffect>
                                    <p:set>
                                      <p:cBhvr>
                                        <p:cTn id="182" dur="1" fill="hold">
                                          <p:stCondLst>
                                            <p:cond delay="499"/>
                                          </p:stCondLst>
                                        </p:cTn>
                                        <p:tgtEl>
                                          <p:spTgt spid="33250"/>
                                        </p:tgtEl>
                                        <p:attrNameLst>
                                          <p:attrName>style.visibility</p:attrName>
                                        </p:attrNameLst>
                                      </p:cBhvr>
                                      <p:to>
                                        <p:strVal val="hidden"/>
                                      </p:to>
                                    </p:set>
                                  </p:childTnLst>
                                </p:cTn>
                              </p:par>
                            </p:childTnLst>
                          </p:cTn>
                        </p:par>
                        <p:par>
                          <p:cTn id="183" fill="hold" nodeType="afterGroup">
                            <p:stCondLst>
                              <p:cond delay="12000"/>
                            </p:stCondLst>
                            <p:childTnLst>
                              <p:par>
                                <p:cTn id="184" presetID="9" presetClass="exit" presetSubtype="0" fill="hold" grpId="1" nodeType="afterEffect">
                                  <p:stCondLst>
                                    <p:cond delay="0"/>
                                  </p:stCondLst>
                                  <p:childTnLst>
                                    <p:animEffect transition="out" filter="dissolve">
                                      <p:cBhvr>
                                        <p:cTn id="185" dur="500"/>
                                        <p:tgtEl>
                                          <p:spTgt spid="71059"/>
                                        </p:tgtEl>
                                      </p:cBhvr>
                                    </p:animEffect>
                                    <p:set>
                                      <p:cBhvr>
                                        <p:cTn id="186" dur="1" fill="hold">
                                          <p:stCondLst>
                                            <p:cond delay="499"/>
                                          </p:stCondLst>
                                        </p:cTn>
                                        <p:tgtEl>
                                          <p:spTgt spid="710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06" grpId="0" animBg="1"/>
      <p:bldP spid="70924" grpId="0"/>
      <p:bldP spid="70924" grpId="1"/>
      <p:bldP spid="71059" grpId="0" animBg="1"/>
      <p:bldP spid="71059" grpId="1" animBg="1"/>
      <p:bldP spid="71191" grpId="0"/>
      <p:bldP spid="71191" grpId="1"/>
      <p:bldP spid="71192" grpId="0" animBg="1"/>
      <p:bldP spid="71192" grpId="1" animBg="1"/>
      <p:bldP spid="71193" grpId="0"/>
      <p:bldP spid="71193" grpId="1"/>
      <p:bldP spid="71193" grpId="2"/>
      <p:bldP spid="71194" grpId="0"/>
      <p:bldP spid="71195" grpId="0"/>
      <p:bldP spid="71196" grpId="0"/>
      <p:bldP spid="71197" grpId="0" animBg="1"/>
      <p:bldP spid="71199" grpId="0"/>
      <p:bldP spid="712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344DDC87-2369-4B8C-A055-302A73096814}" type="slidenum">
              <a:rPr lang="en-GB" smtClean="0"/>
              <a:pPr/>
              <a:t>34</a:t>
            </a:fld>
            <a:endParaRPr lang="en-GB" smtClean="0"/>
          </a:p>
        </p:txBody>
      </p:sp>
      <p:sp>
        <p:nvSpPr>
          <p:cNvPr id="38915" name="Rectangle 2"/>
          <p:cNvSpPr>
            <a:spLocks noGrp="1" noChangeArrowheads="1"/>
          </p:cNvSpPr>
          <p:nvPr>
            <p:ph type="ctrTitle"/>
          </p:nvPr>
        </p:nvSpPr>
        <p:spPr>
          <a:xfrm>
            <a:off x="503238" y="85725"/>
            <a:ext cx="7772400" cy="889000"/>
          </a:xfrm>
        </p:spPr>
        <p:txBody>
          <a:bodyPr/>
          <a:lstStyle/>
          <a:p>
            <a:pPr marL="533400" indent="-533400" eaLnBrk="1" hangingPunct="1"/>
            <a:r>
              <a:rPr lang="en-GB" sz="3200" smtClean="0"/>
              <a:t>NUCLEAR POWER</a:t>
            </a:r>
            <a:br>
              <a:rPr lang="en-GB" sz="3200" smtClean="0"/>
            </a:br>
            <a:endParaRPr lang="en-GB" sz="3200" smtClean="0"/>
          </a:p>
        </p:txBody>
      </p:sp>
      <p:sp>
        <p:nvSpPr>
          <p:cNvPr id="130051" name="Rectangle 3"/>
          <p:cNvSpPr>
            <a:spLocks noGrp="1" noChangeArrowheads="1"/>
          </p:cNvSpPr>
          <p:nvPr>
            <p:ph type="subTitle" idx="1"/>
          </p:nvPr>
        </p:nvSpPr>
        <p:spPr>
          <a:xfrm>
            <a:off x="893763" y="706438"/>
            <a:ext cx="7431087" cy="5875337"/>
          </a:xfrm>
        </p:spPr>
        <p:txBody>
          <a:bodyPr/>
          <a:lstStyle/>
          <a:p>
            <a:pPr marL="609600" indent="-609600" algn="l" eaLnBrk="1" hangingPunct="1">
              <a:lnSpc>
                <a:spcPct val="90000"/>
              </a:lnSpc>
            </a:pPr>
            <a:r>
              <a:rPr lang="en-GB" sz="2800" smtClean="0"/>
              <a:t>Background Introduction</a:t>
            </a:r>
          </a:p>
          <a:p>
            <a:pPr marL="609600" indent="-609600" algn="l" eaLnBrk="1" hangingPunct="1">
              <a:lnSpc>
                <a:spcPct val="90000"/>
              </a:lnSpc>
              <a:buFont typeface="Times New Roman" pitchFamily="18" charset="0"/>
              <a:buAutoNum type="arabicPeriod"/>
            </a:pPr>
            <a:r>
              <a:rPr lang="en-GB" sz="2800" smtClean="0"/>
              <a:t>Nature of Radioactivity </a:t>
            </a:r>
          </a:p>
          <a:p>
            <a:pPr marL="609600" indent="-609600" algn="l" eaLnBrk="1" hangingPunct="1">
              <a:lnSpc>
                <a:spcPct val="90000"/>
              </a:lnSpc>
              <a:buFont typeface="Times New Roman" pitchFamily="18" charset="0"/>
              <a:buAutoNum type="arabicPeriod"/>
            </a:pPr>
            <a:r>
              <a:rPr lang="en-GB" sz="2800" smtClean="0">
                <a:solidFill>
                  <a:srgbClr val="FF0000"/>
                </a:solidFill>
              </a:rPr>
              <a:t>Fission Reactors</a:t>
            </a:r>
          </a:p>
          <a:p>
            <a:pPr marL="990600" lvl="1" indent="-533400" algn="l" eaLnBrk="1" hangingPunct="1">
              <a:lnSpc>
                <a:spcPct val="80000"/>
              </a:lnSpc>
              <a:buFontTx/>
              <a:buAutoNum type="alphaLcParenR"/>
            </a:pPr>
            <a:r>
              <a:rPr lang="en-GB" sz="2400" smtClean="0">
                <a:solidFill>
                  <a:srgbClr val="0033CC"/>
                </a:solidFill>
              </a:rPr>
              <a:t>General Introduction</a:t>
            </a:r>
          </a:p>
          <a:p>
            <a:pPr marL="990600" lvl="1" indent="-533400" algn="l" eaLnBrk="1" hangingPunct="1">
              <a:lnSpc>
                <a:spcPct val="80000"/>
              </a:lnSpc>
              <a:buFontTx/>
              <a:buAutoNum type="alphaLcParenR"/>
            </a:pPr>
            <a:r>
              <a:rPr lang="en-GB" sz="2400" smtClean="0">
                <a:solidFill>
                  <a:srgbClr val="0033CC"/>
                </a:solidFill>
              </a:rPr>
              <a:t>MAGNOX Reactors</a:t>
            </a:r>
          </a:p>
          <a:p>
            <a:pPr marL="990600" lvl="1" indent="-533400" algn="l" eaLnBrk="1" hangingPunct="1">
              <a:lnSpc>
                <a:spcPct val="80000"/>
              </a:lnSpc>
              <a:buFontTx/>
              <a:buAutoNum type="alphaLcParenR"/>
            </a:pPr>
            <a:r>
              <a:rPr lang="en-GB" sz="2400" smtClean="0">
                <a:solidFill>
                  <a:srgbClr val="0033CC"/>
                </a:solidFill>
              </a:rPr>
              <a:t>AGR Reactors</a:t>
            </a:r>
          </a:p>
          <a:p>
            <a:pPr marL="990600" lvl="1" indent="-533400" algn="l" eaLnBrk="1" hangingPunct="1">
              <a:lnSpc>
                <a:spcPct val="80000"/>
              </a:lnSpc>
              <a:buFontTx/>
              <a:buAutoNum type="alphaLcParenR"/>
            </a:pPr>
            <a:r>
              <a:rPr lang="en-GB" sz="2400" smtClean="0">
                <a:solidFill>
                  <a:srgbClr val="0033CC"/>
                </a:solidFill>
              </a:rPr>
              <a:t>CANDU Reactors</a:t>
            </a:r>
          </a:p>
          <a:p>
            <a:pPr marL="990600" lvl="1" indent="-533400" algn="l" eaLnBrk="1" hangingPunct="1">
              <a:lnSpc>
                <a:spcPct val="80000"/>
              </a:lnSpc>
              <a:buFontTx/>
              <a:buAutoNum type="alphaLcParenR"/>
            </a:pPr>
            <a:r>
              <a:rPr lang="en-GB" sz="2400" smtClean="0">
                <a:solidFill>
                  <a:srgbClr val="0033CC"/>
                </a:solidFill>
              </a:rPr>
              <a:t>PWRs</a:t>
            </a:r>
          </a:p>
          <a:p>
            <a:pPr marL="990600" lvl="1" indent="-533400" algn="l" eaLnBrk="1" hangingPunct="1">
              <a:lnSpc>
                <a:spcPct val="80000"/>
              </a:lnSpc>
              <a:buFontTx/>
              <a:buAutoNum type="alphaLcParenR"/>
            </a:pPr>
            <a:r>
              <a:rPr lang="en-GB" sz="2400" smtClean="0">
                <a:solidFill>
                  <a:srgbClr val="0033CC"/>
                </a:solidFill>
              </a:rPr>
              <a:t>BWRs</a:t>
            </a:r>
          </a:p>
          <a:p>
            <a:pPr marL="990600" lvl="1" indent="-533400" algn="l" eaLnBrk="1" hangingPunct="1">
              <a:lnSpc>
                <a:spcPct val="80000"/>
              </a:lnSpc>
              <a:buFontTx/>
              <a:buAutoNum type="alphaLcParenR"/>
            </a:pPr>
            <a:r>
              <a:rPr lang="en-GB" sz="2400" smtClean="0">
                <a:solidFill>
                  <a:srgbClr val="0033CC"/>
                </a:solidFill>
              </a:rPr>
              <a:t>RMBK/ LWGRs</a:t>
            </a:r>
          </a:p>
          <a:p>
            <a:pPr marL="990600" lvl="1" indent="-533400" algn="l" eaLnBrk="1" hangingPunct="1">
              <a:lnSpc>
                <a:spcPct val="80000"/>
              </a:lnSpc>
              <a:buFontTx/>
              <a:buAutoNum type="alphaLcParenR"/>
            </a:pPr>
            <a:r>
              <a:rPr lang="en-GB" sz="2400" smtClean="0">
                <a:solidFill>
                  <a:srgbClr val="0033CC"/>
                </a:solidFill>
              </a:rPr>
              <a:t>FBRs</a:t>
            </a:r>
          </a:p>
          <a:p>
            <a:pPr marL="990600" lvl="1" indent="-533400" algn="l" eaLnBrk="1" hangingPunct="1">
              <a:lnSpc>
                <a:spcPct val="80000"/>
              </a:lnSpc>
              <a:buFontTx/>
              <a:buAutoNum type="alphaLcParenR"/>
            </a:pPr>
            <a:r>
              <a:rPr lang="en-GB" sz="2400" smtClean="0">
                <a:solidFill>
                  <a:srgbClr val="0033CC"/>
                </a:solidFill>
              </a:rPr>
              <a:t>Generation 3 Reactors</a:t>
            </a:r>
          </a:p>
          <a:p>
            <a:pPr marL="990600" lvl="1" indent="-533400" algn="l" eaLnBrk="1" hangingPunct="1">
              <a:lnSpc>
                <a:spcPct val="80000"/>
              </a:lnSpc>
              <a:buFontTx/>
              <a:buAutoNum type="alphaLcParenR"/>
            </a:pPr>
            <a:r>
              <a:rPr lang="en-GB" sz="2400" smtClean="0">
                <a:solidFill>
                  <a:srgbClr val="0033CC"/>
                </a:solidFill>
              </a:rPr>
              <a:t>Generation 3+ Reactors (if time)</a:t>
            </a:r>
          </a:p>
        </p:txBody>
      </p:sp>
      <p:sp>
        <p:nvSpPr>
          <p:cNvPr id="38917" name="AutoShape 4">
            <a:hlinkClick r:id="" action="ppaction://noaction" highlightClick="1"/>
          </p:cNvPr>
          <p:cNvSpPr>
            <a:spLocks noChangeArrowheads="1"/>
          </p:cNvSpPr>
          <p:nvPr/>
        </p:nvSpPr>
        <p:spPr bwMode="auto">
          <a:xfrm>
            <a:off x="7539038" y="6459538"/>
            <a:ext cx="392112" cy="398462"/>
          </a:xfrm>
          <a:prstGeom prst="actionButtonBlank">
            <a:avLst/>
          </a:prstGeom>
          <a:solidFill>
            <a:schemeClr val="accent1"/>
          </a:solidFill>
          <a:ln w="9525">
            <a:noFill/>
            <a:miter lim="800000"/>
            <a:headEnd/>
            <a:tailEnd/>
          </a:ln>
        </p:spPr>
        <p:txBody>
          <a:bodyPr wrap="none" anchor="ctr"/>
          <a:lstStyle/>
          <a:p>
            <a:endParaRPr lang="en-US"/>
          </a:p>
        </p:txBody>
      </p:sp>
      <p:sp>
        <p:nvSpPr>
          <p:cNvPr id="38918" name="AutoShape 5">
            <a:hlinkClick r:id="" action="ppaction://noaction" highlightClick="1"/>
          </p:cNvPr>
          <p:cNvSpPr>
            <a:spLocks noChangeArrowheads="1"/>
          </p:cNvSpPr>
          <p:nvPr/>
        </p:nvSpPr>
        <p:spPr bwMode="auto">
          <a:xfrm>
            <a:off x="8020050" y="6459538"/>
            <a:ext cx="392113" cy="398462"/>
          </a:xfrm>
          <a:prstGeom prst="actionButtonBlank">
            <a:avLst/>
          </a:prstGeom>
          <a:solidFill>
            <a:schemeClr val="accent1"/>
          </a:solidFill>
          <a:ln w="9525">
            <a:noFill/>
            <a:miter lim="800000"/>
            <a:headEnd/>
            <a:tailEnd/>
          </a:ln>
        </p:spPr>
        <p:txBody>
          <a:bodyPr wrap="none" anchor="ctr"/>
          <a:lstStyle/>
          <a:p>
            <a:endParaRPr lang="en-US"/>
          </a:p>
        </p:txBody>
      </p:sp>
      <p:sp>
        <p:nvSpPr>
          <p:cNvPr id="38919" name="AutoShape 6">
            <a:hlinkClick r:id="" action="ppaction://noaction" highlightClick="1"/>
          </p:cNvPr>
          <p:cNvSpPr>
            <a:spLocks noChangeArrowheads="1"/>
          </p:cNvSpPr>
          <p:nvPr/>
        </p:nvSpPr>
        <p:spPr bwMode="auto">
          <a:xfrm>
            <a:off x="8491538" y="6459538"/>
            <a:ext cx="392112" cy="398462"/>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500"/>
                                  </p:stCondLst>
                                  <p:childTnLst>
                                    <p:set>
                                      <p:cBhvr>
                                        <p:cTn id="6" dur="1" fill="hold">
                                          <p:stCondLst>
                                            <p:cond delay="0"/>
                                          </p:stCondLst>
                                        </p:cTn>
                                        <p:tgtEl>
                                          <p:spTgt spid="130051">
                                            <p:txEl>
                                              <p:pRg st="3" end="3"/>
                                            </p:txEl>
                                          </p:spTgt>
                                        </p:tgtEl>
                                        <p:attrNameLst>
                                          <p:attrName>style.visibility</p:attrName>
                                        </p:attrNameLst>
                                      </p:cBhvr>
                                      <p:to>
                                        <p:strVal val="visible"/>
                                      </p:to>
                                    </p:set>
                                    <p:animEffect transition="in" filter="dissolve">
                                      <p:cBhvr>
                                        <p:cTn id="7" dur="500"/>
                                        <p:tgtEl>
                                          <p:spTgt spid="130051">
                                            <p:txEl>
                                              <p:pRg st="3" end="3"/>
                                            </p:txEl>
                                          </p:spTgt>
                                        </p:tgtEl>
                                      </p:cBhvr>
                                    </p:animEffect>
                                  </p:childTnLst>
                                </p:cTn>
                              </p:par>
                            </p:childTnLst>
                          </p:cTn>
                        </p:par>
                        <p:par>
                          <p:cTn id="8" fill="hold" nodeType="afterGroup">
                            <p:stCondLst>
                              <p:cond delay="1000"/>
                            </p:stCondLst>
                            <p:childTnLst>
                              <p:par>
                                <p:cTn id="9" presetID="9" presetClass="entr" presetSubtype="0" fill="hold" nodeType="afterEffect">
                                  <p:stCondLst>
                                    <p:cond delay="500"/>
                                  </p:stCondLst>
                                  <p:childTnLst>
                                    <p:set>
                                      <p:cBhvr>
                                        <p:cTn id="10" dur="1" fill="hold">
                                          <p:stCondLst>
                                            <p:cond delay="0"/>
                                          </p:stCondLst>
                                        </p:cTn>
                                        <p:tgtEl>
                                          <p:spTgt spid="130051">
                                            <p:txEl>
                                              <p:pRg st="4" end="4"/>
                                            </p:txEl>
                                          </p:spTgt>
                                        </p:tgtEl>
                                        <p:attrNameLst>
                                          <p:attrName>style.visibility</p:attrName>
                                        </p:attrNameLst>
                                      </p:cBhvr>
                                      <p:to>
                                        <p:strVal val="visible"/>
                                      </p:to>
                                    </p:set>
                                    <p:animEffect transition="in" filter="dissolve">
                                      <p:cBhvr>
                                        <p:cTn id="11" dur="500"/>
                                        <p:tgtEl>
                                          <p:spTgt spid="130051">
                                            <p:txEl>
                                              <p:pRg st="4" end="4"/>
                                            </p:txEl>
                                          </p:spTgt>
                                        </p:tgtEl>
                                      </p:cBhvr>
                                    </p:animEffect>
                                  </p:childTnLst>
                                </p:cTn>
                              </p:par>
                            </p:childTnLst>
                          </p:cTn>
                        </p:par>
                        <p:par>
                          <p:cTn id="12" fill="hold" nodeType="afterGroup">
                            <p:stCondLst>
                              <p:cond delay="2000"/>
                            </p:stCondLst>
                            <p:childTnLst>
                              <p:par>
                                <p:cTn id="13" presetID="9" presetClass="entr" presetSubtype="0" fill="hold" nodeType="afterEffect">
                                  <p:stCondLst>
                                    <p:cond delay="0"/>
                                  </p:stCondLst>
                                  <p:childTnLst>
                                    <p:set>
                                      <p:cBhvr>
                                        <p:cTn id="14" dur="1" fill="hold">
                                          <p:stCondLst>
                                            <p:cond delay="0"/>
                                          </p:stCondLst>
                                        </p:cTn>
                                        <p:tgtEl>
                                          <p:spTgt spid="130051">
                                            <p:txEl>
                                              <p:pRg st="5" end="5"/>
                                            </p:txEl>
                                          </p:spTgt>
                                        </p:tgtEl>
                                        <p:attrNameLst>
                                          <p:attrName>style.visibility</p:attrName>
                                        </p:attrNameLst>
                                      </p:cBhvr>
                                      <p:to>
                                        <p:strVal val="visible"/>
                                      </p:to>
                                    </p:set>
                                    <p:animEffect transition="in" filter="dissolve">
                                      <p:cBhvr>
                                        <p:cTn id="15" dur="500"/>
                                        <p:tgtEl>
                                          <p:spTgt spid="130051">
                                            <p:txEl>
                                              <p:pRg st="5" end="5"/>
                                            </p:txEl>
                                          </p:spTgt>
                                        </p:tgtEl>
                                      </p:cBhvr>
                                    </p:animEffect>
                                  </p:childTnLst>
                                </p:cTn>
                              </p:par>
                            </p:childTnLst>
                          </p:cTn>
                        </p:par>
                        <p:par>
                          <p:cTn id="16" fill="hold" nodeType="afterGroup">
                            <p:stCondLst>
                              <p:cond delay="2500"/>
                            </p:stCondLst>
                            <p:childTnLst>
                              <p:par>
                                <p:cTn id="17" presetID="9" presetClass="entr" presetSubtype="0" fill="hold" nodeType="afterEffect">
                                  <p:stCondLst>
                                    <p:cond delay="0"/>
                                  </p:stCondLst>
                                  <p:childTnLst>
                                    <p:set>
                                      <p:cBhvr>
                                        <p:cTn id="18" dur="1" fill="hold">
                                          <p:stCondLst>
                                            <p:cond delay="0"/>
                                          </p:stCondLst>
                                        </p:cTn>
                                        <p:tgtEl>
                                          <p:spTgt spid="130051">
                                            <p:txEl>
                                              <p:pRg st="6" end="6"/>
                                            </p:txEl>
                                          </p:spTgt>
                                        </p:tgtEl>
                                        <p:attrNameLst>
                                          <p:attrName>style.visibility</p:attrName>
                                        </p:attrNameLst>
                                      </p:cBhvr>
                                      <p:to>
                                        <p:strVal val="visible"/>
                                      </p:to>
                                    </p:set>
                                    <p:animEffect transition="in" filter="dissolve">
                                      <p:cBhvr>
                                        <p:cTn id="19" dur="500"/>
                                        <p:tgtEl>
                                          <p:spTgt spid="130051">
                                            <p:txEl>
                                              <p:pRg st="6" end="6"/>
                                            </p:txEl>
                                          </p:spTgt>
                                        </p:tgtEl>
                                      </p:cBhvr>
                                    </p:animEffect>
                                  </p:childTnLst>
                                </p:cTn>
                              </p:par>
                            </p:childTnLst>
                          </p:cTn>
                        </p:par>
                        <p:par>
                          <p:cTn id="20" fill="hold" nodeType="afterGroup">
                            <p:stCondLst>
                              <p:cond delay="3000"/>
                            </p:stCondLst>
                            <p:childTnLst>
                              <p:par>
                                <p:cTn id="21" presetID="9" presetClass="entr" presetSubtype="0" fill="hold" nodeType="afterEffect">
                                  <p:stCondLst>
                                    <p:cond delay="0"/>
                                  </p:stCondLst>
                                  <p:childTnLst>
                                    <p:set>
                                      <p:cBhvr>
                                        <p:cTn id="22" dur="1" fill="hold">
                                          <p:stCondLst>
                                            <p:cond delay="0"/>
                                          </p:stCondLst>
                                        </p:cTn>
                                        <p:tgtEl>
                                          <p:spTgt spid="130051">
                                            <p:txEl>
                                              <p:pRg st="7" end="7"/>
                                            </p:txEl>
                                          </p:spTgt>
                                        </p:tgtEl>
                                        <p:attrNameLst>
                                          <p:attrName>style.visibility</p:attrName>
                                        </p:attrNameLst>
                                      </p:cBhvr>
                                      <p:to>
                                        <p:strVal val="visible"/>
                                      </p:to>
                                    </p:set>
                                    <p:animEffect transition="in" filter="dissolve">
                                      <p:cBhvr>
                                        <p:cTn id="23" dur="500"/>
                                        <p:tgtEl>
                                          <p:spTgt spid="130051">
                                            <p:txEl>
                                              <p:pRg st="7" end="7"/>
                                            </p:txEl>
                                          </p:spTgt>
                                        </p:tgtEl>
                                      </p:cBhvr>
                                    </p:animEffect>
                                  </p:childTnLst>
                                </p:cTn>
                              </p:par>
                            </p:childTnLst>
                          </p:cTn>
                        </p:par>
                        <p:par>
                          <p:cTn id="24" fill="hold" nodeType="afterGroup">
                            <p:stCondLst>
                              <p:cond delay="3500"/>
                            </p:stCondLst>
                            <p:childTnLst>
                              <p:par>
                                <p:cTn id="25" presetID="9" presetClass="entr" presetSubtype="0" fill="hold" nodeType="afterEffect">
                                  <p:stCondLst>
                                    <p:cond delay="0"/>
                                  </p:stCondLst>
                                  <p:childTnLst>
                                    <p:set>
                                      <p:cBhvr>
                                        <p:cTn id="26" dur="1" fill="hold">
                                          <p:stCondLst>
                                            <p:cond delay="0"/>
                                          </p:stCondLst>
                                        </p:cTn>
                                        <p:tgtEl>
                                          <p:spTgt spid="130051">
                                            <p:txEl>
                                              <p:pRg st="8" end="8"/>
                                            </p:txEl>
                                          </p:spTgt>
                                        </p:tgtEl>
                                        <p:attrNameLst>
                                          <p:attrName>style.visibility</p:attrName>
                                        </p:attrNameLst>
                                      </p:cBhvr>
                                      <p:to>
                                        <p:strVal val="visible"/>
                                      </p:to>
                                    </p:set>
                                    <p:animEffect transition="in" filter="dissolve">
                                      <p:cBhvr>
                                        <p:cTn id="27" dur="500"/>
                                        <p:tgtEl>
                                          <p:spTgt spid="130051">
                                            <p:txEl>
                                              <p:pRg st="8" end="8"/>
                                            </p:txEl>
                                          </p:spTgt>
                                        </p:tgtEl>
                                      </p:cBhvr>
                                    </p:animEffect>
                                  </p:childTnLst>
                                </p:cTn>
                              </p:par>
                            </p:childTnLst>
                          </p:cTn>
                        </p:par>
                        <p:par>
                          <p:cTn id="28" fill="hold" nodeType="afterGroup">
                            <p:stCondLst>
                              <p:cond delay="4000"/>
                            </p:stCondLst>
                            <p:childTnLst>
                              <p:par>
                                <p:cTn id="29" presetID="9" presetClass="entr" presetSubtype="0" fill="hold" nodeType="afterEffect">
                                  <p:stCondLst>
                                    <p:cond delay="0"/>
                                  </p:stCondLst>
                                  <p:childTnLst>
                                    <p:set>
                                      <p:cBhvr>
                                        <p:cTn id="30" dur="1" fill="hold">
                                          <p:stCondLst>
                                            <p:cond delay="0"/>
                                          </p:stCondLst>
                                        </p:cTn>
                                        <p:tgtEl>
                                          <p:spTgt spid="130051">
                                            <p:txEl>
                                              <p:pRg st="9" end="9"/>
                                            </p:txEl>
                                          </p:spTgt>
                                        </p:tgtEl>
                                        <p:attrNameLst>
                                          <p:attrName>style.visibility</p:attrName>
                                        </p:attrNameLst>
                                      </p:cBhvr>
                                      <p:to>
                                        <p:strVal val="visible"/>
                                      </p:to>
                                    </p:set>
                                    <p:animEffect transition="in" filter="dissolve">
                                      <p:cBhvr>
                                        <p:cTn id="31" dur="500"/>
                                        <p:tgtEl>
                                          <p:spTgt spid="130051">
                                            <p:txEl>
                                              <p:pRg st="9" end="9"/>
                                            </p:txEl>
                                          </p:spTgt>
                                        </p:tgtEl>
                                      </p:cBhvr>
                                    </p:animEffect>
                                  </p:childTnLst>
                                </p:cTn>
                              </p:par>
                            </p:childTnLst>
                          </p:cTn>
                        </p:par>
                        <p:par>
                          <p:cTn id="32" fill="hold" nodeType="afterGroup">
                            <p:stCondLst>
                              <p:cond delay="4500"/>
                            </p:stCondLst>
                            <p:childTnLst>
                              <p:par>
                                <p:cTn id="33" presetID="9" presetClass="entr" presetSubtype="0" fill="hold" nodeType="afterEffect">
                                  <p:stCondLst>
                                    <p:cond delay="0"/>
                                  </p:stCondLst>
                                  <p:childTnLst>
                                    <p:set>
                                      <p:cBhvr>
                                        <p:cTn id="34" dur="1" fill="hold">
                                          <p:stCondLst>
                                            <p:cond delay="0"/>
                                          </p:stCondLst>
                                        </p:cTn>
                                        <p:tgtEl>
                                          <p:spTgt spid="130051">
                                            <p:txEl>
                                              <p:pRg st="10" end="10"/>
                                            </p:txEl>
                                          </p:spTgt>
                                        </p:tgtEl>
                                        <p:attrNameLst>
                                          <p:attrName>style.visibility</p:attrName>
                                        </p:attrNameLst>
                                      </p:cBhvr>
                                      <p:to>
                                        <p:strVal val="visible"/>
                                      </p:to>
                                    </p:set>
                                    <p:animEffect transition="in" filter="dissolve">
                                      <p:cBhvr>
                                        <p:cTn id="35" dur="500"/>
                                        <p:tgtEl>
                                          <p:spTgt spid="130051">
                                            <p:txEl>
                                              <p:pRg st="10" end="10"/>
                                            </p:txEl>
                                          </p:spTgt>
                                        </p:tgtEl>
                                      </p:cBhvr>
                                    </p:animEffect>
                                  </p:childTnLst>
                                </p:cTn>
                              </p:par>
                            </p:childTnLst>
                          </p:cTn>
                        </p:par>
                        <p:par>
                          <p:cTn id="36" fill="hold" nodeType="afterGroup">
                            <p:stCondLst>
                              <p:cond delay="5000"/>
                            </p:stCondLst>
                            <p:childTnLst>
                              <p:par>
                                <p:cTn id="37" presetID="9" presetClass="entr" presetSubtype="0" fill="hold" nodeType="afterEffect">
                                  <p:stCondLst>
                                    <p:cond delay="0"/>
                                  </p:stCondLst>
                                  <p:childTnLst>
                                    <p:set>
                                      <p:cBhvr>
                                        <p:cTn id="38" dur="1" fill="hold">
                                          <p:stCondLst>
                                            <p:cond delay="0"/>
                                          </p:stCondLst>
                                        </p:cTn>
                                        <p:tgtEl>
                                          <p:spTgt spid="130051">
                                            <p:txEl>
                                              <p:pRg st="11" end="11"/>
                                            </p:txEl>
                                          </p:spTgt>
                                        </p:tgtEl>
                                        <p:attrNameLst>
                                          <p:attrName>style.visibility</p:attrName>
                                        </p:attrNameLst>
                                      </p:cBhvr>
                                      <p:to>
                                        <p:strVal val="visible"/>
                                      </p:to>
                                    </p:set>
                                    <p:animEffect transition="in" filter="dissolve">
                                      <p:cBhvr>
                                        <p:cTn id="39" dur="500"/>
                                        <p:tgtEl>
                                          <p:spTgt spid="130051">
                                            <p:txEl>
                                              <p:pRg st="11" end="11"/>
                                            </p:txEl>
                                          </p:spTgt>
                                        </p:tgtEl>
                                      </p:cBhvr>
                                    </p:animEffect>
                                  </p:childTnLst>
                                </p:cTn>
                              </p:par>
                            </p:childTnLst>
                          </p:cTn>
                        </p:par>
                        <p:par>
                          <p:cTn id="40" fill="hold" nodeType="afterGroup">
                            <p:stCondLst>
                              <p:cond delay="5500"/>
                            </p:stCondLst>
                            <p:childTnLst>
                              <p:par>
                                <p:cTn id="41" presetID="9" presetClass="entr" presetSubtype="0" fill="hold" nodeType="afterEffect">
                                  <p:stCondLst>
                                    <p:cond delay="0"/>
                                  </p:stCondLst>
                                  <p:childTnLst>
                                    <p:set>
                                      <p:cBhvr>
                                        <p:cTn id="42" dur="1" fill="hold">
                                          <p:stCondLst>
                                            <p:cond delay="0"/>
                                          </p:stCondLst>
                                        </p:cTn>
                                        <p:tgtEl>
                                          <p:spTgt spid="130051">
                                            <p:txEl>
                                              <p:pRg st="12" end="12"/>
                                            </p:txEl>
                                          </p:spTgt>
                                        </p:tgtEl>
                                        <p:attrNameLst>
                                          <p:attrName>style.visibility</p:attrName>
                                        </p:attrNameLst>
                                      </p:cBhvr>
                                      <p:to>
                                        <p:strVal val="visible"/>
                                      </p:to>
                                    </p:set>
                                    <p:animEffect transition="in" filter="dissolve">
                                      <p:cBhvr>
                                        <p:cTn id="43" dur="500"/>
                                        <p:tgtEl>
                                          <p:spTgt spid="130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6B8D5E48-64B9-48C9-80B7-3C360B957EEC}" type="slidenum">
              <a:rPr lang="en-GB" smtClean="0"/>
              <a:pPr/>
              <a:t>35</a:t>
            </a:fld>
            <a:endParaRPr lang="en-GB" smtClean="0"/>
          </a:p>
        </p:txBody>
      </p:sp>
      <p:sp>
        <p:nvSpPr>
          <p:cNvPr id="39939" name="Date Placeholder 4"/>
          <p:cNvSpPr>
            <a:spLocks noGrp="1"/>
          </p:cNvSpPr>
          <p:nvPr>
            <p:ph type="dt" sz="quarter" idx="11"/>
          </p:nvPr>
        </p:nvSpPr>
        <p:spPr>
          <a:noFill/>
        </p:spPr>
        <p:txBody>
          <a:bodyPr/>
          <a:lstStyle/>
          <a:p>
            <a:fld id="{4A5EE2B1-47C3-4A19-90F5-AF1EB5A82C0F}" type="datetime1">
              <a:rPr lang="en-GB" smtClean="0"/>
              <a:pPr/>
              <a:t>01/02/2018</a:t>
            </a:fld>
            <a:endParaRPr lang="en-GB" smtClean="0"/>
          </a:p>
        </p:txBody>
      </p:sp>
      <p:sp>
        <p:nvSpPr>
          <p:cNvPr id="39940" name="Rectangle 2"/>
          <p:cNvSpPr>
            <a:spLocks noGrp="1" noChangeArrowheads="1"/>
          </p:cNvSpPr>
          <p:nvPr>
            <p:ph type="title"/>
          </p:nvPr>
        </p:nvSpPr>
        <p:spPr/>
        <p:txBody>
          <a:bodyPr/>
          <a:lstStyle/>
          <a:p>
            <a:pPr eaLnBrk="1" hangingPunct="1"/>
            <a:endParaRPr lang="en-US" smtClean="0"/>
          </a:p>
        </p:txBody>
      </p:sp>
      <p:sp>
        <p:nvSpPr>
          <p:cNvPr id="32773" name="Rectangle 3"/>
          <p:cNvSpPr>
            <a:spLocks noGrp="1" noChangeArrowheads="1"/>
          </p:cNvSpPr>
          <p:nvPr>
            <p:ph type="body" idx="1"/>
          </p:nvPr>
        </p:nvSpPr>
        <p:spPr>
          <a:xfrm>
            <a:off x="20638" y="525463"/>
            <a:ext cx="9145587" cy="6008687"/>
          </a:xfrm>
        </p:spPr>
        <p:txBody>
          <a:bodyPr/>
          <a:lstStyle/>
          <a:p>
            <a:pPr eaLnBrk="1" hangingPunct="1">
              <a:spcBef>
                <a:spcPct val="50000"/>
              </a:spcBef>
              <a:buFontTx/>
              <a:buNone/>
            </a:pPr>
            <a:r>
              <a:rPr lang="en-GB" sz="2800" smtClean="0">
                <a:solidFill>
                  <a:srgbClr val="FF0000"/>
                </a:solidFill>
              </a:rPr>
              <a:t>FISSION REACTORS CONSIST OF:-</a:t>
            </a:r>
          </a:p>
          <a:p>
            <a:pPr eaLnBrk="1" hangingPunct="1">
              <a:buFontTx/>
              <a:buNone/>
            </a:pPr>
            <a:r>
              <a:rPr lang="en-GB" sz="2400" smtClean="0"/>
              <a:t>      i)      a FISSILE component in the fuel</a:t>
            </a:r>
          </a:p>
          <a:p>
            <a:pPr eaLnBrk="1" hangingPunct="1">
              <a:buFontTx/>
              <a:buNone/>
            </a:pPr>
            <a:r>
              <a:rPr lang="en-GB" sz="2400" smtClean="0"/>
              <a:t>     ii)      a MODERATOR</a:t>
            </a:r>
          </a:p>
          <a:p>
            <a:pPr eaLnBrk="1" hangingPunct="1">
              <a:buFontTx/>
              <a:buNone/>
            </a:pPr>
            <a:r>
              <a:rPr lang="en-GB" sz="2400" smtClean="0"/>
              <a:t>    iii)      a COOLANT to take the heat to its point of use.</a:t>
            </a:r>
          </a:p>
          <a:p>
            <a:pPr eaLnBrk="1" hangingPunct="1">
              <a:spcBef>
                <a:spcPct val="50000"/>
              </a:spcBef>
              <a:buFontTx/>
              <a:buNone/>
            </a:pPr>
            <a:r>
              <a:rPr lang="en-GB" sz="2400" smtClean="0">
                <a:solidFill>
                  <a:srgbClr val="0000FF"/>
                </a:solidFill>
              </a:rPr>
              <a:t>The fuel elements vary between different Reactors</a:t>
            </a:r>
          </a:p>
          <a:p>
            <a:pPr eaLnBrk="1" hangingPunct="1">
              <a:spcBef>
                <a:spcPct val="50000"/>
              </a:spcBef>
            </a:pPr>
            <a:r>
              <a:rPr lang="en-GB" sz="2400" smtClean="0"/>
              <a:t>Some reactors use unenriched URANIUM </a:t>
            </a:r>
          </a:p>
          <a:p>
            <a:pPr lvl="1" eaLnBrk="1" hangingPunct="1"/>
            <a:r>
              <a:rPr lang="en-GB" sz="2000" smtClean="0">
                <a:solidFill>
                  <a:srgbClr val="0000FF"/>
                </a:solidFill>
              </a:rPr>
              <a:t>i.e. the </a:t>
            </a:r>
            <a:r>
              <a:rPr lang="en-GB" sz="2000" baseline="30000" smtClean="0">
                <a:solidFill>
                  <a:srgbClr val="0000FF"/>
                </a:solidFill>
              </a:rPr>
              <a:t>235</a:t>
            </a:r>
            <a:r>
              <a:rPr lang="en-GB" sz="2000" smtClean="0">
                <a:solidFill>
                  <a:srgbClr val="0000FF"/>
                </a:solidFill>
              </a:rPr>
              <a:t>U in fuel elements is at 0.7% of fuel</a:t>
            </a:r>
          </a:p>
          <a:p>
            <a:pPr lvl="1" eaLnBrk="1" hangingPunct="1"/>
            <a:r>
              <a:rPr lang="en-GB" sz="2000" smtClean="0">
                <a:solidFill>
                  <a:srgbClr val="0000FF"/>
                </a:solidFill>
              </a:rPr>
              <a:t> e.g. MAGNOX and CANDU reactors, </a:t>
            </a:r>
          </a:p>
          <a:p>
            <a:pPr eaLnBrk="1" hangingPunct="1">
              <a:spcBef>
                <a:spcPct val="50000"/>
              </a:spcBef>
            </a:pPr>
            <a:r>
              <a:rPr lang="en-GB" sz="2000" smtClean="0">
                <a:solidFill>
                  <a:srgbClr val="FF0000"/>
                </a:solidFill>
              </a:rPr>
              <a:t>ADVANCED GAS COOLED REACTOR (AGR) uses 2.5 – 2.8% enrichment</a:t>
            </a:r>
          </a:p>
          <a:p>
            <a:pPr eaLnBrk="1" hangingPunct="1">
              <a:spcBef>
                <a:spcPct val="50000"/>
              </a:spcBef>
            </a:pPr>
            <a:r>
              <a:rPr lang="en-GB" sz="2000" smtClean="0"/>
              <a:t>PRESSURISED WATER REACTOR (PWR) and BOILING WATER REACTOR (BWR) use around  3.5 – 4% enrichment.</a:t>
            </a:r>
          </a:p>
          <a:p>
            <a:pPr eaLnBrk="1" hangingPunct="1">
              <a:spcBef>
                <a:spcPct val="50000"/>
              </a:spcBef>
            </a:pPr>
            <a:r>
              <a:rPr lang="en-GB" sz="2000" smtClean="0">
                <a:solidFill>
                  <a:srgbClr val="0000FF"/>
                </a:solidFill>
              </a:rPr>
              <a:t>RMBK (Russian Rector of Chernobyl fame) uses ~2% enrichment</a:t>
            </a:r>
          </a:p>
          <a:p>
            <a:pPr eaLnBrk="1" hangingPunct="1">
              <a:spcBef>
                <a:spcPct val="50000"/>
              </a:spcBef>
            </a:pPr>
            <a:r>
              <a:rPr lang="en-GB" sz="2000" smtClean="0">
                <a:solidFill>
                  <a:srgbClr val="FF0000"/>
                </a:solidFill>
              </a:rPr>
              <a:t>Some experimental reactors - e.g. High Temperature Reactors (HTR) use highly enriched URANIUM (&gt;90%) i.e.  weapons</a:t>
            </a:r>
            <a:r>
              <a:rPr lang="en-GB" sz="2400" smtClean="0">
                <a:solidFill>
                  <a:srgbClr val="FF0000"/>
                </a:solidFill>
              </a:rPr>
              <a:t> grade.</a:t>
            </a:r>
          </a:p>
        </p:txBody>
      </p:sp>
      <p:sp>
        <p:nvSpPr>
          <p:cNvPr id="39942" name="Rectangle 5"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FISSION REACTORS (1):</a:t>
            </a:r>
            <a:r>
              <a:rPr lang="en-GB" sz="2800" b="1">
                <a:solidFill>
                  <a:schemeClr val="tx2"/>
                </a:solidFill>
                <a:latin typeface="Times New Roman" pitchFamily="18" charset="0"/>
              </a:rPr>
              <a:t>   </a:t>
            </a:r>
            <a:endParaRPr lang="en-GB" sz="28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2773">
                                            <p:txEl>
                                              <p:pRg st="1" end="1"/>
                                            </p:txEl>
                                          </p:spTgt>
                                        </p:tgtEl>
                                        <p:attrNameLst>
                                          <p:attrName>style.visibility</p:attrName>
                                        </p:attrNameLst>
                                      </p:cBhvr>
                                      <p:to>
                                        <p:strVal val="visible"/>
                                      </p:to>
                                    </p:set>
                                    <p:animEffect transition="in" filter="dissolve">
                                      <p:cBhvr>
                                        <p:cTn id="7" dur="500"/>
                                        <p:tgtEl>
                                          <p:spTgt spid="32773">
                                            <p:txEl>
                                              <p:pRg st="1" end="1"/>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2773">
                                            <p:txEl>
                                              <p:pRg st="2" end="2"/>
                                            </p:txEl>
                                          </p:spTgt>
                                        </p:tgtEl>
                                        <p:attrNameLst>
                                          <p:attrName>style.visibility</p:attrName>
                                        </p:attrNameLst>
                                      </p:cBhvr>
                                      <p:to>
                                        <p:strVal val="visible"/>
                                      </p:to>
                                    </p:set>
                                    <p:animEffect transition="in" filter="dissolve">
                                      <p:cBhvr>
                                        <p:cTn id="11" dur="500"/>
                                        <p:tgtEl>
                                          <p:spTgt spid="32773">
                                            <p:txEl>
                                              <p:pRg st="2" end="2"/>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2773">
                                            <p:txEl>
                                              <p:pRg st="3" end="3"/>
                                            </p:txEl>
                                          </p:spTgt>
                                        </p:tgtEl>
                                        <p:attrNameLst>
                                          <p:attrName>style.visibility</p:attrName>
                                        </p:attrNameLst>
                                      </p:cBhvr>
                                      <p:to>
                                        <p:strVal val="visible"/>
                                      </p:to>
                                    </p:set>
                                    <p:animEffect transition="in" filter="dissolve">
                                      <p:cBhvr>
                                        <p:cTn id="15" dur="500"/>
                                        <p:tgtEl>
                                          <p:spTgt spid="3277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2773">
                                            <p:txEl>
                                              <p:pRg st="4" end="4"/>
                                            </p:txEl>
                                          </p:spTgt>
                                        </p:tgtEl>
                                        <p:attrNameLst>
                                          <p:attrName>style.visibility</p:attrName>
                                        </p:attrNameLst>
                                      </p:cBhvr>
                                      <p:to>
                                        <p:strVal val="visible"/>
                                      </p:to>
                                    </p:set>
                                    <p:animEffect transition="in" filter="dissolve">
                                      <p:cBhvr>
                                        <p:cTn id="20" dur="500"/>
                                        <p:tgtEl>
                                          <p:spTgt spid="32773">
                                            <p:txEl>
                                              <p:pRg st="4" end="4"/>
                                            </p:txEl>
                                          </p:spTgt>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32773">
                                            <p:txEl>
                                              <p:pRg st="5" end="5"/>
                                            </p:txEl>
                                          </p:spTgt>
                                        </p:tgtEl>
                                        <p:attrNameLst>
                                          <p:attrName>style.visibility</p:attrName>
                                        </p:attrNameLst>
                                      </p:cBhvr>
                                      <p:to>
                                        <p:strVal val="visible"/>
                                      </p:to>
                                    </p:set>
                                    <p:animEffect transition="in" filter="dissolve">
                                      <p:cBhvr>
                                        <p:cTn id="24" dur="500"/>
                                        <p:tgtEl>
                                          <p:spTgt spid="32773">
                                            <p:txEl>
                                              <p:pRg st="5" end="5"/>
                                            </p:txEl>
                                          </p:spTgt>
                                        </p:tgtEl>
                                      </p:cBhvr>
                                    </p:animEffect>
                                  </p:childTnLst>
                                </p:cTn>
                              </p:par>
                            </p:childTnLst>
                          </p:cTn>
                        </p:par>
                        <p:par>
                          <p:cTn id="25" fill="hold" nodeType="afterGroup">
                            <p:stCondLst>
                              <p:cond delay="1000"/>
                            </p:stCondLst>
                            <p:childTnLst>
                              <p:par>
                                <p:cTn id="26" presetID="9" presetClass="entr" presetSubtype="0" fill="hold" nodeType="afterEffect">
                                  <p:stCondLst>
                                    <p:cond delay="0"/>
                                  </p:stCondLst>
                                  <p:childTnLst>
                                    <p:set>
                                      <p:cBhvr>
                                        <p:cTn id="27" dur="1" fill="hold">
                                          <p:stCondLst>
                                            <p:cond delay="0"/>
                                          </p:stCondLst>
                                        </p:cTn>
                                        <p:tgtEl>
                                          <p:spTgt spid="32773">
                                            <p:txEl>
                                              <p:pRg st="6" end="6"/>
                                            </p:txEl>
                                          </p:spTgt>
                                        </p:tgtEl>
                                        <p:attrNameLst>
                                          <p:attrName>style.visibility</p:attrName>
                                        </p:attrNameLst>
                                      </p:cBhvr>
                                      <p:to>
                                        <p:strVal val="visible"/>
                                      </p:to>
                                    </p:set>
                                    <p:animEffect transition="in" filter="dissolve">
                                      <p:cBhvr>
                                        <p:cTn id="28" dur="500"/>
                                        <p:tgtEl>
                                          <p:spTgt spid="32773">
                                            <p:txEl>
                                              <p:pRg st="6" end="6"/>
                                            </p:txEl>
                                          </p:spTgt>
                                        </p:tgtEl>
                                      </p:cBhvr>
                                    </p:animEffect>
                                  </p:childTnLst>
                                </p:cTn>
                              </p:par>
                            </p:childTnLst>
                          </p:cTn>
                        </p:par>
                        <p:par>
                          <p:cTn id="29" fill="hold" nodeType="afterGroup">
                            <p:stCondLst>
                              <p:cond delay="1500"/>
                            </p:stCondLst>
                            <p:childTnLst>
                              <p:par>
                                <p:cTn id="30" presetID="9" presetClass="entr" presetSubtype="0" fill="hold" nodeType="afterEffect">
                                  <p:stCondLst>
                                    <p:cond delay="0"/>
                                  </p:stCondLst>
                                  <p:childTnLst>
                                    <p:set>
                                      <p:cBhvr>
                                        <p:cTn id="31" dur="1" fill="hold">
                                          <p:stCondLst>
                                            <p:cond delay="0"/>
                                          </p:stCondLst>
                                        </p:cTn>
                                        <p:tgtEl>
                                          <p:spTgt spid="32773">
                                            <p:txEl>
                                              <p:pRg st="7" end="7"/>
                                            </p:txEl>
                                          </p:spTgt>
                                        </p:tgtEl>
                                        <p:attrNameLst>
                                          <p:attrName>style.visibility</p:attrName>
                                        </p:attrNameLst>
                                      </p:cBhvr>
                                      <p:to>
                                        <p:strVal val="visible"/>
                                      </p:to>
                                    </p:set>
                                    <p:animEffect transition="in" filter="dissolve">
                                      <p:cBhvr>
                                        <p:cTn id="32" dur="500"/>
                                        <p:tgtEl>
                                          <p:spTgt spid="3277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2773">
                                            <p:txEl>
                                              <p:pRg st="8" end="8"/>
                                            </p:txEl>
                                          </p:spTgt>
                                        </p:tgtEl>
                                        <p:attrNameLst>
                                          <p:attrName>style.visibility</p:attrName>
                                        </p:attrNameLst>
                                      </p:cBhvr>
                                      <p:to>
                                        <p:strVal val="visible"/>
                                      </p:to>
                                    </p:set>
                                    <p:animEffect transition="in" filter="dissolve">
                                      <p:cBhvr>
                                        <p:cTn id="37" dur="500"/>
                                        <p:tgtEl>
                                          <p:spTgt spid="3277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2773">
                                            <p:txEl>
                                              <p:pRg st="9" end="9"/>
                                            </p:txEl>
                                          </p:spTgt>
                                        </p:tgtEl>
                                        <p:attrNameLst>
                                          <p:attrName>style.visibility</p:attrName>
                                        </p:attrNameLst>
                                      </p:cBhvr>
                                      <p:to>
                                        <p:strVal val="visible"/>
                                      </p:to>
                                    </p:set>
                                    <p:animEffect transition="in" filter="dissolve">
                                      <p:cBhvr>
                                        <p:cTn id="42" dur="500"/>
                                        <p:tgtEl>
                                          <p:spTgt spid="32773">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2773">
                                            <p:txEl>
                                              <p:pRg st="10" end="10"/>
                                            </p:txEl>
                                          </p:spTgt>
                                        </p:tgtEl>
                                        <p:attrNameLst>
                                          <p:attrName>style.visibility</p:attrName>
                                        </p:attrNameLst>
                                      </p:cBhvr>
                                      <p:to>
                                        <p:strVal val="visible"/>
                                      </p:to>
                                    </p:set>
                                    <p:animEffect transition="in" filter="dissolve">
                                      <p:cBhvr>
                                        <p:cTn id="47" dur="500"/>
                                        <p:tgtEl>
                                          <p:spTgt spid="32773">
                                            <p:txEl>
                                              <p:pRg st="10" end="10"/>
                                            </p:txEl>
                                          </p:spTgt>
                                        </p:tgtEl>
                                      </p:cBhvr>
                                    </p:animEffect>
                                  </p:childTnLst>
                                </p:cTn>
                              </p:par>
                            </p:childTnLst>
                          </p:cTn>
                        </p:par>
                        <p:par>
                          <p:cTn id="48" fill="hold" nodeType="afterGroup">
                            <p:stCondLst>
                              <p:cond delay="500"/>
                            </p:stCondLst>
                            <p:childTnLst>
                              <p:par>
                                <p:cTn id="49" presetID="9" presetClass="entr" presetSubtype="0" fill="hold" nodeType="afterEffect">
                                  <p:stCondLst>
                                    <p:cond delay="0"/>
                                  </p:stCondLst>
                                  <p:childTnLst>
                                    <p:set>
                                      <p:cBhvr>
                                        <p:cTn id="50" dur="1" fill="hold">
                                          <p:stCondLst>
                                            <p:cond delay="0"/>
                                          </p:stCondLst>
                                        </p:cTn>
                                        <p:tgtEl>
                                          <p:spTgt spid="32773">
                                            <p:txEl>
                                              <p:pRg st="11" end="11"/>
                                            </p:txEl>
                                          </p:spTgt>
                                        </p:tgtEl>
                                        <p:attrNameLst>
                                          <p:attrName>style.visibility</p:attrName>
                                        </p:attrNameLst>
                                      </p:cBhvr>
                                      <p:to>
                                        <p:strVal val="visible"/>
                                      </p:to>
                                    </p:set>
                                    <p:animEffect transition="in" filter="dissolve">
                                      <p:cBhvr>
                                        <p:cTn id="51" dur="500"/>
                                        <p:tgtEl>
                                          <p:spTgt spid="3277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FB025728-F4E1-4F1E-BEDB-A6BA9251EE20}" type="slidenum">
              <a:rPr lang="en-GB" smtClean="0"/>
              <a:pPr/>
              <a:t>36</a:t>
            </a:fld>
            <a:endParaRPr lang="en-GB" smtClean="0"/>
          </a:p>
        </p:txBody>
      </p:sp>
      <p:sp>
        <p:nvSpPr>
          <p:cNvPr id="40963" name="Date Placeholder 4"/>
          <p:cNvSpPr>
            <a:spLocks noGrp="1"/>
          </p:cNvSpPr>
          <p:nvPr>
            <p:ph type="dt" sz="quarter" idx="11"/>
          </p:nvPr>
        </p:nvSpPr>
        <p:spPr>
          <a:noFill/>
        </p:spPr>
        <p:txBody>
          <a:bodyPr/>
          <a:lstStyle/>
          <a:p>
            <a:fld id="{704681EC-6EE6-4378-932D-B8CB542DF3EC}" type="datetime1">
              <a:rPr lang="en-GB" smtClean="0"/>
              <a:pPr/>
              <a:t>01/02/2018</a:t>
            </a:fld>
            <a:endParaRPr lang="en-GB" smtClean="0"/>
          </a:p>
        </p:txBody>
      </p:sp>
      <p:sp>
        <p:nvSpPr>
          <p:cNvPr id="40964" name="Rectangle 2"/>
          <p:cNvSpPr>
            <a:spLocks noGrp="1" noChangeArrowheads="1"/>
          </p:cNvSpPr>
          <p:nvPr>
            <p:ph type="title"/>
          </p:nvPr>
        </p:nvSpPr>
        <p:spPr/>
        <p:txBody>
          <a:bodyPr/>
          <a:lstStyle/>
          <a:p>
            <a:pPr eaLnBrk="1" hangingPunct="1"/>
            <a:endParaRPr lang="en-US" smtClean="0"/>
          </a:p>
        </p:txBody>
      </p:sp>
      <p:pic>
        <p:nvPicPr>
          <p:cNvPr id="74756" name="Picture 4" descr="FUEL2_SA"/>
          <p:cNvPicPr>
            <a:picLocks noChangeAspect="1" noChangeArrowheads="1"/>
          </p:cNvPicPr>
          <p:nvPr/>
        </p:nvPicPr>
        <p:blipFill>
          <a:blip r:embed="rId3" cstate="print"/>
          <a:srcRect/>
          <a:stretch>
            <a:fillRect/>
          </a:stretch>
        </p:blipFill>
        <p:spPr bwMode="auto">
          <a:xfrm>
            <a:off x="1814513" y="763588"/>
            <a:ext cx="4802187" cy="5421312"/>
          </a:xfrm>
          <a:prstGeom prst="rect">
            <a:avLst/>
          </a:prstGeom>
          <a:noFill/>
          <a:ln w="9525">
            <a:noFill/>
            <a:miter lim="800000"/>
            <a:headEnd/>
            <a:tailEnd/>
          </a:ln>
        </p:spPr>
      </p:pic>
      <p:sp>
        <p:nvSpPr>
          <p:cNvPr id="40966" name="Rectangle 5" descr="Granite"/>
          <p:cNvSpPr>
            <a:spLocks noChangeArrowheads="1"/>
          </p:cNvSpPr>
          <p:nvPr/>
        </p:nvSpPr>
        <p:spPr bwMode="auto">
          <a:xfrm>
            <a:off x="0" y="0"/>
            <a:ext cx="9144000" cy="501650"/>
          </a:xfrm>
          <a:prstGeom prst="rect">
            <a:avLst/>
          </a:prstGeom>
          <a:blipFill dpi="0" rotWithShape="1">
            <a:blip r:embed="rId4"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FISSION REACTORS (2):   Fuel Elements</a:t>
            </a:r>
          </a:p>
        </p:txBody>
      </p:sp>
      <p:sp>
        <p:nvSpPr>
          <p:cNvPr id="74758" name="Text Box 6"/>
          <p:cNvSpPr txBox="1">
            <a:spLocks noChangeArrowheads="1"/>
          </p:cNvSpPr>
          <p:nvPr/>
        </p:nvSpPr>
        <p:spPr bwMode="auto">
          <a:xfrm>
            <a:off x="5878513" y="914400"/>
            <a:ext cx="3151187" cy="1371600"/>
          </a:xfrm>
          <a:prstGeom prst="rect">
            <a:avLst/>
          </a:prstGeom>
          <a:noFill/>
          <a:ln w="9525">
            <a:noFill/>
            <a:miter lim="800000"/>
            <a:headEnd/>
            <a:tailEnd/>
          </a:ln>
        </p:spPr>
        <p:txBody>
          <a:bodyPr lIns="0" tIns="0" rIns="0" bIns="0">
            <a:spAutoFit/>
          </a:bodyPr>
          <a:lstStyle/>
          <a:p>
            <a:pPr>
              <a:spcBef>
                <a:spcPct val="50000"/>
              </a:spcBef>
            </a:pPr>
            <a:r>
              <a:rPr lang="en-GB" sz="2000" b="1">
                <a:latin typeface="Times New Roman" pitchFamily="18" charset="0"/>
              </a:rPr>
              <a:t>PWR fuel assembly:</a:t>
            </a:r>
          </a:p>
          <a:p>
            <a:pPr algn="l">
              <a:spcBef>
                <a:spcPct val="50000"/>
              </a:spcBef>
            </a:pPr>
            <a:r>
              <a:rPr lang="en-GB" sz="2000" b="1">
                <a:latin typeface="Times New Roman" pitchFamily="18" charset="0"/>
              </a:rPr>
              <a:t>UO</a:t>
            </a:r>
            <a:r>
              <a:rPr lang="en-GB" sz="2000" b="1" baseline="-25000">
                <a:latin typeface="Times New Roman" pitchFamily="18" charset="0"/>
              </a:rPr>
              <a:t>2 </a:t>
            </a:r>
            <a:r>
              <a:rPr lang="en-GB" sz="2000" b="1">
                <a:latin typeface="Times New Roman" pitchFamily="18" charset="0"/>
              </a:rPr>
              <a:t>pellets loaded into fuel pins of zirconium each ~ 3 m long in bundles of ~200 </a:t>
            </a:r>
          </a:p>
        </p:txBody>
      </p:sp>
      <p:sp>
        <p:nvSpPr>
          <p:cNvPr id="74759" name="Text Box 7"/>
          <p:cNvSpPr txBox="1">
            <a:spLocks noChangeArrowheads="1"/>
          </p:cNvSpPr>
          <p:nvPr/>
        </p:nvSpPr>
        <p:spPr bwMode="auto">
          <a:xfrm>
            <a:off x="5637213" y="4316413"/>
            <a:ext cx="3151187" cy="1676400"/>
          </a:xfrm>
          <a:prstGeom prst="rect">
            <a:avLst/>
          </a:prstGeom>
          <a:noFill/>
          <a:ln w="9525">
            <a:noFill/>
            <a:miter lim="800000"/>
            <a:headEnd/>
            <a:tailEnd/>
          </a:ln>
        </p:spPr>
        <p:txBody>
          <a:bodyPr lIns="0" tIns="0" rIns="0" bIns="0">
            <a:spAutoFit/>
          </a:bodyPr>
          <a:lstStyle/>
          <a:p>
            <a:pPr>
              <a:spcBef>
                <a:spcPct val="50000"/>
              </a:spcBef>
            </a:pPr>
            <a:r>
              <a:rPr lang="en-GB" sz="2000" b="1">
                <a:latin typeface="Times New Roman" pitchFamily="18" charset="0"/>
              </a:rPr>
              <a:t>Magnox fuel rod:</a:t>
            </a:r>
          </a:p>
          <a:p>
            <a:pPr algn="l">
              <a:spcBef>
                <a:spcPct val="50000"/>
              </a:spcBef>
            </a:pPr>
            <a:r>
              <a:rPr lang="en-GB" sz="2000" b="1">
                <a:latin typeface="Times New Roman" pitchFamily="18" charset="0"/>
              </a:rPr>
              <a:t>Natural Uranium </a:t>
            </a:r>
            <a:r>
              <a:rPr lang="en-GB" sz="2000" b="1">
                <a:solidFill>
                  <a:srgbClr val="FF0000"/>
                </a:solidFill>
                <a:latin typeface="Times New Roman" pitchFamily="18" charset="0"/>
              </a:rPr>
              <a:t>metal</a:t>
            </a:r>
            <a:r>
              <a:rPr lang="en-GB" sz="2000" b="1">
                <a:latin typeface="Times New Roman" pitchFamily="18" charset="0"/>
              </a:rPr>
              <a:t> bar approx 35mm diameter and 1m long in a fuel cladding made of MagNox.  </a:t>
            </a:r>
          </a:p>
        </p:txBody>
      </p:sp>
      <p:sp>
        <p:nvSpPr>
          <p:cNvPr id="74760" name="Text Box 8"/>
          <p:cNvSpPr txBox="1">
            <a:spLocks noChangeArrowheads="1"/>
          </p:cNvSpPr>
          <p:nvPr/>
        </p:nvSpPr>
        <p:spPr bwMode="auto">
          <a:xfrm>
            <a:off x="77788" y="1762125"/>
            <a:ext cx="2032000" cy="3352800"/>
          </a:xfrm>
          <a:prstGeom prst="rect">
            <a:avLst/>
          </a:prstGeom>
          <a:noFill/>
          <a:ln w="9525">
            <a:noFill/>
            <a:miter lim="800000"/>
            <a:headEnd/>
            <a:tailEnd/>
          </a:ln>
        </p:spPr>
        <p:txBody>
          <a:bodyPr lIns="0" tIns="0" rIns="0" bIns="0">
            <a:spAutoFit/>
          </a:bodyPr>
          <a:lstStyle/>
          <a:p>
            <a:pPr>
              <a:spcBef>
                <a:spcPct val="50000"/>
              </a:spcBef>
            </a:pPr>
            <a:r>
              <a:rPr lang="en-GB" sz="2000" b="1">
                <a:latin typeface="Times New Roman" pitchFamily="18" charset="0"/>
              </a:rPr>
              <a:t>AGR fuel assembly:</a:t>
            </a:r>
          </a:p>
          <a:p>
            <a:pPr algn="l">
              <a:spcBef>
                <a:spcPct val="50000"/>
              </a:spcBef>
            </a:pPr>
            <a:r>
              <a:rPr lang="en-GB" sz="2000" b="1">
                <a:latin typeface="Times New Roman" pitchFamily="18" charset="0"/>
              </a:rPr>
              <a:t>UO</a:t>
            </a:r>
            <a:r>
              <a:rPr lang="en-GB" sz="2000" b="1" baseline="-25000">
                <a:latin typeface="Times New Roman" pitchFamily="18" charset="0"/>
              </a:rPr>
              <a:t>2 </a:t>
            </a:r>
            <a:r>
              <a:rPr lang="en-GB" sz="2000" b="1">
                <a:latin typeface="Times New Roman" pitchFamily="18" charset="0"/>
              </a:rPr>
              <a:t>pellets loaded into fuel pins of stainless steel each ~ 1 m long in bundles of 36.</a:t>
            </a:r>
          </a:p>
          <a:p>
            <a:pPr algn="l">
              <a:spcBef>
                <a:spcPct val="50000"/>
              </a:spcBef>
            </a:pPr>
            <a:r>
              <a:rPr lang="en-GB" sz="2000" b="1">
                <a:latin typeface="Times New Roman" pitchFamily="18" charset="0"/>
              </a:rPr>
              <a:t>Whole assembly in a graphite cylinder </a:t>
            </a:r>
          </a:p>
        </p:txBody>
      </p:sp>
      <p:grpSp>
        <p:nvGrpSpPr>
          <p:cNvPr id="2" name="Group 12"/>
          <p:cNvGrpSpPr>
            <a:grpSpLocks/>
          </p:cNvGrpSpPr>
          <p:nvPr/>
        </p:nvGrpSpPr>
        <p:grpSpPr bwMode="auto">
          <a:xfrm>
            <a:off x="315913" y="4614863"/>
            <a:ext cx="2819400" cy="1463675"/>
            <a:chOff x="199" y="2907"/>
            <a:chExt cx="1776" cy="922"/>
          </a:xfrm>
        </p:grpSpPr>
        <p:sp>
          <p:nvSpPr>
            <p:cNvPr id="40971" name="Freeform 9"/>
            <p:cNvSpPr>
              <a:spLocks/>
            </p:cNvSpPr>
            <p:nvPr/>
          </p:nvSpPr>
          <p:spPr bwMode="auto">
            <a:xfrm>
              <a:off x="1554" y="2907"/>
              <a:ext cx="421" cy="75"/>
            </a:xfrm>
            <a:custGeom>
              <a:avLst/>
              <a:gdLst>
                <a:gd name="T0" fmla="*/ 0 w 421"/>
                <a:gd name="T1" fmla="*/ 0 h 75"/>
                <a:gd name="T2" fmla="*/ 165 w 421"/>
                <a:gd name="T3" fmla="*/ 64 h 75"/>
                <a:gd name="T4" fmla="*/ 311 w 421"/>
                <a:gd name="T5" fmla="*/ 64 h 75"/>
                <a:gd name="T6" fmla="*/ 421 w 421"/>
                <a:gd name="T7" fmla="*/ 46 h 75"/>
                <a:gd name="T8" fmla="*/ 0 60000 65536"/>
                <a:gd name="T9" fmla="*/ 0 60000 65536"/>
                <a:gd name="T10" fmla="*/ 0 60000 65536"/>
                <a:gd name="T11" fmla="*/ 0 60000 65536"/>
                <a:gd name="T12" fmla="*/ 0 w 421"/>
                <a:gd name="T13" fmla="*/ 0 h 75"/>
                <a:gd name="T14" fmla="*/ 421 w 421"/>
                <a:gd name="T15" fmla="*/ 75 h 75"/>
              </a:gdLst>
              <a:ahLst/>
              <a:cxnLst>
                <a:cxn ang="T8">
                  <a:pos x="T0" y="T1"/>
                </a:cxn>
                <a:cxn ang="T9">
                  <a:pos x="T2" y="T3"/>
                </a:cxn>
                <a:cxn ang="T10">
                  <a:pos x="T4" y="T5"/>
                </a:cxn>
                <a:cxn ang="T11">
                  <a:pos x="T6" y="T7"/>
                </a:cxn>
              </a:cxnLst>
              <a:rect l="T12" t="T13" r="T14" b="T15"/>
              <a:pathLst>
                <a:path w="421" h="75">
                  <a:moveTo>
                    <a:pt x="0" y="0"/>
                  </a:moveTo>
                  <a:cubicBezTo>
                    <a:pt x="56" y="26"/>
                    <a:pt x="113" y="53"/>
                    <a:pt x="165" y="64"/>
                  </a:cubicBezTo>
                  <a:cubicBezTo>
                    <a:pt x="217" y="75"/>
                    <a:pt x="268" y="67"/>
                    <a:pt x="311" y="64"/>
                  </a:cubicBezTo>
                  <a:cubicBezTo>
                    <a:pt x="354" y="61"/>
                    <a:pt x="404" y="49"/>
                    <a:pt x="421" y="46"/>
                  </a:cubicBezTo>
                </a:path>
              </a:pathLst>
            </a:custGeom>
            <a:noFill/>
            <a:ln w="38100">
              <a:solidFill>
                <a:srgbClr val="FF0000"/>
              </a:solidFill>
              <a:round/>
              <a:headEnd/>
              <a:tailEnd/>
            </a:ln>
          </p:spPr>
          <p:txBody>
            <a:bodyPr/>
            <a:lstStyle/>
            <a:p>
              <a:endParaRPr lang="en-GB"/>
            </a:p>
          </p:txBody>
        </p:sp>
        <p:sp>
          <p:nvSpPr>
            <p:cNvPr id="40972" name="Text Box 10"/>
            <p:cNvSpPr txBox="1">
              <a:spLocks noChangeArrowheads="1"/>
            </p:cNvSpPr>
            <p:nvPr/>
          </p:nvSpPr>
          <p:spPr bwMode="auto">
            <a:xfrm>
              <a:off x="199" y="3445"/>
              <a:ext cx="1062" cy="384"/>
            </a:xfrm>
            <a:prstGeom prst="rect">
              <a:avLst/>
            </a:prstGeom>
            <a:noFill/>
            <a:ln w="9525">
              <a:noFill/>
              <a:miter lim="800000"/>
              <a:headEnd/>
              <a:tailEnd/>
            </a:ln>
          </p:spPr>
          <p:txBody>
            <a:bodyPr lIns="0" tIns="0" rIns="0" bIns="0">
              <a:spAutoFit/>
            </a:bodyPr>
            <a:lstStyle/>
            <a:p>
              <a:pPr>
                <a:spcBef>
                  <a:spcPct val="50000"/>
                </a:spcBef>
              </a:pPr>
              <a:r>
                <a:rPr lang="en-GB" sz="2000" b="1">
                  <a:solidFill>
                    <a:srgbClr val="FF0000"/>
                  </a:solidFill>
                  <a:latin typeface="Times New Roman" pitchFamily="18" charset="0"/>
                </a:rPr>
                <a:t>Burnable poison</a:t>
              </a:r>
            </a:p>
          </p:txBody>
        </p:sp>
        <p:sp>
          <p:nvSpPr>
            <p:cNvPr id="40973" name="Line 11"/>
            <p:cNvSpPr>
              <a:spLocks noChangeShapeType="1"/>
            </p:cNvSpPr>
            <p:nvPr/>
          </p:nvSpPr>
          <p:spPr bwMode="auto">
            <a:xfrm flipV="1">
              <a:off x="923" y="2999"/>
              <a:ext cx="732" cy="411"/>
            </a:xfrm>
            <a:prstGeom prst="line">
              <a:avLst/>
            </a:prstGeom>
            <a:noFill/>
            <a:ln w="25400">
              <a:solidFill>
                <a:srgbClr val="FF0000"/>
              </a:solidFill>
              <a:round/>
              <a:headEnd/>
              <a:tailEnd type="triangle" w="med" len="med"/>
            </a:ln>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4756"/>
                                        </p:tgtEl>
                                        <p:attrNameLst>
                                          <p:attrName>style.visibility</p:attrName>
                                        </p:attrNameLst>
                                      </p:cBhvr>
                                      <p:to>
                                        <p:strVal val="visible"/>
                                      </p:to>
                                    </p:set>
                                    <p:animEffect transition="in" filter="dissolve">
                                      <p:cBhvr>
                                        <p:cTn id="7" dur="500"/>
                                        <p:tgtEl>
                                          <p:spTgt spid="74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58"/>
                                        </p:tgtEl>
                                        <p:attrNameLst>
                                          <p:attrName>style.visibility</p:attrName>
                                        </p:attrNameLst>
                                      </p:cBhvr>
                                      <p:to>
                                        <p:strVal val="visible"/>
                                      </p:to>
                                    </p:set>
                                    <p:animEffect transition="in" filter="dissolve">
                                      <p:cBhvr>
                                        <p:cTn id="12" dur="500"/>
                                        <p:tgtEl>
                                          <p:spTgt spid="747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759"/>
                                        </p:tgtEl>
                                        <p:attrNameLst>
                                          <p:attrName>style.visibility</p:attrName>
                                        </p:attrNameLst>
                                      </p:cBhvr>
                                      <p:to>
                                        <p:strVal val="visible"/>
                                      </p:to>
                                    </p:set>
                                    <p:animEffect transition="in" filter="dissolve">
                                      <p:cBhvr>
                                        <p:cTn id="17" dur="500"/>
                                        <p:tgtEl>
                                          <p:spTgt spid="747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760"/>
                                        </p:tgtEl>
                                        <p:attrNameLst>
                                          <p:attrName>style.visibility</p:attrName>
                                        </p:attrNameLst>
                                      </p:cBhvr>
                                      <p:to>
                                        <p:strVal val="visible"/>
                                      </p:to>
                                    </p:set>
                                    <p:animEffect transition="in" filter="dissolve">
                                      <p:cBhvr>
                                        <p:cTn id="22" dur="500"/>
                                        <p:tgtEl>
                                          <p:spTgt spid="747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74759" grpId="0"/>
      <p:bldP spid="7476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54041F2B-9C39-467F-8C6F-B1D16C9DCC03}" type="slidenum">
              <a:rPr lang="en-GB" smtClean="0"/>
              <a:pPr/>
              <a:t>37</a:t>
            </a:fld>
            <a:endParaRPr lang="en-GB" smtClean="0"/>
          </a:p>
        </p:txBody>
      </p:sp>
      <p:sp>
        <p:nvSpPr>
          <p:cNvPr id="41987" name="Date Placeholder 4"/>
          <p:cNvSpPr>
            <a:spLocks noGrp="1"/>
          </p:cNvSpPr>
          <p:nvPr>
            <p:ph type="dt" sz="quarter" idx="11"/>
          </p:nvPr>
        </p:nvSpPr>
        <p:spPr>
          <a:noFill/>
        </p:spPr>
        <p:txBody>
          <a:bodyPr/>
          <a:lstStyle/>
          <a:p>
            <a:fld id="{6BB69E94-0255-4527-9A1A-6080A5A01365}" type="datetime1">
              <a:rPr lang="en-GB" smtClean="0"/>
              <a:pPr/>
              <a:t>01/02/2018</a:t>
            </a:fld>
            <a:endParaRPr lang="en-GB" smtClean="0"/>
          </a:p>
        </p:txBody>
      </p:sp>
      <p:sp>
        <p:nvSpPr>
          <p:cNvPr id="41988" name="Rectangle 2"/>
          <p:cNvSpPr>
            <a:spLocks noGrp="1" noChangeArrowheads="1"/>
          </p:cNvSpPr>
          <p:nvPr>
            <p:ph type="title"/>
          </p:nvPr>
        </p:nvSpPr>
        <p:spPr/>
        <p:txBody>
          <a:bodyPr/>
          <a:lstStyle/>
          <a:p>
            <a:pPr eaLnBrk="1" hangingPunct="1"/>
            <a:endParaRPr lang="en-US" smtClean="0"/>
          </a:p>
        </p:txBody>
      </p:sp>
      <p:sp>
        <p:nvSpPr>
          <p:cNvPr id="34821" name="Rectangle 3"/>
          <p:cNvSpPr>
            <a:spLocks noGrp="1" noChangeArrowheads="1"/>
          </p:cNvSpPr>
          <p:nvPr>
            <p:ph type="body" idx="1"/>
          </p:nvPr>
        </p:nvSpPr>
        <p:spPr>
          <a:xfrm>
            <a:off x="371475" y="569913"/>
            <a:ext cx="8578850" cy="6484937"/>
          </a:xfrm>
        </p:spPr>
        <p:txBody>
          <a:bodyPr/>
          <a:lstStyle/>
          <a:p>
            <a:pPr eaLnBrk="1" hangingPunct="1">
              <a:spcBef>
                <a:spcPct val="30000"/>
              </a:spcBef>
            </a:pPr>
            <a:r>
              <a:rPr lang="en-GB" sz="2400" smtClean="0"/>
              <a:t>No need for the extensive coal handling plant.</a:t>
            </a:r>
          </a:p>
          <a:p>
            <a:pPr eaLnBrk="1" hangingPunct="1">
              <a:spcBef>
                <a:spcPct val="30000"/>
              </a:spcBef>
            </a:pPr>
            <a:r>
              <a:rPr lang="en-GB" sz="2400" smtClean="0"/>
              <a:t>In the UK,  all the nuclear power stations are sited on the coast so there is  no need for cooling towers.</a:t>
            </a:r>
          </a:p>
          <a:p>
            <a:pPr eaLnBrk="1" hangingPunct="1">
              <a:spcBef>
                <a:spcPct val="30000"/>
              </a:spcBef>
            </a:pPr>
            <a:r>
              <a:rPr lang="en-GB" sz="2400" smtClean="0"/>
              <a:t>Land area required is smaller than for coal fired plant.</a:t>
            </a:r>
          </a:p>
          <a:p>
            <a:pPr eaLnBrk="1" hangingPunct="1">
              <a:spcBef>
                <a:spcPct val="30000"/>
              </a:spcBef>
            </a:pPr>
            <a:r>
              <a:rPr lang="en-GB" sz="2400" smtClean="0"/>
              <a:t>In most reactors there are three fluid circuits:-</a:t>
            </a:r>
          </a:p>
          <a:p>
            <a:pPr lvl="1" eaLnBrk="1" hangingPunct="1">
              <a:spcBef>
                <a:spcPct val="30000"/>
              </a:spcBef>
              <a:buFontTx/>
              <a:buNone/>
            </a:pPr>
            <a:r>
              <a:rPr lang="en-GB" sz="2400" smtClean="0">
                <a:solidFill>
                  <a:srgbClr val="0033CC"/>
                </a:solidFill>
              </a:rPr>
              <a:t>1)  The reactor coolant circuit </a:t>
            </a:r>
            <a:r>
              <a:rPr lang="en-GB" sz="2400" smtClean="0">
                <a:solidFill>
                  <a:srgbClr val="FF0000"/>
                </a:solidFill>
              </a:rPr>
              <a:t>(which can become radioactive)</a:t>
            </a:r>
          </a:p>
          <a:p>
            <a:pPr lvl="1" eaLnBrk="1" hangingPunct="1">
              <a:spcBef>
                <a:spcPct val="30000"/>
              </a:spcBef>
              <a:buFontTx/>
              <a:buNone/>
            </a:pPr>
            <a:r>
              <a:rPr lang="en-GB" sz="2400" smtClean="0">
                <a:solidFill>
                  <a:srgbClr val="0033CC"/>
                </a:solidFill>
              </a:rPr>
              <a:t>2)  The steam cycle  </a:t>
            </a:r>
            <a:r>
              <a:rPr lang="en-GB" sz="2400" smtClean="0">
                <a:solidFill>
                  <a:srgbClr val="FF0000"/>
                </a:solidFill>
              </a:rPr>
              <a:t>(which will not be radioactive except Boiling Water Reactors</a:t>
            </a:r>
            <a:r>
              <a:rPr lang="en-GB" sz="2400" smtClean="0">
                <a:solidFill>
                  <a:srgbClr val="0033CC"/>
                </a:solidFill>
              </a:rPr>
              <a:t>)</a:t>
            </a:r>
          </a:p>
          <a:p>
            <a:pPr lvl="1" eaLnBrk="1" hangingPunct="1">
              <a:spcBef>
                <a:spcPct val="30000"/>
              </a:spcBef>
              <a:buFontTx/>
              <a:buNone/>
            </a:pPr>
            <a:r>
              <a:rPr lang="en-GB" sz="2400" smtClean="0">
                <a:solidFill>
                  <a:srgbClr val="0033CC"/>
                </a:solidFill>
              </a:rPr>
              <a:t>3)  The cooling water cycle.</a:t>
            </a:r>
          </a:p>
          <a:p>
            <a:pPr eaLnBrk="1" hangingPunct="1">
              <a:spcBef>
                <a:spcPct val="30000"/>
              </a:spcBef>
            </a:pPr>
            <a:r>
              <a:rPr lang="en-GB" sz="2400" smtClean="0"/>
              <a:t>ONLY the REACTOR COOLANT will become radioactive</a:t>
            </a:r>
          </a:p>
          <a:p>
            <a:pPr eaLnBrk="1" hangingPunct="1">
              <a:spcBef>
                <a:spcPct val="30000"/>
              </a:spcBef>
            </a:pPr>
            <a:r>
              <a:rPr lang="en-GB" sz="2400" smtClean="0"/>
              <a:t>The cooling water is passed through the station at a rate of tens of millions of litres of water and hour,  and the outlet temperature is raised by around 10</a:t>
            </a:r>
            <a:r>
              <a:rPr lang="en-GB" sz="2400" baseline="30000" smtClean="0"/>
              <a:t>o</a:t>
            </a:r>
            <a:r>
              <a:rPr lang="en-GB" sz="2400" smtClean="0"/>
              <a:t>C.</a:t>
            </a:r>
          </a:p>
        </p:txBody>
      </p:sp>
      <p:sp>
        <p:nvSpPr>
          <p:cNvPr id="41990"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FISSION REACTORS (3):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dissolve">
                                      <p:cBhvr>
                                        <p:cTn id="7" dur="500"/>
                                        <p:tgtEl>
                                          <p:spTgt spid="34821">
                                            <p:txEl>
                                              <p:pRg st="0" end="0"/>
                                            </p:txEl>
                                          </p:spTgt>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34821">
                                            <p:txEl>
                                              <p:pRg st="1" end="1"/>
                                            </p:txEl>
                                          </p:spTgt>
                                        </p:tgtEl>
                                        <p:attrNameLst>
                                          <p:attrName>style.visibility</p:attrName>
                                        </p:attrNameLst>
                                      </p:cBhvr>
                                      <p:to>
                                        <p:strVal val="visible"/>
                                      </p:to>
                                    </p:set>
                                    <p:animEffect transition="in" filter="dissolve">
                                      <p:cBhvr>
                                        <p:cTn id="11" dur="500"/>
                                        <p:tgtEl>
                                          <p:spTgt spid="34821">
                                            <p:txEl>
                                              <p:pRg st="1" end="1"/>
                                            </p:txEl>
                                          </p:spTgt>
                                        </p:tgtEl>
                                      </p:cBhvr>
                                    </p:animEffect>
                                  </p:childTnLst>
                                </p:cTn>
                              </p:par>
                            </p:childTnLst>
                          </p:cTn>
                        </p:par>
                        <p:par>
                          <p:cTn id="12" fill="hold" nodeType="afterGroup">
                            <p:stCondLst>
                              <p:cond delay="1500"/>
                            </p:stCondLst>
                            <p:childTnLst>
                              <p:par>
                                <p:cTn id="13" presetID="9" presetClass="entr" presetSubtype="0" fill="hold" nodeType="afterEffect">
                                  <p:stCondLst>
                                    <p:cond delay="0"/>
                                  </p:stCondLst>
                                  <p:childTnLst>
                                    <p:set>
                                      <p:cBhvr>
                                        <p:cTn id="14" dur="1" fill="hold">
                                          <p:stCondLst>
                                            <p:cond delay="0"/>
                                          </p:stCondLst>
                                        </p:cTn>
                                        <p:tgtEl>
                                          <p:spTgt spid="34821">
                                            <p:txEl>
                                              <p:pRg st="2" end="2"/>
                                            </p:txEl>
                                          </p:spTgt>
                                        </p:tgtEl>
                                        <p:attrNameLst>
                                          <p:attrName>style.visibility</p:attrName>
                                        </p:attrNameLst>
                                      </p:cBhvr>
                                      <p:to>
                                        <p:strVal val="visible"/>
                                      </p:to>
                                    </p:set>
                                    <p:animEffect transition="in" filter="dissolve">
                                      <p:cBhvr>
                                        <p:cTn id="15" dur="500"/>
                                        <p:tgtEl>
                                          <p:spTgt spid="3482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4821">
                                            <p:txEl>
                                              <p:pRg st="3" end="3"/>
                                            </p:txEl>
                                          </p:spTgt>
                                        </p:tgtEl>
                                        <p:attrNameLst>
                                          <p:attrName>style.visibility</p:attrName>
                                        </p:attrNameLst>
                                      </p:cBhvr>
                                      <p:to>
                                        <p:strVal val="visible"/>
                                      </p:to>
                                    </p:set>
                                    <p:animEffect transition="in" filter="dissolve">
                                      <p:cBhvr>
                                        <p:cTn id="20" dur="500"/>
                                        <p:tgtEl>
                                          <p:spTgt spid="34821">
                                            <p:txEl>
                                              <p:pRg st="3" end="3"/>
                                            </p:txEl>
                                          </p:spTgt>
                                        </p:tgtEl>
                                      </p:cBhvr>
                                    </p:animEffect>
                                  </p:childTnLst>
                                </p:cTn>
                              </p:par>
                            </p:childTnLst>
                          </p:cTn>
                        </p:par>
                        <p:par>
                          <p:cTn id="21" fill="hold" nodeType="afterGroup">
                            <p:stCondLst>
                              <p:cond delay="500"/>
                            </p:stCondLst>
                            <p:childTnLst>
                              <p:par>
                                <p:cTn id="22" presetID="9" presetClass="entr" presetSubtype="0" fill="hold" nodeType="afterEffect">
                                  <p:stCondLst>
                                    <p:cond delay="500"/>
                                  </p:stCondLst>
                                  <p:childTnLst>
                                    <p:set>
                                      <p:cBhvr>
                                        <p:cTn id="23" dur="1" fill="hold">
                                          <p:stCondLst>
                                            <p:cond delay="0"/>
                                          </p:stCondLst>
                                        </p:cTn>
                                        <p:tgtEl>
                                          <p:spTgt spid="34821">
                                            <p:txEl>
                                              <p:pRg st="4" end="4"/>
                                            </p:txEl>
                                          </p:spTgt>
                                        </p:tgtEl>
                                        <p:attrNameLst>
                                          <p:attrName>style.visibility</p:attrName>
                                        </p:attrNameLst>
                                      </p:cBhvr>
                                      <p:to>
                                        <p:strVal val="visible"/>
                                      </p:to>
                                    </p:set>
                                    <p:animEffect transition="in" filter="dissolve">
                                      <p:cBhvr>
                                        <p:cTn id="24" dur="500"/>
                                        <p:tgtEl>
                                          <p:spTgt spid="34821">
                                            <p:txEl>
                                              <p:pRg st="4" end="4"/>
                                            </p:txEl>
                                          </p:spTgt>
                                        </p:tgtEl>
                                      </p:cBhvr>
                                    </p:animEffect>
                                  </p:childTnLst>
                                </p:cTn>
                              </p:par>
                            </p:childTnLst>
                          </p:cTn>
                        </p:par>
                        <p:par>
                          <p:cTn id="25" fill="hold" nodeType="afterGroup">
                            <p:stCondLst>
                              <p:cond delay="1500"/>
                            </p:stCondLst>
                            <p:childTnLst>
                              <p:par>
                                <p:cTn id="26" presetID="9" presetClass="entr" presetSubtype="0" fill="hold" nodeType="afterEffect">
                                  <p:stCondLst>
                                    <p:cond delay="500"/>
                                  </p:stCondLst>
                                  <p:childTnLst>
                                    <p:set>
                                      <p:cBhvr>
                                        <p:cTn id="27" dur="1" fill="hold">
                                          <p:stCondLst>
                                            <p:cond delay="0"/>
                                          </p:stCondLst>
                                        </p:cTn>
                                        <p:tgtEl>
                                          <p:spTgt spid="34821">
                                            <p:txEl>
                                              <p:pRg st="5" end="5"/>
                                            </p:txEl>
                                          </p:spTgt>
                                        </p:tgtEl>
                                        <p:attrNameLst>
                                          <p:attrName>style.visibility</p:attrName>
                                        </p:attrNameLst>
                                      </p:cBhvr>
                                      <p:to>
                                        <p:strVal val="visible"/>
                                      </p:to>
                                    </p:set>
                                    <p:animEffect transition="in" filter="dissolve">
                                      <p:cBhvr>
                                        <p:cTn id="28" dur="500"/>
                                        <p:tgtEl>
                                          <p:spTgt spid="34821">
                                            <p:txEl>
                                              <p:pRg st="5" end="5"/>
                                            </p:txEl>
                                          </p:spTgt>
                                        </p:tgtEl>
                                      </p:cBhvr>
                                    </p:animEffect>
                                  </p:childTnLst>
                                </p:cTn>
                              </p:par>
                            </p:childTnLst>
                          </p:cTn>
                        </p:par>
                        <p:par>
                          <p:cTn id="29" fill="hold" nodeType="afterGroup">
                            <p:stCondLst>
                              <p:cond delay="2500"/>
                            </p:stCondLst>
                            <p:childTnLst>
                              <p:par>
                                <p:cTn id="30" presetID="9" presetClass="entr" presetSubtype="0" fill="hold" nodeType="afterEffect">
                                  <p:stCondLst>
                                    <p:cond delay="500"/>
                                  </p:stCondLst>
                                  <p:childTnLst>
                                    <p:set>
                                      <p:cBhvr>
                                        <p:cTn id="31" dur="1" fill="hold">
                                          <p:stCondLst>
                                            <p:cond delay="0"/>
                                          </p:stCondLst>
                                        </p:cTn>
                                        <p:tgtEl>
                                          <p:spTgt spid="34821">
                                            <p:txEl>
                                              <p:pRg st="6" end="6"/>
                                            </p:txEl>
                                          </p:spTgt>
                                        </p:tgtEl>
                                        <p:attrNameLst>
                                          <p:attrName>style.visibility</p:attrName>
                                        </p:attrNameLst>
                                      </p:cBhvr>
                                      <p:to>
                                        <p:strVal val="visible"/>
                                      </p:to>
                                    </p:set>
                                    <p:animEffect transition="in" filter="dissolve">
                                      <p:cBhvr>
                                        <p:cTn id="32" dur="500"/>
                                        <p:tgtEl>
                                          <p:spTgt spid="3482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4821">
                                            <p:txEl>
                                              <p:pRg st="7" end="7"/>
                                            </p:txEl>
                                          </p:spTgt>
                                        </p:tgtEl>
                                        <p:attrNameLst>
                                          <p:attrName>style.visibility</p:attrName>
                                        </p:attrNameLst>
                                      </p:cBhvr>
                                      <p:to>
                                        <p:strVal val="visible"/>
                                      </p:to>
                                    </p:set>
                                    <p:animEffect transition="in" filter="dissolve">
                                      <p:cBhvr>
                                        <p:cTn id="37" dur="500"/>
                                        <p:tgtEl>
                                          <p:spTgt spid="34821">
                                            <p:txEl>
                                              <p:pRg st="7" end="7"/>
                                            </p:txEl>
                                          </p:spTgt>
                                        </p:tgtEl>
                                      </p:cBhvr>
                                    </p:animEffect>
                                  </p:childTnLst>
                                </p:cTn>
                              </p:par>
                            </p:childTnLst>
                          </p:cTn>
                        </p:par>
                        <p:par>
                          <p:cTn id="38" fill="hold" nodeType="afterGroup">
                            <p:stCondLst>
                              <p:cond delay="500"/>
                            </p:stCondLst>
                            <p:childTnLst>
                              <p:par>
                                <p:cTn id="39" presetID="9" presetClass="entr" presetSubtype="0" fill="hold" nodeType="afterEffect">
                                  <p:stCondLst>
                                    <p:cond delay="0"/>
                                  </p:stCondLst>
                                  <p:childTnLst>
                                    <p:set>
                                      <p:cBhvr>
                                        <p:cTn id="40" dur="1" fill="hold">
                                          <p:stCondLst>
                                            <p:cond delay="0"/>
                                          </p:stCondLst>
                                        </p:cTn>
                                        <p:tgtEl>
                                          <p:spTgt spid="34821">
                                            <p:txEl>
                                              <p:pRg st="8" end="8"/>
                                            </p:txEl>
                                          </p:spTgt>
                                        </p:tgtEl>
                                        <p:attrNameLst>
                                          <p:attrName>style.visibility</p:attrName>
                                        </p:attrNameLst>
                                      </p:cBhvr>
                                      <p:to>
                                        <p:strVal val="visible"/>
                                      </p:to>
                                    </p:set>
                                    <p:animEffect transition="in" filter="dissolve">
                                      <p:cBhvr>
                                        <p:cTn id="41" dur="500"/>
                                        <p:tgtEl>
                                          <p:spTgt spid="348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p>
            <a:fld id="{9FFC848E-33C1-4865-AAF7-83BDA9D265D9}" type="slidenum">
              <a:rPr lang="en-GB" smtClean="0"/>
              <a:pPr/>
              <a:t>38</a:t>
            </a:fld>
            <a:endParaRPr lang="en-GB" smtClean="0"/>
          </a:p>
        </p:txBody>
      </p:sp>
      <p:sp>
        <p:nvSpPr>
          <p:cNvPr id="43011" name="Date Placeholder 4"/>
          <p:cNvSpPr>
            <a:spLocks noGrp="1"/>
          </p:cNvSpPr>
          <p:nvPr>
            <p:ph type="dt" sz="quarter" idx="11"/>
          </p:nvPr>
        </p:nvSpPr>
        <p:spPr>
          <a:noFill/>
        </p:spPr>
        <p:txBody>
          <a:bodyPr/>
          <a:lstStyle/>
          <a:p>
            <a:fld id="{47D38FF6-5033-4BCA-883F-B8D12ADE492C}" type="datetime1">
              <a:rPr lang="en-GB" smtClean="0"/>
              <a:pPr/>
              <a:t>01/02/2018</a:t>
            </a:fld>
            <a:endParaRPr lang="en-GB" smtClean="0"/>
          </a:p>
        </p:txBody>
      </p:sp>
      <p:sp>
        <p:nvSpPr>
          <p:cNvPr id="43012"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type="body" idx="1"/>
          </p:nvPr>
        </p:nvSpPr>
        <p:spPr>
          <a:xfrm>
            <a:off x="209550" y="511175"/>
            <a:ext cx="8694738" cy="6704013"/>
          </a:xfrm>
          <a:noFill/>
        </p:spPr>
        <p:txBody>
          <a:bodyPr lIns="18000" rIns="18000"/>
          <a:lstStyle/>
          <a:p>
            <a:pPr eaLnBrk="1" hangingPunct="1">
              <a:lnSpc>
                <a:spcPct val="80000"/>
              </a:lnSpc>
              <a:buFontTx/>
              <a:buNone/>
            </a:pPr>
            <a:r>
              <a:rPr lang="en-GB" sz="2800" smtClean="0">
                <a:solidFill>
                  <a:srgbClr val="FF0000"/>
                </a:solidFill>
              </a:rPr>
              <a:t>REACTOR TYPES – summary 1</a:t>
            </a:r>
          </a:p>
          <a:p>
            <a:pPr eaLnBrk="1" hangingPunct="1">
              <a:spcBef>
                <a:spcPct val="50000"/>
              </a:spcBef>
            </a:pPr>
            <a:r>
              <a:rPr lang="en-GB" sz="2300" smtClean="0">
                <a:solidFill>
                  <a:srgbClr val="FF0000"/>
                </a:solidFill>
              </a:rPr>
              <a:t>MAGNOX -</a:t>
            </a:r>
            <a:r>
              <a:rPr lang="en-GB" sz="2300" smtClean="0"/>
              <a:t> Original British Design named after the magnesium alloy used as fuel cladding.  8 reactors of this type were built in France, One in each of Italy, Spain and Japan.  26 units were built in UK.</a:t>
            </a:r>
          </a:p>
          <a:p>
            <a:pPr eaLnBrk="1" hangingPunct="1">
              <a:spcBef>
                <a:spcPct val="50000"/>
              </a:spcBef>
            </a:pPr>
            <a:r>
              <a:rPr lang="en-GB" sz="2300" smtClean="0">
                <a:solidFill>
                  <a:srgbClr val="0000FF"/>
                </a:solidFill>
              </a:rPr>
              <a:t>The last MAGNOX reactor closed on 30</a:t>
            </a:r>
            <a:r>
              <a:rPr lang="en-GB" sz="2300" baseline="30000" smtClean="0">
                <a:solidFill>
                  <a:srgbClr val="0000FF"/>
                </a:solidFill>
              </a:rPr>
              <a:t>th</a:t>
            </a:r>
            <a:r>
              <a:rPr lang="en-GB" sz="2300" smtClean="0">
                <a:solidFill>
                  <a:srgbClr val="0000FF"/>
                </a:solidFill>
              </a:rPr>
              <a:t> December 2015. </a:t>
            </a:r>
          </a:p>
          <a:p>
            <a:pPr eaLnBrk="1" hangingPunct="1">
              <a:spcBef>
                <a:spcPct val="0"/>
              </a:spcBef>
            </a:pPr>
            <a:r>
              <a:rPr lang="en-GB" sz="2300" smtClean="0">
                <a:solidFill>
                  <a:srgbClr val="FF0000"/>
                </a:solidFill>
              </a:rPr>
              <a:t>Oldbury</a:t>
            </a:r>
            <a:r>
              <a:rPr lang="en-GB" sz="2300" smtClean="0"/>
              <a:t> closed in 2012 after operating life was extended to 45 years.    One reactor at Wylfa also closed in 2012 after 41 years operation.  All other MAGNOX units are being decommissioned</a:t>
            </a:r>
          </a:p>
          <a:p>
            <a:pPr eaLnBrk="1" hangingPunct="1">
              <a:spcBef>
                <a:spcPct val="50000"/>
              </a:spcBef>
            </a:pPr>
            <a:r>
              <a:rPr lang="en-GB" sz="2300" smtClean="0">
                <a:solidFill>
                  <a:srgbClr val="FF0000"/>
                </a:solidFill>
              </a:rPr>
              <a:t>AGR  -  </a:t>
            </a:r>
            <a:r>
              <a:rPr lang="en-GB" sz="2300" smtClean="0"/>
              <a:t>ADVANCED GAS COOLED REACTOR    - solely British design.  14 units are in use.   The original demonstration Windscale AGR is now being decommissioned.   The last two stations Heysham II and Torness (both with two reactors),  were constructed to time and  have operated to expectations.</a:t>
            </a:r>
          </a:p>
          <a:p>
            <a:pPr eaLnBrk="1" hangingPunct="1">
              <a:spcBef>
                <a:spcPct val="50000"/>
              </a:spcBef>
              <a:buFontTx/>
              <a:buNone/>
            </a:pPr>
            <a:endParaRPr lang="en-GB" sz="2300" smtClean="0"/>
          </a:p>
        </p:txBody>
      </p:sp>
      <p:sp>
        <p:nvSpPr>
          <p:cNvPr id="43014"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FISSION REACTORS (4):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dissolve">
                                      <p:cBhvr>
                                        <p:cTn id="7" dur="500"/>
                                        <p:tgtEl>
                                          <p:spTgt spid="266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dissolve">
                                      <p:cBhvr>
                                        <p:cTn id="12" dur="500"/>
                                        <p:tgtEl>
                                          <p:spTgt spid="2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dissolve">
                                      <p:cBhvr>
                                        <p:cTn id="17" dur="500"/>
                                        <p:tgtEl>
                                          <p:spTgt spid="266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dissolve">
                                      <p:cBhvr>
                                        <p:cTn id="2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50BE57E9-E58B-4D2C-BF9B-B1E54AD07EA3}" type="slidenum">
              <a:rPr lang="en-GB" smtClean="0"/>
              <a:pPr/>
              <a:t>39</a:t>
            </a:fld>
            <a:endParaRPr lang="en-GB" smtClean="0"/>
          </a:p>
        </p:txBody>
      </p:sp>
      <p:sp>
        <p:nvSpPr>
          <p:cNvPr id="44035" name="Date Placeholder 4"/>
          <p:cNvSpPr>
            <a:spLocks noGrp="1"/>
          </p:cNvSpPr>
          <p:nvPr>
            <p:ph type="dt" sz="quarter" idx="11"/>
          </p:nvPr>
        </p:nvSpPr>
        <p:spPr>
          <a:noFill/>
        </p:spPr>
        <p:txBody>
          <a:bodyPr/>
          <a:lstStyle/>
          <a:p>
            <a:fld id="{1C7B3CCE-FF0B-41A1-9763-12AD841ED005}" type="datetime1">
              <a:rPr lang="en-GB" smtClean="0"/>
              <a:pPr/>
              <a:t>01/02/2018</a:t>
            </a:fld>
            <a:endParaRPr lang="en-GB" smtClean="0"/>
          </a:p>
        </p:txBody>
      </p:sp>
      <p:sp>
        <p:nvSpPr>
          <p:cNvPr id="44036" name="Rectangle 2"/>
          <p:cNvSpPr>
            <a:spLocks noGrp="1" noChangeArrowheads="1"/>
          </p:cNvSpPr>
          <p:nvPr>
            <p:ph type="title"/>
          </p:nvPr>
        </p:nvSpPr>
        <p:spPr/>
        <p:txBody>
          <a:bodyPr/>
          <a:lstStyle/>
          <a:p>
            <a:pPr eaLnBrk="1" hangingPunct="1"/>
            <a:endParaRPr lang="en-US" smtClean="0"/>
          </a:p>
        </p:txBody>
      </p:sp>
      <p:sp>
        <p:nvSpPr>
          <p:cNvPr id="84995" name="Rectangle 3"/>
          <p:cNvSpPr>
            <a:spLocks noGrp="1" noChangeArrowheads="1"/>
          </p:cNvSpPr>
          <p:nvPr>
            <p:ph type="body" idx="1"/>
          </p:nvPr>
        </p:nvSpPr>
        <p:spPr>
          <a:xfrm>
            <a:off x="384175" y="523875"/>
            <a:ext cx="8564563" cy="6334125"/>
          </a:xfrm>
        </p:spPr>
        <p:txBody>
          <a:bodyPr/>
          <a:lstStyle/>
          <a:p>
            <a:pPr eaLnBrk="1" hangingPunct="1">
              <a:lnSpc>
                <a:spcPct val="90000"/>
              </a:lnSpc>
              <a:buFontTx/>
              <a:buNone/>
            </a:pPr>
            <a:r>
              <a:rPr lang="en-GB" smtClean="0">
                <a:solidFill>
                  <a:srgbClr val="FF0000"/>
                </a:solidFill>
              </a:rPr>
              <a:t>REACTOR TYPES - summary</a:t>
            </a:r>
          </a:p>
          <a:p>
            <a:pPr eaLnBrk="1" hangingPunct="1">
              <a:lnSpc>
                <a:spcPct val="90000"/>
              </a:lnSpc>
              <a:spcBef>
                <a:spcPct val="50000"/>
              </a:spcBef>
            </a:pPr>
            <a:r>
              <a:rPr lang="en-GB" sz="2400" smtClean="0">
                <a:solidFill>
                  <a:srgbClr val="FF0000"/>
                </a:solidFill>
              </a:rPr>
              <a:t>PWR   -</a:t>
            </a:r>
            <a:r>
              <a:rPr lang="en-GB" sz="2400" smtClean="0"/>
              <a:t>       Originally an American design of PRESSURIZED WATER REACTOR (also known as a Light Water Reactor </a:t>
            </a:r>
            <a:r>
              <a:rPr lang="en-GB" sz="2400" smtClean="0">
                <a:solidFill>
                  <a:srgbClr val="FF0000"/>
                </a:solidFill>
              </a:rPr>
              <a:t>LWR</a:t>
            </a:r>
            <a:r>
              <a:rPr lang="en-GB" sz="2400" smtClean="0"/>
              <a:t>).  Now most common reactor</a:t>
            </a:r>
            <a:r>
              <a:rPr lang="en-GB" sz="2400" smtClean="0">
                <a:solidFill>
                  <a:srgbClr val="FF0000"/>
                </a:solidFill>
              </a:rPr>
              <a:t>.  (Three Mile Island) </a:t>
            </a:r>
          </a:p>
          <a:p>
            <a:pPr eaLnBrk="1" hangingPunct="1">
              <a:lnSpc>
                <a:spcPct val="90000"/>
              </a:lnSpc>
              <a:spcBef>
                <a:spcPct val="50000"/>
              </a:spcBef>
            </a:pPr>
            <a:r>
              <a:rPr lang="en-GB" sz="2400" smtClean="0">
                <a:solidFill>
                  <a:srgbClr val="FF0000"/>
                </a:solidFill>
              </a:rPr>
              <a:t>BWR    -</a:t>
            </a:r>
            <a:r>
              <a:rPr lang="en-GB" sz="2400" smtClean="0"/>
              <a:t>      BOILING WATER REACTOR - a derivative of the </a:t>
            </a:r>
            <a:r>
              <a:rPr lang="en-GB" sz="2400" smtClean="0">
                <a:solidFill>
                  <a:srgbClr val="FF0000"/>
                </a:solidFill>
              </a:rPr>
              <a:t>PWR</a:t>
            </a:r>
            <a:r>
              <a:rPr lang="en-GB" sz="2400" smtClean="0"/>
              <a:t> in which the coolant is allowed to boil in the reactor itself.  Second most common reactor in use. </a:t>
            </a:r>
            <a:r>
              <a:rPr lang="en-GB" sz="2400" smtClean="0">
                <a:solidFill>
                  <a:srgbClr val="FF0000"/>
                </a:solidFill>
              </a:rPr>
              <a:t>(Fukushima)</a:t>
            </a:r>
          </a:p>
          <a:p>
            <a:pPr eaLnBrk="1" hangingPunct="1">
              <a:lnSpc>
                <a:spcPct val="90000"/>
              </a:lnSpc>
              <a:spcBef>
                <a:spcPct val="50000"/>
              </a:spcBef>
            </a:pPr>
            <a:r>
              <a:rPr lang="en-GB" sz="2400" smtClean="0">
                <a:solidFill>
                  <a:srgbClr val="FF0000"/>
                </a:solidFill>
              </a:rPr>
              <a:t>RMBK   -</a:t>
            </a:r>
            <a:r>
              <a:rPr lang="en-GB" sz="2400" smtClean="0"/>
              <a:t>       LIGHT WATER GRAPHITE MODERATING REACTOR (</a:t>
            </a:r>
            <a:r>
              <a:rPr lang="en-GB" sz="2400" smtClean="0">
                <a:solidFill>
                  <a:srgbClr val="FF0000"/>
                </a:solidFill>
              </a:rPr>
              <a:t>LWGR</a:t>
            </a:r>
            <a:r>
              <a:rPr lang="en-GB" sz="2400" smtClean="0"/>
              <a:t>)-  a design unique to the USSR which figured in the </a:t>
            </a:r>
            <a:r>
              <a:rPr lang="en-GB" sz="2400" smtClean="0">
                <a:solidFill>
                  <a:srgbClr val="FF0000"/>
                </a:solidFill>
              </a:rPr>
              <a:t>CHERNOBYL</a:t>
            </a:r>
            <a:r>
              <a:rPr lang="en-GB" sz="2400" smtClean="0"/>
              <a:t> incident.  16 units still in operation in Russian and Lithuania with 9 shut down.</a:t>
            </a:r>
          </a:p>
          <a:p>
            <a:pPr eaLnBrk="1" hangingPunct="1">
              <a:lnSpc>
                <a:spcPct val="90000"/>
              </a:lnSpc>
              <a:spcBef>
                <a:spcPct val="50000"/>
              </a:spcBef>
            </a:pPr>
            <a:r>
              <a:rPr lang="en-GB" sz="2400" smtClean="0">
                <a:solidFill>
                  <a:srgbClr val="FF0000"/>
                </a:solidFill>
              </a:rPr>
              <a:t>CANDU  -</a:t>
            </a:r>
            <a:r>
              <a:rPr lang="en-GB" sz="2400" smtClean="0"/>
              <a:t>     A reactor named initially after </a:t>
            </a:r>
            <a:r>
              <a:rPr lang="en-GB" sz="2400" smtClean="0">
                <a:solidFill>
                  <a:srgbClr val="FF0000"/>
                </a:solidFill>
              </a:rPr>
              <a:t>CAN</a:t>
            </a:r>
            <a:r>
              <a:rPr lang="en-GB" sz="2400" smtClean="0"/>
              <a:t>adian </a:t>
            </a:r>
            <a:r>
              <a:rPr lang="en-GB" sz="2400" smtClean="0">
                <a:solidFill>
                  <a:srgbClr val="FF0000"/>
                </a:solidFill>
              </a:rPr>
              <a:t>D</a:t>
            </a:r>
            <a:r>
              <a:rPr lang="en-GB" sz="2400" smtClean="0"/>
              <a:t>e</a:t>
            </a:r>
            <a:r>
              <a:rPr lang="en-GB" sz="2400" smtClean="0">
                <a:solidFill>
                  <a:srgbClr val="FF0000"/>
                </a:solidFill>
              </a:rPr>
              <a:t>U</a:t>
            </a:r>
            <a:r>
              <a:rPr lang="en-GB" sz="2400" smtClean="0"/>
              <a:t>terium moderated reactor (hence </a:t>
            </a:r>
            <a:r>
              <a:rPr lang="en-GB" sz="2400" smtClean="0">
                <a:solidFill>
                  <a:srgbClr val="FF0000"/>
                </a:solidFill>
              </a:rPr>
              <a:t>CANDU</a:t>
            </a:r>
            <a:r>
              <a:rPr lang="en-GB" sz="2400" smtClean="0"/>
              <a:t>),     alternatively known as </a:t>
            </a:r>
            <a:r>
              <a:rPr lang="en-GB" sz="2400" smtClean="0">
                <a:solidFill>
                  <a:srgbClr val="FF0000"/>
                </a:solidFill>
              </a:rPr>
              <a:t>PHWR</a:t>
            </a:r>
            <a:r>
              <a:rPr lang="en-GB" sz="2400" smtClean="0"/>
              <a:t> (pressurized   heavy water reactor). 41 currently in use.</a:t>
            </a:r>
          </a:p>
          <a:p>
            <a:pPr eaLnBrk="1" hangingPunct="1">
              <a:lnSpc>
                <a:spcPct val="90000"/>
              </a:lnSpc>
              <a:spcBef>
                <a:spcPct val="50000"/>
              </a:spcBef>
            </a:pPr>
            <a:endParaRPr lang="en-GB" sz="2400" smtClean="0"/>
          </a:p>
        </p:txBody>
      </p:sp>
      <p:sp>
        <p:nvSpPr>
          <p:cNvPr id="44038"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FISSION REACTORS (5):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animEffect transition="in" filter="dissolve">
                                      <p:cBhvr>
                                        <p:cTn id="7" dur="500"/>
                                        <p:tgtEl>
                                          <p:spTgt spid="849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4995">
                                            <p:txEl>
                                              <p:pRg st="2" end="2"/>
                                            </p:txEl>
                                          </p:spTgt>
                                        </p:tgtEl>
                                        <p:attrNameLst>
                                          <p:attrName>style.visibility</p:attrName>
                                        </p:attrNameLst>
                                      </p:cBhvr>
                                      <p:to>
                                        <p:strVal val="visible"/>
                                      </p:to>
                                    </p:set>
                                    <p:animEffect transition="in" filter="dissolve">
                                      <p:cBhvr>
                                        <p:cTn id="12" dur="500"/>
                                        <p:tgtEl>
                                          <p:spTgt spid="849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4995">
                                            <p:txEl>
                                              <p:pRg st="3" end="3"/>
                                            </p:txEl>
                                          </p:spTgt>
                                        </p:tgtEl>
                                        <p:attrNameLst>
                                          <p:attrName>style.visibility</p:attrName>
                                        </p:attrNameLst>
                                      </p:cBhvr>
                                      <p:to>
                                        <p:strVal val="visible"/>
                                      </p:to>
                                    </p:set>
                                    <p:animEffect transition="in" filter="dissolve">
                                      <p:cBhvr>
                                        <p:cTn id="17" dur="500"/>
                                        <p:tgtEl>
                                          <p:spTgt spid="849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4995">
                                            <p:txEl>
                                              <p:pRg st="4" end="4"/>
                                            </p:txEl>
                                          </p:spTgt>
                                        </p:tgtEl>
                                        <p:attrNameLst>
                                          <p:attrName>style.visibility</p:attrName>
                                        </p:attrNameLst>
                                      </p:cBhvr>
                                      <p:to>
                                        <p:strVal val="visible"/>
                                      </p:to>
                                    </p:set>
                                    <p:animEffect transition="in" filter="dissolve">
                                      <p:cBhvr>
                                        <p:cTn id="22" dur="5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p>
            <a:fld id="{7457EF87-ADC5-4C70-A072-BE947FF25997}" type="slidenum">
              <a:rPr lang="en-GB" smtClean="0"/>
              <a:pPr/>
              <a:t>4</a:t>
            </a:fld>
            <a:endParaRPr lang="en-GB" smtClean="0"/>
          </a:p>
        </p:txBody>
      </p:sp>
      <p:sp>
        <p:nvSpPr>
          <p:cNvPr id="10243" name="Date Placeholder 2"/>
          <p:cNvSpPr>
            <a:spLocks noGrp="1"/>
          </p:cNvSpPr>
          <p:nvPr>
            <p:ph type="dt" sz="quarter" idx="11"/>
          </p:nvPr>
        </p:nvSpPr>
        <p:spPr>
          <a:noFill/>
        </p:spPr>
        <p:txBody>
          <a:bodyPr/>
          <a:lstStyle/>
          <a:p>
            <a:fld id="{38C78817-798E-44D6-BA77-AE7289096887}" type="datetime1">
              <a:rPr lang="en-GB" smtClean="0"/>
              <a:pPr/>
              <a:t>01/02/2018</a:t>
            </a:fld>
            <a:endParaRPr lang="en-GB" smtClean="0"/>
          </a:p>
        </p:txBody>
      </p:sp>
      <p:sp>
        <p:nvSpPr>
          <p:cNvPr id="4" name="Rectangle 2"/>
          <p:cNvSpPr txBox="1">
            <a:spLocks noChangeArrowheads="1"/>
          </p:cNvSpPr>
          <p:nvPr/>
        </p:nvSpPr>
        <p:spPr>
          <a:xfrm>
            <a:off x="503238" y="0"/>
            <a:ext cx="7772400" cy="561975"/>
          </a:xfrm>
          <a:prstGeom prst="rect">
            <a:avLst/>
          </a:prstGeom>
          <a:solidFill>
            <a:srgbClr val="FF0000"/>
          </a:solidFill>
        </p:spPr>
        <p:txBody>
          <a:bodyPr/>
          <a:lstStyle/>
          <a:p>
            <a:pPr marL="533400" indent="-533400">
              <a:defRPr/>
            </a:pPr>
            <a:r>
              <a:rPr lang="en-GB" sz="3200" b="1" kern="0">
                <a:solidFill>
                  <a:schemeClr val="bg1"/>
                </a:solidFill>
                <a:latin typeface="+mj-lt"/>
                <a:ea typeface="+mj-ea"/>
                <a:cs typeface="+mj-cs"/>
              </a:rPr>
              <a:t>NUCLEAR POWER</a:t>
            </a:r>
            <a:endParaRPr lang="en-GB" sz="3200" b="1" kern="0" dirty="0">
              <a:solidFill>
                <a:schemeClr val="bg1"/>
              </a:solidFill>
              <a:latin typeface="+mj-lt"/>
              <a:ea typeface="+mj-ea"/>
              <a:cs typeface="+mj-cs"/>
            </a:endParaRPr>
          </a:p>
        </p:txBody>
      </p:sp>
      <p:sp>
        <p:nvSpPr>
          <p:cNvPr id="10245" name="TextBox 4"/>
          <p:cNvSpPr txBox="1">
            <a:spLocks noChangeArrowheads="1"/>
          </p:cNvSpPr>
          <p:nvPr/>
        </p:nvSpPr>
        <p:spPr bwMode="auto">
          <a:xfrm>
            <a:off x="449263" y="706438"/>
            <a:ext cx="8437562" cy="1938337"/>
          </a:xfrm>
          <a:prstGeom prst="rect">
            <a:avLst/>
          </a:prstGeom>
          <a:noFill/>
          <a:ln w="9525">
            <a:noFill/>
            <a:miter lim="800000"/>
            <a:headEnd/>
            <a:tailEnd/>
          </a:ln>
        </p:spPr>
        <p:txBody>
          <a:bodyPr>
            <a:spAutoFit/>
          </a:bodyPr>
          <a:lstStyle/>
          <a:p>
            <a:pPr marL="449263" indent="-449263" algn="l">
              <a:buFont typeface="Arial" charset="0"/>
              <a:buChar char="•"/>
            </a:pPr>
            <a:r>
              <a:rPr lang="en-GB" sz="2000" b="1"/>
              <a:t>To combat Climate Change, low carbon electricity generation is needed</a:t>
            </a:r>
          </a:p>
          <a:p>
            <a:pPr marL="449263" indent="-449263" algn="l">
              <a:buFont typeface="Arial" charset="0"/>
              <a:buChar char="•"/>
            </a:pPr>
            <a:r>
              <a:rPr lang="en-GB" sz="2000" b="1"/>
              <a:t>Options include:</a:t>
            </a:r>
          </a:p>
          <a:p>
            <a:pPr marL="906463" lvl="1" indent="-449263" algn="l">
              <a:buFont typeface="Arial" charset="0"/>
              <a:buChar char="•"/>
            </a:pPr>
            <a:r>
              <a:rPr lang="en-GB" sz="2000" b="1">
                <a:solidFill>
                  <a:srgbClr val="FF0000"/>
                </a:solidFill>
              </a:rPr>
              <a:t>Carbon Capture and Sequestration</a:t>
            </a:r>
          </a:p>
          <a:p>
            <a:pPr marL="906463" lvl="1" indent="-449263" algn="l">
              <a:buFont typeface="Arial" charset="0"/>
              <a:buChar char="•"/>
            </a:pPr>
            <a:r>
              <a:rPr lang="en-GB" sz="2000" b="1">
                <a:solidFill>
                  <a:srgbClr val="FF0000"/>
                </a:solidFill>
              </a:rPr>
              <a:t>Renewable Generation</a:t>
            </a:r>
          </a:p>
          <a:p>
            <a:pPr marL="906463" lvl="1" indent="-449263" algn="l">
              <a:buFont typeface="Arial" charset="0"/>
              <a:buChar char="•"/>
            </a:pPr>
            <a:r>
              <a:rPr lang="en-GB" sz="2000" b="1">
                <a:solidFill>
                  <a:srgbClr val="FF0000"/>
                </a:solidFill>
              </a:rPr>
              <a:t>Nuclear  Power</a:t>
            </a:r>
          </a:p>
        </p:txBody>
      </p:sp>
      <p:graphicFrame>
        <p:nvGraphicFramePr>
          <p:cNvPr id="6" name="Table 5"/>
          <p:cNvGraphicFramePr>
            <a:graphicFrameLocks noGrp="1"/>
          </p:cNvGraphicFramePr>
          <p:nvPr/>
        </p:nvGraphicFramePr>
        <p:xfrm>
          <a:off x="320675" y="2600325"/>
          <a:ext cx="8341896" cy="3169920"/>
        </p:xfrm>
        <a:graphic>
          <a:graphicData uri="http://schemas.openxmlformats.org/drawingml/2006/table">
            <a:tbl>
              <a:tblPr firstRow="1" bandRow="1">
                <a:tableStyleId>{5C22544A-7EE6-4342-B048-85BDC9FD1C3A}</a:tableStyleId>
              </a:tblPr>
              <a:tblGrid>
                <a:gridCol w="2294022"/>
                <a:gridCol w="1989221"/>
                <a:gridCol w="4058653"/>
              </a:tblGrid>
              <a:tr h="370840">
                <a:tc>
                  <a:txBody>
                    <a:bodyPr/>
                    <a:lstStyle/>
                    <a:p>
                      <a:r>
                        <a:rPr lang="en-GB" sz="2000" dirty="0" smtClean="0">
                          <a:solidFill>
                            <a:schemeClr val="tx1"/>
                          </a:solidFill>
                        </a:rPr>
                        <a:t>Generation</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err="1" smtClean="0">
                          <a:solidFill>
                            <a:schemeClr val="tx1"/>
                          </a:solidFill>
                        </a:rPr>
                        <a:t>gms</a:t>
                      </a:r>
                      <a:r>
                        <a:rPr lang="en-GB" sz="2000" dirty="0" smtClean="0">
                          <a:solidFill>
                            <a:schemeClr val="tx1"/>
                          </a:solidFill>
                        </a:rPr>
                        <a:t> CO</a:t>
                      </a:r>
                      <a:r>
                        <a:rPr lang="en-GB" sz="2000" baseline="-25000" dirty="0" smtClean="0">
                          <a:solidFill>
                            <a:schemeClr val="tx1"/>
                          </a:solidFill>
                        </a:rPr>
                        <a:t>2</a:t>
                      </a:r>
                      <a:r>
                        <a:rPr lang="en-GB" sz="2000" dirty="0" smtClean="0">
                          <a:solidFill>
                            <a:schemeClr val="tx1"/>
                          </a:solidFill>
                        </a:rPr>
                        <a:t> / </a:t>
                      </a:r>
                      <a:r>
                        <a:rPr lang="en-GB" sz="2000" dirty="0" err="1" smtClean="0">
                          <a:solidFill>
                            <a:schemeClr val="tx1"/>
                          </a:solidFill>
                        </a:rPr>
                        <a:t>kWH</a:t>
                      </a:r>
                      <a:endParaRPr lang="en-GB" sz="20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solidFill>
                            <a:schemeClr val="tx1"/>
                          </a:solidFill>
                        </a:rPr>
                        <a:t>Comments</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000" b="1" dirty="0" smtClean="0">
                          <a:solidFill>
                            <a:schemeClr val="tx1"/>
                          </a:solidFill>
                        </a:rPr>
                        <a:t>Coal</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solidFill>
                            <a:schemeClr val="tx1"/>
                          </a:solidFill>
                        </a:rPr>
                        <a:t>900 – 1100 </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1" dirty="0" smtClean="0">
                          <a:solidFill>
                            <a:schemeClr val="tx1"/>
                          </a:solidFill>
                        </a:rPr>
                        <a:t>750 – 900 with supercritical coal</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000" b="1" dirty="0" smtClean="0">
                          <a:solidFill>
                            <a:schemeClr val="tx1"/>
                          </a:solidFill>
                        </a:rPr>
                        <a:t>Coal with CCS</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solidFill>
                            <a:schemeClr val="tx1"/>
                          </a:solidFill>
                        </a:rPr>
                        <a:t>~ 100</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000" b="1" dirty="0" smtClean="0">
                          <a:solidFill>
                            <a:schemeClr val="tx1"/>
                          </a:solidFill>
                        </a:rPr>
                        <a:t>Gas</a:t>
                      </a:r>
                      <a:r>
                        <a:rPr lang="en-GB" sz="2000" b="1" baseline="0" dirty="0" smtClean="0">
                          <a:solidFill>
                            <a:schemeClr val="tx1"/>
                          </a:solidFill>
                        </a:rPr>
                        <a:t> (Steam)</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solidFill>
                            <a:schemeClr val="tx1"/>
                          </a:solidFill>
                        </a:rPr>
                        <a:t>~ 600</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000" b="1" dirty="0" smtClean="0">
                          <a:solidFill>
                            <a:schemeClr val="tx1"/>
                          </a:solidFill>
                        </a:rPr>
                        <a:t>Gas CCGT</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solidFill>
                            <a:schemeClr val="tx1"/>
                          </a:solidFill>
                        </a:rPr>
                        <a:t>360 – 440</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000" b="1" dirty="0" smtClean="0">
                          <a:solidFill>
                            <a:schemeClr val="tx1"/>
                          </a:solidFill>
                        </a:rPr>
                        <a:t>GAS CCGT/CCS</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solidFill>
                            <a:schemeClr val="tx1"/>
                          </a:solidFill>
                        </a:rPr>
                        <a:t>40</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000" b="1" dirty="0" smtClean="0">
                          <a:solidFill>
                            <a:schemeClr val="tx1"/>
                          </a:solidFill>
                        </a:rPr>
                        <a:t>Nuclear</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solidFill>
                            <a:schemeClr val="tx1"/>
                          </a:solidFill>
                        </a:rPr>
                        <a:t>5</a:t>
                      </a:r>
                      <a:r>
                        <a:rPr lang="en-GB" sz="2000" b="1" baseline="0" dirty="0" smtClean="0">
                          <a:solidFill>
                            <a:schemeClr val="tx1"/>
                          </a:solidFill>
                        </a:rPr>
                        <a:t> - 20</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1" dirty="0" smtClean="0">
                          <a:solidFill>
                            <a:schemeClr val="tx1"/>
                          </a:solidFill>
                        </a:rPr>
                        <a:t>Depending on reactor type</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000" b="1" dirty="0" err="1" smtClean="0">
                          <a:solidFill>
                            <a:schemeClr val="tx1"/>
                          </a:solidFill>
                        </a:rPr>
                        <a:t>Renewables</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solidFill>
                            <a:schemeClr val="tx1"/>
                          </a:solidFill>
                        </a:rPr>
                        <a:t>&lt;10</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1" dirty="0" smtClean="0">
                          <a:solidFill>
                            <a:schemeClr val="tx1"/>
                          </a:solidFill>
                        </a:rPr>
                        <a:t>Biomass will be higher</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284" name="TextBox 6"/>
          <p:cNvSpPr txBox="1">
            <a:spLocks noChangeArrowheads="1"/>
          </p:cNvSpPr>
          <p:nvPr/>
        </p:nvSpPr>
        <p:spPr bwMode="auto">
          <a:xfrm>
            <a:off x="273050" y="5854700"/>
            <a:ext cx="8678863" cy="708025"/>
          </a:xfrm>
          <a:prstGeom prst="rect">
            <a:avLst/>
          </a:prstGeom>
          <a:noFill/>
          <a:ln w="9525">
            <a:noFill/>
            <a:miter lim="800000"/>
            <a:headEnd/>
            <a:tailEnd/>
          </a:ln>
        </p:spPr>
        <p:txBody>
          <a:bodyPr>
            <a:spAutoFit/>
          </a:bodyPr>
          <a:lstStyle/>
          <a:p>
            <a:r>
              <a:rPr lang="en-GB" sz="2000" b="1">
                <a:solidFill>
                  <a:srgbClr val="FF0000"/>
                </a:solidFill>
              </a:rPr>
              <a:t>Overall UK Average 2014   - 540 gms CO</a:t>
            </a:r>
            <a:r>
              <a:rPr lang="en-GB" sz="2000" b="1" baseline="-25000">
                <a:solidFill>
                  <a:srgbClr val="FF0000"/>
                </a:solidFill>
              </a:rPr>
              <a:t>2</a:t>
            </a:r>
            <a:r>
              <a:rPr lang="en-GB" sz="2000" b="1">
                <a:solidFill>
                  <a:srgbClr val="FF0000"/>
                </a:solidFill>
              </a:rPr>
              <a:t> /kWh</a:t>
            </a:r>
          </a:p>
          <a:p>
            <a:r>
              <a:rPr lang="en-GB" sz="2000" b="1">
                <a:solidFill>
                  <a:srgbClr val="FF0000"/>
                </a:solidFill>
              </a:rPr>
              <a:t>Embedded Carbon   ~ 10 – 20 gms CO</a:t>
            </a:r>
            <a:r>
              <a:rPr lang="en-GB" sz="2000" b="1" baseline="-25000">
                <a:solidFill>
                  <a:srgbClr val="FF0000"/>
                </a:solidFill>
              </a:rPr>
              <a:t>2</a:t>
            </a:r>
            <a:r>
              <a:rPr lang="en-GB" sz="2000" b="1">
                <a:solidFill>
                  <a:srgbClr val="FF0000"/>
                </a:solidFill>
              </a:rPr>
              <a:t> /kWh for all generation types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p>
            <a:fld id="{487100E4-BC25-4F0F-9F36-3550A6760013}" type="slidenum">
              <a:rPr lang="en-GB" smtClean="0"/>
              <a:pPr/>
              <a:t>40</a:t>
            </a:fld>
            <a:endParaRPr lang="en-GB" smtClean="0"/>
          </a:p>
        </p:txBody>
      </p:sp>
      <p:sp>
        <p:nvSpPr>
          <p:cNvPr id="45059" name="Date Placeholder 4"/>
          <p:cNvSpPr>
            <a:spLocks noGrp="1"/>
          </p:cNvSpPr>
          <p:nvPr>
            <p:ph type="dt" sz="quarter" idx="11"/>
          </p:nvPr>
        </p:nvSpPr>
        <p:spPr>
          <a:noFill/>
        </p:spPr>
        <p:txBody>
          <a:bodyPr/>
          <a:lstStyle/>
          <a:p>
            <a:fld id="{3354EBF3-CCA7-41B5-A57F-3B0C4F5ED603}" type="datetime1">
              <a:rPr lang="en-GB" smtClean="0"/>
              <a:pPr/>
              <a:t>01/02/2018</a:t>
            </a:fld>
            <a:endParaRPr lang="en-GB" smtClean="0"/>
          </a:p>
        </p:txBody>
      </p:sp>
      <p:sp>
        <p:nvSpPr>
          <p:cNvPr id="45060" name="Rectangle 2"/>
          <p:cNvSpPr>
            <a:spLocks noGrp="1" noChangeArrowheads="1"/>
          </p:cNvSpPr>
          <p:nvPr>
            <p:ph type="title"/>
          </p:nvPr>
        </p:nvSpPr>
        <p:spPr/>
        <p:txBody>
          <a:bodyPr/>
          <a:lstStyle/>
          <a:p>
            <a:pPr eaLnBrk="1" hangingPunct="1"/>
            <a:endParaRPr lang="en-US" smtClean="0"/>
          </a:p>
        </p:txBody>
      </p:sp>
      <p:sp>
        <p:nvSpPr>
          <p:cNvPr id="76803" name="Rectangle 3"/>
          <p:cNvSpPr>
            <a:spLocks noGrp="1" noChangeArrowheads="1"/>
          </p:cNvSpPr>
          <p:nvPr>
            <p:ph type="body" idx="1"/>
          </p:nvPr>
        </p:nvSpPr>
        <p:spPr>
          <a:xfrm>
            <a:off x="457200" y="539750"/>
            <a:ext cx="8475663" cy="7007225"/>
          </a:xfrm>
        </p:spPr>
        <p:txBody>
          <a:bodyPr/>
          <a:lstStyle/>
          <a:p>
            <a:pPr eaLnBrk="1" hangingPunct="1">
              <a:lnSpc>
                <a:spcPct val="80000"/>
              </a:lnSpc>
              <a:buFontTx/>
              <a:buNone/>
            </a:pPr>
            <a:r>
              <a:rPr lang="en-GB" sz="3600" smtClean="0">
                <a:solidFill>
                  <a:srgbClr val="FF0000"/>
                </a:solidFill>
              </a:rPr>
              <a:t>REACTOR TYPES - summary</a:t>
            </a:r>
          </a:p>
          <a:p>
            <a:pPr eaLnBrk="1" hangingPunct="1">
              <a:lnSpc>
                <a:spcPct val="90000"/>
              </a:lnSpc>
              <a:spcBef>
                <a:spcPct val="50000"/>
              </a:spcBef>
            </a:pPr>
            <a:r>
              <a:rPr lang="en-GB" sz="2400" smtClean="0">
                <a:solidFill>
                  <a:srgbClr val="FF0000"/>
                </a:solidFill>
              </a:rPr>
              <a:t>HTGR   -</a:t>
            </a:r>
            <a:r>
              <a:rPr lang="en-GB" sz="2400" smtClean="0"/>
              <a:t>         HIGH TEMPERATURE GRAPHITE REACTOR - an experimental reactor.  The original  HTR in the UK started decommissioning in  1975.  The Pebble Bed Modulating Reactor (</a:t>
            </a:r>
            <a:r>
              <a:rPr lang="en-GB" sz="2400" smtClean="0">
                <a:solidFill>
                  <a:srgbClr val="FF0000"/>
                </a:solidFill>
              </a:rPr>
              <a:t>PBMR</a:t>
            </a:r>
            <a:r>
              <a:rPr lang="en-GB" sz="2400" smtClean="0"/>
              <a:t>) is a development of this and was promoted as a 3+ Generation Reactor by South Africa until 2010 – China now has some interest.</a:t>
            </a:r>
          </a:p>
          <a:p>
            <a:pPr eaLnBrk="1" hangingPunct="1">
              <a:lnSpc>
                <a:spcPct val="90000"/>
              </a:lnSpc>
              <a:spcBef>
                <a:spcPct val="50000"/>
              </a:spcBef>
            </a:pPr>
            <a:r>
              <a:rPr lang="en-GB" sz="2400" smtClean="0">
                <a:solidFill>
                  <a:srgbClr val="FF0000"/>
                </a:solidFill>
              </a:rPr>
              <a:t>SGHWR -</a:t>
            </a:r>
            <a:r>
              <a:rPr lang="en-GB" sz="2400" smtClean="0"/>
              <a:t>    STEAM GENERATING HEAVY WATER REACTOR - originally a demonstration British Design which is a hybrid between the </a:t>
            </a:r>
            <a:r>
              <a:rPr lang="en-GB" sz="2400" smtClean="0">
                <a:solidFill>
                  <a:srgbClr val="FF0000"/>
                </a:solidFill>
              </a:rPr>
              <a:t>CANDU </a:t>
            </a:r>
            <a:r>
              <a:rPr lang="en-GB" sz="2400" smtClean="0"/>
              <a:t>and </a:t>
            </a:r>
            <a:r>
              <a:rPr lang="en-GB" sz="2400" smtClean="0">
                <a:solidFill>
                  <a:srgbClr val="FF0000"/>
                </a:solidFill>
              </a:rPr>
              <a:t>BWR</a:t>
            </a:r>
            <a:r>
              <a:rPr lang="en-GB" sz="2400" smtClean="0"/>
              <a:t> reactors.   </a:t>
            </a:r>
          </a:p>
          <a:p>
            <a:pPr eaLnBrk="1" hangingPunct="1">
              <a:lnSpc>
                <a:spcPct val="90000"/>
              </a:lnSpc>
              <a:spcBef>
                <a:spcPct val="50000"/>
              </a:spcBef>
            </a:pPr>
            <a:r>
              <a:rPr lang="en-GB" sz="2400" smtClean="0">
                <a:solidFill>
                  <a:srgbClr val="FF0000"/>
                </a:solidFill>
              </a:rPr>
              <a:t>FBR</a:t>
            </a:r>
            <a:r>
              <a:rPr lang="en-GB" sz="2400" smtClean="0"/>
              <a:t>    -            FAST BREEDER REACTOR - unlike all previous reactors, this reactor 'breeds' PLUTONIUM from FERTILE 238U to operate, and in so doing extends resource base of URANIUM over 50 times.  Mostly experimental at moment with FRANCE, W. GERMANY and UK,  Russia and JAPAN having experimented with them.</a:t>
            </a:r>
          </a:p>
          <a:p>
            <a:pPr eaLnBrk="1" hangingPunct="1">
              <a:lnSpc>
                <a:spcPct val="90000"/>
              </a:lnSpc>
              <a:spcBef>
                <a:spcPct val="50000"/>
              </a:spcBef>
            </a:pPr>
            <a:endParaRPr lang="en-GB" sz="2400" smtClean="0"/>
          </a:p>
        </p:txBody>
      </p:sp>
      <p:sp>
        <p:nvSpPr>
          <p:cNvPr id="45062" name="Rectangle 4"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FISSION REACTORS (5):</a:t>
            </a:r>
            <a:r>
              <a:rPr lang="en-GB" sz="2800" b="1">
                <a:solidFill>
                  <a:schemeClr val="tx2"/>
                </a:solidFill>
                <a:latin typeface="Times New Roman" pitchFamily="18" charset="0"/>
              </a:rPr>
              <a:t>   </a:t>
            </a:r>
            <a:endParaRPr lang="en-GB" sz="28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Effect transition="in" filter="dissolve">
                                      <p:cBhvr>
                                        <p:cTn id="7" dur="500"/>
                                        <p:tgtEl>
                                          <p:spTgt spid="768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dissolve">
                                      <p:cBhvr>
                                        <p:cTn id="12" dur="500"/>
                                        <p:tgtEl>
                                          <p:spTgt spid="768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animEffect transition="in" filter="dissolve">
                                      <p:cBhvr>
                                        <p:cTn id="17" dur="500"/>
                                        <p:tgtEl>
                                          <p:spTgt spid="76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0"/>
          </p:nvPr>
        </p:nvSpPr>
        <p:spPr>
          <a:noFill/>
        </p:spPr>
        <p:txBody>
          <a:bodyPr/>
          <a:lstStyle/>
          <a:p>
            <a:fld id="{BD9A055F-DD39-4EB1-8BE3-0CB126815575}" type="slidenum">
              <a:rPr lang="en-GB" smtClean="0"/>
              <a:pPr/>
              <a:t>41</a:t>
            </a:fld>
            <a:endParaRPr lang="en-GB" smtClean="0"/>
          </a:p>
        </p:txBody>
      </p:sp>
      <p:sp>
        <p:nvSpPr>
          <p:cNvPr id="46083" name="Date Placeholder 5"/>
          <p:cNvSpPr>
            <a:spLocks noGrp="1"/>
          </p:cNvSpPr>
          <p:nvPr>
            <p:ph type="dt" sz="quarter" idx="11"/>
          </p:nvPr>
        </p:nvSpPr>
        <p:spPr>
          <a:noFill/>
        </p:spPr>
        <p:txBody>
          <a:bodyPr/>
          <a:lstStyle/>
          <a:p>
            <a:fld id="{B2BFDF62-0E3A-4E8D-B519-1CE2A452B2C7}" type="datetime1">
              <a:rPr lang="en-GB" smtClean="0"/>
              <a:pPr/>
              <a:t>01/02/2018</a:t>
            </a:fld>
            <a:endParaRPr lang="en-GB" smtClean="0"/>
          </a:p>
        </p:txBody>
      </p:sp>
      <p:sp>
        <p:nvSpPr>
          <p:cNvPr id="46084" name="Rectangle 4"/>
          <p:cNvSpPr>
            <a:spLocks noGrp="1" noChangeArrowheads="1"/>
          </p:cNvSpPr>
          <p:nvPr>
            <p:ph type="title"/>
          </p:nvPr>
        </p:nvSpPr>
        <p:spPr/>
        <p:txBody>
          <a:bodyPr/>
          <a:lstStyle/>
          <a:p>
            <a:pPr eaLnBrk="1" hangingPunct="1"/>
            <a:endParaRPr lang="en-US" smtClean="0"/>
          </a:p>
        </p:txBody>
      </p:sp>
      <p:sp>
        <p:nvSpPr>
          <p:cNvPr id="87045" name="Rectangle 5"/>
          <p:cNvSpPr>
            <a:spLocks noGrp="1" noChangeArrowheads="1"/>
          </p:cNvSpPr>
          <p:nvPr>
            <p:ph type="body" sz="half" idx="1"/>
          </p:nvPr>
        </p:nvSpPr>
        <p:spPr>
          <a:xfrm>
            <a:off x="0" y="539750"/>
            <a:ext cx="4591050" cy="2406650"/>
          </a:xfrm>
          <a:solidFill>
            <a:srgbClr val="FFFF99"/>
          </a:solidFill>
          <a:ln>
            <a:solidFill>
              <a:srgbClr val="FF0000"/>
            </a:solidFill>
          </a:ln>
        </p:spPr>
        <p:txBody>
          <a:bodyPr lIns="18000" tIns="10800" rIns="18000" bIns="10800"/>
          <a:lstStyle/>
          <a:p>
            <a:pPr eaLnBrk="1" hangingPunct="1">
              <a:lnSpc>
                <a:spcPct val="90000"/>
              </a:lnSpc>
            </a:pPr>
            <a:r>
              <a:rPr lang="en-GB" sz="2000" smtClean="0">
                <a:solidFill>
                  <a:srgbClr val="FF0000"/>
                </a:solidFill>
              </a:rPr>
              <a:t>FUEL TYPE</a:t>
            </a:r>
            <a:r>
              <a:rPr lang="en-GB" sz="1800" smtClean="0"/>
              <a:t>  -   unenriched URANIUM METAL clad in Magnesium alloy</a:t>
            </a:r>
          </a:p>
          <a:p>
            <a:pPr eaLnBrk="1" hangingPunct="1">
              <a:lnSpc>
                <a:spcPct val="90000"/>
              </a:lnSpc>
            </a:pPr>
            <a:r>
              <a:rPr lang="en-GB" sz="2000" smtClean="0">
                <a:solidFill>
                  <a:srgbClr val="FF0000"/>
                </a:solidFill>
              </a:rPr>
              <a:t>MODERATOR</a:t>
            </a:r>
            <a:r>
              <a:rPr lang="en-GB" sz="1800" smtClean="0">
                <a:solidFill>
                  <a:srgbClr val="FF0000"/>
                </a:solidFill>
              </a:rPr>
              <a:t>   </a:t>
            </a:r>
            <a:r>
              <a:rPr lang="en-GB" sz="1800" smtClean="0"/>
              <a:t>- GRAPHITE </a:t>
            </a:r>
          </a:p>
          <a:p>
            <a:pPr eaLnBrk="1" hangingPunct="1">
              <a:lnSpc>
                <a:spcPct val="90000"/>
              </a:lnSpc>
            </a:pPr>
            <a:r>
              <a:rPr lang="en-GB" sz="2000" smtClean="0">
                <a:solidFill>
                  <a:srgbClr val="FF0000"/>
                </a:solidFill>
              </a:rPr>
              <a:t>COOLANT  </a:t>
            </a:r>
            <a:r>
              <a:rPr lang="en-GB" sz="1800" smtClean="0">
                <a:solidFill>
                  <a:srgbClr val="FF0000"/>
                </a:solidFill>
              </a:rPr>
              <a:t>  </a:t>
            </a:r>
            <a:r>
              <a:rPr lang="en-GB" sz="1800" smtClean="0"/>
              <a:t>- CARBON DIOXIDE</a:t>
            </a:r>
          </a:p>
          <a:p>
            <a:pPr eaLnBrk="1" hangingPunct="1">
              <a:lnSpc>
                <a:spcPct val="90000"/>
              </a:lnSpc>
            </a:pPr>
            <a:r>
              <a:rPr lang="en-GB" sz="2000" smtClean="0">
                <a:solidFill>
                  <a:srgbClr val="FF0000"/>
                </a:solidFill>
              </a:rPr>
              <a:t>DIRECT RANKINE CYCLE</a:t>
            </a:r>
            <a:r>
              <a:rPr lang="en-GB" sz="2000" smtClean="0"/>
              <a:t> </a:t>
            </a:r>
          </a:p>
          <a:p>
            <a:pPr lvl="1" eaLnBrk="1" hangingPunct="1">
              <a:lnSpc>
                <a:spcPct val="90000"/>
              </a:lnSpc>
              <a:buFontTx/>
              <a:buNone/>
            </a:pPr>
            <a:r>
              <a:rPr lang="en-GB" sz="1800" smtClean="0"/>
              <a:t>-   no superheat or reheat  efficiency ~ 20% to 28%.</a:t>
            </a:r>
            <a:r>
              <a:rPr lang="en-GB" sz="1200" smtClean="0"/>
              <a:t> </a:t>
            </a:r>
          </a:p>
        </p:txBody>
      </p:sp>
      <p:sp>
        <p:nvSpPr>
          <p:cNvPr id="87046" name="Rectangle 6"/>
          <p:cNvSpPr>
            <a:spLocks noGrp="1" noChangeArrowheads="1"/>
          </p:cNvSpPr>
          <p:nvPr>
            <p:ph type="body" sz="half" idx="2"/>
          </p:nvPr>
        </p:nvSpPr>
        <p:spPr>
          <a:xfrm>
            <a:off x="4619625" y="517525"/>
            <a:ext cx="4495800" cy="3017838"/>
          </a:xfrm>
          <a:solidFill>
            <a:srgbClr val="CCFFCC"/>
          </a:solidFill>
          <a:ln>
            <a:solidFill>
              <a:srgbClr val="FF0000"/>
            </a:solidFill>
          </a:ln>
        </p:spPr>
        <p:txBody>
          <a:bodyPr lIns="18000" tIns="10800" rIns="18000" bIns="10800"/>
          <a:lstStyle/>
          <a:p>
            <a:pPr eaLnBrk="1" hangingPunct="1">
              <a:lnSpc>
                <a:spcPct val="80000"/>
              </a:lnSpc>
              <a:buFontTx/>
              <a:buNone/>
            </a:pPr>
            <a:r>
              <a:rPr lang="en-GB" sz="2000" smtClean="0">
                <a:solidFill>
                  <a:srgbClr val="0000FF"/>
                </a:solidFill>
              </a:rPr>
              <a:t>ADVANTAGES:-</a:t>
            </a:r>
          </a:p>
          <a:p>
            <a:pPr eaLnBrk="1" hangingPunct="1">
              <a:lnSpc>
                <a:spcPct val="80000"/>
              </a:lnSpc>
            </a:pPr>
            <a:r>
              <a:rPr lang="en-GB" sz="2000" smtClean="0">
                <a:solidFill>
                  <a:srgbClr val="FF0000"/>
                </a:solidFill>
              </a:rPr>
              <a:t>LOW POWER DENSITY</a:t>
            </a:r>
            <a:r>
              <a:rPr lang="en-GB" sz="1600" smtClean="0"/>
              <a:t> </a:t>
            </a:r>
            <a:r>
              <a:rPr lang="en-GB" sz="1800" smtClean="0"/>
              <a:t>-  1 MW/m</a:t>
            </a:r>
            <a:r>
              <a:rPr lang="en-GB" sz="1800" baseline="30000" smtClean="0"/>
              <a:t>3</a:t>
            </a:r>
            <a:r>
              <a:rPr lang="en-GB" sz="1800" smtClean="0"/>
              <a:t>.  Thus very slow rise in temperature in fault conditions.</a:t>
            </a:r>
          </a:p>
          <a:p>
            <a:pPr eaLnBrk="1" hangingPunct="1">
              <a:lnSpc>
                <a:spcPct val="80000"/>
              </a:lnSpc>
            </a:pPr>
            <a:r>
              <a:rPr lang="en-GB" sz="2000" smtClean="0">
                <a:solidFill>
                  <a:srgbClr val="FF0000"/>
                </a:solidFill>
              </a:rPr>
              <a:t>UNENRICHED FUEL </a:t>
            </a:r>
          </a:p>
          <a:p>
            <a:pPr eaLnBrk="1" hangingPunct="1">
              <a:lnSpc>
                <a:spcPct val="80000"/>
              </a:lnSpc>
            </a:pPr>
            <a:r>
              <a:rPr lang="en-GB" sz="2000" smtClean="0">
                <a:solidFill>
                  <a:srgbClr val="FF0000"/>
                </a:solidFill>
              </a:rPr>
              <a:t>GASEOUS COOLANT</a:t>
            </a:r>
            <a:endParaRPr lang="en-GB" sz="1600" smtClean="0">
              <a:solidFill>
                <a:srgbClr val="FF0000"/>
              </a:solidFill>
            </a:endParaRPr>
          </a:p>
          <a:p>
            <a:pPr eaLnBrk="1" hangingPunct="1">
              <a:lnSpc>
                <a:spcPct val="80000"/>
              </a:lnSpc>
            </a:pPr>
            <a:r>
              <a:rPr lang="en-GB" sz="2000" smtClean="0">
                <a:solidFill>
                  <a:srgbClr val="FF0000"/>
                </a:solidFill>
              </a:rPr>
              <a:t>ON LOAD REFUELLING</a:t>
            </a:r>
          </a:p>
          <a:p>
            <a:pPr eaLnBrk="1" hangingPunct="1">
              <a:lnSpc>
                <a:spcPct val="80000"/>
              </a:lnSpc>
            </a:pPr>
            <a:r>
              <a:rPr lang="en-GB" sz="2000" smtClean="0">
                <a:solidFill>
                  <a:srgbClr val="FF0000"/>
                </a:solidFill>
              </a:rPr>
              <a:t>MINIMAL CONTAMINATION FROM BURST FUEL CANS</a:t>
            </a:r>
            <a:r>
              <a:rPr lang="en-GB" sz="1600" smtClean="0"/>
              <a:t> </a:t>
            </a:r>
          </a:p>
          <a:p>
            <a:pPr eaLnBrk="1" hangingPunct="1">
              <a:lnSpc>
                <a:spcPct val="80000"/>
              </a:lnSpc>
            </a:pPr>
            <a:r>
              <a:rPr lang="en-GB" sz="2000" smtClean="0">
                <a:solidFill>
                  <a:srgbClr val="FF0000"/>
                </a:solidFill>
              </a:rPr>
              <a:t>VERTICAL CONTROL RODS</a:t>
            </a:r>
            <a:r>
              <a:rPr lang="en-GB" sz="1600" smtClean="0"/>
              <a:t> - fall by gravity  in case of emergency.</a:t>
            </a:r>
          </a:p>
        </p:txBody>
      </p:sp>
      <p:pic>
        <p:nvPicPr>
          <p:cNvPr id="87047" name="Picture 7"/>
          <p:cNvPicPr>
            <a:picLocks noChangeAspect="1" noChangeArrowheads="1"/>
          </p:cNvPicPr>
          <p:nvPr/>
        </p:nvPicPr>
        <p:blipFill>
          <a:blip r:embed="rId3" cstate="print"/>
          <a:srcRect/>
          <a:stretch>
            <a:fillRect/>
          </a:stretch>
        </p:blipFill>
        <p:spPr bwMode="auto">
          <a:xfrm>
            <a:off x="4632325" y="3949700"/>
            <a:ext cx="4511675" cy="2501900"/>
          </a:xfrm>
          <a:prstGeom prst="rect">
            <a:avLst/>
          </a:prstGeom>
          <a:noFill/>
          <a:ln w="9525">
            <a:noFill/>
            <a:miter lim="800000"/>
            <a:headEnd/>
            <a:tailEnd/>
          </a:ln>
        </p:spPr>
      </p:pic>
      <p:sp>
        <p:nvSpPr>
          <p:cNvPr id="46088" name="Rectangle 8" descr="Granite"/>
          <p:cNvSpPr>
            <a:spLocks noChangeArrowheads="1"/>
          </p:cNvSpPr>
          <p:nvPr/>
        </p:nvSpPr>
        <p:spPr bwMode="auto">
          <a:xfrm>
            <a:off x="0" y="0"/>
            <a:ext cx="9144000" cy="501650"/>
          </a:xfrm>
          <a:prstGeom prst="rect">
            <a:avLst/>
          </a:prstGeom>
          <a:blipFill dpi="0" rotWithShape="1">
            <a:blip r:embed="rId4"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MAGNOX REACTORS  (also known as GCR):</a:t>
            </a:r>
            <a:r>
              <a:rPr lang="en-GB" sz="2800" b="1">
                <a:solidFill>
                  <a:schemeClr val="tx2"/>
                </a:solidFill>
                <a:latin typeface="Times New Roman" pitchFamily="18" charset="0"/>
              </a:rPr>
              <a:t>   </a:t>
            </a:r>
            <a:endParaRPr lang="en-GB" sz="2800" b="1">
              <a:solidFill>
                <a:srgbClr val="FF0000"/>
              </a:solidFill>
              <a:latin typeface="Times New Roman" pitchFamily="18" charset="0"/>
            </a:endParaRPr>
          </a:p>
        </p:txBody>
      </p:sp>
      <p:sp>
        <p:nvSpPr>
          <p:cNvPr id="87049" name="Rectangle 9"/>
          <p:cNvSpPr>
            <a:spLocks noChangeArrowheads="1"/>
          </p:cNvSpPr>
          <p:nvPr/>
        </p:nvSpPr>
        <p:spPr bwMode="auto">
          <a:xfrm>
            <a:off x="0" y="2968625"/>
            <a:ext cx="4597400" cy="3889375"/>
          </a:xfrm>
          <a:prstGeom prst="rect">
            <a:avLst/>
          </a:prstGeom>
          <a:solidFill>
            <a:schemeClr val="accent1"/>
          </a:solidFill>
          <a:ln w="9525">
            <a:solidFill>
              <a:srgbClr val="FF0000"/>
            </a:solidFill>
            <a:miter lim="800000"/>
            <a:headEnd/>
            <a:tailEnd/>
          </a:ln>
        </p:spPr>
        <p:txBody>
          <a:bodyPr lIns="18000" tIns="10800" rIns="18000" bIns="10800"/>
          <a:lstStyle/>
          <a:p>
            <a:pPr marL="342900" indent="-342900" algn="l">
              <a:lnSpc>
                <a:spcPct val="80000"/>
              </a:lnSpc>
              <a:spcBef>
                <a:spcPct val="20000"/>
              </a:spcBef>
            </a:pPr>
            <a:r>
              <a:rPr lang="en-GB" sz="2000" b="1">
                <a:solidFill>
                  <a:srgbClr val="0000FF"/>
                </a:solidFill>
                <a:latin typeface="Times New Roman" pitchFamily="18" charset="0"/>
              </a:rPr>
              <a:t>DISADVANTAGES:-</a:t>
            </a:r>
          </a:p>
          <a:p>
            <a:pPr marL="342900" indent="-342900" algn="l">
              <a:spcBef>
                <a:spcPct val="20000"/>
              </a:spcBef>
              <a:buFontTx/>
              <a:buChar char="•"/>
            </a:pPr>
            <a:r>
              <a:rPr lang="en-GB" sz="2000" b="1">
                <a:solidFill>
                  <a:srgbClr val="FF0000"/>
                </a:solidFill>
                <a:latin typeface="Times New Roman" pitchFamily="18" charset="0"/>
              </a:rPr>
              <a:t>CANNOT LOAD FOLLOW</a:t>
            </a:r>
            <a:r>
              <a:rPr lang="en-GB" b="1">
                <a:latin typeface="Times New Roman" pitchFamily="18" charset="0"/>
              </a:rPr>
              <a:t> – [Xe poisoning] </a:t>
            </a:r>
          </a:p>
          <a:p>
            <a:pPr marL="342900" indent="-342900" algn="l">
              <a:spcBef>
                <a:spcPct val="20000"/>
              </a:spcBef>
              <a:buFontTx/>
              <a:buChar char="•"/>
            </a:pPr>
            <a:r>
              <a:rPr lang="en-GB" sz="2000" b="1">
                <a:solidFill>
                  <a:srgbClr val="FF0000"/>
                </a:solidFill>
                <a:latin typeface="Times New Roman" pitchFamily="18" charset="0"/>
              </a:rPr>
              <a:t>OPERATING TEMPERATURE</a:t>
            </a:r>
            <a:r>
              <a:rPr lang="en-GB" b="1">
                <a:latin typeface="Times New Roman" pitchFamily="18" charset="0"/>
              </a:rPr>
              <a:t> LIMITED TO ABOUT 250</a:t>
            </a:r>
            <a:r>
              <a:rPr lang="en-GB" b="1" baseline="30000">
                <a:latin typeface="Times New Roman" pitchFamily="18" charset="0"/>
              </a:rPr>
              <a:t>o</a:t>
            </a:r>
            <a:r>
              <a:rPr lang="en-GB" b="1">
                <a:latin typeface="Times New Roman" pitchFamily="18" charset="0"/>
              </a:rPr>
              <a:t>C - 360</a:t>
            </a:r>
            <a:r>
              <a:rPr lang="en-GB" b="1" baseline="30000">
                <a:latin typeface="Times New Roman" pitchFamily="18" charset="0"/>
              </a:rPr>
              <a:t>o</a:t>
            </a:r>
            <a:r>
              <a:rPr lang="en-GB" b="1">
                <a:latin typeface="Times New Roman" pitchFamily="18" charset="0"/>
              </a:rPr>
              <a:t>C limiting CARNOT EFFICIENCY to ~40 - 50%, and practical efficiency to ~ 28-30%.</a:t>
            </a:r>
          </a:p>
          <a:p>
            <a:pPr marL="342900" indent="-342900" algn="l">
              <a:spcBef>
                <a:spcPct val="20000"/>
              </a:spcBef>
              <a:buFontTx/>
              <a:buChar char="•"/>
            </a:pPr>
            <a:r>
              <a:rPr lang="en-GB" sz="2000" b="1">
                <a:solidFill>
                  <a:srgbClr val="FF0000"/>
                </a:solidFill>
                <a:latin typeface="Times New Roman" pitchFamily="18" charset="0"/>
              </a:rPr>
              <a:t>LOW BURN-UP</a:t>
            </a:r>
            <a:r>
              <a:rPr lang="en-GB" sz="2000" b="1">
                <a:latin typeface="Times New Roman" pitchFamily="18" charset="0"/>
              </a:rPr>
              <a:t> -</a:t>
            </a:r>
            <a:r>
              <a:rPr lang="en-GB" b="1">
                <a:latin typeface="Times New Roman" pitchFamily="18" charset="0"/>
              </a:rPr>
              <a:t> (about 400 TJ per tonne)</a:t>
            </a:r>
          </a:p>
          <a:p>
            <a:pPr marL="342900" indent="-342900" algn="l">
              <a:spcBef>
                <a:spcPct val="20000"/>
              </a:spcBef>
              <a:buFontTx/>
              <a:buChar char="•"/>
            </a:pPr>
            <a:r>
              <a:rPr lang="en-GB" sz="2000" b="1">
                <a:solidFill>
                  <a:srgbClr val="FF0000"/>
                </a:solidFill>
                <a:latin typeface="Times New Roman" pitchFamily="18" charset="0"/>
              </a:rPr>
              <a:t>EXTERNAL BOILERS ON EARLY DESIGNS.</a:t>
            </a:r>
            <a:endParaRPr lang="en-GB"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7045">
                                            <p:txEl>
                                              <p:pRg st="0" end="0"/>
                                            </p:txEl>
                                          </p:spTgt>
                                        </p:tgtEl>
                                        <p:attrNameLst>
                                          <p:attrName>style.visibility</p:attrName>
                                        </p:attrNameLst>
                                      </p:cBhvr>
                                      <p:to>
                                        <p:strVal val="visible"/>
                                      </p:to>
                                    </p:set>
                                    <p:animEffect transition="in" filter="dissolve">
                                      <p:cBhvr>
                                        <p:cTn id="7" dur="500"/>
                                        <p:tgtEl>
                                          <p:spTgt spid="8704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7047"/>
                                        </p:tgtEl>
                                        <p:attrNameLst>
                                          <p:attrName>style.visibility</p:attrName>
                                        </p:attrNameLst>
                                      </p:cBhvr>
                                      <p:to>
                                        <p:strVal val="visible"/>
                                      </p:to>
                                    </p:set>
                                    <p:animEffect transition="in" filter="dissolve">
                                      <p:cBhvr>
                                        <p:cTn id="10" dur="500"/>
                                        <p:tgtEl>
                                          <p:spTgt spid="87047"/>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87045">
                                            <p:txEl>
                                              <p:pRg st="1" end="1"/>
                                            </p:txEl>
                                          </p:spTgt>
                                        </p:tgtEl>
                                        <p:attrNameLst>
                                          <p:attrName>style.visibility</p:attrName>
                                        </p:attrNameLst>
                                      </p:cBhvr>
                                      <p:to>
                                        <p:strVal val="visible"/>
                                      </p:to>
                                    </p:set>
                                    <p:animEffect transition="in" filter="dissolve">
                                      <p:cBhvr>
                                        <p:cTn id="14" dur="500"/>
                                        <p:tgtEl>
                                          <p:spTgt spid="87045">
                                            <p:txEl>
                                              <p:pRg st="1" end="1"/>
                                            </p:txEl>
                                          </p:spTgt>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87045">
                                            <p:txEl>
                                              <p:pRg st="2" end="2"/>
                                            </p:txEl>
                                          </p:spTgt>
                                        </p:tgtEl>
                                        <p:attrNameLst>
                                          <p:attrName>style.visibility</p:attrName>
                                        </p:attrNameLst>
                                      </p:cBhvr>
                                      <p:to>
                                        <p:strVal val="visible"/>
                                      </p:to>
                                    </p:set>
                                    <p:animEffect transition="in" filter="dissolve">
                                      <p:cBhvr>
                                        <p:cTn id="18" dur="500"/>
                                        <p:tgtEl>
                                          <p:spTgt spid="87045">
                                            <p:txEl>
                                              <p:pRg st="2" end="2"/>
                                            </p:txEl>
                                          </p:spTgt>
                                        </p:tgtEl>
                                      </p:cBhvr>
                                    </p:animEffect>
                                  </p:childTnLst>
                                </p:cTn>
                              </p:par>
                            </p:childTnLst>
                          </p:cTn>
                        </p:par>
                        <p:par>
                          <p:cTn id="19" fill="hold" nodeType="afterGroup">
                            <p:stCondLst>
                              <p:cond delay="1500"/>
                            </p:stCondLst>
                            <p:childTnLst>
                              <p:par>
                                <p:cTn id="20" presetID="9" presetClass="entr" presetSubtype="0" fill="hold" nodeType="afterEffect">
                                  <p:stCondLst>
                                    <p:cond delay="0"/>
                                  </p:stCondLst>
                                  <p:childTnLst>
                                    <p:set>
                                      <p:cBhvr>
                                        <p:cTn id="21" dur="1" fill="hold">
                                          <p:stCondLst>
                                            <p:cond delay="0"/>
                                          </p:stCondLst>
                                        </p:cTn>
                                        <p:tgtEl>
                                          <p:spTgt spid="87045">
                                            <p:txEl>
                                              <p:pRg st="3" end="3"/>
                                            </p:txEl>
                                          </p:spTgt>
                                        </p:tgtEl>
                                        <p:attrNameLst>
                                          <p:attrName>style.visibility</p:attrName>
                                        </p:attrNameLst>
                                      </p:cBhvr>
                                      <p:to>
                                        <p:strVal val="visible"/>
                                      </p:to>
                                    </p:set>
                                    <p:animEffect transition="in" filter="dissolve">
                                      <p:cBhvr>
                                        <p:cTn id="22" dur="500"/>
                                        <p:tgtEl>
                                          <p:spTgt spid="87045">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87045">
                                            <p:txEl>
                                              <p:pRg st="4" end="4"/>
                                            </p:txEl>
                                          </p:spTgt>
                                        </p:tgtEl>
                                        <p:attrNameLst>
                                          <p:attrName>style.visibility</p:attrName>
                                        </p:attrNameLst>
                                      </p:cBhvr>
                                      <p:to>
                                        <p:strVal val="visible"/>
                                      </p:to>
                                    </p:set>
                                    <p:animEffect transition="in" filter="dissolve">
                                      <p:cBhvr>
                                        <p:cTn id="25" dur="500"/>
                                        <p:tgtEl>
                                          <p:spTgt spid="8704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87046">
                                            <p:txEl>
                                              <p:pRg st="0" end="0"/>
                                            </p:txEl>
                                          </p:spTgt>
                                        </p:tgtEl>
                                        <p:attrNameLst>
                                          <p:attrName>style.visibility</p:attrName>
                                        </p:attrNameLst>
                                      </p:cBhvr>
                                      <p:to>
                                        <p:strVal val="visible"/>
                                      </p:to>
                                    </p:set>
                                    <p:animEffect transition="in" filter="dissolve">
                                      <p:cBhvr>
                                        <p:cTn id="30" dur="500"/>
                                        <p:tgtEl>
                                          <p:spTgt spid="87046">
                                            <p:txEl>
                                              <p:pRg st="0" end="0"/>
                                            </p:txEl>
                                          </p:spTgt>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87046">
                                            <p:txEl>
                                              <p:pRg st="1" end="1"/>
                                            </p:txEl>
                                          </p:spTgt>
                                        </p:tgtEl>
                                        <p:attrNameLst>
                                          <p:attrName>style.visibility</p:attrName>
                                        </p:attrNameLst>
                                      </p:cBhvr>
                                      <p:to>
                                        <p:strVal val="visible"/>
                                      </p:to>
                                    </p:set>
                                    <p:animEffect transition="in" filter="dissolve">
                                      <p:cBhvr>
                                        <p:cTn id="34" dur="500"/>
                                        <p:tgtEl>
                                          <p:spTgt spid="87046">
                                            <p:txEl>
                                              <p:pRg st="1" end="1"/>
                                            </p:txEl>
                                          </p:spTgt>
                                        </p:tgtEl>
                                      </p:cBhvr>
                                    </p:animEffect>
                                  </p:childTnLst>
                                </p:cTn>
                              </p:par>
                            </p:childTnLst>
                          </p:cTn>
                        </p:par>
                        <p:par>
                          <p:cTn id="35" fill="hold" nodeType="afterGroup">
                            <p:stCondLst>
                              <p:cond delay="1000"/>
                            </p:stCondLst>
                            <p:childTnLst>
                              <p:par>
                                <p:cTn id="36" presetID="9" presetClass="entr" presetSubtype="0" fill="hold" nodeType="afterEffect">
                                  <p:stCondLst>
                                    <p:cond delay="500"/>
                                  </p:stCondLst>
                                  <p:childTnLst>
                                    <p:set>
                                      <p:cBhvr>
                                        <p:cTn id="37" dur="1" fill="hold">
                                          <p:stCondLst>
                                            <p:cond delay="0"/>
                                          </p:stCondLst>
                                        </p:cTn>
                                        <p:tgtEl>
                                          <p:spTgt spid="87046">
                                            <p:txEl>
                                              <p:pRg st="2" end="2"/>
                                            </p:txEl>
                                          </p:spTgt>
                                        </p:tgtEl>
                                        <p:attrNameLst>
                                          <p:attrName>style.visibility</p:attrName>
                                        </p:attrNameLst>
                                      </p:cBhvr>
                                      <p:to>
                                        <p:strVal val="visible"/>
                                      </p:to>
                                    </p:set>
                                    <p:animEffect transition="in" filter="dissolve">
                                      <p:cBhvr>
                                        <p:cTn id="38" dur="500"/>
                                        <p:tgtEl>
                                          <p:spTgt spid="87046">
                                            <p:txEl>
                                              <p:pRg st="2" end="2"/>
                                            </p:txEl>
                                          </p:spTgt>
                                        </p:tgtEl>
                                      </p:cBhvr>
                                    </p:animEffect>
                                  </p:childTnLst>
                                </p:cTn>
                              </p:par>
                            </p:childTnLst>
                          </p:cTn>
                        </p:par>
                        <p:par>
                          <p:cTn id="39" fill="hold" nodeType="afterGroup">
                            <p:stCondLst>
                              <p:cond delay="2000"/>
                            </p:stCondLst>
                            <p:childTnLst>
                              <p:par>
                                <p:cTn id="40" presetID="9" presetClass="entr" presetSubtype="0" fill="hold" nodeType="afterEffect">
                                  <p:stCondLst>
                                    <p:cond delay="500"/>
                                  </p:stCondLst>
                                  <p:childTnLst>
                                    <p:set>
                                      <p:cBhvr>
                                        <p:cTn id="41" dur="1" fill="hold">
                                          <p:stCondLst>
                                            <p:cond delay="0"/>
                                          </p:stCondLst>
                                        </p:cTn>
                                        <p:tgtEl>
                                          <p:spTgt spid="87046">
                                            <p:txEl>
                                              <p:pRg st="3" end="3"/>
                                            </p:txEl>
                                          </p:spTgt>
                                        </p:tgtEl>
                                        <p:attrNameLst>
                                          <p:attrName>style.visibility</p:attrName>
                                        </p:attrNameLst>
                                      </p:cBhvr>
                                      <p:to>
                                        <p:strVal val="visible"/>
                                      </p:to>
                                    </p:set>
                                    <p:animEffect transition="in" filter="dissolve">
                                      <p:cBhvr>
                                        <p:cTn id="42" dur="500"/>
                                        <p:tgtEl>
                                          <p:spTgt spid="87046">
                                            <p:txEl>
                                              <p:pRg st="3" end="3"/>
                                            </p:txEl>
                                          </p:spTgt>
                                        </p:tgtEl>
                                      </p:cBhvr>
                                    </p:animEffect>
                                  </p:childTnLst>
                                </p:cTn>
                              </p:par>
                            </p:childTnLst>
                          </p:cTn>
                        </p:par>
                        <p:par>
                          <p:cTn id="43" fill="hold" nodeType="afterGroup">
                            <p:stCondLst>
                              <p:cond delay="3000"/>
                            </p:stCondLst>
                            <p:childTnLst>
                              <p:par>
                                <p:cTn id="44" presetID="9" presetClass="entr" presetSubtype="0" fill="hold" nodeType="afterEffect">
                                  <p:stCondLst>
                                    <p:cond delay="500"/>
                                  </p:stCondLst>
                                  <p:childTnLst>
                                    <p:set>
                                      <p:cBhvr>
                                        <p:cTn id="45" dur="1" fill="hold">
                                          <p:stCondLst>
                                            <p:cond delay="0"/>
                                          </p:stCondLst>
                                        </p:cTn>
                                        <p:tgtEl>
                                          <p:spTgt spid="87046">
                                            <p:txEl>
                                              <p:pRg st="4" end="4"/>
                                            </p:txEl>
                                          </p:spTgt>
                                        </p:tgtEl>
                                        <p:attrNameLst>
                                          <p:attrName>style.visibility</p:attrName>
                                        </p:attrNameLst>
                                      </p:cBhvr>
                                      <p:to>
                                        <p:strVal val="visible"/>
                                      </p:to>
                                    </p:set>
                                    <p:animEffect transition="in" filter="dissolve">
                                      <p:cBhvr>
                                        <p:cTn id="46" dur="500"/>
                                        <p:tgtEl>
                                          <p:spTgt spid="87046">
                                            <p:txEl>
                                              <p:pRg st="4" end="4"/>
                                            </p:txEl>
                                          </p:spTgt>
                                        </p:tgtEl>
                                      </p:cBhvr>
                                    </p:animEffect>
                                  </p:childTnLst>
                                </p:cTn>
                              </p:par>
                            </p:childTnLst>
                          </p:cTn>
                        </p:par>
                        <p:par>
                          <p:cTn id="47" fill="hold" nodeType="afterGroup">
                            <p:stCondLst>
                              <p:cond delay="4000"/>
                            </p:stCondLst>
                            <p:childTnLst>
                              <p:par>
                                <p:cTn id="48" presetID="9" presetClass="entr" presetSubtype="0" fill="hold" nodeType="afterEffect">
                                  <p:stCondLst>
                                    <p:cond delay="500"/>
                                  </p:stCondLst>
                                  <p:childTnLst>
                                    <p:set>
                                      <p:cBhvr>
                                        <p:cTn id="49" dur="1" fill="hold">
                                          <p:stCondLst>
                                            <p:cond delay="0"/>
                                          </p:stCondLst>
                                        </p:cTn>
                                        <p:tgtEl>
                                          <p:spTgt spid="87046">
                                            <p:txEl>
                                              <p:pRg st="5" end="5"/>
                                            </p:txEl>
                                          </p:spTgt>
                                        </p:tgtEl>
                                        <p:attrNameLst>
                                          <p:attrName>style.visibility</p:attrName>
                                        </p:attrNameLst>
                                      </p:cBhvr>
                                      <p:to>
                                        <p:strVal val="visible"/>
                                      </p:to>
                                    </p:set>
                                    <p:animEffect transition="in" filter="dissolve">
                                      <p:cBhvr>
                                        <p:cTn id="50" dur="500"/>
                                        <p:tgtEl>
                                          <p:spTgt spid="87046">
                                            <p:txEl>
                                              <p:pRg st="5" end="5"/>
                                            </p:txEl>
                                          </p:spTgt>
                                        </p:tgtEl>
                                      </p:cBhvr>
                                    </p:animEffect>
                                  </p:childTnLst>
                                </p:cTn>
                              </p:par>
                            </p:childTnLst>
                          </p:cTn>
                        </p:par>
                        <p:par>
                          <p:cTn id="51" fill="hold" nodeType="afterGroup">
                            <p:stCondLst>
                              <p:cond delay="5000"/>
                            </p:stCondLst>
                            <p:childTnLst>
                              <p:par>
                                <p:cTn id="52" presetID="9" presetClass="entr" presetSubtype="0" fill="hold" nodeType="afterEffect">
                                  <p:stCondLst>
                                    <p:cond delay="500"/>
                                  </p:stCondLst>
                                  <p:childTnLst>
                                    <p:set>
                                      <p:cBhvr>
                                        <p:cTn id="53" dur="1" fill="hold">
                                          <p:stCondLst>
                                            <p:cond delay="0"/>
                                          </p:stCondLst>
                                        </p:cTn>
                                        <p:tgtEl>
                                          <p:spTgt spid="87046">
                                            <p:txEl>
                                              <p:pRg st="6" end="6"/>
                                            </p:txEl>
                                          </p:spTgt>
                                        </p:tgtEl>
                                        <p:attrNameLst>
                                          <p:attrName>style.visibility</p:attrName>
                                        </p:attrNameLst>
                                      </p:cBhvr>
                                      <p:to>
                                        <p:strVal val="visible"/>
                                      </p:to>
                                    </p:set>
                                    <p:animEffect transition="in" filter="dissolve">
                                      <p:cBhvr>
                                        <p:cTn id="54" dur="500"/>
                                        <p:tgtEl>
                                          <p:spTgt spid="87046">
                                            <p:txEl>
                                              <p:pRg st="6" end="6"/>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87049">
                                            <p:txEl>
                                              <p:pRg st="0" end="0"/>
                                            </p:txEl>
                                          </p:spTgt>
                                        </p:tgtEl>
                                        <p:attrNameLst>
                                          <p:attrName>style.visibility</p:attrName>
                                        </p:attrNameLst>
                                      </p:cBhvr>
                                      <p:to>
                                        <p:strVal val="visible"/>
                                      </p:to>
                                    </p:set>
                                    <p:animEffect transition="in" filter="dissolve">
                                      <p:cBhvr>
                                        <p:cTn id="59" dur="500"/>
                                        <p:tgtEl>
                                          <p:spTgt spid="87049">
                                            <p:txEl>
                                              <p:pRg st="0" end="0"/>
                                            </p:txEl>
                                          </p:spTgt>
                                        </p:tgtEl>
                                      </p:cBhvr>
                                    </p:animEffect>
                                  </p:childTnLst>
                                </p:cTn>
                              </p:par>
                            </p:childTnLst>
                          </p:cTn>
                        </p:par>
                        <p:par>
                          <p:cTn id="60" fill="hold" nodeType="afterGroup">
                            <p:stCondLst>
                              <p:cond delay="500"/>
                            </p:stCondLst>
                            <p:childTnLst>
                              <p:par>
                                <p:cTn id="61" presetID="9" presetClass="entr" presetSubtype="0" fill="hold" nodeType="afterEffect">
                                  <p:stCondLst>
                                    <p:cond delay="0"/>
                                  </p:stCondLst>
                                  <p:childTnLst>
                                    <p:set>
                                      <p:cBhvr>
                                        <p:cTn id="62" dur="1" fill="hold">
                                          <p:stCondLst>
                                            <p:cond delay="0"/>
                                          </p:stCondLst>
                                        </p:cTn>
                                        <p:tgtEl>
                                          <p:spTgt spid="87049">
                                            <p:txEl>
                                              <p:pRg st="1" end="1"/>
                                            </p:txEl>
                                          </p:spTgt>
                                        </p:tgtEl>
                                        <p:attrNameLst>
                                          <p:attrName>style.visibility</p:attrName>
                                        </p:attrNameLst>
                                      </p:cBhvr>
                                      <p:to>
                                        <p:strVal val="visible"/>
                                      </p:to>
                                    </p:set>
                                    <p:animEffect transition="in" filter="dissolve">
                                      <p:cBhvr>
                                        <p:cTn id="63" dur="500"/>
                                        <p:tgtEl>
                                          <p:spTgt spid="87049">
                                            <p:txEl>
                                              <p:pRg st="1" end="1"/>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87049">
                                            <p:txEl>
                                              <p:pRg st="2" end="2"/>
                                            </p:txEl>
                                          </p:spTgt>
                                        </p:tgtEl>
                                        <p:attrNameLst>
                                          <p:attrName>style.visibility</p:attrName>
                                        </p:attrNameLst>
                                      </p:cBhvr>
                                      <p:to>
                                        <p:strVal val="visible"/>
                                      </p:to>
                                    </p:set>
                                    <p:animEffect transition="in" filter="dissolve">
                                      <p:cBhvr>
                                        <p:cTn id="68" dur="500"/>
                                        <p:tgtEl>
                                          <p:spTgt spid="87049">
                                            <p:txEl>
                                              <p:pRg st="2" end="2"/>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87049">
                                            <p:txEl>
                                              <p:pRg st="3" end="3"/>
                                            </p:txEl>
                                          </p:spTgt>
                                        </p:tgtEl>
                                        <p:attrNameLst>
                                          <p:attrName>style.visibility</p:attrName>
                                        </p:attrNameLst>
                                      </p:cBhvr>
                                      <p:to>
                                        <p:strVal val="visible"/>
                                      </p:to>
                                    </p:set>
                                    <p:animEffect transition="in" filter="dissolve">
                                      <p:cBhvr>
                                        <p:cTn id="73" dur="500"/>
                                        <p:tgtEl>
                                          <p:spTgt spid="87049">
                                            <p:txEl>
                                              <p:pRg st="3" end="3"/>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nodeType="clickEffect">
                                  <p:stCondLst>
                                    <p:cond delay="0"/>
                                  </p:stCondLst>
                                  <p:childTnLst>
                                    <p:set>
                                      <p:cBhvr>
                                        <p:cTn id="77" dur="1" fill="hold">
                                          <p:stCondLst>
                                            <p:cond delay="0"/>
                                          </p:stCondLst>
                                        </p:cTn>
                                        <p:tgtEl>
                                          <p:spTgt spid="87049">
                                            <p:txEl>
                                              <p:pRg st="4" end="4"/>
                                            </p:txEl>
                                          </p:spTgt>
                                        </p:tgtEl>
                                        <p:attrNameLst>
                                          <p:attrName>style.visibility</p:attrName>
                                        </p:attrNameLst>
                                      </p:cBhvr>
                                      <p:to>
                                        <p:strVal val="visible"/>
                                      </p:to>
                                    </p:set>
                                    <p:animEffect transition="in" filter="dissolve">
                                      <p:cBhvr>
                                        <p:cTn id="78" dur="500"/>
                                        <p:tgtEl>
                                          <p:spTgt spid="870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0"/>
          </p:nvPr>
        </p:nvSpPr>
        <p:spPr>
          <a:noFill/>
        </p:spPr>
        <p:txBody>
          <a:bodyPr/>
          <a:lstStyle/>
          <a:p>
            <a:fld id="{1B2E2759-BA8A-49F1-8A19-061F265B078E}" type="slidenum">
              <a:rPr lang="en-GB" smtClean="0"/>
              <a:pPr/>
              <a:t>42</a:t>
            </a:fld>
            <a:endParaRPr lang="en-GB" smtClean="0"/>
          </a:p>
        </p:txBody>
      </p:sp>
      <p:sp>
        <p:nvSpPr>
          <p:cNvPr id="47107" name="Date Placeholder 5"/>
          <p:cNvSpPr>
            <a:spLocks noGrp="1"/>
          </p:cNvSpPr>
          <p:nvPr>
            <p:ph type="dt" sz="quarter" idx="11"/>
          </p:nvPr>
        </p:nvSpPr>
        <p:spPr>
          <a:noFill/>
        </p:spPr>
        <p:txBody>
          <a:bodyPr/>
          <a:lstStyle/>
          <a:p>
            <a:fld id="{D78AA3E2-AB1B-4790-BF96-FEF1DBF6801E}" type="datetime1">
              <a:rPr lang="en-GB" smtClean="0"/>
              <a:pPr/>
              <a:t>01/02/2018</a:t>
            </a:fld>
            <a:endParaRPr lang="en-GB" smtClean="0"/>
          </a:p>
        </p:txBody>
      </p:sp>
      <p:sp>
        <p:nvSpPr>
          <p:cNvPr id="47108" name="Rectangle 2"/>
          <p:cNvSpPr>
            <a:spLocks noGrp="1" noChangeArrowheads="1"/>
          </p:cNvSpPr>
          <p:nvPr>
            <p:ph type="title"/>
          </p:nvPr>
        </p:nvSpPr>
        <p:spPr/>
        <p:txBody>
          <a:bodyPr/>
          <a:lstStyle/>
          <a:p>
            <a:pPr eaLnBrk="1" hangingPunct="1"/>
            <a:endParaRPr lang="en-US" smtClean="0"/>
          </a:p>
        </p:txBody>
      </p:sp>
      <p:sp>
        <p:nvSpPr>
          <p:cNvPr id="94211" name="Rectangle 3"/>
          <p:cNvSpPr>
            <a:spLocks noGrp="1" noChangeArrowheads="1"/>
          </p:cNvSpPr>
          <p:nvPr>
            <p:ph type="body" sz="half" idx="1"/>
          </p:nvPr>
        </p:nvSpPr>
        <p:spPr>
          <a:xfrm>
            <a:off x="0" y="539750"/>
            <a:ext cx="4591050" cy="1884363"/>
          </a:xfrm>
          <a:solidFill>
            <a:srgbClr val="FFFF99"/>
          </a:solidFill>
          <a:ln>
            <a:solidFill>
              <a:srgbClr val="FF0000"/>
            </a:solidFill>
          </a:ln>
        </p:spPr>
        <p:txBody>
          <a:bodyPr lIns="18000" tIns="10800" rIns="18000" bIns="10800"/>
          <a:lstStyle/>
          <a:p>
            <a:pPr eaLnBrk="1" hangingPunct="1">
              <a:lnSpc>
                <a:spcPct val="90000"/>
              </a:lnSpc>
            </a:pPr>
            <a:r>
              <a:rPr lang="en-GB" sz="2000" smtClean="0">
                <a:solidFill>
                  <a:srgbClr val="FF0000"/>
                </a:solidFill>
              </a:rPr>
              <a:t>FUEL TYPE</a:t>
            </a:r>
            <a:r>
              <a:rPr lang="en-GB" sz="1400" smtClean="0"/>
              <a:t>  </a:t>
            </a:r>
            <a:r>
              <a:rPr lang="en-GB" sz="1800" smtClean="0"/>
              <a:t>-   enriched URANIUM OXIDE - </a:t>
            </a:r>
            <a:r>
              <a:rPr lang="en-GB" sz="1800" smtClean="0">
                <a:solidFill>
                  <a:srgbClr val="0000FF"/>
                </a:solidFill>
              </a:rPr>
              <a:t>2.3%</a:t>
            </a:r>
            <a:r>
              <a:rPr lang="en-GB" sz="1800" smtClean="0"/>
              <a:t> clad in stainless steel</a:t>
            </a:r>
            <a:endParaRPr lang="en-GB" sz="1800" b="0" smtClean="0"/>
          </a:p>
          <a:p>
            <a:pPr eaLnBrk="1" hangingPunct="1">
              <a:lnSpc>
                <a:spcPct val="90000"/>
              </a:lnSpc>
            </a:pPr>
            <a:r>
              <a:rPr lang="en-GB" sz="2000" smtClean="0">
                <a:solidFill>
                  <a:srgbClr val="FF0000"/>
                </a:solidFill>
              </a:rPr>
              <a:t>MODERATOR </a:t>
            </a:r>
            <a:r>
              <a:rPr lang="en-GB" sz="1600" smtClean="0">
                <a:solidFill>
                  <a:srgbClr val="FF0000"/>
                </a:solidFill>
              </a:rPr>
              <a:t> </a:t>
            </a:r>
            <a:r>
              <a:rPr lang="en-GB" sz="1800" smtClean="0"/>
              <a:t>- GRAPHITE</a:t>
            </a:r>
            <a:r>
              <a:rPr lang="en-GB" sz="1400" smtClean="0"/>
              <a:t> </a:t>
            </a:r>
            <a:endParaRPr lang="en-GB" sz="1400" b="0" smtClean="0"/>
          </a:p>
          <a:p>
            <a:pPr eaLnBrk="1" hangingPunct="1">
              <a:lnSpc>
                <a:spcPct val="90000"/>
              </a:lnSpc>
            </a:pPr>
            <a:r>
              <a:rPr lang="en-GB" sz="2000" smtClean="0">
                <a:solidFill>
                  <a:srgbClr val="FF0000"/>
                </a:solidFill>
              </a:rPr>
              <a:t>COOLANT   </a:t>
            </a:r>
            <a:r>
              <a:rPr lang="en-GB" sz="2000" smtClean="0"/>
              <a:t>    </a:t>
            </a:r>
            <a:r>
              <a:rPr lang="en-GB" sz="1400" smtClean="0"/>
              <a:t>  </a:t>
            </a:r>
            <a:r>
              <a:rPr lang="en-GB" sz="1800" smtClean="0"/>
              <a:t>- CARBON DIOXIDE</a:t>
            </a:r>
            <a:endParaRPr lang="en-GB" sz="1800" b="0" smtClean="0"/>
          </a:p>
          <a:p>
            <a:pPr eaLnBrk="1" hangingPunct="1">
              <a:lnSpc>
                <a:spcPct val="90000"/>
              </a:lnSpc>
            </a:pPr>
            <a:r>
              <a:rPr lang="en-GB" sz="2000" smtClean="0">
                <a:solidFill>
                  <a:srgbClr val="FF0000"/>
                </a:solidFill>
              </a:rPr>
              <a:t>SUPERHEATED RANKINE CYCLE</a:t>
            </a:r>
            <a:r>
              <a:rPr lang="en-GB" sz="1400" smtClean="0"/>
              <a:t> </a:t>
            </a:r>
            <a:r>
              <a:rPr lang="en-GB" sz="1800" smtClean="0"/>
              <a:t>(with reheat)  - efficiency 39 - 41%  </a:t>
            </a:r>
          </a:p>
        </p:txBody>
      </p:sp>
      <p:sp>
        <p:nvSpPr>
          <p:cNvPr id="94212" name="Rectangle 4"/>
          <p:cNvSpPr>
            <a:spLocks noGrp="1" noChangeArrowheads="1"/>
          </p:cNvSpPr>
          <p:nvPr>
            <p:ph type="body" sz="half" idx="2"/>
          </p:nvPr>
        </p:nvSpPr>
        <p:spPr>
          <a:xfrm>
            <a:off x="4619625" y="517525"/>
            <a:ext cx="4495800" cy="3106738"/>
          </a:xfrm>
          <a:solidFill>
            <a:srgbClr val="CCFFCC"/>
          </a:solidFill>
          <a:ln>
            <a:solidFill>
              <a:srgbClr val="FF0000"/>
            </a:solidFill>
          </a:ln>
        </p:spPr>
        <p:txBody>
          <a:bodyPr lIns="18000" tIns="10800" rIns="18000" bIns="10800"/>
          <a:lstStyle/>
          <a:p>
            <a:pPr eaLnBrk="1" hangingPunct="1">
              <a:lnSpc>
                <a:spcPct val="80000"/>
              </a:lnSpc>
              <a:buFontTx/>
              <a:buNone/>
            </a:pPr>
            <a:r>
              <a:rPr lang="en-GB" sz="2000" smtClean="0">
                <a:solidFill>
                  <a:srgbClr val="0000FF"/>
                </a:solidFill>
              </a:rPr>
              <a:t>ADVANTAGES:-</a:t>
            </a:r>
          </a:p>
          <a:p>
            <a:pPr eaLnBrk="1" hangingPunct="1">
              <a:lnSpc>
                <a:spcPct val="80000"/>
              </a:lnSpc>
            </a:pPr>
            <a:r>
              <a:rPr lang="en-GB" sz="1800" smtClean="0">
                <a:solidFill>
                  <a:srgbClr val="FF0000"/>
                </a:solidFill>
              </a:rPr>
              <a:t>MODEST POWER DENSITY</a:t>
            </a:r>
            <a:r>
              <a:rPr lang="en-GB" sz="1200" smtClean="0"/>
              <a:t> </a:t>
            </a:r>
            <a:r>
              <a:rPr lang="en-GB" sz="1600" smtClean="0"/>
              <a:t>-  5 MW/m</a:t>
            </a:r>
            <a:r>
              <a:rPr lang="en-GB" sz="1600" baseline="30000" smtClean="0"/>
              <a:t>3</a:t>
            </a:r>
            <a:r>
              <a:rPr lang="en-GB" sz="1600" smtClean="0"/>
              <a:t>.  slow rise in temperature in fault conditions.</a:t>
            </a:r>
            <a:endParaRPr lang="en-GB" sz="1600" b="0" smtClean="0"/>
          </a:p>
          <a:p>
            <a:pPr eaLnBrk="1" hangingPunct="1">
              <a:lnSpc>
                <a:spcPct val="80000"/>
              </a:lnSpc>
            </a:pPr>
            <a:r>
              <a:rPr lang="en-GB" sz="1800" smtClean="0">
                <a:solidFill>
                  <a:srgbClr val="FF0000"/>
                </a:solidFill>
              </a:rPr>
              <a:t>GASEOUS COOLANT</a:t>
            </a:r>
            <a:r>
              <a:rPr lang="en-GB" sz="1600" smtClean="0">
                <a:solidFill>
                  <a:srgbClr val="FF0000"/>
                </a:solidFill>
              </a:rPr>
              <a:t> </a:t>
            </a:r>
            <a:r>
              <a:rPr lang="en-GB" sz="1600" smtClean="0"/>
              <a:t>(40- 45 BAR cf 160 bar for PWR)</a:t>
            </a:r>
          </a:p>
          <a:p>
            <a:pPr eaLnBrk="1" hangingPunct="1">
              <a:lnSpc>
                <a:spcPct val="80000"/>
              </a:lnSpc>
            </a:pPr>
            <a:r>
              <a:rPr lang="en-GB" sz="1800" smtClean="0">
                <a:solidFill>
                  <a:srgbClr val="FF0000"/>
                </a:solidFill>
              </a:rPr>
              <a:t>ON LOAD REFUELLING</a:t>
            </a:r>
            <a:r>
              <a:rPr lang="en-GB" sz="1600" smtClean="0">
                <a:solidFill>
                  <a:srgbClr val="FF0000"/>
                </a:solidFill>
              </a:rPr>
              <a:t> </a:t>
            </a:r>
            <a:r>
              <a:rPr lang="en-GB" sz="1600" smtClean="0"/>
              <a:t>under part load</a:t>
            </a:r>
          </a:p>
          <a:p>
            <a:pPr eaLnBrk="1" hangingPunct="1">
              <a:lnSpc>
                <a:spcPct val="80000"/>
              </a:lnSpc>
            </a:pPr>
            <a:r>
              <a:rPr lang="en-GB" sz="1800" smtClean="0">
                <a:solidFill>
                  <a:srgbClr val="FF0000"/>
                </a:solidFill>
              </a:rPr>
              <a:t>MINIMAL CONTAMINATION FROM BURST FUEL CANS</a:t>
            </a:r>
            <a:r>
              <a:rPr lang="en-GB" sz="1200" smtClean="0"/>
              <a:t> </a:t>
            </a:r>
          </a:p>
          <a:p>
            <a:pPr eaLnBrk="1" hangingPunct="1">
              <a:lnSpc>
                <a:spcPct val="80000"/>
              </a:lnSpc>
            </a:pPr>
            <a:r>
              <a:rPr lang="en-GB" sz="1700" smtClean="0">
                <a:solidFill>
                  <a:srgbClr val="FA431E"/>
                </a:solidFill>
              </a:rPr>
              <a:t>RELATIVELY  HIGH THERMODYNAMIC EFFICIENCY  40%</a:t>
            </a:r>
          </a:p>
          <a:p>
            <a:pPr eaLnBrk="1" hangingPunct="1">
              <a:lnSpc>
                <a:spcPct val="80000"/>
              </a:lnSpc>
            </a:pPr>
            <a:r>
              <a:rPr lang="en-GB" sz="1600" smtClean="0">
                <a:solidFill>
                  <a:srgbClr val="FF0000"/>
                </a:solidFill>
              </a:rPr>
              <a:t>VERTICAL CONTROL RODS</a:t>
            </a:r>
            <a:r>
              <a:rPr lang="en-GB" sz="1200" smtClean="0"/>
              <a:t> </a:t>
            </a:r>
            <a:r>
              <a:rPr lang="en-GB" sz="2000" smtClean="0"/>
              <a:t>- </a:t>
            </a:r>
            <a:r>
              <a:rPr lang="en-GB" sz="1600" smtClean="0"/>
              <a:t>fall by gravity  in case of emergency.</a:t>
            </a:r>
          </a:p>
        </p:txBody>
      </p:sp>
      <p:sp>
        <p:nvSpPr>
          <p:cNvPr id="47111" name="Rectangle 6"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ADVANCED GAS COOLED REACTORS (AGR):</a:t>
            </a:r>
            <a:r>
              <a:rPr lang="en-GB" sz="2800" b="1">
                <a:solidFill>
                  <a:schemeClr val="tx2"/>
                </a:solidFill>
                <a:latin typeface="Times New Roman" pitchFamily="18" charset="0"/>
              </a:rPr>
              <a:t>   </a:t>
            </a:r>
            <a:endParaRPr lang="en-GB" sz="2800" b="1">
              <a:solidFill>
                <a:srgbClr val="FF0000"/>
              </a:solidFill>
              <a:latin typeface="Times New Roman" pitchFamily="18" charset="0"/>
            </a:endParaRPr>
          </a:p>
        </p:txBody>
      </p:sp>
      <p:sp>
        <p:nvSpPr>
          <p:cNvPr id="94215" name="Rectangle 7"/>
          <p:cNvSpPr>
            <a:spLocks noChangeArrowheads="1"/>
          </p:cNvSpPr>
          <p:nvPr/>
        </p:nvSpPr>
        <p:spPr bwMode="auto">
          <a:xfrm>
            <a:off x="0" y="2460625"/>
            <a:ext cx="4597400" cy="1670050"/>
          </a:xfrm>
          <a:prstGeom prst="rect">
            <a:avLst/>
          </a:prstGeom>
          <a:solidFill>
            <a:schemeClr val="accent1"/>
          </a:solidFill>
          <a:ln w="9525">
            <a:solidFill>
              <a:srgbClr val="FF0000"/>
            </a:solidFill>
            <a:miter lim="800000"/>
            <a:headEnd/>
            <a:tailEnd/>
          </a:ln>
        </p:spPr>
        <p:txBody>
          <a:bodyPr lIns="18000" tIns="10800" rIns="18000" bIns="10800"/>
          <a:lstStyle/>
          <a:p>
            <a:pPr marL="342900" indent="-342900" algn="l">
              <a:lnSpc>
                <a:spcPct val="80000"/>
              </a:lnSpc>
              <a:spcBef>
                <a:spcPct val="20000"/>
              </a:spcBef>
            </a:pPr>
            <a:r>
              <a:rPr lang="en-GB" sz="2000" b="1">
                <a:solidFill>
                  <a:srgbClr val="0000FF"/>
                </a:solidFill>
                <a:latin typeface="Times New Roman" pitchFamily="18" charset="0"/>
              </a:rPr>
              <a:t>DISADVANTAGES:-</a:t>
            </a:r>
          </a:p>
          <a:p>
            <a:pPr marL="342900" indent="-342900" algn="l">
              <a:spcBef>
                <a:spcPct val="20000"/>
              </a:spcBef>
              <a:buFontTx/>
              <a:buChar char="•"/>
            </a:pPr>
            <a:r>
              <a:rPr lang="en-GB" sz="2000" b="1">
                <a:latin typeface="Times New Roman" pitchFamily="18" charset="0"/>
              </a:rPr>
              <a:t>MODERATE LOAD FOLLOWING CHARACTERISTICS</a:t>
            </a:r>
            <a:endParaRPr lang="en-GB" sz="2000">
              <a:latin typeface="Times New Roman" pitchFamily="18" charset="0"/>
            </a:endParaRPr>
          </a:p>
          <a:p>
            <a:pPr marL="342900" indent="-342900" algn="l">
              <a:spcBef>
                <a:spcPct val="20000"/>
              </a:spcBef>
              <a:buFontTx/>
              <a:buChar char="•"/>
            </a:pPr>
            <a:r>
              <a:rPr lang="en-GB" sz="2000" b="1">
                <a:latin typeface="Times New Roman" pitchFamily="18" charset="0"/>
              </a:rPr>
              <a:t>SOME FUEL ENRICHMENT NEEDED. </a:t>
            </a:r>
            <a:r>
              <a:rPr lang="en-GB" sz="2000" b="1">
                <a:solidFill>
                  <a:srgbClr val="0000FF"/>
                </a:solidFill>
                <a:latin typeface="Times New Roman" pitchFamily="18" charset="0"/>
              </a:rPr>
              <a:t>- 2.3%</a:t>
            </a:r>
            <a:endParaRPr lang="en-GB" sz="2000">
              <a:solidFill>
                <a:srgbClr val="0000FF"/>
              </a:solidFill>
              <a:latin typeface="Times New Roman" pitchFamily="18" charset="0"/>
            </a:endParaRPr>
          </a:p>
        </p:txBody>
      </p:sp>
      <p:pic>
        <p:nvPicPr>
          <p:cNvPr id="94216" name="Picture 8"/>
          <p:cNvPicPr>
            <a:picLocks noChangeAspect="1" noChangeArrowheads="1"/>
          </p:cNvPicPr>
          <p:nvPr/>
        </p:nvPicPr>
        <p:blipFill>
          <a:blip r:embed="rId4" cstate="print"/>
          <a:srcRect/>
          <a:stretch>
            <a:fillRect/>
          </a:stretch>
        </p:blipFill>
        <p:spPr bwMode="auto">
          <a:xfrm>
            <a:off x="4646613" y="3663950"/>
            <a:ext cx="4497387" cy="2897188"/>
          </a:xfrm>
          <a:prstGeom prst="rect">
            <a:avLst/>
          </a:prstGeom>
          <a:noFill/>
          <a:ln w="9525">
            <a:noFill/>
            <a:miter lim="800000"/>
            <a:headEnd/>
            <a:tailEnd/>
          </a:ln>
        </p:spPr>
      </p:pic>
      <p:sp>
        <p:nvSpPr>
          <p:cNvPr id="94217" name="Rectangle 9"/>
          <p:cNvSpPr>
            <a:spLocks noChangeArrowheads="1"/>
          </p:cNvSpPr>
          <p:nvPr/>
        </p:nvSpPr>
        <p:spPr bwMode="auto">
          <a:xfrm>
            <a:off x="0" y="4149725"/>
            <a:ext cx="4597400" cy="2708275"/>
          </a:xfrm>
          <a:prstGeom prst="rect">
            <a:avLst/>
          </a:prstGeom>
          <a:solidFill>
            <a:srgbClr val="FFCCFF"/>
          </a:solidFill>
          <a:ln w="9525">
            <a:solidFill>
              <a:srgbClr val="FF0000"/>
            </a:solidFill>
            <a:miter lim="800000"/>
            <a:headEnd/>
            <a:tailEnd/>
          </a:ln>
        </p:spPr>
        <p:txBody>
          <a:bodyPr lIns="18000" tIns="10800" rIns="18000" bIns="10800"/>
          <a:lstStyle/>
          <a:p>
            <a:pPr marL="342900" indent="-342900" algn="l">
              <a:lnSpc>
                <a:spcPct val="80000"/>
              </a:lnSpc>
              <a:spcBef>
                <a:spcPct val="20000"/>
              </a:spcBef>
            </a:pPr>
            <a:r>
              <a:rPr lang="en-GB" sz="2000" b="1">
                <a:solidFill>
                  <a:srgbClr val="0000FF"/>
                </a:solidFill>
                <a:latin typeface="Times New Roman" pitchFamily="18" charset="0"/>
              </a:rPr>
              <a:t>OTHER FACTORS:-</a:t>
            </a:r>
          </a:p>
          <a:p>
            <a:pPr marL="342900" indent="-342900" algn="l">
              <a:spcBef>
                <a:spcPct val="20000"/>
              </a:spcBef>
              <a:buFontTx/>
              <a:buChar char="•"/>
            </a:pPr>
            <a:r>
              <a:rPr lang="en-GB" sz="2000" b="1">
                <a:solidFill>
                  <a:srgbClr val="FA431E"/>
                </a:solidFill>
                <a:latin typeface="Times New Roman" pitchFamily="18" charset="0"/>
              </a:rPr>
              <a:t>MODERATE FUEL BURN-UP</a:t>
            </a:r>
            <a:r>
              <a:rPr lang="en-GB" sz="2000" b="1">
                <a:latin typeface="Times New Roman" pitchFamily="18" charset="0"/>
              </a:rPr>
              <a:t>  - ~ 1800TJ/tonne (c.f. 400TJ/tonne for MAGNOX, 2900TJ/tonne for PWR). </a:t>
            </a:r>
          </a:p>
          <a:p>
            <a:pPr marL="342900" indent="-342900" algn="l">
              <a:spcBef>
                <a:spcPct val="20000"/>
              </a:spcBef>
              <a:buFontTx/>
              <a:buChar char="•"/>
            </a:pPr>
            <a:r>
              <a:rPr lang="en-GB" sz="2000" b="1">
                <a:solidFill>
                  <a:srgbClr val="FA431E"/>
                </a:solidFill>
                <a:latin typeface="Times New Roman" pitchFamily="18" charset="0"/>
              </a:rPr>
              <a:t>SINGLE PRESSURE VESSEL</a:t>
            </a:r>
            <a:r>
              <a:rPr lang="en-GB" sz="2000" b="1">
                <a:latin typeface="Times New Roman" pitchFamily="18" charset="0"/>
              </a:rPr>
              <a:t> with pres-stressed concrete walls 6m thick.  Pre-stressing tendons can be replaced if necessary.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dissolve">
                                      <p:cBhvr>
                                        <p:cTn id="7" dur="500"/>
                                        <p:tgtEl>
                                          <p:spTgt spid="94211">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4216"/>
                                        </p:tgtEl>
                                        <p:attrNameLst>
                                          <p:attrName>style.visibility</p:attrName>
                                        </p:attrNameLst>
                                      </p:cBhvr>
                                      <p:to>
                                        <p:strVal val="visible"/>
                                      </p:to>
                                    </p:set>
                                    <p:animEffect transition="in" filter="dissolve">
                                      <p:cBhvr>
                                        <p:cTn id="11" dur="500"/>
                                        <p:tgtEl>
                                          <p:spTgt spid="942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94211">
                                            <p:txEl>
                                              <p:pRg st="1" end="1"/>
                                            </p:txEl>
                                          </p:spTgt>
                                        </p:tgtEl>
                                        <p:attrNameLst>
                                          <p:attrName>style.visibility</p:attrName>
                                        </p:attrNameLst>
                                      </p:cBhvr>
                                      <p:to>
                                        <p:strVal val="visible"/>
                                      </p:to>
                                    </p:set>
                                    <p:animEffect transition="in" filter="dissolve">
                                      <p:cBhvr>
                                        <p:cTn id="16" dur="500"/>
                                        <p:tgtEl>
                                          <p:spTgt spid="94211">
                                            <p:txEl>
                                              <p:pRg st="1" end="1"/>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Effect transition="in" filter="dissolve">
                                      <p:cBhvr>
                                        <p:cTn id="19" dur="500"/>
                                        <p:tgtEl>
                                          <p:spTgt spid="94211">
                                            <p:txEl>
                                              <p:pRg st="2" end="2"/>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dissolve">
                                      <p:cBhvr>
                                        <p:cTn id="22" dur="500"/>
                                        <p:tgtEl>
                                          <p:spTgt spid="94211">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94212">
                                            <p:txEl>
                                              <p:pRg st="0" end="0"/>
                                            </p:txEl>
                                          </p:spTgt>
                                        </p:tgtEl>
                                        <p:attrNameLst>
                                          <p:attrName>style.visibility</p:attrName>
                                        </p:attrNameLst>
                                      </p:cBhvr>
                                      <p:to>
                                        <p:strVal val="visible"/>
                                      </p:to>
                                    </p:set>
                                    <p:animEffect transition="in" filter="dissolve">
                                      <p:cBhvr>
                                        <p:cTn id="25" dur="500"/>
                                        <p:tgtEl>
                                          <p:spTgt spid="94212">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4212">
                                            <p:txEl>
                                              <p:pRg st="1" end="1"/>
                                            </p:txEl>
                                          </p:spTgt>
                                        </p:tgtEl>
                                        <p:attrNameLst>
                                          <p:attrName>style.visibility</p:attrName>
                                        </p:attrNameLst>
                                      </p:cBhvr>
                                      <p:to>
                                        <p:strVal val="visible"/>
                                      </p:to>
                                    </p:set>
                                    <p:animEffect transition="in" filter="dissolve">
                                      <p:cBhvr>
                                        <p:cTn id="28" dur="500"/>
                                        <p:tgtEl>
                                          <p:spTgt spid="94212">
                                            <p:txEl>
                                              <p:pRg st="1" end="1"/>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94212">
                                            <p:txEl>
                                              <p:pRg st="2" end="2"/>
                                            </p:txEl>
                                          </p:spTgt>
                                        </p:tgtEl>
                                        <p:attrNameLst>
                                          <p:attrName>style.visibility</p:attrName>
                                        </p:attrNameLst>
                                      </p:cBhvr>
                                      <p:to>
                                        <p:strVal val="visible"/>
                                      </p:to>
                                    </p:set>
                                    <p:animEffect transition="in" filter="dissolve">
                                      <p:cBhvr>
                                        <p:cTn id="31" dur="500"/>
                                        <p:tgtEl>
                                          <p:spTgt spid="94212">
                                            <p:txEl>
                                              <p:pRg st="2" end="2"/>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94212">
                                            <p:txEl>
                                              <p:pRg st="3" end="3"/>
                                            </p:txEl>
                                          </p:spTgt>
                                        </p:tgtEl>
                                        <p:attrNameLst>
                                          <p:attrName>style.visibility</p:attrName>
                                        </p:attrNameLst>
                                      </p:cBhvr>
                                      <p:to>
                                        <p:strVal val="visible"/>
                                      </p:to>
                                    </p:set>
                                    <p:animEffect transition="in" filter="dissolve">
                                      <p:cBhvr>
                                        <p:cTn id="34" dur="500"/>
                                        <p:tgtEl>
                                          <p:spTgt spid="94212">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94212">
                                            <p:txEl>
                                              <p:pRg st="4" end="4"/>
                                            </p:txEl>
                                          </p:spTgt>
                                        </p:tgtEl>
                                        <p:attrNameLst>
                                          <p:attrName>style.visibility</p:attrName>
                                        </p:attrNameLst>
                                      </p:cBhvr>
                                      <p:to>
                                        <p:strVal val="visible"/>
                                      </p:to>
                                    </p:set>
                                    <p:animEffect transition="in" filter="dissolve">
                                      <p:cBhvr>
                                        <p:cTn id="37" dur="500"/>
                                        <p:tgtEl>
                                          <p:spTgt spid="94212">
                                            <p:txEl>
                                              <p:pRg st="4" end="4"/>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94212">
                                            <p:txEl>
                                              <p:pRg st="5" end="5"/>
                                            </p:txEl>
                                          </p:spTgt>
                                        </p:tgtEl>
                                        <p:attrNameLst>
                                          <p:attrName>style.visibility</p:attrName>
                                        </p:attrNameLst>
                                      </p:cBhvr>
                                      <p:to>
                                        <p:strVal val="visible"/>
                                      </p:to>
                                    </p:set>
                                    <p:animEffect transition="in" filter="dissolve">
                                      <p:cBhvr>
                                        <p:cTn id="40" dur="500"/>
                                        <p:tgtEl>
                                          <p:spTgt spid="94212">
                                            <p:txEl>
                                              <p:pRg st="5" end="5"/>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94212">
                                            <p:txEl>
                                              <p:pRg st="6" end="6"/>
                                            </p:txEl>
                                          </p:spTgt>
                                        </p:tgtEl>
                                        <p:attrNameLst>
                                          <p:attrName>style.visibility</p:attrName>
                                        </p:attrNameLst>
                                      </p:cBhvr>
                                      <p:to>
                                        <p:strVal val="visible"/>
                                      </p:to>
                                    </p:set>
                                    <p:animEffect transition="in" filter="dissolve">
                                      <p:cBhvr>
                                        <p:cTn id="43" dur="500"/>
                                        <p:tgtEl>
                                          <p:spTgt spid="9421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94215">
                                            <p:txEl>
                                              <p:pRg st="0" end="0"/>
                                            </p:txEl>
                                          </p:spTgt>
                                        </p:tgtEl>
                                        <p:attrNameLst>
                                          <p:attrName>style.visibility</p:attrName>
                                        </p:attrNameLst>
                                      </p:cBhvr>
                                      <p:to>
                                        <p:strVal val="visible"/>
                                      </p:to>
                                    </p:set>
                                    <p:animEffect transition="in" filter="dissolve">
                                      <p:cBhvr>
                                        <p:cTn id="48" dur="500"/>
                                        <p:tgtEl>
                                          <p:spTgt spid="94215">
                                            <p:txEl>
                                              <p:pRg st="0" end="0"/>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94215">
                                            <p:txEl>
                                              <p:pRg st="1" end="1"/>
                                            </p:txEl>
                                          </p:spTgt>
                                        </p:tgtEl>
                                        <p:attrNameLst>
                                          <p:attrName>style.visibility</p:attrName>
                                        </p:attrNameLst>
                                      </p:cBhvr>
                                      <p:to>
                                        <p:strVal val="visible"/>
                                      </p:to>
                                    </p:set>
                                    <p:animEffect transition="in" filter="dissolve">
                                      <p:cBhvr>
                                        <p:cTn id="51" dur="500"/>
                                        <p:tgtEl>
                                          <p:spTgt spid="94215">
                                            <p:txEl>
                                              <p:pRg st="1" end="1"/>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94215">
                                            <p:txEl>
                                              <p:pRg st="2" end="2"/>
                                            </p:txEl>
                                          </p:spTgt>
                                        </p:tgtEl>
                                        <p:attrNameLst>
                                          <p:attrName>style.visibility</p:attrName>
                                        </p:attrNameLst>
                                      </p:cBhvr>
                                      <p:to>
                                        <p:strVal val="visible"/>
                                      </p:to>
                                    </p:set>
                                    <p:animEffect transition="in" filter="dissolve">
                                      <p:cBhvr>
                                        <p:cTn id="54" dur="500"/>
                                        <p:tgtEl>
                                          <p:spTgt spid="94215">
                                            <p:txEl>
                                              <p:pRg st="2" end="2"/>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94217">
                                            <p:txEl>
                                              <p:pRg st="0" end="0"/>
                                            </p:txEl>
                                          </p:spTgt>
                                        </p:tgtEl>
                                        <p:attrNameLst>
                                          <p:attrName>style.visibility</p:attrName>
                                        </p:attrNameLst>
                                      </p:cBhvr>
                                      <p:to>
                                        <p:strVal val="visible"/>
                                      </p:to>
                                    </p:set>
                                    <p:animEffect transition="in" filter="dissolve">
                                      <p:cBhvr>
                                        <p:cTn id="59" dur="500"/>
                                        <p:tgtEl>
                                          <p:spTgt spid="94217">
                                            <p:txEl>
                                              <p:pRg st="0" end="0"/>
                                            </p:txEl>
                                          </p:spTgt>
                                        </p:tgtEl>
                                      </p:cBhvr>
                                    </p:animEffect>
                                  </p:childTnLst>
                                </p:cTn>
                              </p:par>
                              <p:par>
                                <p:cTn id="60" presetID="9" presetClass="entr" presetSubtype="0" fill="hold" nodeType="withEffect">
                                  <p:stCondLst>
                                    <p:cond delay="0"/>
                                  </p:stCondLst>
                                  <p:childTnLst>
                                    <p:set>
                                      <p:cBhvr>
                                        <p:cTn id="61" dur="1" fill="hold">
                                          <p:stCondLst>
                                            <p:cond delay="0"/>
                                          </p:stCondLst>
                                        </p:cTn>
                                        <p:tgtEl>
                                          <p:spTgt spid="94217">
                                            <p:txEl>
                                              <p:pRg st="1" end="1"/>
                                            </p:txEl>
                                          </p:spTgt>
                                        </p:tgtEl>
                                        <p:attrNameLst>
                                          <p:attrName>style.visibility</p:attrName>
                                        </p:attrNameLst>
                                      </p:cBhvr>
                                      <p:to>
                                        <p:strVal val="visible"/>
                                      </p:to>
                                    </p:set>
                                    <p:animEffect transition="in" filter="dissolve">
                                      <p:cBhvr>
                                        <p:cTn id="62" dur="500"/>
                                        <p:tgtEl>
                                          <p:spTgt spid="94217">
                                            <p:txEl>
                                              <p:pRg st="1" end="1"/>
                                            </p:txEl>
                                          </p:spTgt>
                                        </p:tgtEl>
                                      </p:cBhvr>
                                    </p:animEffect>
                                  </p:childTnLst>
                                </p:cTn>
                              </p:par>
                              <p:par>
                                <p:cTn id="63" presetID="9" presetClass="entr" presetSubtype="0" fill="hold" nodeType="withEffect">
                                  <p:stCondLst>
                                    <p:cond delay="0"/>
                                  </p:stCondLst>
                                  <p:childTnLst>
                                    <p:set>
                                      <p:cBhvr>
                                        <p:cTn id="64" dur="1" fill="hold">
                                          <p:stCondLst>
                                            <p:cond delay="0"/>
                                          </p:stCondLst>
                                        </p:cTn>
                                        <p:tgtEl>
                                          <p:spTgt spid="94217">
                                            <p:txEl>
                                              <p:pRg st="2" end="2"/>
                                            </p:txEl>
                                          </p:spTgt>
                                        </p:tgtEl>
                                        <p:attrNameLst>
                                          <p:attrName>style.visibility</p:attrName>
                                        </p:attrNameLst>
                                      </p:cBhvr>
                                      <p:to>
                                        <p:strVal val="visible"/>
                                      </p:to>
                                    </p:set>
                                    <p:animEffect transition="in" filter="dissolve">
                                      <p:cBhvr>
                                        <p:cTn id="65" dur="500"/>
                                        <p:tgtEl>
                                          <p:spTgt spid="942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0"/>
          </p:nvPr>
        </p:nvSpPr>
        <p:spPr>
          <a:noFill/>
        </p:spPr>
        <p:txBody>
          <a:bodyPr/>
          <a:lstStyle/>
          <a:p>
            <a:fld id="{7BD9559C-6C3A-4DA5-B46C-7BAAD67C404C}" type="slidenum">
              <a:rPr lang="en-GB" smtClean="0"/>
              <a:pPr/>
              <a:t>43</a:t>
            </a:fld>
            <a:endParaRPr lang="en-GB" smtClean="0"/>
          </a:p>
        </p:txBody>
      </p:sp>
      <p:sp>
        <p:nvSpPr>
          <p:cNvPr id="48131" name="Date Placeholder 5"/>
          <p:cNvSpPr>
            <a:spLocks noGrp="1"/>
          </p:cNvSpPr>
          <p:nvPr>
            <p:ph type="dt" sz="quarter" idx="11"/>
          </p:nvPr>
        </p:nvSpPr>
        <p:spPr>
          <a:noFill/>
        </p:spPr>
        <p:txBody>
          <a:bodyPr/>
          <a:lstStyle/>
          <a:p>
            <a:fld id="{DEB6E127-0D8F-4565-BA2F-11442AF47498}" type="datetime1">
              <a:rPr lang="en-GB" smtClean="0"/>
              <a:pPr/>
              <a:t>01/02/2018</a:t>
            </a:fld>
            <a:endParaRPr lang="en-GB" smtClean="0"/>
          </a:p>
        </p:txBody>
      </p:sp>
      <p:sp>
        <p:nvSpPr>
          <p:cNvPr id="48132" name="Rectangle 2"/>
          <p:cNvSpPr>
            <a:spLocks noGrp="1" noChangeArrowheads="1"/>
          </p:cNvSpPr>
          <p:nvPr>
            <p:ph type="title"/>
          </p:nvPr>
        </p:nvSpPr>
        <p:spPr/>
        <p:txBody>
          <a:bodyPr/>
          <a:lstStyle/>
          <a:p>
            <a:pPr eaLnBrk="1" hangingPunct="1"/>
            <a:endParaRPr lang="en-US" smtClean="0"/>
          </a:p>
        </p:txBody>
      </p:sp>
      <p:sp>
        <p:nvSpPr>
          <p:cNvPr id="100355" name="Rectangle 3"/>
          <p:cNvSpPr>
            <a:spLocks noGrp="1" noChangeArrowheads="1"/>
          </p:cNvSpPr>
          <p:nvPr>
            <p:ph type="body" sz="half" idx="1"/>
          </p:nvPr>
        </p:nvSpPr>
        <p:spPr>
          <a:xfrm>
            <a:off x="0" y="539750"/>
            <a:ext cx="4591050" cy="1260475"/>
          </a:xfrm>
          <a:solidFill>
            <a:srgbClr val="FFFF99"/>
          </a:solidFill>
          <a:ln>
            <a:solidFill>
              <a:srgbClr val="FF0000"/>
            </a:solidFill>
          </a:ln>
        </p:spPr>
        <p:txBody>
          <a:bodyPr lIns="18000" tIns="10800" rIns="18000" bIns="10800"/>
          <a:lstStyle/>
          <a:p>
            <a:pPr eaLnBrk="1" hangingPunct="1">
              <a:lnSpc>
                <a:spcPct val="90000"/>
              </a:lnSpc>
              <a:spcBef>
                <a:spcPct val="50000"/>
              </a:spcBef>
            </a:pPr>
            <a:r>
              <a:rPr lang="en-GB" sz="1800" smtClean="0">
                <a:solidFill>
                  <a:srgbClr val="FF0000"/>
                </a:solidFill>
              </a:rPr>
              <a:t>FUEL TYPE</a:t>
            </a:r>
            <a:r>
              <a:rPr lang="en-GB" sz="1600" smtClean="0"/>
              <a:t>  -  unenriched URANIUM OXIDE  clad in Zircaloy  </a:t>
            </a:r>
          </a:p>
          <a:p>
            <a:pPr eaLnBrk="1" hangingPunct="1">
              <a:lnSpc>
                <a:spcPct val="90000"/>
              </a:lnSpc>
              <a:spcBef>
                <a:spcPct val="50000"/>
              </a:spcBef>
            </a:pPr>
            <a:r>
              <a:rPr lang="en-GB" sz="1800" smtClean="0">
                <a:solidFill>
                  <a:srgbClr val="FF0000"/>
                </a:solidFill>
              </a:rPr>
              <a:t>MODERATOR</a:t>
            </a:r>
            <a:r>
              <a:rPr lang="en-GB" sz="1600" smtClean="0">
                <a:solidFill>
                  <a:srgbClr val="FF0000"/>
                </a:solidFill>
              </a:rPr>
              <a:t>  </a:t>
            </a:r>
            <a:r>
              <a:rPr lang="en-GB" sz="1600" smtClean="0"/>
              <a:t>- HEAVY WATER </a:t>
            </a:r>
            <a:r>
              <a:rPr lang="en-GB" sz="1800" smtClean="0">
                <a:solidFill>
                  <a:srgbClr val="FF0000"/>
                </a:solidFill>
              </a:rPr>
              <a:t>COOLANT   </a:t>
            </a:r>
            <a:r>
              <a:rPr lang="en-GB" sz="1600" smtClean="0"/>
              <a:t>      - HEAVY WATER</a:t>
            </a:r>
          </a:p>
        </p:txBody>
      </p:sp>
      <p:sp>
        <p:nvSpPr>
          <p:cNvPr id="100356" name="Rectangle 4"/>
          <p:cNvSpPr>
            <a:spLocks noGrp="1" noChangeArrowheads="1"/>
          </p:cNvSpPr>
          <p:nvPr>
            <p:ph type="body" sz="half" idx="2"/>
          </p:nvPr>
        </p:nvSpPr>
        <p:spPr>
          <a:xfrm>
            <a:off x="4619625" y="517525"/>
            <a:ext cx="4495800" cy="2744788"/>
          </a:xfrm>
          <a:solidFill>
            <a:srgbClr val="CCFFCC"/>
          </a:solidFill>
          <a:ln>
            <a:solidFill>
              <a:srgbClr val="FF0000"/>
            </a:solidFill>
          </a:ln>
        </p:spPr>
        <p:txBody>
          <a:bodyPr lIns="18000" tIns="10800" rIns="18000" bIns="10800"/>
          <a:lstStyle/>
          <a:p>
            <a:pPr eaLnBrk="1" hangingPunct="1">
              <a:lnSpc>
                <a:spcPct val="80000"/>
              </a:lnSpc>
              <a:buFontTx/>
              <a:buNone/>
            </a:pPr>
            <a:r>
              <a:rPr lang="en-GB" sz="2000" smtClean="0">
                <a:solidFill>
                  <a:srgbClr val="0000FF"/>
                </a:solidFill>
              </a:rPr>
              <a:t>ADVANTAGES:-</a:t>
            </a:r>
          </a:p>
          <a:p>
            <a:pPr eaLnBrk="1" hangingPunct="1">
              <a:lnSpc>
                <a:spcPct val="80000"/>
              </a:lnSpc>
            </a:pPr>
            <a:r>
              <a:rPr lang="en-GB" sz="1800" smtClean="0">
                <a:solidFill>
                  <a:srgbClr val="FF0000"/>
                </a:solidFill>
              </a:rPr>
              <a:t>MODEST POWER DENSITY</a:t>
            </a:r>
            <a:r>
              <a:rPr lang="en-GB" sz="1000" smtClean="0"/>
              <a:t> </a:t>
            </a:r>
            <a:r>
              <a:rPr lang="en-GB" sz="1400" smtClean="0"/>
              <a:t>-  11 MW/m3. </a:t>
            </a:r>
          </a:p>
          <a:p>
            <a:pPr eaLnBrk="1" hangingPunct="1">
              <a:lnSpc>
                <a:spcPct val="80000"/>
              </a:lnSpc>
            </a:pPr>
            <a:r>
              <a:rPr lang="en-GB" sz="1800" smtClean="0">
                <a:solidFill>
                  <a:srgbClr val="FF0000"/>
                </a:solidFill>
              </a:rPr>
              <a:t>HEAVY WATER COOLANT</a:t>
            </a:r>
            <a:r>
              <a:rPr lang="en-GB" sz="1400" smtClean="0">
                <a:solidFill>
                  <a:srgbClr val="FF0000"/>
                </a:solidFill>
              </a:rPr>
              <a:t> -</a:t>
            </a:r>
            <a:r>
              <a:rPr lang="en-GB" sz="1400" smtClean="0"/>
              <a:t> </a:t>
            </a:r>
            <a:r>
              <a:rPr lang="en-GB" sz="1600" smtClean="0"/>
              <a:t>low neutron absorber hence no need for enrichment.</a:t>
            </a:r>
          </a:p>
          <a:p>
            <a:pPr eaLnBrk="1" hangingPunct="1">
              <a:lnSpc>
                <a:spcPct val="80000"/>
              </a:lnSpc>
            </a:pPr>
            <a:r>
              <a:rPr lang="en-GB" sz="1800" smtClean="0">
                <a:solidFill>
                  <a:srgbClr val="FF0000"/>
                </a:solidFill>
              </a:rPr>
              <a:t>ON LOAD REFUELLING</a:t>
            </a:r>
            <a:r>
              <a:rPr lang="en-GB" sz="1400" b="0" smtClean="0"/>
              <a:t> </a:t>
            </a:r>
            <a:r>
              <a:rPr lang="en-GB" sz="1600" smtClean="0"/>
              <a:t>- and very efficient indeed permits high load factors.</a:t>
            </a:r>
          </a:p>
          <a:p>
            <a:pPr eaLnBrk="1" hangingPunct="1">
              <a:lnSpc>
                <a:spcPct val="80000"/>
              </a:lnSpc>
            </a:pPr>
            <a:r>
              <a:rPr lang="en-GB" sz="1800" smtClean="0">
                <a:solidFill>
                  <a:srgbClr val="FF0000"/>
                </a:solidFill>
              </a:rPr>
              <a:t>MINIMAL CONTAMINATION from burst fuel can</a:t>
            </a:r>
            <a:r>
              <a:rPr lang="en-GB" sz="1800" smtClean="0"/>
              <a:t> -</a:t>
            </a:r>
            <a:r>
              <a:rPr lang="en-GB" sz="1400" b="0" smtClean="0"/>
              <a:t> </a:t>
            </a:r>
            <a:r>
              <a:rPr lang="en-GB" sz="1600" smtClean="0"/>
              <a:t>defective units can be removed without shutting down reactor.</a:t>
            </a:r>
          </a:p>
          <a:p>
            <a:pPr eaLnBrk="1" hangingPunct="1">
              <a:lnSpc>
                <a:spcPct val="80000"/>
              </a:lnSpc>
            </a:pPr>
            <a:r>
              <a:rPr lang="en-GB" sz="1600" smtClean="0">
                <a:solidFill>
                  <a:srgbClr val="FF0000"/>
                </a:solidFill>
              </a:rPr>
              <a:t>MODULAR:</a:t>
            </a:r>
            <a:r>
              <a:rPr lang="en-GB" sz="1400" b="0" smtClean="0"/>
              <a:t> </a:t>
            </a:r>
            <a:r>
              <a:rPr lang="en-GB" sz="1600" smtClean="0"/>
              <a:t>-  can be made to almost any size</a:t>
            </a:r>
          </a:p>
        </p:txBody>
      </p:sp>
      <p:sp>
        <p:nvSpPr>
          <p:cNvPr id="48135" name="Rectangle 5"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CANDU REACTOR  (PHWR):</a:t>
            </a:r>
            <a:r>
              <a:rPr lang="en-GB" sz="2800" b="1">
                <a:solidFill>
                  <a:schemeClr val="tx2"/>
                </a:solidFill>
                <a:latin typeface="Times New Roman" pitchFamily="18" charset="0"/>
              </a:rPr>
              <a:t>   </a:t>
            </a:r>
            <a:endParaRPr lang="en-GB" sz="2800" b="1">
              <a:solidFill>
                <a:srgbClr val="FF0000"/>
              </a:solidFill>
              <a:latin typeface="Times New Roman" pitchFamily="18" charset="0"/>
            </a:endParaRPr>
          </a:p>
        </p:txBody>
      </p:sp>
      <p:sp>
        <p:nvSpPr>
          <p:cNvPr id="100358" name="Rectangle 6"/>
          <p:cNvSpPr>
            <a:spLocks noChangeArrowheads="1"/>
          </p:cNvSpPr>
          <p:nvPr/>
        </p:nvSpPr>
        <p:spPr bwMode="auto">
          <a:xfrm>
            <a:off x="0" y="1806575"/>
            <a:ext cx="4597400" cy="2133600"/>
          </a:xfrm>
          <a:prstGeom prst="rect">
            <a:avLst/>
          </a:prstGeom>
          <a:solidFill>
            <a:schemeClr val="accent1"/>
          </a:solidFill>
          <a:ln w="9525">
            <a:solidFill>
              <a:srgbClr val="FF0000"/>
            </a:solidFill>
            <a:miter lim="800000"/>
            <a:headEnd/>
            <a:tailEnd/>
          </a:ln>
        </p:spPr>
        <p:txBody>
          <a:bodyPr lIns="18000" tIns="10800" rIns="18000" bIns="10800"/>
          <a:lstStyle/>
          <a:p>
            <a:pPr marL="342900" indent="-342900" algn="l">
              <a:lnSpc>
                <a:spcPct val="80000"/>
              </a:lnSpc>
              <a:spcBef>
                <a:spcPct val="20000"/>
              </a:spcBef>
            </a:pPr>
            <a:r>
              <a:rPr lang="en-GB" sz="2000" b="1">
                <a:solidFill>
                  <a:srgbClr val="0000FF"/>
                </a:solidFill>
                <a:latin typeface="Times New Roman" pitchFamily="18" charset="0"/>
              </a:rPr>
              <a:t>DISADVANTAGES:-</a:t>
            </a:r>
          </a:p>
          <a:p>
            <a:pPr marL="342900" indent="-342900" algn="l">
              <a:lnSpc>
                <a:spcPct val="90000"/>
              </a:lnSpc>
              <a:spcBef>
                <a:spcPct val="20000"/>
              </a:spcBef>
              <a:buFontTx/>
              <a:buChar char="•"/>
            </a:pPr>
            <a:r>
              <a:rPr lang="en-GB" sz="2000" b="1">
                <a:solidFill>
                  <a:srgbClr val="FF0000"/>
                </a:solidFill>
                <a:latin typeface="Times New Roman" pitchFamily="18" charset="0"/>
              </a:rPr>
              <a:t>POOR LOAD FOLLOWING CHARACTERISTICS</a:t>
            </a:r>
          </a:p>
          <a:p>
            <a:pPr marL="342900" indent="-342900" algn="l">
              <a:lnSpc>
                <a:spcPct val="90000"/>
              </a:lnSpc>
              <a:spcBef>
                <a:spcPct val="20000"/>
              </a:spcBef>
              <a:buFontTx/>
              <a:buChar char="•"/>
            </a:pPr>
            <a:r>
              <a:rPr lang="en-GB" sz="2000" b="1">
                <a:solidFill>
                  <a:srgbClr val="FF0000"/>
                </a:solidFill>
                <a:latin typeface="Times New Roman" pitchFamily="18" charset="0"/>
              </a:rPr>
              <a:t>CONTROL RODS ARE HORIZONTAL</a:t>
            </a:r>
            <a:r>
              <a:rPr lang="en-GB" sz="2000" b="1">
                <a:latin typeface="Times New Roman" pitchFamily="18" charset="0"/>
              </a:rPr>
              <a:t>, </a:t>
            </a:r>
            <a:r>
              <a:rPr lang="en-GB" b="1">
                <a:latin typeface="Times New Roman" pitchFamily="18" charset="0"/>
              </a:rPr>
              <a:t>and therefore cannot operate by gravity in fault conditions.</a:t>
            </a:r>
          </a:p>
          <a:p>
            <a:pPr marL="342900" indent="-342900" algn="l">
              <a:lnSpc>
                <a:spcPct val="90000"/>
              </a:lnSpc>
              <a:spcBef>
                <a:spcPct val="20000"/>
              </a:spcBef>
              <a:buFontTx/>
              <a:buChar char="•"/>
            </a:pPr>
            <a:r>
              <a:rPr lang="en-GB" sz="2000" b="1">
                <a:solidFill>
                  <a:srgbClr val="FF0000"/>
                </a:solidFill>
                <a:latin typeface="Times New Roman" pitchFamily="18" charset="0"/>
              </a:rPr>
              <a:t>MAXIMUM EFFICIENCY</a:t>
            </a:r>
            <a:r>
              <a:rPr lang="en-GB" sz="2000">
                <a:latin typeface="Times New Roman" pitchFamily="18" charset="0"/>
              </a:rPr>
              <a:t> about 28%</a:t>
            </a:r>
          </a:p>
        </p:txBody>
      </p:sp>
      <p:sp>
        <p:nvSpPr>
          <p:cNvPr id="100360" name="Rectangle 8"/>
          <p:cNvSpPr>
            <a:spLocks noChangeArrowheads="1"/>
          </p:cNvSpPr>
          <p:nvPr/>
        </p:nvSpPr>
        <p:spPr bwMode="auto">
          <a:xfrm>
            <a:off x="0" y="3911600"/>
            <a:ext cx="4597400" cy="2946400"/>
          </a:xfrm>
          <a:prstGeom prst="rect">
            <a:avLst/>
          </a:prstGeom>
          <a:solidFill>
            <a:srgbClr val="FFCCFF"/>
          </a:solidFill>
          <a:ln w="9525">
            <a:solidFill>
              <a:srgbClr val="FF0000"/>
            </a:solidFill>
            <a:miter lim="800000"/>
            <a:headEnd/>
            <a:tailEnd/>
          </a:ln>
        </p:spPr>
        <p:txBody>
          <a:bodyPr lIns="18000" tIns="10800" rIns="18000" bIns="10800"/>
          <a:lstStyle/>
          <a:p>
            <a:pPr marL="342900" indent="-342900" algn="l">
              <a:lnSpc>
                <a:spcPct val="80000"/>
              </a:lnSpc>
              <a:spcBef>
                <a:spcPct val="20000"/>
              </a:spcBef>
            </a:pPr>
            <a:r>
              <a:rPr lang="en-GB" sz="2000" b="1">
                <a:solidFill>
                  <a:srgbClr val="0000FF"/>
                </a:solidFill>
                <a:latin typeface="Times New Roman" pitchFamily="18" charset="0"/>
              </a:rPr>
              <a:t>OTHER FACTORS:-</a:t>
            </a:r>
          </a:p>
          <a:p>
            <a:pPr marL="342900" indent="-342900" algn="l">
              <a:spcBef>
                <a:spcPct val="20000"/>
              </a:spcBef>
              <a:buFontTx/>
              <a:buChar char="•"/>
            </a:pPr>
            <a:r>
              <a:rPr lang="en-GB" sz="2000" b="1">
                <a:solidFill>
                  <a:srgbClr val="FA431E"/>
                </a:solidFill>
                <a:latin typeface="Times New Roman" pitchFamily="18" charset="0"/>
              </a:rPr>
              <a:t>MODERATE FUEL BURN-UP</a:t>
            </a:r>
            <a:r>
              <a:rPr lang="en-GB" sz="2000" b="1">
                <a:latin typeface="Times New Roman" pitchFamily="18" charset="0"/>
              </a:rPr>
              <a:t>  - ~ </a:t>
            </a:r>
            <a:r>
              <a:rPr lang="en-GB" sz="2000" b="1">
                <a:solidFill>
                  <a:srgbClr val="FF0000"/>
                </a:solidFill>
                <a:latin typeface="Times New Roman" pitchFamily="18" charset="0"/>
              </a:rPr>
              <a:t>MODEST FUEL BURN-UP</a:t>
            </a:r>
            <a:r>
              <a:rPr lang="en-GB" b="1">
                <a:latin typeface="Times New Roman" pitchFamily="18" charset="0"/>
              </a:rPr>
              <a:t>  - about 1000TJ/tonne 	</a:t>
            </a:r>
          </a:p>
          <a:p>
            <a:pPr marL="342900" indent="-342900" algn="l">
              <a:spcBef>
                <a:spcPct val="20000"/>
              </a:spcBef>
              <a:buFontTx/>
              <a:buChar char="•"/>
            </a:pPr>
            <a:r>
              <a:rPr lang="en-GB" sz="2000" b="1">
                <a:solidFill>
                  <a:srgbClr val="FF0000"/>
                </a:solidFill>
                <a:latin typeface="Times New Roman" pitchFamily="18" charset="0"/>
              </a:rPr>
              <a:t>FACILITIES PROVIDED TO DUMP HEAVY WATER MODERATOR</a:t>
            </a:r>
            <a:r>
              <a:rPr lang="en-GB" b="1">
                <a:latin typeface="Times New Roman" pitchFamily="18" charset="0"/>
              </a:rPr>
              <a:t> from reactor in fault conditions </a:t>
            </a:r>
          </a:p>
          <a:p>
            <a:pPr marL="342900" indent="-342900" algn="l">
              <a:spcBef>
                <a:spcPct val="20000"/>
              </a:spcBef>
              <a:buFontTx/>
              <a:buChar char="•"/>
            </a:pPr>
            <a:r>
              <a:rPr lang="en-GB" sz="2000" b="1">
                <a:solidFill>
                  <a:srgbClr val="FF0000"/>
                </a:solidFill>
                <a:latin typeface="Times New Roman" pitchFamily="18" charset="0"/>
              </a:rPr>
              <a:t>MULTIPLE PRESSURE TUBES</a:t>
            </a:r>
            <a:r>
              <a:rPr lang="en-GB" b="1">
                <a:latin typeface="Times New Roman" pitchFamily="18" charset="0"/>
              </a:rPr>
              <a:t> instead of one pressure vessel. </a:t>
            </a:r>
          </a:p>
          <a:p>
            <a:pPr marL="342900" indent="-342900" algn="l">
              <a:spcBef>
                <a:spcPct val="20000"/>
              </a:spcBef>
              <a:buFontTx/>
              <a:buChar char="•"/>
            </a:pPr>
            <a:endParaRPr lang="en-GB" b="1">
              <a:latin typeface="Times New Roman" pitchFamily="18" charset="0"/>
            </a:endParaRPr>
          </a:p>
          <a:p>
            <a:pPr marL="342900" indent="-342900" algn="l">
              <a:spcBef>
                <a:spcPct val="20000"/>
              </a:spcBef>
              <a:buFontTx/>
              <a:buChar char="•"/>
            </a:pPr>
            <a:endParaRPr lang="en-GB" sz="2000" b="1">
              <a:latin typeface="Times New Roman" pitchFamily="18" charset="0"/>
            </a:endParaRPr>
          </a:p>
        </p:txBody>
      </p:sp>
      <p:pic>
        <p:nvPicPr>
          <p:cNvPr id="48138" name="Picture 9"/>
          <p:cNvPicPr>
            <a:picLocks noChangeAspect="1" noChangeArrowheads="1"/>
          </p:cNvPicPr>
          <p:nvPr/>
        </p:nvPicPr>
        <p:blipFill>
          <a:blip r:embed="rId4" cstate="print"/>
          <a:srcRect t="1389"/>
          <a:stretch>
            <a:fillRect/>
          </a:stretch>
        </p:blipFill>
        <p:spPr bwMode="auto">
          <a:xfrm>
            <a:off x="4603750" y="3398838"/>
            <a:ext cx="4540250" cy="3459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ssolve">
                                      <p:cBhvr>
                                        <p:cTn id="7" dur="500"/>
                                        <p:tgtEl>
                                          <p:spTgt spid="10035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animEffect transition="in" filter="dissolve">
                                      <p:cBhvr>
                                        <p:cTn id="10" dur="500"/>
                                        <p:tgtEl>
                                          <p:spTgt spid="10035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00356">
                                            <p:txEl>
                                              <p:pRg st="0" end="0"/>
                                            </p:txEl>
                                          </p:spTgt>
                                        </p:tgtEl>
                                        <p:attrNameLst>
                                          <p:attrName>style.visibility</p:attrName>
                                        </p:attrNameLst>
                                      </p:cBhvr>
                                      <p:to>
                                        <p:strVal val="visible"/>
                                      </p:to>
                                    </p:set>
                                    <p:animEffect transition="in" filter="dissolve">
                                      <p:cBhvr>
                                        <p:cTn id="15" dur="500"/>
                                        <p:tgtEl>
                                          <p:spTgt spid="100356">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00356">
                                            <p:txEl>
                                              <p:pRg st="1" end="1"/>
                                            </p:txEl>
                                          </p:spTgt>
                                        </p:tgtEl>
                                        <p:attrNameLst>
                                          <p:attrName>style.visibility</p:attrName>
                                        </p:attrNameLst>
                                      </p:cBhvr>
                                      <p:to>
                                        <p:strVal val="visible"/>
                                      </p:to>
                                    </p:set>
                                    <p:animEffect transition="in" filter="dissolve">
                                      <p:cBhvr>
                                        <p:cTn id="18" dur="500"/>
                                        <p:tgtEl>
                                          <p:spTgt spid="100356">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00356">
                                            <p:txEl>
                                              <p:pRg st="2" end="2"/>
                                            </p:txEl>
                                          </p:spTgt>
                                        </p:tgtEl>
                                        <p:attrNameLst>
                                          <p:attrName>style.visibility</p:attrName>
                                        </p:attrNameLst>
                                      </p:cBhvr>
                                      <p:to>
                                        <p:strVal val="visible"/>
                                      </p:to>
                                    </p:set>
                                    <p:animEffect transition="in" filter="dissolve">
                                      <p:cBhvr>
                                        <p:cTn id="21" dur="500"/>
                                        <p:tgtEl>
                                          <p:spTgt spid="100356">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00356">
                                            <p:txEl>
                                              <p:pRg st="3" end="3"/>
                                            </p:txEl>
                                          </p:spTgt>
                                        </p:tgtEl>
                                        <p:attrNameLst>
                                          <p:attrName>style.visibility</p:attrName>
                                        </p:attrNameLst>
                                      </p:cBhvr>
                                      <p:to>
                                        <p:strVal val="visible"/>
                                      </p:to>
                                    </p:set>
                                    <p:animEffect transition="in" filter="dissolve">
                                      <p:cBhvr>
                                        <p:cTn id="24" dur="500"/>
                                        <p:tgtEl>
                                          <p:spTgt spid="100356">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00356">
                                            <p:txEl>
                                              <p:pRg st="4" end="4"/>
                                            </p:txEl>
                                          </p:spTgt>
                                        </p:tgtEl>
                                        <p:attrNameLst>
                                          <p:attrName>style.visibility</p:attrName>
                                        </p:attrNameLst>
                                      </p:cBhvr>
                                      <p:to>
                                        <p:strVal val="visible"/>
                                      </p:to>
                                    </p:set>
                                    <p:animEffect transition="in" filter="dissolve">
                                      <p:cBhvr>
                                        <p:cTn id="27" dur="500"/>
                                        <p:tgtEl>
                                          <p:spTgt spid="100356">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00356">
                                            <p:txEl>
                                              <p:pRg st="5" end="5"/>
                                            </p:txEl>
                                          </p:spTgt>
                                        </p:tgtEl>
                                        <p:attrNameLst>
                                          <p:attrName>style.visibility</p:attrName>
                                        </p:attrNameLst>
                                      </p:cBhvr>
                                      <p:to>
                                        <p:strVal val="visible"/>
                                      </p:to>
                                    </p:set>
                                    <p:animEffect transition="in" filter="dissolve">
                                      <p:cBhvr>
                                        <p:cTn id="30" dur="500"/>
                                        <p:tgtEl>
                                          <p:spTgt spid="100356">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00358">
                                            <p:txEl>
                                              <p:pRg st="0" end="0"/>
                                            </p:txEl>
                                          </p:spTgt>
                                        </p:tgtEl>
                                        <p:attrNameLst>
                                          <p:attrName>style.visibility</p:attrName>
                                        </p:attrNameLst>
                                      </p:cBhvr>
                                      <p:to>
                                        <p:strVal val="visible"/>
                                      </p:to>
                                    </p:set>
                                    <p:animEffect transition="in" filter="dissolve">
                                      <p:cBhvr>
                                        <p:cTn id="35" dur="500"/>
                                        <p:tgtEl>
                                          <p:spTgt spid="100358">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100358">
                                            <p:txEl>
                                              <p:pRg st="1" end="1"/>
                                            </p:txEl>
                                          </p:spTgt>
                                        </p:tgtEl>
                                        <p:attrNameLst>
                                          <p:attrName>style.visibility</p:attrName>
                                        </p:attrNameLst>
                                      </p:cBhvr>
                                      <p:to>
                                        <p:strVal val="visible"/>
                                      </p:to>
                                    </p:set>
                                    <p:animEffect transition="in" filter="dissolve">
                                      <p:cBhvr>
                                        <p:cTn id="38" dur="500"/>
                                        <p:tgtEl>
                                          <p:spTgt spid="100358">
                                            <p:txEl>
                                              <p:pRg st="1" end="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100358">
                                            <p:txEl>
                                              <p:pRg st="2" end="2"/>
                                            </p:txEl>
                                          </p:spTgt>
                                        </p:tgtEl>
                                        <p:attrNameLst>
                                          <p:attrName>style.visibility</p:attrName>
                                        </p:attrNameLst>
                                      </p:cBhvr>
                                      <p:to>
                                        <p:strVal val="visible"/>
                                      </p:to>
                                    </p:set>
                                    <p:animEffect transition="in" filter="dissolve">
                                      <p:cBhvr>
                                        <p:cTn id="41" dur="500"/>
                                        <p:tgtEl>
                                          <p:spTgt spid="100358">
                                            <p:txEl>
                                              <p:pRg st="2" end="2"/>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100358">
                                            <p:txEl>
                                              <p:pRg st="3" end="3"/>
                                            </p:txEl>
                                          </p:spTgt>
                                        </p:tgtEl>
                                        <p:attrNameLst>
                                          <p:attrName>style.visibility</p:attrName>
                                        </p:attrNameLst>
                                      </p:cBhvr>
                                      <p:to>
                                        <p:strVal val="visible"/>
                                      </p:to>
                                    </p:set>
                                    <p:animEffect transition="in" filter="dissolve">
                                      <p:cBhvr>
                                        <p:cTn id="44" dur="500"/>
                                        <p:tgtEl>
                                          <p:spTgt spid="100358">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00360">
                                            <p:txEl>
                                              <p:pRg st="0" end="0"/>
                                            </p:txEl>
                                          </p:spTgt>
                                        </p:tgtEl>
                                        <p:attrNameLst>
                                          <p:attrName>style.visibility</p:attrName>
                                        </p:attrNameLst>
                                      </p:cBhvr>
                                      <p:to>
                                        <p:strVal val="visible"/>
                                      </p:to>
                                    </p:set>
                                    <p:animEffect transition="in" filter="dissolve">
                                      <p:cBhvr>
                                        <p:cTn id="49" dur="500"/>
                                        <p:tgtEl>
                                          <p:spTgt spid="100360">
                                            <p:txEl>
                                              <p:pRg st="0" end="0"/>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100360">
                                            <p:txEl>
                                              <p:pRg st="1" end="1"/>
                                            </p:txEl>
                                          </p:spTgt>
                                        </p:tgtEl>
                                        <p:attrNameLst>
                                          <p:attrName>style.visibility</p:attrName>
                                        </p:attrNameLst>
                                      </p:cBhvr>
                                      <p:to>
                                        <p:strVal val="visible"/>
                                      </p:to>
                                    </p:set>
                                    <p:animEffect transition="in" filter="dissolve">
                                      <p:cBhvr>
                                        <p:cTn id="52" dur="500"/>
                                        <p:tgtEl>
                                          <p:spTgt spid="100360">
                                            <p:txEl>
                                              <p:pRg st="1" end="1"/>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100360">
                                            <p:txEl>
                                              <p:pRg st="2" end="2"/>
                                            </p:txEl>
                                          </p:spTgt>
                                        </p:tgtEl>
                                        <p:attrNameLst>
                                          <p:attrName>style.visibility</p:attrName>
                                        </p:attrNameLst>
                                      </p:cBhvr>
                                      <p:to>
                                        <p:strVal val="visible"/>
                                      </p:to>
                                    </p:set>
                                    <p:animEffect transition="in" filter="dissolve">
                                      <p:cBhvr>
                                        <p:cTn id="55" dur="500"/>
                                        <p:tgtEl>
                                          <p:spTgt spid="100360">
                                            <p:txEl>
                                              <p:pRg st="2" end="2"/>
                                            </p:txEl>
                                          </p:spTgt>
                                        </p:tgtEl>
                                      </p:cBhvr>
                                    </p:animEffect>
                                  </p:childTnLst>
                                </p:cTn>
                              </p:par>
                              <p:par>
                                <p:cTn id="56" presetID="9" presetClass="entr" presetSubtype="0" fill="hold" nodeType="withEffect">
                                  <p:stCondLst>
                                    <p:cond delay="0"/>
                                  </p:stCondLst>
                                  <p:childTnLst>
                                    <p:set>
                                      <p:cBhvr>
                                        <p:cTn id="57" dur="1" fill="hold">
                                          <p:stCondLst>
                                            <p:cond delay="0"/>
                                          </p:stCondLst>
                                        </p:cTn>
                                        <p:tgtEl>
                                          <p:spTgt spid="100360">
                                            <p:txEl>
                                              <p:pRg st="3" end="3"/>
                                            </p:txEl>
                                          </p:spTgt>
                                        </p:tgtEl>
                                        <p:attrNameLst>
                                          <p:attrName>style.visibility</p:attrName>
                                        </p:attrNameLst>
                                      </p:cBhvr>
                                      <p:to>
                                        <p:strVal val="visible"/>
                                      </p:to>
                                    </p:set>
                                    <p:animEffect transition="in" filter="dissolve">
                                      <p:cBhvr>
                                        <p:cTn id="58" dur="500"/>
                                        <p:tgtEl>
                                          <p:spTgt spid="1003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0"/>
          </p:nvPr>
        </p:nvSpPr>
        <p:spPr>
          <a:noFill/>
        </p:spPr>
        <p:txBody>
          <a:bodyPr/>
          <a:lstStyle/>
          <a:p>
            <a:fld id="{F004FC62-AADD-4CBB-B3FB-5FAFBD225893}" type="slidenum">
              <a:rPr lang="en-GB" smtClean="0"/>
              <a:pPr/>
              <a:t>44</a:t>
            </a:fld>
            <a:endParaRPr lang="en-GB" smtClean="0"/>
          </a:p>
        </p:txBody>
      </p:sp>
      <p:sp>
        <p:nvSpPr>
          <p:cNvPr id="49155" name="Date Placeholder 5"/>
          <p:cNvSpPr>
            <a:spLocks noGrp="1"/>
          </p:cNvSpPr>
          <p:nvPr>
            <p:ph type="dt" sz="quarter" idx="11"/>
          </p:nvPr>
        </p:nvSpPr>
        <p:spPr>
          <a:noFill/>
        </p:spPr>
        <p:txBody>
          <a:bodyPr/>
          <a:lstStyle/>
          <a:p>
            <a:fld id="{6AE9F5F2-26A3-443A-AD18-4186498E0029}" type="datetime1">
              <a:rPr lang="en-GB" smtClean="0"/>
              <a:pPr/>
              <a:t>01/02/2018</a:t>
            </a:fld>
            <a:endParaRPr lang="en-GB" smtClean="0"/>
          </a:p>
        </p:txBody>
      </p:sp>
      <p:sp>
        <p:nvSpPr>
          <p:cNvPr id="49156" name="Rectangle 2"/>
          <p:cNvSpPr>
            <a:spLocks noGrp="1" noChangeArrowheads="1"/>
          </p:cNvSpPr>
          <p:nvPr>
            <p:ph type="title"/>
          </p:nvPr>
        </p:nvSpPr>
        <p:spPr/>
        <p:txBody>
          <a:bodyPr/>
          <a:lstStyle/>
          <a:p>
            <a:pPr eaLnBrk="1" hangingPunct="1"/>
            <a:endParaRPr lang="en-US" smtClean="0"/>
          </a:p>
        </p:txBody>
      </p:sp>
      <p:sp>
        <p:nvSpPr>
          <p:cNvPr id="102403" name="Rectangle 3"/>
          <p:cNvSpPr>
            <a:spLocks noGrp="1" noChangeArrowheads="1"/>
          </p:cNvSpPr>
          <p:nvPr>
            <p:ph type="body" sz="half" idx="1"/>
          </p:nvPr>
        </p:nvSpPr>
        <p:spPr>
          <a:xfrm>
            <a:off x="0" y="539750"/>
            <a:ext cx="4591050" cy="1158875"/>
          </a:xfrm>
          <a:solidFill>
            <a:srgbClr val="FFFF99"/>
          </a:solidFill>
          <a:ln>
            <a:solidFill>
              <a:srgbClr val="FF0000"/>
            </a:solidFill>
          </a:ln>
        </p:spPr>
        <p:txBody>
          <a:bodyPr lIns="18000" tIns="10800" rIns="18000" bIns="10800"/>
          <a:lstStyle/>
          <a:p>
            <a:pPr eaLnBrk="1" hangingPunct="1">
              <a:lnSpc>
                <a:spcPct val="90000"/>
              </a:lnSpc>
              <a:spcBef>
                <a:spcPct val="30000"/>
              </a:spcBef>
            </a:pPr>
            <a:r>
              <a:rPr lang="en-GB" sz="1800" smtClean="0">
                <a:solidFill>
                  <a:srgbClr val="FF0000"/>
                </a:solidFill>
              </a:rPr>
              <a:t>FUEL TYPE</a:t>
            </a:r>
            <a:r>
              <a:rPr lang="en-GB" sz="1800" smtClean="0"/>
              <a:t>  -  3 – 4% enriched URANIUM OXIDE  clad in Zircaloy  </a:t>
            </a:r>
          </a:p>
          <a:p>
            <a:pPr eaLnBrk="1" hangingPunct="1">
              <a:lnSpc>
                <a:spcPct val="90000"/>
              </a:lnSpc>
              <a:spcBef>
                <a:spcPct val="30000"/>
              </a:spcBef>
            </a:pPr>
            <a:r>
              <a:rPr lang="en-GB" sz="1800" smtClean="0">
                <a:solidFill>
                  <a:srgbClr val="FF0000"/>
                </a:solidFill>
              </a:rPr>
              <a:t>MODERATOR  </a:t>
            </a:r>
            <a:r>
              <a:rPr lang="en-GB" sz="1800" smtClean="0"/>
              <a:t>- WATER </a:t>
            </a:r>
          </a:p>
          <a:p>
            <a:pPr eaLnBrk="1" hangingPunct="1">
              <a:lnSpc>
                <a:spcPct val="90000"/>
              </a:lnSpc>
              <a:spcBef>
                <a:spcPct val="30000"/>
              </a:spcBef>
            </a:pPr>
            <a:r>
              <a:rPr lang="en-GB" sz="1800" smtClean="0">
                <a:solidFill>
                  <a:srgbClr val="FF0000"/>
                </a:solidFill>
              </a:rPr>
              <a:t>COOLANT   </a:t>
            </a:r>
            <a:r>
              <a:rPr lang="en-GB" sz="1800" smtClean="0"/>
              <a:t>      - WATER</a:t>
            </a:r>
          </a:p>
        </p:txBody>
      </p:sp>
      <p:sp>
        <p:nvSpPr>
          <p:cNvPr id="102404" name="Rectangle 4"/>
          <p:cNvSpPr>
            <a:spLocks noGrp="1" noChangeArrowheads="1"/>
          </p:cNvSpPr>
          <p:nvPr>
            <p:ph type="body" sz="half" idx="2"/>
          </p:nvPr>
        </p:nvSpPr>
        <p:spPr>
          <a:xfrm>
            <a:off x="4619625" y="517525"/>
            <a:ext cx="4495800" cy="2179638"/>
          </a:xfrm>
          <a:solidFill>
            <a:srgbClr val="CCFFCC"/>
          </a:solidFill>
          <a:ln>
            <a:solidFill>
              <a:srgbClr val="FF0000"/>
            </a:solidFill>
          </a:ln>
        </p:spPr>
        <p:txBody>
          <a:bodyPr lIns="18000" tIns="10800" rIns="18000" bIns="10800"/>
          <a:lstStyle/>
          <a:p>
            <a:pPr eaLnBrk="1" hangingPunct="1">
              <a:lnSpc>
                <a:spcPct val="80000"/>
              </a:lnSpc>
              <a:buFontTx/>
              <a:buNone/>
            </a:pPr>
            <a:r>
              <a:rPr lang="en-GB" sz="1800" smtClean="0">
                <a:solidFill>
                  <a:srgbClr val="0000FF"/>
                </a:solidFill>
              </a:rPr>
              <a:t>ADVANTAGES:-</a:t>
            </a:r>
          </a:p>
          <a:p>
            <a:pPr eaLnBrk="1" hangingPunct="1">
              <a:lnSpc>
                <a:spcPct val="80000"/>
              </a:lnSpc>
            </a:pPr>
            <a:r>
              <a:rPr lang="en-GB" sz="1800" smtClean="0">
                <a:solidFill>
                  <a:srgbClr val="FF0000"/>
                </a:solidFill>
              </a:rPr>
              <a:t>GOOD LOAD FOLLOWING CHARACTERISTICS -</a:t>
            </a:r>
            <a:r>
              <a:rPr lang="en-GB" sz="1800" smtClean="0"/>
              <a:t> claimed for SIZEWELL B. - most PWRs are NOT operated as such.</a:t>
            </a:r>
          </a:p>
          <a:p>
            <a:pPr eaLnBrk="1" hangingPunct="1">
              <a:lnSpc>
                <a:spcPct val="80000"/>
              </a:lnSpc>
            </a:pPr>
            <a:r>
              <a:rPr lang="en-GB" sz="1800" smtClean="0">
                <a:solidFill>
                  <a:srgbClr val="FF0000"/>
                </a:solidFill>
              </a:rPr>
              <a:t>HIGH FUEL BURN-UP-</a:t>
            </a:r>
            <a:r>
              <a:rPr lang="en-GB" sz="1800" smtClean="0"/>
              <a:t> about 2900TJ/tonne – </a:t>
            </a:r>
          </a:p>
          <a:p>
            <a:pPr eaLnBrk="1" hangingPunct="1">
              <a:lnSpc>
                <a:spcPct val="80000"/>
              </a:lnSpc>
            </a:pPr>
            <a:r>
              <a:rPr lang="en-GB" sz="1800" smtClean="0">
                <a:solidFill>
                  <a:srgbClr val="FF0000"/>
                </a:solidFill>
              </a:rPr>
              <a:t>VERTICAL CONTROL RODS -</a:t>
            </a:r>
            <a:r>
              <a:rPr lang="en-GB" sz="1800" smtClean="0"/>
              <a:t> drop by gravity  in fault conditions.</a:t>
            </a:r>
          </a:p>
        </p:txBody>
      </p:sp>
      <p:sp>
        <p:nvSpPr>
          <p:cNvPr id="49159" name="Rectangle 5"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PRESSURISED WATER REACTORS – PWR (WWER):</a:t>
            </a:r>
            <a:r>
              <a:rPr lang="en-GB" sz="2800" b="1">
                <a:solidFill>
                  <a:schemeClr val="tx2"/>
                </a:solidFill>
                <a:latin typeface="Times New Roman" pitchFamily="18" charset="0"/>
              </a:rPr>
              <a:t>   </a:t>
            </a:r>
            <a:endParaRPr lang="en-GB" sz="2800" b="1">
              <a:solidFill>
                <a:srgbClr val="FF0000"/>
              </a:solidFill>
              <a:latin typeface="Times New Roman" pitchFamily="18" charset="0"/>
            </a:endParaRPr>
          </a:p>
        </p:txBody>
      </p:sp>
      <p:sp>
        <p:nvSpPr>
          <p:cNvPr id="102406" name="Rectangle 6"/>
          <p:cNvSpPr>
            <a:spLocks noChangeArrowheads="1"/>
          </p:cNvSpPr>
          <p:nvPr/>
        </p:nvSpPr>
        <p:spPr bwMode="auto">
          <a:xfrm>
            <a:off x="0" y="1706563"/>
            <a:ext cx="4524375" cy="4483100"/>
          </a:xfrm>
          <a:prstGeom prst="rect">
            <a:avLst/>
          </a:prstGeom>
          <a:solidFill>
            <a:schemeClr val="accent1"/>
          </a:solidFill>
          <a:ln w="9525">
            <a:solidFill>
              <a:srgbClr val="FF0000"/>
            </a:solidFill>
            <a:miter lim="800000"/>
            <a:headEnd/>
            <a:tailEnd/>
          </a:ln>
        </p:spPr>
        <p:txBody>
          <a:bodyPr lIns="18000" tIns="10800" rIns="18000" bIns="10800"/>
          <a:lstStyle/>
          <a:p>
            <a:pPr marL="342900" indent="-342900" algn="l">
              <a:lnSpc>
                <a:spcPct val="80000"/>
              </a:lnSpc>
              <a:spcBef>
                <a:spcPct val="20000"/>
              </a:spcBef>
            </a:pPr>
            <a:r>
              <a:rPr lang="en-GB" sz="2000" b="1">
                <a:solidFill>
                  <a:srgbClr val="0000FF"/>
                </a:solidFill>
                <a:latin typeface="Times New Roman" pitchFamily="18" charset="0"/>
              </a:rPr>
              <a:t>DISADVANTAGES:-</a:t>
            </a:r>
          </a:p>
          <a:p>
            <a:pPr marL="342900" indent="-342900" algn="l">
              <a:spcBef>
                <a:spcPct val="20000"/>
              </a:spcBef>
              <a:buFontTx/>
              <a:buChar char="•"/>
            </a:pPr>
            <a:r>
              <a:rPr lang="en-GB" b="1">
                <a:solidFill>
                  <a:srgbClr val="FF0000"/>
                </a:solidFill>
                <a:latin typeface="Times New Roman" pitchFamily="18" charset="0"/>
              </a:rPr>
              <a:t>ORDINARY WATER as COOLANT</a:t>
            </a:r>
            <a:r>
              <a:rPr lang="en-GB" b="1">
                <a:latin typeface="Times New Roman" pitchFamily="18" charset="0"/>
              </a:rPr>
              <a:t> - pressure to prevent boiling (160 bar).  If break occurs then water will flash to steam and cooling will be less effective. </a:t>
            </a:r>
          </a:p>
          <a:p>
            <a:pPr marL="342900" indent="-342900" algn="l">
              <a:spcBef>
                <a:spcPct val="20000"/>
              </a:spcBef>
              <a:buFontTx/>
              <a:buChar char="•"/>
            </a:pPr>
            <a:r>
              <a:rPr lang="en-GB" b="1">
                <a:solidFill>
                  <a:srgbClr val="FF0000"/>
                </a:solidFill>
                <a:latin typeface="Times New Roman" pitchFamily="18" charset="0"/>
              </a:rPr>
              <a:t>ON LOAD REFUELLING NOT POSSIBLE</a:t>
            </a:r>
            <a:r>
              <a:rPr lang="en-GB" b="1">
                <a:latin typeface="Times New Roman" pitchFamily="18" charset="0"/>
              </a:rPr>
              <a:t> - reactor must be shut down.</a:t>
            </a:r>
          </a:p>
          <a:p>
            <a:pPr marL="342900" indent="-342900" algn="l">
              <a:spcBef>
                <a:spcPct val="20000"/>
              </a:spcBef>
              <a:buFontTx/>
              <a:buChar char="•"/>
            </a:pPr>
            <a:r>
              <a:rPr lang="en-GB" b="1">
                <a:solidFill>
                  <a:srgbClr val="FF0000"/>
                </a:solidFill>
                <a:latin typeface="Times New Roman" pitchFamily="18" charset="0"/>
              </a:rPr>
              <a:t>SIGNIFICANT CONTAMINATION OF COOLANT CAN ARISE FROM BURST FUEL CANS</a:t>
            </a:r>
            <a:r>
              <a:rPr lang="en-GB" b="1">
                <a:latin typeface="Times New Roman" pitchFamily="18" charset="0"/>
              </a:rPr>
              <a:t> - as defective units cannot be removed without shutting down reactor.  </a:t>
            </a:r>
          </a:p>
          <a:p>
            <a:pPr marL="342900" indent="-342900" algn="l">
              <a:spcBef>
                <a:spcPct val="20000"/>
              </a:spcBef>
              <a:buFontTx/>
              <a:buChar char="•"/>
            </a:pPr>
            <a:r>
              <a:rPr lang="en-GB" b="1">
                <a:solidFill>
                  <a:srgbClr val="FF0000"/>
                </a:solidFill>
                <a:latin typeface="Times New Roman" pitchFamily="18" charset="0"/>
              </a:rPr>
              <a:t>FUEL ENRICHMENT NEEDED</a:t>
            </a:r>
            <a:r>
              <a:rPr lang="en-GB" b="1">
                <a:latin typeface="Times New Roman" pitchFamily="18" charset="0"/>
              </a:rPr>
              <a:t>. - 3-4%.</a:t>
            </a:r>
          </a:p>
          <a:p>
            <a:pPr marL="342900" indent="-342900" algn="l">
              <a:spcBef>
                <a:spcPct val="20000"/>
              </a:spcBef>
              <a:buFontTx/>
              <a:buChar char="•"/>
            </a:pPr>
            <a:r>
              <a:rPr lang="en-GB" b="1">
                <a:solidFill>
                  <a:srgbClr val="FF0000"/>
                </a:solidFill>
                <a:latin typeface="Times New Roman" pitchFamily="18" charset="0"/>
              </a:rPr>
              <a:t>MAXIMUM EFFICIENCY</a:t>
            </a:r>
            <a:r>
              <a:rPr lang="en-GB" b="1">
                <a:latin typeface="Times New Roman" pitchFamily="18" charset="0"/>
              </a:rPr>
              <a:t> ~ 31 - 32%</a:t>
            </a:r>
          </a:p>
          <a:p>
            <a:pPr marL="342900" indent="-342900" algn="l">
              <a:spcBef>
                <a:spcPct val="20000"/>
              </a:spcBef>
            </a:pPr>
            <a:r>
              <a:rPr lang="en-GB" b="1">
                <a:latin typeface="Times New Roman" pitchFamily="18" charset="0"/>
              </a:rPr>
              <a:t>                                     latest designs ~ 34%</a:t>
            </a:r>
            <a:endParaRPr lang="en-GB" sz="2000">
              <a:latin typeface="Times New Roman" pitchFamily="18" charset="0"/>
            </a:endParaRPr>
          </a:p>
        </p:txBody>
      </p:sp>
      <p:pic>
        <p:nvPicPr>
          <p:cNvPr id="102409" name="Picture 9"/>
          <p:cNvPicPr>
            <a:picLocks noChangeAspect="1" noChangeArrowheads="1"/>
          </p:cNvPicPr>
          <p:nvPr/>
        </p:nvPicPr>
        <p:blipFill>
          <a:blip r:embed="rId4" cstate="print"/>
          <a:srcRect/>
          <a:stretch>
            <a:fillRect/>
          </a:stretch>
        </p:blipFill>
        <p:spPr bwMode="auto">
          <a:xfrm>
            <a:off x="19050" y="2306638"/>
            <a:ext cx="7600950" cy="4159250"/>
          </a:xfrm>
          <a:prstGeom prst="rect">
            <a:avLst/>
          </a:prstGeom>
          <a:noFill/>
          <a:ln w="9525">
            <a:noFill/>
            <a:miter lim="800000"/>
            <a:headEnd/>
            <a:tailEnd/>
          </a:ln>
        </p:spPr>
      </p:pic>
      <p:sp>
        <p:nvSpPr>
          <p:cNvPr id="102407" name="Rectangle 7"/>
          <p:cNvSpPr>
            <a:spLocks noChangeArrowheads="1"/>
          </p:cNvSpPr>
          <p:nvPr/>
        </p:nvSpPr>
        <p:spPr bwMode="auto">
          <a:xfrm>
            <a:off x="4546600" y="3911600"/>
            <a:ext cx="4597400" cy="2946400"/>
          </a:xfrm>
          <a:prstGeom prst="rect">
            <a:avLst/>
          </a:prstGeom>
          <a:solidFill>
            <a:srgbClr val="FFCCFF"/>
          </a:solidFill>
          <a:ln w="9525">
            <a:solidFill>
              <a:srgbClr val="FF0000"/>
            </a:solidFill>
            <a:miter lim="800000"/>
            <a:headEnd/>
            <a:tailEnd/>
          </a:ln>
        </p:spPr>
        <p:txBody>
          <a:bodyPr lIns="18000" tIns="10800" rIns="18000" bIns="10800"/>
          <a:lstStyle/>
          <a:p>
            <a:pPr marL="342900" indent="-342900" algn="l">
              <a:lnSpc>
                <a:spcPct val="80000"/>
              </a:lnSpc>
              <a:spcBef>
                <a:spcPct val="20000"/>
              </a:spcBef>
            </a:pPr>
            <a:r>
              <a:rPr lang="en-GB" sz="2000" b="1">
                <a:solidFill>
                  <a:srgbClr val="0000FF"/>
                </a:solidFill>
                <a:latin typeface="Times New Roman" pitchFamily="18" charset="0"/>
              </a:rPr>
              <a:t>OTHER FACTORS:-</a:t>
            </a:r>
          </a:p>
          <a:p>
            <a:pPr marL="342900" indent="-342900" algn="l">
              <a:spcBef>
                <a:spcPct val="20000"/>
              </a:spcBef>
              <a:buFontTx/>
              <a:buChar char="•"/>
            </a:pPr>
            <a:r>
              <a:rPr lang="en-GB" b="1">
                <a:solidFill>
                  <a:srgbClr val="FF0000"/>
                </a:solidFill>
                <a:latin typeface="Times New Roman" pitchFamily="18" charset="0"/>
              </a:rPr>
              <a:t>LOSS OF COOLANT</a:t>
            </a:r>
            <a:r>
              <a:rPr lang="en-GB" b="1">
                <a:latin typeface="Times New Roman" pitchFamily="18" charset="0"/>
              </a:rPr>
              <a:t> also means LOSS OF MODERATOR so reaction ceases - but residual decay heat can be large. </a:t>
            </a:r>
          </a:p>
          <a:p>
            <a:pPr marL="342900" indent="-342900" algn="l">
              <a:spcBef>
                <a:spcPct val="20000"/>
              </a:spcBef>
              <a:buFontTx/>
              <a:buChar char="•"/>
            </a:pPr>
            <a:r>
              <a:rPr lang="en-GB" b="1">
                <a:solidFill>
                  <a:srgbClr val="FF0000"/>
                </a:solidFill>
                <a:latin typeface="Times New Roman" pitchFamily="18" charset="0"/>
              </a:rPr>
              <a:t>HIGH POWER DENSITY</a:t>
            </a:r>
            <a:r>
              <a:rPr lang="en-GB" b="1">
                <a:latin typeface="Times New Roman" pitchFamily="18" charset="0"/>
              </a:rPr>
              <a:t> -  100 MW/m</a:t>
            </a:r>
            <a:r>
              <a:rPr lang="en-GB" b="1" baseline="30000">
                <a:latin typeface="Times New Roman" pitchFamily="18" charset="0"/>
              </a:rPr>
              <a:t>3</a:t>
            </a:r>
            <a:r>
              <a:rPr lang="en-GB" b="1">
                <a:latin typeface="Times New Roman" pitchFamily="18" charset="0"/>
              </a:rPr>
              <a:t>, and compact. Temperature can rise  rapidly in fault conditions.  NEEDS active ECCS. </a:t>
            </a:r>
          </a:p>
          <a:p>
            <a:pPr marL="342900" indent="-342900" algn="l">
              <a:spcBef>
                <a:spcPct val="20000"/>
              </a:spcBef>
              <a:buFontTx/>
              <a:buChar char="•"/>
            </a:pPr>
            <a:r>
              <a:rPr lang="en-GB" b="1">
                <a:solidFill>
                  <a:srgbClr val="FF0000"/>
                </a:solidFill>
                <a:latin typeface="Times New Roman" pitchFamily="18" charset="0"/>
              </a:rPr>
              <a:t>SINGLE STEEL PRESSURE VESSEL</a:t>
            </a:r>
            <a:r>
              <a:rPr lang="en-GB" b="1">
                <a:latin typeface="Times New Roman" pitchFamily="18" charset="0"/>
              </a:rPr>
              <a:t> 200 mm thick. </a:t>
            </a:r>
          </a:p>
          <a:p>
            <a:pPr marL="342900" indent="-342900" algn="l">
              <a:spcBef>
                <a:spcPct val="20000"/>
              </a:spcBef>
              <a:buFontTx/>
              <a:buChar char="•"/>
            </a:pPr>
            <a:endParaRPr lang="en-GB" b="1">
              <a:latin typeface="Times New Roman" pitchFamily="18" charset="0"/>
            </a:endParaRPr>
          </a:p>
          <a:p>
            <a:pPr marL="342900" indent="-342900" algn="l">
              <a:spcBef>
                <a:spcPct val="20000"/>
              </a:spcBef>
              <a:buFontTx/>
              <a:buChar char="•"/>
            </a:pPr>
            <a:endParaRPr lang="en-GB" sz="20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02409"/>
                                        </p:tgtEl>
                                        <p:attrNameLst>
                                          <p:attrName>style.visibility</p:attrName>
                                        </p:attrNameLst>
                                      </p:cBhvr>
                                      <p:to>
                                        <p:strVal val="visible"/>
                                      </p:to>
                                    </p:set>
                                    <p:animEffect transition="in" filter="dissolve">
                                      <p:cBhvr>
                                        <p:cTn id="7" dur="500"/>
                                        <p:tgtEl>
                                          <p:spTgt spid="102409"/>
                                        </p:tgtEl>
                                      </p:cBhvr>
                                    </p:animEffect>
                                  </p:childTnLst>
                                </p:cTn>
                              </p:par>
                              <p:par>
                                <p:cTn id="8" presetID="9" presetClass="entr" presetSubtype="0" fill="hold" nodeType="withEffect">
                                  <p:stCondLst>
                                    <p:cond delay="1000"/>
                                  </p:stCondLst>
                                  <p:childTnLst>
                                    <p:set>
                                      <p:cBhvr>
                                        <p:cTn id="9" dur="1" fill="hold">
                                          <p:stCondLst>
                                            <p:cond delay="0"/>
                                          </p:stCondLst>
                                        </p:cTn>
                                        <p:tgtEl>
                                          <p:spTgt spid="102403">
                                            <p:txEl>
                                              <p:pRg st="1" end="1"/>
                                            </p:txEl>
                                          </p:spTgt>
                                        </p:tgtEl>
                                        <p:attrNameLst>
                                          <p:attrName>style.visibility</p:attrName>
                                        </p:attrNameLst>
                                      </p:cBhvr>
                                      <p:to>
                                        <p:strVal val="visible"/>
                                      </p:to>
                                    </p:set>
                                    <p:animEffect transition="in" filter="dissolve">
                                      <p:cBhvr>
                                        <p:cTn id="10" dur="500"/>
                                        <p:tgtEl>
                                          <p:spTgt spid="102403">
                                            <p:txEl>
                                              <p:pRg st="1" end="1"/>
                                            </p:txEl>
                                          </p:spTgt>
                                        </p:tgtEl>
                                      </p:cBhvr>
                                    </p:animEffect>
                                  </p:childTnLst>
                                </p:cTn>
                              </p:par>
                              <p:par>
                                <p:cTn id="11" presetID="9" presetClass="entr" presetSubtype="0" fill="hold" nodeType="withEffect">
                                  <p:stCondLst>
                                    <p:cond delay="1000"/>
                                  </p:stCondLst>
                                  <p:childTnLst>
                                    <p:set>
                                      <p:cBhvr>
                                        <p:cTn id="12" dur="1" fill="hold">
                                          <p:stCondLst>
                                            <p:cond delay="0"/>
                                          </p:stCondLst>
                                        </p:cTn>
                                        <p:tgtEl>
                                          <p:spTgt spid="102403">
                                            <p:txEl>
                                              <p:pRg st="0" end="0"/>
                                            </p:txEl>
                                          </p:spTgt>
                                        </p:tgtEl>
                                        <p:attrNameLst>
                                          <p:attrName>style.visibility</p:attrName>
                                        </p:attrNameLst>
                                      </p:cBhvr>
                                      <p:to>
                                        <p:strVal val="visible"/>
                                      </p:to>
                                    </p:set>
                                    <p:animEffect transition="in" filter="dissolve">
                                      <p:cBhvr>
                                        <p:cTn id="13" dur="500"/>
                                        <p:tgtEl>
                                          <p:spTgt spid="102403">
                                            <p:txEl>
                                              <p:pRg st="0" end="0"/>
                                            </p:txEl>
                                          </p:spTgt>
                                        </p:tgtEl>
                                      </p:cBhvr>
                                    </p:animEffect>
                                  </p:childTnLst>
                                </p:cTn>
                              </p:par>
                              <p:par>
                                <p:cTn id="14" presetID="9" presetClass="entr" presetSubtype="0" fill="hold" nodeType="withEffect">
                                  <p:stCondLst>
                                    <p:cond delay="1000"/>
                                  </p:stCondLst>
                                  <p:childTnLst>
                                    <p:set>
                                      <p:cBhvr>
                                        <p:cTn id="15" dur="1" fill="hold">
                                          <p:stCondLst>
                                            <p:cond delay="0"/>
                                          </p:stCondLst>
                                        </p:cTn>
                                        <p:tgtEl>
                                          <p:spTgt spid="102403">
                                            <p:txEl>
                                              <p:pRg st="2" end="2"/>
                                            </p:txEl>
                                          </p:spTgt>
                                        </p:tgtEl>
                                        <p:attrNameLst>
                                          <p:attrName>style.visibility</p:attrName>
                                        </p:attrNameLst>
                                      </p:cBhvr>
                                      <p:to>
                                        <p:strVal val="visible"/>
                                      </p:to>
                                    </p:set>
                                    <p:animEffect transition="in" filter="dissolve">
                                      <p:cBhvr>
                                        <p:cTn id="16" dur="500"/>
                                        <p:tgtEl>
                                          <p:spTgt spid="10240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2404">
                                            <p:bg/>
                                          </p:spTgt>
                                        </p:tgtEl>
                                        <p:attrNameLst>
                                          <p:attrName>style.visibility</p:attrName>
                                        </p:attrNameLst>
                                      </p:cBhvr>
                                      <p:to>
                                        <p:strVal val="visible"/>
                                      </p:to>
                                    </p:set>
                                    <p:animEffect transition="in" filter="dissolve">
                                      <p:cBhvr>
                                        <p:cTn id="21" dur="500"/>
                                        <p:tgtEl>
                                          <p:spTgt spid="102404">
                                            <p:bg/>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404">
                                            <p:txEl>
                                              <p:pRg st="0" end="0"/>
                                            </p:txEl>
                                          </p:spTgt>
                                        </p:tgtEl>
                                        <p:attrNameLst>
                                          <p:attrName>style.visibility</p:attrName>
                                        </p:attrNameLst>
                                      </p:cBhvr>
                                      <p:to>
                                        <p:strVal val="visible"/>
                                      </p:to>
                                    </p:set>
                                    <p:animEffect transition="in" filter="dissolve">
                                      <p:cBhvr>
                                        <p:cTn id="24" dur="500"/>
                                        <p:tgtEl>
                                          <p:spTgt spid="102404">
                                            <p:txEl>
                                              <p:pRg st="0" end="0"/>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2404">
                                            <p:txEl>
                                              <p:pRg st="1" end="1"/>
                                            </p:txEl>
                                          </p:spTgt>
                                        </p:tgtEl>
                                        <p:attrNameLst>
                                          <p:attrName>style.visibility</p:attrName>
                                        </p:attrNameLst>
                                      </p:cBhvr>
                                      <p:to>
                                        <p:strVal val="visible"/>
                                      </p:to>
                                    </p:set>
                                    <p:animEffect transition="in" filter="dissolve">
                                      <p:cBhvr>
                                        <p:cTn id="27" dur="500"/>
                                        <p:tgtEl>
                                          <p:spTgt spid="102404">
                                            <p:txEl>
                                              <p:pRg st="1" end="1"/>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2404">
                                            <p:txEl>
                                              <p:pRg st="2" end="2"/>
                                            </p:txEl>
                                          </p:spTgt>
                                        </p:tgtEl>
                                        <p:attrNameLst>
                                          <p:attrName>style.visibility</p:attrName>
                                        </p:attrNameLst>
                                      </p:cBhvr>
                                      <p:to>
                                        <p:strVal val="visible"/>
                                      </p:to>
                                    </p:set>
                                    <p:animEffect transition="in" filter="dissolve">
                                      <p:cBhvr>
                                        <p:cTn id="30" dur="500"/>
                                        <p:tgtEl>
                                          <p:spTgt spid="102404">
                                            <p:txEl>
                                              <p:pRg st="2" end="2"/>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2404">
                                            <p:txEl>
                                              <p:pRg st="3" end="3"/>
                                            </p:txEl>
                                          </p:spTgt>
                                        </p:tgtEl>
                                        <p:attrNameLst>
                                          <p:attrName>style.visibility</p:attrName>
                                        </p:attrNameLst>
                                      </p:cBhvr>
                                      <p:to>
                                        <p:strVal val="visible"/>
                                      </p:to>
                                    </p:set>
                                    <p:animEffect transition="in" filter="dissolve">
                                      <p:cBhvr>
                                        <p:cTn id="33" dur="500"/>
                                        <p:tgtEl>
                                          <p:spTgt spid="102404">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2406">
                                            <p:bg/>
                                          </p:spTgt>
                                        </p:tgtEl>
                                        <p:attrNameLst>
                                          <p:attrName>style.visibility</p:attrName>
                                        </p:attrNameLst>
                                      </p:cBhvr>
                                      <p:to>
                                        <p:strVal val="visible"/>
                                      </p:to>
                                    </p:set>
                                    <p:animEffect transition="in" filter="dissolve">
                                      <p:cBhvr>
                                        <p:cTn id="38" dur="500"/>
                                        <p:tgtEl>
                                          <p:spTgt spid="102406">
                                            <p:bg/>
                                          </p:spTgt>
                                        </p:tgtEl>
                                      </p:cBhvr>
                                    </p:animEffect>
                                  </p:childTnLst>
                                </p:cTn>
                              </p:par>
                              <p:par>
                                <p:cTn id="39" presetID="9" presetClass="exit" presetSubtype="0" fill="hold" nodeType="withEffect">
                                  <p:stCondLst>
                                    <p:cond delay="0"/>
                                  </p:stCondLst>
                                  <p:childTnLst>
                                    <p:animEffect transition="out" filter="dissolve">
                                      <p:cBhvr>
                                        <p:cTn id="40" dur="500"/>
                                        <p:tgtEl>
                                          <p:spTgt spid="102409"/>
                                        </p:tgtEl>
                                      </p:cBhvr>
                                    </p:animEffect>
                                    <p:set>
                                      <p:cBhvr>
                                        <p:cTn id="41" dur="1" fill="hold">
                                          <p:stCondLst>
                                            <p:cond delay="499"/>
                                          </p:stCondLst>
                                        </p:cTn>
                                        <p:tgtEl>
                                          <p:spTgt spid="102409"/>
                                        </p:tgtEl>
                                        <p:attrNameLst>
                                          <p:attrName>style.visibility</p:attrName>
                                        </p:attrNameLst>
                                      </p:cBhvr>
                                      <p:to>
                                        <p:strVal val="hidden"/>
                                      </p:to>
                                    </p:set>
                                  </p:childTnLst>
                                </p:cTn>
                              </p:par>
                            </p:childTnLst>
                          </p:cTn>
                        </p:par>
                        <p:par>
                          <p:cTn id="42" fill="hold" nodeType="afterGroup">
                            <p:stCondLst>
                              <p:cond delay="500"/>
                            </p:stCondLst>
                            <p:childTnLst>
                              <p:par>
                                <p:cTn id="43" presetID="9" presetClass="entr" presetSubtype="0" fill="hold" grpId="0" nodeType="afterEffect">
                                  <p:stCondLst>
                                    <p:cond delay="500"/>
                                  </p:stCondLst>
                                  <p:childTnLst>
                                    <p:set>
                                      <p:cBhvr>
                                        <p:cTn id="44" dur="1" fill="hold">
                                          <p:stCondLst>
                                            <p:cond delay="0"/>
                                          </p:stCondLst>
                                        </p:cTn>
                                        <p:tgtEl>
                                          <p:spTgt spid="102406">
                                            <p:txEl>
                                              <p:pRg st="0" end="0"/>
                                            </p:txEl>
                                          </p:spTgt>
                                        </p:tgtEl>
                                        <p:attrNameLst>
                                          <p:attrName>style.visibility</p:attrName>
                                        </p:attrNameLst>
                                      </p:cBhvr>
                                      <p:to>
                                        <p:strVal val="visible"/>
                                      </p:to>
                                    </p:set>
                                    <p:animEffect transition="in" filter="dissolve">
                                      <p:cBhvr>
                                        <p:cTn id="45" dur="500"/>
                                        <p:tgtEl>
                                          <p:spTgt spid="102406">
                                            <p:txEl>
                                              <p:pRg st="0" end="0"/>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02406">
                                            <p:txEl>
                                              <p:pRg st="1" end="1"/>
                                            </p:txEl>
                                          </p:spTgt>
                                        </p:tgtEl>
                                        <p:attrNameLst>
                                          <p:attrName>style.visibility</p:attrName>
                                        </p:attrNameLst>
                                      </p:cBhvr>
                                      <p:to>
                                        <p:strVal val="visible"/>
                                      </p:to>
                                    </p:set>
                                    <p:animEffect transition="in" filter="dissolve">
                                      <p:cBhvr>
                                        <p:cTn id="48" dur="500"/>
                                        <p:tgtEl>
                                          <p:spTgt spid="102406">
                                            <p:txEl>
                                              <p:pRg st="1" end="1"/>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02406">
                                            <p:txEl>
                                              <p:pRg st="2" end="2"/>
                                            </p:txEl>
                                          </p:spTgt>
                                        </p:tgtEl>
                                        <p:attrNameLst>
                                          <p:attrName>style.visibility</p:attrName>
                                        </p:attrNameLst>
                                      </p:cBhvr>
                                      <p:to>
                                        <p:strVal val="visible"/>
                                      </p:to>
                                    </p:set>
                                    <p:animEffect transition="in" filter="dissolve">
                                      <p:cBhvr>
                                        <p:cTn id="51" dur="500"/>
                                        <p:tgtEl>
                                          <p:spTgt spid="102406">
                                            <p:txEl>
                                              <p:pRg st="2" end="2"/>
                                            </p:txEl>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02406">
                                            <p:txEl>
                                              <p:pRg st="3" end="3"/>
                                            </p:txEl>
                                          </p:spTgt>
                                        </p:tgtEl>
                                        <p:attrNameLst>
                                          <p:attrName>style.visibility</p:attrName>
                                        </p:attrNameLst>
                                      </p:cBhvr>
                                      <p:to>
                                        <p:strVal val="visible"/>
                                      </p:to>
                                    </p:set>
                                    <p:animEffect transition="in" filter="dissolve">
                                      <p:cBhvr>
                                        <p:cTn id="54" dur="500"/>
                                        <p:tgtEl>
                                          <p:spTgt spid="102406">
                                            <p:txEl>
                                              <p:pRg st="3" end="3"/>
                                            </p:txEl>
                                          </p:spTgt>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02406">
                                            <p:txEl>
                                              <p:pRg st="4" end="4"/>
                                            </p:txEl>
                                          </p:spTgt>
                                        </p:tgtEl>
                                        <p:attrNameLst>
                                          <p:attrName>style.visibility</p:attrName>
                                        </p:attrNameLst>
                                      </p:cBhvr>
                                      <p:to>
                                        <p:strVal val="visible"/>
                                      </p:to>
                                    </p:set>
                                    <p:animEffect transition="in" filter="dissolve">
                                      <p:cBhvr>
                                        <p:cTn id="57" dur="500"/>
                                        <p:tgtEl>
                                          <p:spTgt spid="102406">
                                            <p:txEl>
                                              <p:pRg st="4" end="4"/>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02406">
                                            <p:txEl>
                                              <p:pRg st="5" end="5"/>
                                            </p:txEl>
                                          </p:spTgt>
                                        </p:tgtEl>
                                        <p:attrNameLst>
                                          <p:attrName>style.visibility</p:attrName>
                                        </p:attrNameLst>
                                      </p:cBhvr>
                                      <p:to>
                                        <p:strVal val="visible"/>
                                      </p:to>
                                    </p:set>
                                    <p:animEffect transition="in" filter="dissolve">
                                      <p:cBhvr>
                                        <p:cTn id="60" dur="500"/>
                                        <p:tgtEl>
                                          <p:spTgt spid="102406">
                                            <p:txEl>
                                              <p:pRg st="5" end="5"/>
                                            </p:txEl>
                                          </p:spTgt>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02406">
                                            <p:txEl>
                                              <p:pRg st="6" end="6"/>
                                            </p:txEl>
                                          </p:spTgt>
                                        </p:tgtEl>
                                        <p:attrNameLst>
                                          <p:attrName>style.visibility</p:attrName>
                                        </p:attrNameLst>
                                      </p:cBhvr>
                                      <p:to>
                                        <p:strVal val="visible"/>
                                      </p:to>
                                    </p:set>
                                    <p:animEffect transition="in" filter="dissolve">
                                      <p:cBhvr>
                                        <p:cTn id="63" dur="500"/>
                                        <p:tgtEl>
                                          <p:spTgt spid="102406">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02407">
                                            <p:bg/>
                                          </p:spTgt>
                                        </p:tgtEl>
                                        <p:attrNameLst>
                                          <p:attrName>style.visibility</p:attrName>
                                        </p:attrNameLst>
                                      </p:cBhvr>
                                      <p:to>
                                        <p:strVal val="visible"/>
                                      </p:to>
                                    </p:set>
                                    <p:animEffect transition="in" filter="dissolve">
                                      <p:cBhvr>
                                        <p:cTn id="68" dur="500"/>
                                        <p:tgtEl>
                                          <p:spTgt spid="102407">
                                            <p:bg/>
                                          </p:spTgt>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02407">
                                            <p:txEl>
                                              <p:pRg st="0" end="0"/>
                                            </p:txEl>
                                          </p:spTgt>
                                        </p:tgtEl>
                                        <p:attrNameLst>
                                          <p:attrName>style.visibility</p:attrName>
                                        </p:attrNameLst>
                                      </p:cBhvr>
                                      <p:to>
                                        <p:strVal val="visible"/>
                                      </p:to>
                                    </p:set>
                                    <p:animEffect transition="in" filter="dissolve">
                                      <p:cBhvr>
                                        <p:cTn id="71" dur="500"/>
                                        <p:tgtEl>
                                          <p:spTgt spid="102407">
                                            <p:txEl>
                                              <p:pRg st="0" end="0"/>
                                            </p:txEl>
                                          </p:spTgt>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02407">
                                            <p:txEl>
                                              <p:pRg st="1" end="1"/>
                                            </p:txEl>
                                          </p:spTgt>
                                        </p:tgtEl>
                                        <p:attrNameLst>
                                          <p:attrName>style.visibility</p:attrName>
                                        </p:attrNameLst>
                                      </p:cBhvr>
                                      <p:to>
                                        <p:strVal val="visible"/>
                                      </p:to>
                                    </p:set>
                                    <p:animEffect transition="in" filter="dissolve">
                                      <p:cBhvr>
                                        <p:cTn id="74" dur="500"/>
                                        <p:tgtEl>
                                          <p:spTgt spid="102407">
                                            <p:txEl>
                                              <p:pRg st="1" end="1"/>
                                            </p:txEl>
                                          </p:spTgt>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02407">
                                            <p:txEl>
                                              <p:pRg st="2" end="2"/>
                                            </p:txEl>
                                          </p:spTgt>
                                        </p:tgtEl>
                                        <p:attrNameLst>
                                          <p:attrName>style.visibility</p:attrName>
                                        </p:attrNameLst>
                                      </p:cBhvr>
                                      <p:to>
                                        <p:strVal val="visible"/>
                                      </p:to>
                                    </p:set>
                                    <p:animEffect transition="in" filter="dissolve">
                                      <p:cBhvr>
                                        <p:cTn id="77" dur="500"/>
                                        <p:tgtEl>
                                          <p:spTgt spid="102407">
                                            <p:txEl>
                                              <p:pRg st="2" end="2"/>
                                            </p:txEl>
                                          </p:spTgt>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02407">
                                            <p:txEl>
                                              <p:pRg st="3" end="3"/>
                                            </p:txEl>
                                          </p:spTgt>
                                        </p:tgtEl>
                                        <p:attrNameLst>
                                          <p:attrName>style.visibility</p:attrName>
                                        </p:attrNameLst>
                                      </p:cBhvr>
                                      <p:to>
                                        <p:strVal val="visible"/>
                                      </p:to>
                                    </p:set>
                                    <p:animEffect transition="in" filter="dissolve">
                                      <p:cBhvr>
                                        <p:cTn id="80" dur="500"/>
                                        <p:tgtEl>
                                          <p:spTgt spid="102407">
                                            <p:txEl>
                                              <p:pRg st="3" end="3"/>
                                            </p:txEl>
                                          </p:spTgt>
                                        </p:tgtEl>
                                      </p:cBhvr>
                                    </p:animEffect>
                                  </p:childTnLst>
                                </p:cTn>
                              </p:par>
                            </p:childTnLst>
                          </p:cTn>
                        </p:par>
                        <p:par>
                          <p:cTn id="81" fill="hold" nodeType="afterGroup">
                            <p:stCondLst>
                              <p:cond delay="500"/>
                            </p:stCondLst>
                            <p:childTnLst>
                              <p:par>
                                <p:cTn id="82" presetID="9" presetClass="entr" presetSubtype="0" fill="hold" nodeType="afterEffect">
                                  <p:stCondLst>
                                    <p:cond delay="500"/>
                                  </p:stCondLst>
                                  <p:childTnLst>
                                    <p:set>
                                      <p:cBhvr>
                                        <p:cTn id="83" dur="1" fill="hold">
                                          <p:stCondLst>
                                            <p:cond delay="0"/>
                                          </p:stCondLst>
                                        </p:cTn>
                                        <p:tgtEl>
                                          <p:spTgt spid="102409"/>
                                        </p:tgtEl>
                                        <p:attrNameLst>
                                          <p:attrName>style.visibility</p:attrName>
                                        </p:attrNameLst>
                                      </p:cBhvr>
                                      <p:to>
                                        <p:strVal val="visible"/>
                                      </p:to>
                                    </p:set>
                                    <p:animEffect transition="in" filter="dissolve">
                                      <p:cBhvr>
                                        <p:cTn id="84" dur="500"/>
                                        <p:tgtEl>
                                          <p:spTgt spid="10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build="p" animBg="1"/>
      <p:bldP spid="102406" grpId="0" build="p" animBg="1"/>
      <p:bldP spid="102407" grpId="0" build="allAtOnce"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0"/>
          </p:nvPr>
        </p:nvSpPr>
        <p:spPr>
          <a:noFill/>
        </p:spPr>
        <p:txBody>
          <a:bodyPr/>
          <a:lstStyle/>
          <a:p>
            <a:fld id="{7490327A-6CC7-433B-8861-2908F3DFDBF1}" type="slidenum">
              <a:rPr lang="en-GB" smtClean="0"/>
              <a:pPr/>
              <a:t>45</a:t>
            </a:fld>
            <a:endParaRPr lang="en-GB" smtClean="0"/>
          </a:p>
        </p:txBody>
      </p:sp>
      <p:sp>
        <p:nvSpPr>
          <p:cNvPr id="50179" name="Date Placeholder 5"/>
          <p:cNvSpPr>
            <a:spLocks noGrp="1"/>
          </p:cNvSpPr>
          <p:nvPr>
            <p:ph type="dt" sz="quarter" idx="11"/>
          </p:nvPr>
        </p:nvSpPr>
        <p:spPr>
          <a:noFill/>
        </p:spPr>
        <p:txBody>
          <a:bodyPr/>
          <a:lstStyle/>
          <a:p>
            <a:fld id="{7C89D45A-F568-49C5-97BC-7117B55B23C9}" type="datetime1">
              <a:rPr lang="en-GB" smtClean="0"/>
              <a:pPr/>
              <a:t>01/02/2018</a:t>
            </a:fld>
            <a:endParaRPr lang="en-GB" smtClean="0"/>
          </a:p>
        </p:txBody>
      </p:sp>
      <p:sp>
        <p:nvSpPr>
          <p:cNvPr id="50180" name="Rectangle 2"/>
          <p:cNvSpPr>
            <a:spLocks noGrp="1" noChangeArrowheads="1"/>
          </p:cNvSpPr>
          <p:nvPr>
            <p:ph type="title"/>
          </p:nvPr>
        </p:nvSpPr>
        <p:spPr/>
        <p:txBody>
          <a:bodyPr/>
          <a:lstStyle/>
          <a:p>
            <a:pPr eaLnBrk="1" hangingPunct="1"/>
            <a:endParaRPr lang="en-US" smtClean="0"/>
          </a:p>
        </p:txBody>
      </p:sp>
      <p:sp>
        <p:nvSpPr>
          <p:cNvPr id="108547" name="Rectangle 3"/>
          <p:cNvSpPr>
            <a:spLocks noGrp="1" noChangeArrowheads="1"/>
          </p:cNvSpPr>
          <p:nvPr>
            <p:ph type="body" sz="half" idx="1"/>
          </p:nvPr>
        </p:nvSpPr>
        <p:spPr>
          <a:xfrm>
            <a:off x="0" y="539750"/>
            <a:ext cx="4591050" cy="1158875"/>
          </a:xfrm>
          <a:solidFill>
            <a:srgbClr val="FFFF99"/>
          </a:solidFill>
          <a:ln>
            <a:solidFill>
              <a:srgbClr val="FF0000"/>
            </a:solidFill>
          </a:ln>
        </p:spPr>
        <p:txBody>
          <a:bodyPr lIns="18000" tIns="10800" rIns="18000" bIns="10800"/>
          <a:lstStyle/>
          <a:p>
            <a:pPr eaLnBrk="1" hangingPunct="1">
              <a:lnSpc>
                <a:spcPct val="90000"/>
              </a:lnSpc>
              <a:spcBef>
                <a:spcPct val="30000"/>
              </a:spcBef>
            </a:pPr>
            <a:r>
              <a:rPr lang="en-GB" sz="1800" smtClean="0">
                <a:solidFill>
                  <a:srgbClr val="FF0000"/>
                </a:solidFill>
              </a:rPr>
              <a:t>FUEL TYPE</a:t>
            </a:r>
            <a:r>
              <a:rPr lang="en-GB" sz="1800" smtClean="0"/>
              <a:t>  -  3% enriched URANIUM OXIDE  clad in Zircaloy  </a:t>
            </a:r>
          </a:p>
          <a:p>
            <a:pPr eaLnBrk="1" hangingPunct="1">
              <a:lnSpc>
                <a:spcPct val="90000"/>
              </a:lnSpc>
              <a:spcBef>
                <a:spcPct val="30000"/>
              </a:spcBef>
            </a:pPr>
            <a:r>
              <a:rPr lang="en-GB" sz="1800" smtClean="0">
                <a:solidFill>
                  <a:srgbClr val="FF0000"/>
                </a:solidFill>
              </a:rPr>
              <a:t>MODERATOR  </a:t>
            </a:r>
            <a:r>
              <a:rPr lang="en-GB" sz="1800" smtClean="0"/>
              <a:t>- WATER </a:t>
            </a:r>
          </a:p>
          <a:p>
            <a:pPr eaLnBrk="1" hangingPunct="1">
              <a:lnSpc>
                <a:spcPct val="90000"/>
              </a:lnSpc>
              <a:spcBef>
                <a:spcPct val="30000"/>
              </a:spcBef>
            </a:pPr>
            <a:r>
              <a:rPr lang="en-GB" sz="1800" smtClean="0">
                <a:solidFill>
                  <a:srgbClr val="FF0000"/>
                </a:solidFill>
              </a:rPr>
              <a:t>COOLANT   </a:t>
            </a:r>
            <a:r>
              <a:rPr lang="en-GB" sz="1800" smtClean="0"/>
              <a:t>      - WATER</a:t>
            </a:r>
          </a:p>
        </p:txBody>
      </p:sp>
      <p:sp>
        <p:nvSpPr>
          <p:cNvPr id="108548" name="Rectangle 4"/>
          <p:cNvSpPr>
            <a:spLocks noGrp="1" noChangeArrowheads="1"/>
          </p:cNvSpPr>
          <p:nvPr>
            <p:ph type="body" sz="half" idx="2"/>
          </p:nvPr>
        </p:nvSpPr>
        <p:spPr>
          <a:xfrm>
            <a:off x="4619625" y="517525"/>
            <a:ext cx="4495800" cy="1714500"/>
          </a:xfrm>
          <a:solidFill>
            <a:srgbClr val="CCFFCC"/>
          </a:solidFill>
          <a:ln>
            <a:solidFill>
              <a:srgbClr val="FF0000"/>
            </a:solidFill>
          </a:ln>
        </p:spPr>
        <p:txBody>
          <a:bodyPr lIns="18000" tIns="10800" rIns="18000" bIns="10800"/>
          <a:lstStyle/>
          <a:p>
            <a:pPr eaLnBrk="1" hangingPunct="1">
              <a:lnSpc>
                <a:spcPct val="80000"/>
              </a:lnSpc>
              <a:buFontTx/>
              <a:buNone/>
            </a:pPr>
            <a:r>
              <a:rPr lang="en-GB" sz="2400" smtClean="0">
                <a:solidFill>
                  <a:srgbClr val="0000FF"/>
                </a:solidFill>
              </a:rPr>
              <a:t>ADVANTAGES:-</a:t>
            </a:r>
          </a:p>
          <a:p>
            <a:pPr eaLnBrk="1" hangingPunct="1">
              <a:lnSpc>
                <a:spcPct val="80000"/>
              </a:lnSpc>
            </a:pPr>
            <a:r>
              <a:rPr lang="en-GB" sz="2000" smtClean="0">
                <a:solidFill>
                  <a:srgbClr val="FF0000"/>
                </a:solidFill>
              </a:rPr>
              <a:t>HIGH FUEL BURN-UP-</a:t>
            </a:r>
            <a:r>
              <a:rPr lang="en-GB" sz="2400" smtClean="0">
                <a:solidFill>
                  <a:srgbClr val="FF0000"/>
                </a:solidFill>
              </a:rPr>
              <a:t> </a:t>
            </a:r>
            <a:r>
              <a:rPr lang="en-GB" sz="1800" smtClean="0"/>
              <a:t> about 2600TJ/tonne  </a:t>
            </a:r>
          </a:p>
          <a:p>
            <a:pPr eaLnBrk="1" hangingPunct="1">
              <a:lnSpc>
                <a:spcPct val="80000"/>
              </a:lnSpc>
            </a:pPr>
            <a:r>
              <a:rPr lang="en-GB" sz="2000" smtClean="0">
                <a:solidFill>
                  <a:srgbClr val="FF0000"/>
                </a:solidFill>
              </a:rPr>
              <a:t>STEAM PASSED DIRECTLY TO TURBINE</a:t>
            </a:r>
            <a:r>
              <a:rPr lang="en-GB" sz="2000" smtClean="0"/>
              <a:t> </a:t>
            </a:r>
            <a:r>
              <a:rPr lang="en-GB" sz="1800" smtClean="0"/>
              <a:t>therefore no heat exchangers needed.  BUT SEE DISADVANTAGES..</a:t>
            </a:r>
          </a:p>
        </p:txBody>
      </p:sp>
      <p:sp>
        <p:nvSpPr>
          <p:cNvPr id="50183" name="Rectangle 5"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BOILING WATER REACTORS – BWR:</a:t>
            </a:r>
            <a:r>
              <a:rPr lang="en-GB" sz="2800" b="1">
                <a:solidFill>
                  <a:schemeClr val="tx2"/>
                </a:solidFill>
                <a:latin typeface="Times New Roman" pitchFamily="18" charset="0"/>
              </a:rPr>
              <a:t>   </a:t>
            </a:r>
            <a:endParaRPr lang="en-GB" sz="2800" b="1">
              <a:solidFill>
                <a:srgbClr val="FF0000"/>
              </a:solidFill>
              <a:latin typeface="Times New Roman" pitchFamily="18" charset="0"/>
            </a:endParaRPr>
          </a:p>
        </p:txBody>
      </p:sp>
      <p:sp>
        <p:nvSpPr>
          <p:cNvPr id="108550" name="Rectangle 6"/>
          <p:cNvSpPr>
            <a:spLocks noChangeArrowheads="1"/>
          </p:cNvSpPr>
          <p:nvPr/>
        </p:nvSpPr>
        <p:spPr bwMode="auto">
          <a:xfrm>
            <a:off x="0" y="1706563"/>
            <a:ext cx="4524375" cy="5151437"/>
          </a:xfrm>
          <a:prstGeom prst="rect">
            <a:avLst/>
          </a:prstGeom>
          <a:solidFill>
            <a:schemeClr val="accent1"/>
          </a:solidFill>
          <a:ln w="9525">
            <a:solidFill>
              <a:srgbClr val="FF0000"/>
            </a:solidFill>
            <a:miter lim="800000"/>
            <a:headEnd/>
            <a:tailEnd/>
          </a:ln>
        </p:spPr>
        <p:txBody>
          <a:bodyPr lIns="18000" tIns="10800" rIns="18000" bIns="10800"/>
          <a:lstStyle/>
          <a:p>
            <a:pPr marL="342900" indent="-342900" algn="l">
              <a:lnSpc>
                <a:spcPct val="80000"/>
              </a:lnSpc>
              <a:spcBef>
                <a:spcPct val="20000"/>
              </a:spcBef>
            </a:pPr>
            <a:r>
              <a:rPr lang="en-GB" sz="2000" b="1">
                <a:solidFill>
                  <a:srgbClr val="0000FF"/>
                </a:solidFill>
                <a:latin typeface="Times New Roman" pitchFamily="18" charset="0"/>
              </a:rPr>
              <a:t>DISADVANTAGES:-</a:t>
            </a:r>
          </a:p>
          <a:p>
            <a:pPr marL="342900" indent="-342900" algn="l">
              <a:spcBef>
                <a:spcPct val="20000"/>
              </a:spcBef>
              <a:buFontTx/>
              <a:buChar char="•"/>
            </a:pPr>
            <a:r>
              <a:rPr lang="en-GB" b="1">
                <a:solidFill>
                  <a:srgbClr val="FF0000"/>
                </a:solidFill>
                <a:latin typeface="Times New Roman" pitchFamily="18" charset="0"/>
              </a:rPr>
              <a:t>ORDINARY WATER as COOLANT</a:t>
            </a:r>
            <a:r>
              <a:rPr lang="en-GB" b="1">
                <a:latin typeface="Times New Roman" pitchFamily="18" charset="0"/>
              </a:rPr>
              <a:t> – but designed to boil: pressure ~ 75 bar.</a:t>
            </a:r>
            <a:r>
              <a:rPr lang="en-GB" sz="1600" b="1">
                <a:latin typeface="Times New Roman" pitchFamily="18" charset="0"/>
              </a:rPr>
              <a:t> </a:t>
            </a:r>
            <a:endParaRPr lang="en-GB" sz="1600">
              <a:latin typeface="Times New Roman" pitchFamily="18" charset="0"/>
            </a:endParaRPr>
          </a:p>
          <a:p>
            <a:pPr marL="342900" indent="-342900" algn="l">
              <a:spcBef>
                <a:spcPct val="20000"/>
              </a:spcBef>
              <a:buFontTx/>
              <a:buChar char="•"/>
            </a:pPr>
            <a:r>
              <a:rPr lang="en-GB" sz="1600" b="1">
                <a:solidFill>
                  <a:srgbClr val="FF0000"/>
                </a:solidFill>
                <a:latin typeface="Times New Roman" pitchFamily="18" charset="0"/>
              </a:rPr>
              <a:t>CONTROL RODS MUST BE DRIVEN UPWARDS</a:t>
            </a:r>
            <a:r>
              <a:rPr lang="en-GB" sz="1600" b="1">
                <a:latin typeface="Times New Roman" pitchFamily="18" charset="0"/>
              </a:rPr>
              <a:t> - SO NEED POWER IN FAULT CONDITIONS.  Provision made to dump water (moderator in such circumstances).  </a:t>
            </a:r>
            <a:endParaRPr lang="en-GB" sz="1600">
              <a:latin typeface="Times New Roman" pitchFamily="18" charset="0"/>
            </a:endParaRPr>
          </a:p>
          <a:p>
            <a:pPr marL="342900" indent="-342900" algn="l">
              <a:spcBef>
                <a:spcPct val="20000"/>
              </a:spcBef>
              <a:buFontTx/>
              <a:buChar char="•"/>
            </a:pPr>
            <a:r>
              <a:rPr lang="en-GB" b="1">
                <a:solidFill>
                  <a:srgbClr val="FF0000"/>
                </a:solidFill>
                <a:latin typeface="Times New Roman" pitchFamily="18" charset="0"/>
              </a:rPr>
              <a:t>ON LOAD REFUELLING NOT POSSIBLE</a:t>
            </a:r>
            <a:r>
              <a:rPr lang="en-GB" b="1">
                <a:latin typeface="Times New Roman" pitchFamily="18" charset="0"/>
              </a:rPr>
              <a:t> - reactor must be shut down.</a:t>
            </a:r>
          </a:p>
          <a:p>
            <a:pPr marL="342900" indent="-342900" algn="l">
              <a:spcBef>
                <a:spcPct val="20000"/>
              </a:spcBef>
              <a:buFontTx/>
              <a:buChar char="•"/>
            </a:pPr>
            <a:r>
              <a:rPr lang="en-GB" b="1">
                <a:solidFill>
                  <a:srgbClr val="FF0000"/>
                </a:solidFill>
                <a:latin typeface="Times New Roman" pitchFamily="18" charset="0"/>
              </a:rPr>
              <a:t>SIGNIFICANT CONTAMINATION OF COOLANT CAN ARISE FROM BURST FUEL CANS</a:t>
            </a:r>
            <a:r>
              <a:rPr lang="en-GB" b="1">
                <a:latin typeface="Times New Roman" pitchFamily="18" charset="0"/>
              </a:rPr>
              <a:t> - as defective units cannot be removed without shutting down reactor. </a:t>
            </a:r>
            <a:r>
              <a:rPr lang="en-GB" sz="1600" b="1">
                <a:solidFill>
                  <a:srgbClr val="0000FF"/>
                </a:solidFill>
                <a:latin typeface="Times New Roman" pitchFamily="18" charset="0"/>
              </a:rPr>
              <a:t>ALSO IN SUCH CIRCUMSTANCES RADIOACTIVE STEAM WILL PASS DIRECTLY TO TURBINES.</a:t>
            </a:r>
            <a:endParaRPr lang="en-GB" sz="1600">
              <a:solidFill>
                <a:srgbClr val="0000FF"/>
              </a:solidFill>
              <a:latin typeface="Times New Roman" pitchFamily="18" charset="0"/>
            </a:endParaRPr>
          </a:p>
          <a:p>
            <a:pPr marL="342900" indent="-342900" algn="l">
              <a:spcBef>
                <a:spcPct val="20000"/>
              </a:spcBef>
              <a:buFontTx/>
              <a:buChar char="•"/>
            </a:pPr>
            <a:r>
              <a:rPr lang="en-GB" b="1">
                <a:solidFill>
                  <a:srgbClr val="FF0000"/>
                </a:solidFill>
                <a:latin typeface="Times New Roman" pitchFamily="18" charset="0"/>
              </a:rPr>
              <a:t>FUEL ENRICHMENT NEEDED</a:t>
            </a:r>
            <a:r>
              <a:rPr lang="en-GB" b="1">
                <a:latin typeface="Times New Roman" pitchFamily="18" charset="0"/>
              </a:rPr>
              <a:t>. - 3%.</a:t>
            </a:r>
          </a:p>
          <a:p>
            <a:pPr marL="342900" indent="-342900" algn="l">
              <a:spcBef>
                <a:spcPct val="20000"/>
              </a:spcBef>
              <a:buFontTx/>
              <a:buChar char="•"/>
            </a:pPr>
            <a:r>
              <a:rPr lang="en-GB" b="1">
                <a:solidFill>
                  <a:srgbClr val="FF0000"/>
                </a:solidFill>
                <a:latin typeface="Times New Roman" pitchFamily="18" charset="0"/>
              </a:rPr>
              <a:t>MAXIMUM EFFICIENCY</a:t>
            </a:r>
            <a:r>
              <a:rPr lang="en-GB" b="1">
                <a:latin typeface="Times New Roman" pitchFamily="18" charset="0"/>
              </a:rPr>
              <a:t> ~ 34-35%</a:t>
            </a:r>
          </a:p>
        </p:txBody>
      </p:sp>
      <p:sp>
        <p:nvSpPr>
          <p:cNvPr id="108552" name="Rectangle 8"/>
          <p:cNvSpPr>
            <a:spLocks noChangeArrowheads="1"/>
          </p:cNvSpPr>
          <p:nvPr/>
        </p:nvSpPr>
        <p:spPr bwMode="auto">
          <a:xfrm>
            <a:off x="4546600" y="2198688"/>
            <a:ext cx="4597400" cy="2946400"/>
          </a:xfrm>
          <a:prstGeom prst="rect">
            <a:avLst/>
          </a:prstGeom>
          <a:solidFill>
            <a:srgbClr val="FFCCFF"/>
          </a:solidFill>
          <a:ln w="9525">
            <a:solidFill>
              <a:srgbClr val="FF0000"/>
            </a:solidFill>
            <a:miter lim="800000"/>
            <a:headEnd/>
            <a:tailEnd/>
          </a:ln>
        </p:spPr>
        <p:txBody>
          <a:bodyPr lIns="18000" tIns="10800" rIns="18000" bIns="10800"/>
          <a:lstStyle/>
          <a:p>
            <a:pPr marL="342900" indent="-342900" algn="l">
              <a:lnSpc>
                <a:spcPct val="80000"/>
              </a:lnSpc>
              <a:spcBef>
                <a:spcPct val="20000"/>
              </a:spcBef>
            </a:pPr>
            <a:r>
              <a:rPr lang="en-GB" sz="2000" b="1">
                <a:solidFill>
                  <a:srgbClr val="0000FF"/>
                </a:solidFill>
                <a:latin typeface="Times New Roman" pitchFamily="18" charset="0"/>
              </a:rPr>
              <a:t>OTHER FACTORS:-</a:t>
            </a:r>
          </a:p>
          <a:p>
            <a:pPr marL="342900" indent="-342900" algn="l">
              <a:spcBef>
                <a:spcPct val="20000"/>
              </a:spcBef>
              <a:buFontTx/>
              <a:buChar char="•"/>
            </a:pPr>
            <a:r>
              <a:rPr lang="en-GB" b="1">
                <a:solidFill>
                  <a:srgbClr val="FF0000"/>
                </a:solidFill>
                <a:latin typeface="Times New Roman" pitchFamily="18" charset="0"/>
              </a:rPr>
              <a:t>LOSS OF COOLANT</a:t>
            </a:r>
            <a:r>
              <a:rPr lang="en-GB" b="1">
                <a:latin typeface="Times New Roman" pitchFamily="18" charset="0"/>
              </a:rPr>
              <a:t> also means LOSS OF MODERATOR so reaction ceases - but residual decay heat can be large. </a:t>
            </a:r>
          </a:p>
          <a:p>
            <a:pPr marL="342900" indent="-342900" algn="l">
              <a:spcBef>
                <a:spcPct val="20000"/>
              </a:spcBef>
              <a:buFontTx/>
              <a:buChar char="•"/>
            </a:pPr>
            <a:r>
              <a:rPr lang="en-GB" b="1">
                <a:solidFill>
                  <a:srgbClr val="FF0000"/>
                </a:solidFill>
                <a:latin typeface="Times New Roman" pitchFamily="18" charset="0"/>
              </a:rPr>
              <a:t>HIGH POWER DENSITY</a:t>
            </a:r>
            <a:r>
              <a:rPr lang="en-GB" b="1">
                <a:latin typeface="Times New Roman" pitchFamily="18" charset="0"/>
              </a:rPr>
              <a:t> -  100 MW/m</a:t>
            </a:r>
            <a:r>
              <a:rPr lang="en-GB" b="1" baseline="30000">
                <a:latin typeface="Times New Roman" pitchFamily="18" charset="0"/>
              </a:rPr>
              <a:t>3</a:t>
            </a:r>
            <a:r>
              <a:rPr lang="en-GB" b="1">
                <a:latin typeface="Times New Roman" pitchFamily="18" charset="0"/>
              </a:rPr>
              <a:t>, and compact. Temperature can rise  rapidly in fault conditions.  NEEDS active ECCS. </a:t>
            </a:r>
          </a:p>
          <a:p>
            <a:pPr marL="342900" indent="-342900" algn="l">
              <a:spcBef>
                <a:spcPct val="20000"/>
              </a:spcBef>
              <a:buFontTx/>
              <a:buChar char="•"/>
            </a:pPr>
            <a:r>
              <a:rPr lang="en-GB" b="1">
                <a:solidFill>
                  <a:srgbClr val="FF0000"/>
                </a:solidFill>
                <a:latin typeface="Times New Roman" pitchFamily="18" charset="0"/>
              </a:rPr>
              <a:t>SINGLE STEEL PRESSURE VESSEL</a:t>
            </a:r>
            <a:r>
              <a:rPr lang="en-GB" b="1">
                <a:latin typeface="Times New Roman" pitchFamily="18" charset="0"/>
              </a:rPr>
              <a:t> 200 mm thick. </a:t>
            </a:r>
          </a:p>
          <a:p>
            <a:pPr marL="342900" indent="-342900" algn="l">
              <a:spcBef>
                <a:spcPct val="20000"/>
              </a:spcBef>
              <a:buFontTx/>
              <a:buChar char="•"/>
            </a:pPr>
            <a:endParaRPr lang="en-GB" b="1">
              <a:latin typeface="Times New Roman" pitchFamily="18" charset="0"/>
            </a:endParaRPr>
          </a:p>
          <a:p>
            <a:pPr marL="342900" indent="-342900" algn="l">
              <a:spcBef>
                <a:spcPct val="20000"/>
              </a:spcBef>
              <a:buFontTx/>
              <a:buChar char="•"/>
            </a:pPr>
            <a:endParaRPr lang="en-GB" sz="2000" b="1">
              <a:latin typeface="Times New Roman" pitchFamily="18" charset="0"/>
            </a:endParaRPr>
          </a:p>
        </p:txBody>
      </p:sp>
      <p:pic>
        <p:nvPicPr>
          <p:cNvPr id="108553" name="Picture 9"/>
          <p:cNvPicPr>
            <a:picLocks noChangeAspect="1" noChangeArrowheads="1"/>
          </p:cNvPicPr>
          <p:nvPr/>
        </p:nvPicPr>
        <p:blipFill>
          <a:blip r:embed="rId4" cstate="print"/>
          <a:srcRect/>
          <a:stretch>
            <a:fillRect/>
          </a:stretch>
        </p:blipFill>
        <p:spPr bwMode="auto">
          <a:xfrm>
            <a:off x="4541838" y="3290888"/>
            <a:ext cx="4602162" cy="3567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dissolve">
                                      <p:cBhvr>
                                        <p:cTn id="7" dur="500"/>
                                        <p:tgtEl>
                                          <p:spTgt spid="108547">
                                            <p:txEl>
                                              <p:pRg st="0" end="0"/>
                                            </p:txEl>
                                          </p:spTgt>
                                        </p:tgtEl>
                                      </p:cBhvr>
                                    </p:animEffect>
                                  </p:childTnLst>
                                </p:cTn>
                              </p:par>
                            </p:childTnLst>
                          </p:cTn>
                        </p:par>
                        <p:par>
                          <p:cTn id="8" fill="hold" nodeType="afterGroup">
                            <p:stCondLst>
                              <p:cond delay="1500"/>
                            </p:stCondLst>
                            <p:childTnLst>
                              <p:par>
                                <p:cTn id="9" presetID="9" presetClass="entr" presetSubtype="0" fill="hold" nodeType="after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animEffect transition="in" filter="dissolve">
                                      <p:cBhvr>
                                        <p:cTn id="11" dur="500"/>
                                        <p:tgtEl>
                                          <p:spTgt spid="108547">
                                            <p:txEl>
                                              <p:pRg st="1" end="1"/>
                                            </p:txEl>
                                          </p:spTgt>
                                        </p:tgtEl>
                                      </p:cBhvr>
                                    </p:animEffect>
                                  </p:childTnLst>
                                </p:cTn>
                              </p:par>
                            </p:childTnLst>
                          </p:cTn>
                        </p:par>
                        <p:par>
                          <p:cTn id="12" fill="hold" nodeType="afterGroup">
                            <p:stCondLst>
                              <p:cond delay="2000"/>
                            </p:stCondLst>
                            <p:childTnLst>
                              <p:par>
                                <p:cTn id="13" presetID="9" presetClass="entr" presetSubtype="0" fill="hold" nodeType="afterEffect">
                                  <p:stCondLst>
                                    <p:cond delay="0"/>
                                  </p:stCondLst>
                                  <p:childTnLst>
                                    <p:set>
                                      <p:cBhvr>
                                        <p:cTn id="14" dur="1" fill="hold">
                                          <p:stCondLst>
                                            <p:cond delay="0"/>
                                          </p:stCondLst>
                                        </p:cTn>
                                        <p:tgtEl>
                                          <p:spTgt spid="108547">
                                            <p:txEl>
                                              <p:pRg st="2" end="2"/>
                                            </p:txEl>
                                          </p:spTgt>
                                        </p:tgtEl>
                                        <p:attrNameLst>
                                          <p:attrName>style.visibility</p:attrName>
                                        </p:attrNameLst>
                                      </p:cBhvr>
                                      <p:to>
                                        <p:strVal val="visible"/>
                                      </p:to>
                                    </p:set>
                                    <p:animEffect transition="in" filter="dissolve">
                                      <p:cBhvr>
                                        <p:cTn id="15" dur="500"/>
                                        <p:tgtEl>
                                          <p:spTgt spid="10854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8548">
                                            <p:bg/>
                                          </p:spTgt>
                                        </p:tgtEl>
                                        <p:attrNameLst>
                                          <p:attrName>style.visibility</p:attrName>
                                        </p:attrNameLst>
                                      </p:cBhvr>
                                      <p:to>
                                        <p:strVal val="visible"/>
                                      </p:to>
                                    </p:set>
                                    <p:animEffect transition="in" filter="dissolve">
                                      <p:cBhvr>
                                        <p:cTn id="20" dur="500"/>
                                        <p:tgtEl>
                                          <p:spTgt spid="108548">
                                            <p:bg/>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8548">
                                            <p:txEl>
                                              <p:pRg st="0" end="0"/>
                                            </p:txEl>
                                          </p:spTgt>
                                        </p:tgtEl>
                                        <p:attrNameLst>
                                          <p:attrName>style.visibility</p:attrName>
                                        </p:attrNameLst>
                                      </p:cBhvr>
                                      <p:to>
                                        <p:strVal val="visible"/>
                                      </p:to>
                                    </p:set>
                                    <p:animEffect transition="in" filter="dissolve">
                                      <p:cBhvr>
                                        <p:cTn id="23" dur="500"/>
                                        <p:tgtEl>
                                          <p:spTgt spid="108548">
                                            <p:txEl>
                                              <p:pRg st="0" end="0"/>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8548">
                                            <p:txEl>
                                              <p:pRg st="1" end="1"/>
                                            </p:txEl>
                                          </p:spTgt>
                                        </p:tgtEl>
                                        <p:attrNameLst>
                                          <p:attrName>style.visibility</p:attrName>
                                        </p:attrNameLst>
                                      </p:cBhvr>
                                      <p:to>
                                        <p:strVal val="visible"/>
                                      </p:to>
                                    </p:set>
                                    <p:animEffect transition="in" filter="dissolve">
                                      <p:cBhvr>
                                        <p:cTn id="26" dur="500"/>
                                        <p:tgtEl>
                                          <p:spTgt spid="108548">
                                            <p:txEl>
                                              <p:pRg st="1" end="1"/>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8548">
                                            <p:txEl>
                                              <p:pRg st="2" end="2"/>
                                            </p:txEl>
                                          </p:spTgt>
                                        </p:tgtEl>
                                        <p:attrNameLst>
                                          <p:attrName>style.visibility</p:attrName>
                                        </p:attrNameLst>
                                      </p:cBhvr>
                                      <p:to>
                                        <p:strVal val="visible"/>
                                      </p:to>
                                    </p:set>
                                    <p:animEffect transition="in" filter="dissolve">
                                      <p:cBhvr>
                                        <p:cTn id="29" dur="500"/>
                                        <p:tgtEl>
                                          <p:spTgt spid="108548">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8550">
                                            <p:bg/>
                                          </p:spTgt>
                                        </p:tgtEl>
                                        <p:attrNameLst>
                                          <p:attrName>style.visibility</p:attrName>
                                        </p:attrNameLst>
                                      </p:cBhvr>
                                      <p:to>
                                        <p:strVal val="visible"/>
                                      </p:to>
                                    </p:set>
                                    <p:animEffect transition="in" filter="dissolve">
                                      <p:cBhvr>
                                        <p:cTn id="34" dur="500"/>
                                        <p:tgtEl>
                                          <p:spTgt spid="108550">
                                            <p:bg/>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8550">
                                            <p:txEl>
                                              <p:pRg st="0" end="0"/>
                                            </p:txEl>
                                          </p:spTgt>
                                        </p:tgtEl>
                                        <p:attrNameLst>
                                          <p:attrName>style.visibility</p:attrName>
                                        </p:attrNameLst>
                                      </p:cBhvr>
                                      <p:to>
                                        <p:strVal val="visible"/>
                                      </p:to>
                                    </p:set>
                                    <p:animEffect transition="in" filter="dissolve">
                                      <p:cBhvr>
                                        <p:cTn id="37" dur="500"/>
                                        <p:tgtEl>
                                          <p:spTgt spid="108550">
                                            <p:txEl>
                                              <p:pRg st="0" end="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8550">
                                            <p:txEl>
                                              <p:pRg st="1" end="1"/>
                                            </p:txEl>
                                          </p:spTgt>
                                        </p:tgtEl>
                                        <p:attrNameLst>
                                          <p:attrName>style.visibility</p:attrName>
                                        </p:attrNameLst>
                                      </p:cBhvr>
                                      <p:to>
                                        <p:strVal val="visible"/>
                                      </p:to>
                                    </p:set>
                                    <p:animEffect transition="in" filter="dissolve">
                                      <p:cBhvr>
                                        <p:cTn id="40" dur="500"/>
                                        <p:tgtEl>
                                          <p:spTgt spid="108550">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08550">
                                            <p:txEl>
                                              <p:pRg st="2" end="2"/>
                                            </p:txEl>
                                          </p:spTgt>
                                        </p:tgtEl>
                                        <p:attrNameLst>
                                          <p:attrName>style.visibility</p:attrName>
                                        </p:attrNameLst>
                                      </p:cBhvr>
                                      <p:to>
                                        <p:strVal val="visible"/>
                                      </p:to>
                                    </p:set>
                                    <p:animEffect transition="in" filter="dissolve">
                                      <p:cBhvr>
                                        <p:cTn id="43" dur="500"/>
                                        <p:tgtEl>
                                          <p:spTgt spid="108550">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08550">
                                            <p:txEl>
                                              <p:pRg st="3" end="3"/>
                                            </p:txEl>
                                          </p:spTgt>
                                        </p:tgtEl>
                                        <p:attrNameLst>
                                          <p:attrName>style.visibility</p:attrName>
                                        </p:attrNameLst>
                                      </p:cBhvr>
                                      <p:to>
                                        <p:strVal val="visible"/>
                                      </p:to>
                                    </p:set>
                                    <p:animEffect transition="in" filter="dissolve">
                                      <p:cBhvr>
                                        <p:cTn id="46" dur="500"/>
                                        <p:tgtEl>
                                          <p:spTgt spid="108550">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08550">
                                            <p:txEl>
                                              <p:pRg st="4" end="4"/>
                                            </p:txEl>
                                          </p:spTgt>
                                        </p:tgtEl>
                                        <p:attrNameLst>
                                          <p:attrName>style.visibility</p:attrName>
                                        </p:attrNameLst>
                                      </p:cBhvr>
                                      <p:to>
                                        <p:strVal val="visible"/>
                                      </p:to>
                                    </p:set>
                                    <p:animEffect transition="in" filter="dissolve">
                                      <p:cBhvr>
                                        <p:cTn id="49" dur="500"/>
                                        <p:tgtEl>
                                          <p:spTgt spid="108550">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08550">
                                            <p:txEl>
                                              <p:pRg st="5" end="5"/>
                                            </p:txEl>
                                          </p:spTgt>
                                        </p:tgtEl>
                                        <p:attrNameLst>
                                          <p:attrName>style.visibility</p:attrName>
                                        </p:attrNameLst>
                                      </p:cBhvr>
                                      <p:to>
                                        <p:strVal val="visible"/>
                                      </p:to>
                                    </p:set>
                                    <p:animEffect transition="in" filter="dissolve">
                                      <p:cBhvr>
                                        <p:cTn id="52" dur="500"/>
                                        <p:tgtEl>
                                          <p:spTgt spid="108550">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08550">
                                            <p:txEl>
                                              <p:pRg st="6" end="6"/>
                                            </p:txEl>
                                          </p:spTgt>
                                        </p:tgtEl>
                                        <p:attrNameLst>
                                          <p:attrName>style.visibility</p:attrName>
                                        </p:attrNameLst>
                                      </p:cBhvr>
                                      <p:to>
                                        <p:strVal val="visible"/>
                                      </p:to>
                                    </p:set>
                                    <p:animEffect transition="in" filter="dissolve">
                                      <p:cBhvr>
                                        <p:cTn id="55" dur="500"/>
                                        <p:tgtEl>
                                          <p:spTgt spid="108550">
                                            <p:txEl>
                                              <p:pRg st="6" end="6"/>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08552">
                                            <p:bg/>
                                          </p:spTgt>
                                        </p:tgtEl>
                                        <p:attrNameLst>
                                          <p:attrName>style.visibility</p:attrName>
                                        </p:attrNameLst>
                                      </p:cBhvr>
                                      <p:to>
                                        <p:strVal val="visible"/>
                                      </p:to>
                                    </p:set>
                                    <p:animEffect transition="in" filter="dissolve">
                                      <p:cBhvr>
                                        <p:cTn id="60" dur="500"/>
                                        <p:tgtEl>
                                          <p:spTgt spid="108552">
                                            <p:bg/>
                                          </p:spTgt>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08552">
                                            <p:txEl>
                                              <p:pRg st="0" end="0"/>
                                            </p:txEl>
                                          </p:spTgt>
                                        </p:tgtEl>
                                        <p:attrNameLst>
                                          <p:attrName>style.visibility</p:attrName>
                                        </p:attrNameLst>
                                      </p:cBhvr>
                                      <p:to>
                                        <p:strVal val="visible"/>
                                      </p:to>
                                    </p:set>
                                    <p:animEffect transition="in" filter="dissolve">
                                      <p:cBhvr>
                                        <p:cTn id="63" dur="500"/>
                                        <p:tgtEl>
                                          <p:spTgt spid="108552">
                                            <p:txEl>
                                              <p:pRg st="0" end="0"/>
                                            </p:txEl>
                                          </p:spTgt>
                                        </p:tgtEl>
                                      </p:cBhvr>
                                    </p:animEffect>
                                  </p:childTnLst>
                                </p:cTn>
                              </p:par>
                              <p:par>
                                <p:cTn id="64" presetID="9" presetClass="exit" presetSubtype="0" fill="hold" nodeType="withEffect">
                                  <p:stCondLst>
                                    <p:cond delay="0"/>
                                  </p:stCondLst>
                                  <p:childTnLst>
                                    <p:animEffect transition="out" filter="dissolve">
                                      <p:cBhvr>
                                        <p:cTn id="65" dur="500"/>
                                        <p:tgtEl>
                                          <p:spTgt spid="108553"/>
                                        </p:tgtEl>
                                      </p:cBhvr>
                                    </p:animEffect>
                                    <p:set>
                                      <p:cBhvr>
                                        <p:cTn id="66" dur="1" fill="hold">
                                          <p:stCondLst>
                                            <p:cond delay="499"/>
                                          </p:stCondLst>
                                        </p:cTn>
                                        <p:tgtEl>
                                          <p:spTgt spid="108553"/>
                                        </p:tgtEl>
                                        <p:attrNameLst>
                                          <p:attrName>style.visibility</p:attrName>
                                        </p:attrNameLst>
                                      </p:cBhvr>
                                      <p:to>
                                        <p:strVal val="hidden"/>
                                      </p:to>
                                    </p:set>
                                  </p:childTnLst>
                                </p:cTn>
                              </p:par>
                              <p:par>
                                <p:cTn id="67" presetID="9" presetClass="entr" presetSubtype="0" fill="hold" grpId="0" nodeType="withEffect">
                                  <p:stCondLst>
                                    <p:cond delay="0"/>
                                  </p:stCondLst>
                                  <p:childTnLst>
                                    <p:set>
                                      <p:cBhvr>
                                        <p:cTn id="68" dur="1" fill="hold">
                                          <p:stCondLst>
                                            <p:cond delay="0"/>
                                          </p:stCondLst>
                                        </p:cTn>
                                        <p:tgtEl>
                                          <p:spTgt spid="108552">
                                            <p:txEl>
                                              <p:pRg st="1" end="1"/>
                                            </p:txEl>
                                          </p:spTgt>
                                        </p:tgtEl>
                                        <p:attrNameLst>
                                          <p:attrName>style.visibility</p:attrName>
                                        </p:attrNameLst>
                                      </p:cBhvr>
                                      <p:to>
                                        <p:strVal val="visible"/>
                                      </p:to>
                                    </p:set>
                                    <p:animEffect transition="in" filter="dissolve">
                                      <p:cBhvr>
                                        <p:cTn id="69" dur="500"/>
                                        <p:tgtEl>
                                          <p:spTgt spid="108552">
                                            <p:txEl>
                                              <p:pRg st="1" end="1"/>
                                            </p:txEl>
                                          </p:spTgt>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08552">
                                            <p:txEl>
                                              <p:pRg st="2" end="2"/>
                                            </p:txEl>
                                          </p:spTgt>
                                        </p:tgtEl>
                                        <p:attrNameLst>
                                          <p:attrName>style.visibility</p:attrName>
                                        </p:attrNameLst>
                                      </p:cBhvr>
                                      <p:to>
                                        <p:strVal val="visible"/>
                                      </p:to>
                                    </p:set>
                                    <p:animEffect transition="in" filter="dissolve">
                                      <p:cBhvr>
                                        <p:cTn id="72" dur="500"/>
                                        <p:tgtEl>
                                          <p:spTgt spid="108552">
                                            <p:txEl>
                                              <p:pRg st="2" end="2"/>
                                            </p:txEl>
                                          </p:spTgt>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08552">
                                            <p:txEl>
                                              <p:pRg st="3" end="3"/>
                                            </p:txEl>
                                          </p:spTgt>
                                        </p:tgtEl>
                                        <p:attrNameLst>
                                          <p:attrName>style.visibility</p:attrName>
                                        </p:attrNameLst>
                                      </p:cBhvr>
                                      <p:to>
                                        <p:strVal val="visible"/>
                                      </p:to>
                                    </p:set>
                                    <p:animEffect transition="in" filter="dissolve">
                                      <p:cBhvr>
                                        <p:cTn id="75" dur="500"/>
                                        <p:tgtEl>
                                          <p:spTgt spid="1085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animBg="1"/>
      <p:bldP spid="108550" grpId="0" build="p" animBg="1"/>
      <p:bldP spid="108552"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0"/>
          </p:nvPr>
        </p:nvSpPr>
        <p:spPr>
          <a:noFill/>
        </p:spPr>
        <p:txBody>
          <a:bodyPr/>
          <a:lstStyle/>
          <a:p>
            <a:fld id="{691E0070-6BB0-4068-909C-A27180226DA3}" type="slidenum">
              <a:rPr lang="en-GB" smtClean="0"/>
              <a:pPr/>
              <a:t>46</a:t>
            </a:fld>
            <a:endParaRPr lang="en-GB" smtClean="0"/>
          </a:p>
        </p:txBody>
      </p:sp>
      <p:sp>
        <p:nvSpPr>
          <p:cNvPr id="51203" name="Date Placeholder 5"/>
          <p:cNvSpPr>
            <a:spLocks noGrp="1"/>
          </p:cNvSpPr>
          <p:nvPr>
            <p:ph type="dt" sz="quarter" idx="11"/>
          </p:nvPr>
        </p:nvSpPr>
        <p:spPr>
          <a:noFill/>
        </p:spPr>
        <p:txBody>
          <a:bodyPr/>
          <a:lstStyle/>
          <a:p>
            <a:fld id="{B824D01E-B1A9-4F92-9E01-63383A464186}" type="datetime1">
              <a:rPr lang="en-GB" smtClean="0"/>
              <a:pPr/>
              <a:t>01/02/2018</a:t>
            </a:fld>
            <a:endParaRPr lang="en-GB" smtClean="0"/>
          </a:p>
        </p:txBody>
      </p:sp>
      <p:sp>
        <p:nvSpPr>
          <p:cNvPr id="51204" name="Rectangle 2"/>
          <p:cNvSpPr>
            <a:spLocks noGrp="1" noChangeArrowheads="1"/>
          </p:cNvSpPr>
          <p:nvPr>
            <p:ph type="title"/>
          </p:nvPr>
        </p:nvSpPr>
        <p:spPr/>
        <p:txBody>
          <a:bodyPr/>
          <a:lstStyle/>
          <a:p>
            <a:pPr eaLnBrk="1" hangingPunct="1"/>
            <a:endParaRPr lang="en-US" smtClean="0"/>
          </a:p>
        </p:txBody>
      </p:sp>
      <p:sp>
        <p:nvSpPr>
          <p:cNvPr id="104451" name="Rectangle 3"/>
          <p:cNvSpPr>
            <a:spLocks noGrp="1" noChangeArrowheads="1"/>
          </p:cNvSpPr>
          <p:nvPr>
            <p:ph type="body" sz="half" idx="1"/>
          </p:nvPr>
        </p:nvSpPr>
        <p:spPr>
          <a:xfrm>
            <a:off x="0" y="539750"/>
            <a:ext cx="4591050" cy="1260475"/>
          </a:xfrm>
          <a:solidFill>
            <a:srgbClr val="FFFF99"/>
          </a:solidFill>
          <a:ln>
            <a:solidFill>
              <a:srgbClr val="FF0000"/>
            </a:solidFill>
          </a:ln>
        </p:spPr>
        <p:txBody>
          <a:bodyPr lIns="18000" tIns="10800" rIns="18000" bIns="10800"/>
          <a:lstStyle/>
          <a:p>
            <a:pPr eaLnBrk="1" hangingPunct="1">
              <a:lnSpc>
                <a:spcPct val="90000"/>
              </a:lnSpc>
              <a:spcBef>
                <a:spcPct val="50000"/>
              </a:spcBef>
            </a:pPr>
            <a:r>
              <a:rPr lang="en-GB" sz="1800" smtClean="0">
                <a:solidFill>
                  <a:srgbClr val="FF0000"/>
                </a:solidFill>
              </a:rPr>
              <a:t>FUEL TYPE</a:t>
            </a:r>
            <a:r>
              <a:rPr lang="en-GB" sz="1800" smtClean="0"/>
              <a:t>  -  2% enriched URANIUM OXIDE  clad in Zircaloy  </a:t>
            </a:r>
          </a:p>
          <a:p>
            <a:pPr eaLnBrk="1" hangingPunct="1">
              <a:lnSpc>
                <a:spcPct val="90000"/>
              </a:lnSpc>
              <a:spcBef>
                <a:spcPct val="50000"/>
              </a:spcBef>
            </a:pPr>
            <a:r>
              <a:rPr lang="en-GB" sz="1800" smtClean="0">
                <a:solidFill>
                  <a:srgbClr val="FF0000"/>
                </a:solidFill>
              </a:rPr>
              <a:t>MODERATOR  </a:t>
            </a:r>
            <a:r>
              <a:rPr lang="en-GB" sz="1800" smtClean="0"/>
              <a:t>- GRAPHITE</a:t>
            </a:r>
          </a:p>
          <a:p>
            <a:pPr eaLnBrk="1" hangingPunct="1">
              <a:lnSpc>
                <a:spcPct val="90000"/>
              </a:lnSpc>
              <a:spcBef>
                <a:spcPct val="50000"/>
              </a:spcBef>
            </a:pPr>
            <a:r>
              <a:rPr lang="en-GB" sz="1800" smtClean="0"/>
              <a:t> </a:t>
            </a:r>
            <a:r>
              <a:rPr lang="en-GB" sz="1800" smtClean="0">
                <a:solidFill>
                  <a:srgbClr val="FF0000"/>
                </a:solidFill>
              </a:rPr>
              <a:t>COOLANT   </a:t>
            </a:r>
            <a:r>
              <a:rPr lang="en-GB" sz="1800" smtClean="0"/>
              <a:t>      - WATER</a:t>
            </a:r>
          </a:p>
        </p:txBody>
      </p:sp>
      <p:sp>
        <p:nvSpPr>
          <p:cNvPr id="104452" name="Rectangle 4"/>
          <p:cNvSpPr>
            <a:spLocks noGrp="1" noChangeArrowheads="1"/>
          </p:cNvSpPr>
          <p:nvPr>
            <p:ph type="body" sz="half" idx="2"/>
          </p:nvPr>
        </p:nvSpPr>
        <p:spPr>
          <a:xfrm>
            <a:off x="4619625" y="517525"/>
            <a:ext cx="4495800" cy="2728913"/>
          </a:xfrm>
          <a:solidFill>
            <a:srgbClr val="CCFFCC"/>
          </a:solidFill>
          <a:ln>
            <a:solidFill>
              <a:srgbClr val="FF0000"/>
            </a:solidFill>
          </a:ln>
        </p:spPr>
        <p:txBody>
          <a:bodyPr lIns="18000" tIns="10800" rIns="18000" bIns="10800"/>
          <a:lstStyle/>
          <a:p>
            <a:pPr eaLnBrk="1" hangingPunct="1">
              <a:lnSpc>
                <a:spcPct val="90000"/>
              </a:lnSpc>
              <a:buFontTx/>
              <a:buNone/>
            </a:pPr>
            <a:r>
              <a:rPr lang="en-GB" sz="2000" smtClean="0">
                <a:solidFill>
                  <a:srgbClr val="0000FF"/>
                </a:solidFill>
              </a:rPr>
              <a:t>ADVANTAGES:-</a:t>
            </a:r>
          </a:p>
          <a:p>
            <a:pPr eaLnBrk="1" hangingPunct="1">
              <a:lnSpc>
                <a:spcPct val="90000"/>
              </a:lnSpc>
            </a:pPr>
            <a:r>
              <a:rPr lang="en-GB" sz="2000" smtClean="0">
                <a:solidFill>
                  <a:srgbClr val="FF0000"/>
                </a:solidFill>
              </a:rPr>
              <a:t>ON LOAD REFUELLING</a:t>
            </a:r>
          </a:p>
          <a:p>
            <a:pPr eaLnBrk="1" hangingPunct="1">
              <a:lnSpc>
                <a:spcPct val="90000"/>
              </a:lnSpc>
            </a:pPr>
            <a:r>
              <a:rPr lang="en-GB" sz="2000" smtClean="0">
                <a:solidFill>
                  <a:srgbClr val="FF0000"/>
                </a:solidFill>
              </a:rPr>
              <a:t>VERTICAL CONTROL RODS</a:t>
            </a:r>
            <a:r>
              <a:rPr lang="en-GB" sz="2000" smtClean="0"/>
              <a:t> </a:t>
            </a:r>
            <a:r>
              <a:rPr lang="en-GB" sz="1800" smtClean="0"/>
              <a:t>which can drop by GRAVITY    in fault conditions.      </a:t>
            </a:r>
          </a:p>
          <a:p>
            <a:pPr algn="ctr" eaLnBrk="1" hangingPunct="1">
              <a:lnSpc>
                <a:spcPct val="90000"/>
              </a:lnSpc>
              <a:buFontTx/>
              <a:buNone/>
            </a:pPr>
            <a:r>
              <a:rPr lang="en-GB" sz="2000" smtClean="0">
                <a:solidFill>
                  <a:srgbClr val="FF0000"/>
                </a:solidFill>
              </a:rPr>
              <a:t>NO THEY CANNOT!!!!</a:t>
            </a:r>
          </a:p>
          <a:p>
            <a:pPr algn="ctr" eaLnBrk="1" hangingPunct="1">
              <a:lnSpc>
                <a:spcPct val="90000"/>
              </a:lnSpc>
              <a:buFontTx/>
              <a:buNone/>
            </a:pPr>
            <a:r>
              <a:rPr lang="en-GB" sz="2000" smtClean="0"/>
              <a:t>See the YouTube Video on exactly what happened at Chernobyl – link given in handout</a:t>
            </a:r>
          </a:p>
          <a:p>
            <a:pPr algn="ctr" eaLnBrk="1" hangingPunct="1">
              <a:lnSpc>
                <a:spcPct val="90000"/>
              </a:lnSpc>
              <a:buFontTx/>
              <a:buNone/>
            </a:pPr>
            <a:endParaRPr lang="en-GB" sz="2000" b="0" smtClean="0">
              <a:solidFill>
                <a:srgbClr val="FF0000"/>
              </a:solidFill>
            </a:endParaRPr>
          </a:p>
          <a:p>
            <a:pPr eaLnBrk="1" hangingPunct="1">
              <a:lnSpc>
                <a:spcPct val="90000"/>
              </a:lnSpc>
            </a:pPr>
            <a:endParaRPr lang="en-GB" sz="2000" smtClean="0">
              <a:solidFill>
                <a:srgbClr val="FF0000"/>
              </a:solidFill>
            </a:endParaRPr>
          </a:p>
        </p:txBody>
      </p:sp>
      <p:sp>
        <p:nvSpPr>
          <p:cNvPr id="51207" name="Rectangle 5" descr="Granite"/>
          <p:cNvSpPr>
            <a:spLocks noChangeArrowheads="1"/>
          </p:cNvSpPr>
          <p:nvPr/>
        </p:nvSpPr>
        <p:spPr bwMode="auto">
          <a:xfrm>
            <a:off x="0" y="0"/>
            <a:ext cx="9144000" cy="501650"/>
          </a:xfrm>
          <a:prstGeom prst="rect">
            <a:avLst/>
          </a:prstGeom>
          <a:blipFill dpi="0" rotWithShape="1">
            <a:blip r:embed="rId7"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RMBK (LWGR):</a:t>
            </a:r>
            <a:r>
              <a:rPr lang="en-GB" sz="2800" b="1">
                <a:solidFill>
                  <a:schemeClr val="tx2"/>
                </a:solidFill>
                <a:latin typeface="Times New Roman" pitchFamily="18" charset="0"/>
              </a:rPr>
              <a:t>  (involved in Chernobyl incident) </a:t>
            </a:r>
            <a:endParaRPr lang="en-GB" sz="2800" b="1">
              <a:solidFill>
                <a:srgbClr val="FF0000"/>
              </a:solidFill>
              <a:latin typeface="Times New Roman" pitchFamily="18" charset="0"/>
            </a:endParaRPr>
          </a:p>
        </p:txBody>
      </p:sp>
      <p:pic>
        <p:nvPicPr>
          <p:cNvPr id="51208" name="Picture 9"/>
          <p:cNvPicPr>
            <a:picLocks noChangeAspect="1" noChangeArrowheads="1"/>
          </p:cNvPicPr>
          <p:nvPr/>
        </p:nvPicPr>
        <p:blipFill>
          <a:blip r:embed="rId8" cstate="print"/>
          <a:srcRect/>
          <a:stretch>
            <a:fillRect/>
          </a:stretch>
        </p:blipFill>
        <p:spPr bwMode="auto">
          <a:xfrm>
            <a:off x="4629150" y="3514725"/>
            <a:ext cx="6886575" cy="3343275"/>
          </a:xfrm>
          <a:prstGeom prst="rect">
            <a:avLst/>
          </a:prstGeom>
          <a:noFill/>
          <a:ln w="9525">
            <a:noFill/>
            <a:miter lim="800000"/>
            <a:headEnd/>
            <a:tailEnd/>
          </a:ln>
        </p:spPr>
      </p:pic>
      <p:sp>
        <p:nvSpPr>
          <p:cNvPr id="104454" name="Rectangle 6"/>
          <p:cNvSpPr>
            <a:spLocks noChangeArrowheads="1"/>
          </p:cNvSpPr>
          <p:nvPr/>
        </p:nvSpPr>
        <p:spPr bwMode="auto">
          <a:xfrm>
            <a:off x="0" y="1820863"/>
            <a:ext cx="4597400" cy="4468812"/>
          </a:xfrm>
          <a:prstGeom prst="rect">
            <a:avLst/>
          </a:prstGeom>
          <a:solidFill>
            <a:schemeClr val="accent1"/>
          </a:solidFill>
          <a:ln w="9525">
            <a:solidFill>
              <a:srgbClr val="FF0000"/>
            </a:solidFill>
            <a:miter lim="800000"/>
            <a:headEnd/>
            <a:tailEnd/>
          </a:ln>
        </p:spPr>
        <p:txBody>
          <a:bodyPr lIns="18000" tIns="10800" rIns="18000" bIns="10800"/>
          <a:lstStyle/>
          <a:p>
            <a:pPr marL="342900" indent="-342900" algn="l">
              <a:lnSpc>
                <a:spcPct val="80000"/>
              </a:lnSpc>
              <a:spcBef>
                <a:spcPct val="20000"/>
              </a:spcBef>
            </a:pPr>
            <a:r>
              <a:rPr lang="en-GB" sz="2000" b="1">
                <a:solidFill>
                  <a:srgbClr val="0000FF"/>
                </a:solidFill>
                <a:latin typeface="Times New Roman" pitchFamily="18" charset="0"/>
              </a:rPr>
              <a:t>DISADVANTAGES:-</a:t>
            </a:r>
          </a:p>
          <a:p>
            <a:pPr marL="342900" indent="-342900" algn="l">
              <a:spcBef>
                <a:spcPct val="20000"/>
              </a:spcBef>
              <a:buFontTx/>
              <a:buChar char="•"/>
            </a:pPr>
            <a:r>
              <a:rPr lang="en-GB" b="1">
                <a:solidFill>
                  <a:srgbClr val="FF0000"/>
                </a:solidFill>
                <a:latin typeface="Times New Roman" pitchFamily="18" charset="0"/>
              </a:rPr>
              <a:t>ORDINARY WATER as COOLANT</a:t>
            </a:r>
            <a:r>
              <a:rPr lang="en-GB" b="1">
                <a:latin typeface="Times New Roman" pitchFamily="18" charset="0"/>
              </a:rPr>
              <a:t> - flashes to steam in fault conditions hindering cooling. </a:t>
            </a:r>
          </a:p>
          <a:p>
            <a:pPr marL="342900" indent="-342900" algn="l">
              <a:spcBef>
                <a:spcPct val="20000"/>
              </a:spcBef>
              <a:buFontTx/>
              <a:buChar char="•"/>
            </a:pPr>
            <a:r>
              <a:rPr lang="en-GB" b="1">
                <a:solidFill>
                  <a:srgbClr val="FF0000"/>
                </a:solidFill>
                <a:latin typeface="Times New Roman" pitchFamily="18" charset="0"/>
              </a:rPr>
              <a:t>POSITIVE VOID COEFFICIENT !!!</a:t>
            </a:r>
            <a:r>
              <a:rPr lang="en-GB" b="1">
                <a:latin typeface="Times New Roman" pitchFamily="18" charset="0"/>
              </a:rPr>
              <a:t> - positive feed back possible in some fault conditions -other reactors have negative voids coefficient in all conditions. </a:t>
            </a:r>
          </a:p>
          <a:p>
            <a:pPr marL="342900" indent="-342900" algn="l">
              <a:spcBef>
                <a:spcPct val="20000"/>
              </a:spcBef>
              <a:buFontTx/>
              <a:buChar char="•"/>
            </a:pPr>
            <a:r>
              <a:rPr lang="en-GB" b="1">
                <a:solidFill>
                  <a:srgbClr val="FF0000"/>
                </a:solidFill>
                <a:latin typeface="Times New Roman" pitchFamily="18" charset="0"/>
              </a:rPr>
              <a:t>IF COOLANT IS LOST</a:t>
            </a:r>
            <a:r>
              <a:rPr lang="en-GB" b="1">
                <a:latin typeface="Times New Roman" pitchFamily="18" charset="0"/>
              </a:rPr>
              <a:t>  moderator will keep reaction going.  </a:t>
            </a:r>
          </a:p>
          <a:p>
            <a:pPr marL="342900" indent="-342900" algn="l">
              <a:spcBef>
                <a:spcPct val="20000"/>
              </a:spcBef>
              <a:buFontTx/>
              <a:buChar char="•"/>
            </a:pPr>
            <a:r>
              <a:rPr lang="en-GB" b="1">
                <a:solidFill>
                  <a:srgbClr val="FF0000"/>
                </a:solidFill>
                <a:latin typeface="Times New Roman" pitchFamily="18" charset="0"/>
              </a:rPr>
              <a:t>FUEL ENRICHMENT NEEDED</a:t>
            </a:r>
            <a:r>
              <a:rPr lang="en-GB" b="1">
                <a:latin typeface="Times New Roman" pitchFamily="18" charset="0"/>
              </a:rPr>
              <a:t>. - 2%</a:t>
            </a:r>
          </a:p>
          <a:p>
            <a:pPr marL="342900" indent="-342900" algn="l">
              <a:spcBef>
                <a:spcPct val="20000"/>
              </a:spcBef>
              <a:buFontTx/>
              <a:buChar char="•"/>
            </a:pPr>
            <a:r>
              <a:rPr lang="en-GB" b="1">
                <a:solidFill>
                  <a:srgbClr val="FF0000"/>
                </a:solidFill>
                <a:latin typeface="Times New Roman" pitchFamily="18" charset="0"/>
              </a:rPr>
              <a:t>PRIMARY COOLANT</a:t>
            </a:r>
            <a:r>
              <a:rPr lang="en-GB" b="1">
                <a:latin typeface="Times New Roman" pitchFamily="18" charset="0"/>
              </a:rPr>
              <a:t> passed directly to turbines.  This coolant can be slightly radioactive.</a:t>
            </a:r>
          </a:p>
          <a:p>
            <a:pPr marL="342900" indent="-342900" algn="l">
              <a:spcBef>
                <a:spcPct val="20000"/>
              </a:spcBef>
              <a:buFontTx/>
              <a:buChar char="•"/>
            </a:pPr>
            <a:r>
              <a:rPr lang="en-GB" b="1">
                <a:solidFill>
                  <a:srgbClr val="FF0000"/>
                </a:solidFill>
                <a:latin typeface="Times New Roman" pitchFamily="18" charset="0"/>
              </a:rPr>
              <a:t>MAXIMUM EFFICIENCY </a:t>
            </a:r>
            <a:r>
              <a:rPr lang="en-GB" b="1">
                <a:latin typeface="Times New Roman" pitchFamily="18" charset="0"/>
              </a:rPr>
              <a:t>~30% ??</a:t>
            </a:r>
          </a:p>
        </p:txBody>
      </p:sp>
      <p:sp>
        <p:nvSpPr>
          <p:cNvPr id="104455" name="Rectangle 7"/>
          <p:cNvSpPr>
            <a:spLocks noChangeArrowheads="1"/>
          </p:cNvSpPr>
          <p:nvPr/>
        </p:nvSpPr>
        <p:spPr bwMode="auto">
          <a:xfrm>
            <a:off x="4546600" y="3417888"/>
            <a:ext cx="4597400" cy="3440112"/>
          </a:xfrm>
          <a:prstGeom prst="rect">
            <a:avLst/>
          </a:prstGeom>
          <a:solidFill>
            <a:srgbClr val="FFCCFF"/>
          </a:solidFill>
          <a:ln w="9525">
            <a:solidFill>
              <a:srgbClr val="FF0000"/>
            </a:solidFill>
            <a:miter lim="800000"/>
            <a:headEnd/>
            <a:tailEnd/>
          </a:ln>
        </p:spPr>
        <p:txBody>
          <a:bodyPr lIns="18000" tIns="10800" rIns="18000" bIns="10800"/>
          <a:lstStyle/>
          <a:p>
            <a:pPr marL="342900" indent="-342900" algn="l">
              <a:lnSpc>
                <a:spcPct val="80000"/>
              </a:lnSpc>
              <a:spcBef>
                <a:spcPct val="20000"/>
              </a:spcBef>
            </a:pPr>
            <a:r>
              <a:rPr lang="en-GB" sz="2000" b="1">
                <a:solidFill>
                  <a:srgbClr val="0000FF"/>
                </a:solidFill>
                <a:latin typeface="Times New Roman" pitchFamily="18" charset="0"/>
              </a:rPr>
              <a:t>OTHER FACTORS:-</a:t>
            </a:r>
          </a:p>
          <a:p>
            <a:pPr marL="342900" indent="-342900" algn="l">
              <a:spcBef>
                <a:spcPct val="20000"/>
              </a:spcBef>
              <a:buFontTx/>
              <a:buChar char="•"/>
            </a:pPr>
            <a:r>
              <a:rPr lang="en-GB" sz="2000" b="1">
                <a:solidFill>
                  <a:srgbClr val="FA431E"/>
                </a:solidFill>
                <a:latin typeface="Times New Roman" pitchFamily="18" charset="0"/>
              </a:rPr>
              <a:t>MODERATE FUEL BURN-UP</a:t>
            </a:r>
            <a:r>
              <a:rPr lang="en-GB" sz="2000" b="1">
                <a:latin typeface="Times New Roman" pitchFamily="18" charset="0"/>
              </a:rPr>
              <a:t>  - ~ </a:t>
            </a:r>
            <a:r>
              <a:rPr lang="en-GB" sz="2000" b="1">
                <a:solidFill>
                  <a:srgbClr val="FF0000"/>
                </a:solidFill>
                <a:latin typeface="Times New Roman" pitchFamily="18" charset="0"/>
              </a:rPr>
              <a:t>MODEST FUEL BURN-UP</a:t>
            </a:r>
            <a:r>
              <a:rPr lang="en-GB" b="1">
                <a:latin typeface="Times New Roman" pitchFamily="18" charset="0"/>
              </a:rPr>
              <a:t>  - about 1800TJ/tonne 	</a:t>
            </a:r>
          </a:p>
          <a:p>
            <a:pPr marL="342900" indent="-342900" algn="l">
              <a:spcBef>
                <a:spcPct val="20000"/>
              </a:spcBef>
              <a:buFontTx/>
              <a:buChar char="•"/>
            </a:pPr>
            <a:r>
              <a:rPr lang="en-GB" sz="2000" b="1">
                <a:solidFill>
                  <a:srgbClr val="FF0000"/>
                </a:solidFill>
                <a:latin typeface="Times New Roman" pitchFamily="18" charset="0"/>
              </a:rPr>
              <a:t>LOAD FOLLOWING CHARACTERISTICS UNKNOWN</a:t>
            </a:r>
          </a:p>
          <a:p>
            <a:pPr marL="342900" indent="-342900" algn="l">
              <a:spcBef>
                <a:spcPct val="20000"/>
              </a:spcBef>
              <a:buFontTx/>
              <a:buChar char="•"/>
            </a:pPr>
            <a:r>
              <a:rPr lang="en-GB" sz="2000" b="1">
                <a:solidFill>
                  <a:srgbClr val="FF0000"/>
                </a:solidFill>
                <a:latin typeface="Times New Roman" pitchFamily="18" charset="0"/>
              </a:rPr>
              <a:t>POWER DENSITY</a:t>
            </a:r>
            <a:r>
              <a:rPr lang="en-GB">
                <a:latin typeface="Times New Roman" pitchFamily="18" charset="0"/>
              </a:rPr>
              <a:t> probably MODERATE?</a:t>
            </a:r>
          </a:p>
          <a:p>
            <a:pPr marL="342900" indent="-342900" algn="l">
              <a:spcBef>
                <a:spcPct val="20000"/>
              </a:spcBef>
              <a:buFontTx/>
              <a:buChar char="•"/>
            </a:pPr>
            <a:r>
              <a:rPr lang="en-GB" sz="2000" b="1">
                <a:solidFill>
                  <a:srgbClr val="FF0000"/>
                </a:solidFill>
                <a:latin typeface="Times New Roman" pitchFamily="18" charset="0"/>
              </a:rPr>
              <a:t>MULTIPLE PRESSURE TUBES</a:t>
            </a:r>
            <a:endParaRPr lang="en-GB" sz="20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dissolve">
                                      <p:cBhvr>
                                        <p:cTn id="7" dur="500"/>
                                        <p:tgtEl>
                                          <p:spTgt spid="10445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4451">
                                            <p:txEl>
                                              <p:pRg st="1" end="1"/>
                                            </p:txEl>
                                          </p:spTgt>
                                        </p:tgtEl>
                                        <p:attrNameLst>
                                          <p:attrName>style.visibility</p:attrName>
                                        </p:attrNameLst>
                                      </p:cBhvr>
                                      <p:to>
                                        <p:strVal val="visible"/>
                                      </p:to>
                                    </p:set>
                                    <p:animEffect transition="in" filter="dissolve">
                                      <p:cBhvr>
                                        <p:cTn id="10" dur="500"/>
                                        <p:tgtEl>
                                          <p:spTgt spid="104451">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4451">
                                            <p:txEl>
                                              <p:pRg st="2" end="2"/>
                                            </p:txEl>
                                          </p:spTgt>
                                        </p:tgtEl>
                                        <p:attrNameLst>
                                          <p:attrName>style.visibility</p:attrName>
                                        </p:attrNameLst>
                                      </p:cBhvr>
                                      <p:to>
                                        <p:strVal val="visible"/>
                                      </p:to>
                                    </p:set>
                                    <p:animEffect transition="in" filter="dissolve">
                                      <p:cBhvr>
                                        <p:cTn id="13" dur="500"/>
                                        <p:tgtEl>
                                          <p:spTgt spid="10445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04452">
                                            <p:txEl>
                                              <p:pRg st="0" end="0"/>
                                            </p:txEl>
                                          </p:spTgt>
                                        </p:tgtEl>
                                        <p:attrNameLst>
                                          <p:attrName>style.visibility</p:attrName>
                                        </p:attrNameLst>
                                      </p:cBhvr>
                                      <p:to>
                                        <p:strVal val="visible"/>
                                      </p:to>
                                    </p:set>
                                    <p:animEffect transition="in" filter="dissolve">
                                      <p:cBhvr>
                                        <p:cTn id="18" dur="500"/>
                                        <p:tgtEl>
                                          <p:spTgt spid="104452">
                                            <p:txEl>
                                              <p:pRg st="0" end="0"/>
                                            </p:txEl>
                                          </p:spTgt>
                                        </p:tgtEl>
                                      </p:cBhvr>
                                    </p:animEffect>
                                  </p:childTnLst>
                                </p:cTn>
                              </p:par>
                            </p:childTnLst>
                          </p:cTn>
                        </p:par>
                        <p:par>
                          <p:cTn id="19" fill="hold" nodeType="afterGroup">
                            <p:stCondLst>
                              <p:cond delay="500"/>
                            </p:stCondLst>
                            <p:childTnLst>
                              <p:par>
                                <p:cTn id="20" presetID="9" presetClass="entr" presetSubtype="0" fill="hold" nodeType="afterEffect">
                                  <p:stCondLst>
                                    <p:cond delay="0"/>
                                  </p:stCondLst>
                                  <p:childTnLst>
                                    <p:set>
                                      <p:cBhvr>
                                        <p:cTn id="21" dur="1" fill="hold">
                                          <p:stCondLst>
                                            <p:cond delay="0"/>
                                          </p:stCondLst>
                                        </p:cTn>
                                        <p:tgtEl>
                                          <p:spTgt spid="104452">
                                            <p:txEl>
                                              <p:pRg st="1" end="1"/>
                                            </p:txEl>
                                          </p:spTgt>
                                        </p:tgtEl>
                                        <p:attrNameLst>
                                          <p:attrName>style.visibility</p:attrName>
                                        </p:attrNameLst>
                                      </p:cBhvr>
                                      <p:to>
                                        <p:strVal val="visible"/>
                                      </p:to>
                                    </p:set>
                                    <p:animEffect transition="in" filter="dissolve">
                                      <p:cBhvr>
                                        <p:cTn id="22" dur="500"/>
                                        <p:tgtEl>
                                          <p:spTgt spid="104452">
                                            <p:txEl>
                                              <p:pRg st="1" end="1"/>
                                            </p:txEl>
                                          </p:spTgt>
                                        </p:tgtEl>
                                      </p:cBhvr>
                                    </p:animEffect>
                                  </p:childTnLst>
                                </p:cTn>
                              </p:par>
                            </p:childTnLst>
                          </p:cTn>
                        </p:par>
                        <p:par>
                          <p:cTn id="23" fill="hold" nodeType="afterGroup">
                            <p:stCondLst>
                              <p:cond delay="1000"/>
                            </p:stCondLst>
                            <p:childTnLst>
                              <p:par>
                                <p:cTn id="24" presetID="9" presetClass="entr" presetSubtype="0" fill="hold" nodeType="afterEffect">
                                  <p:stCondLst>
                                    <p:cond delay="0"/>
                                  </p:stCondLst>
                                  <p:childTnLst>
                                    <p:set>
                                      <p:cBhvr>
                                        <p:cTn id="25" dur="1" fill="hold">
                                          <p:stCondLst>
                                            <p:cond delay="0"/>
                                          </p:stCondLst>
                                        </p:cTn>
                                        <p:tgtEl>
                                          <p:spTgt spid="104452">
                                            <p:txEl>
                                              <p:pRg st="2" end="2"/>
                                            </p:txEl>
                                          </p:spTgt>
                                        </p:tgtEl>
                                        <p:attrNameLst>
                                          <p:attrName>style.visibility</p:attrName>
                                        </p:attrNameLst>
                                      </p:cBhvr>
                                      <p:to>
                                        <p:strVal val="visible"/>
                                      </p:to>
                                    </p:set>
                                    <p:animEffect transition="in" filter="dissolve">
                                      <p:cBhvr>
                                        <p:cTn id="26" dur="500"/>
                                        <p:tgtEl>
                                          <p:spTgt spid="10445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1" presetClass="entr" presetSubtype="0" fill="hold" nodeType="clickEffect">
                                  <p:stCondLst>
                                    <p:cond delay="0"/>
                                  </p:stCondLst>
                                  <p:childTnLst>
                                    <p:set>
                                      <p:cBhvr>
                                        <p:cTn id="30" dur="1000">
                                          <p:stCondLst>
                                            <p:cond delay="0"/>
                                          </p:stCondLst>
                                        </p:cTn>
                                        <p:tgtEl>
                                          <p:spTgt spid="104452">
                                            <p:txEl>
                                              <p:pRg st="3" end="3"/>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11" presetClass="entr" presetSubtype="0" fill="hold" nodeType="clickEffect">
                                  <p:stCondLst>
                                    <p:cond delay="0"/>
                                  </p:stCondLst>
                                  <p:childTnLst>
                                    <p:set>
                                      <p:cBhvr>
                                        <p:cTn id="34" dur="1000">
                                          <p:stCondLst>
                                            <p:cond delay="0"/>
                                          </p:stCondLst>
                                        </p:cTn>
                                        <p:tgtEl>
                                          <p:spTgt spid="104452">
                                            <p:txEl>
                                              <p:pRg st="4" end="4"/>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par>
                          <p:cTn id="35" fill="hold" nodeType="afterGroup">
                            <p:stCondLst>
                              <p:cond delay="1000"/>
                            </p:stCondLst>
                            <p:childTnLst>
                              <p:par>
                                <p:cTn id="36" presetID="11" presetClass="entr" presetSubtype="0" fill="hold" nodeType="afterEffect">
                                  <p:stCondLst>
                                    <p:cond delay="500"/>
                                  </p:stCondLst>
                                  <p:childTnLst>
                                    <p:set>
                                      <p:cBhvr>
                                        <p:cTn id="37" dur="1000">
                                          <p:stCondLst>
                                            <p:cond delay="0"/>
                                          </p:stCondLst>
                                        </p:cTn>
                                        <p:tgtEl>
                                          <p:spTgt spid="104452">
                                            <p:txEl>
                                              <p:pRg st="3" end="3"/>
                                            </p:txEl>
                                          </p:spTgt>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rumroll.wav"/>
                                        </p:tgtEl>
                                      </p:cMediaNode>
                                    </p:audio>
                                  </p:subTnLst>
                                </p:cTn>
                              </p:par>
                            </p:childTnLst>
                          </p:cTn>
                        </p:par>
                        <p:par>
                          <p:cTn id="38" fill="hold">
                            <p:stCondLst>
                              <p:cond delay="2500"/>
                            </p:stCondLst>
                            <p:childTnLst>
                              <p:par>
                                <p:cTn id="39" presetID="11" presetClass="entr" presetSubtype="0" fill="hold" nodeType="afterEffect">
                                  <p:stCondLst>
                                    <p:cond delay="500"/>
                                  </p:stCondLst>
                                  <p:childTnLst>
                                    <p:set>
                                      <p:cBhvr>
                                        <p:cTn id="40" dur="1000">
                                          <p:stCondLst>
                                            <p:cond delay="0"/>
                                          </p:stCondLst>
                                        </p:cTn>
                                        <p:tgtEl>
                                          <p:spTgt spid="104452">
                                            <p:txEl>
                                              <p:pRg st="4" end="4"/>
                                            </p:txEl>
                                          </p:spTgt>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rumroll.wav"/>
                                        </p:tgtEl>
                                      </p:cMediaNode>
                                    </p:audio>
                                  </p:subTnLst>
                                </p:cTn>
                              </p:par>
                            </p:childTnLst>
                          </p:cTn>
                        </p:par>
                        <p:par>
                          <p:cTn id="41" fill="hold" nodeType="afterGroup">
                            <p:stCondLst>
                              <p:cond delay="4000"/>
                            </p:stCondLst>
                            <p:childTnLst>
                              <p:par>
                                <p:cTn id="42" presetID="11" presetClass="entr" presetSubtype="0" fill="hold" nodeType="afterEffect">
                                  <p:stCondLst>
                                    <p:cond delay="500"/>
                                  </p:stCondLst>
                                  <p:childTnLst>
                                    <p:set>
                                      <p:cBhvr>
                                        <p:cTn id="43" dur="1000">
                                          <p:stCondLst>
                                            <p:cond delay="0"/>
                                          </p:stCondLst>
                                        </p:cTn>
                                        <p:tgtEl>
                                          <p:spTgt spid="104452">
                                            <p:txEl>
                                              <p:pRg st="3" end="3"/>
                                            </p:txEl>
                                          </p:spTgt>
                                        </p:tgtEl>
                                        <p:attrNameLst>
                                          <p:attrName>style.visibility</p:attrName>
                                        </p:attrNameLst>
                                      </p:cBhvr>
                                      <p:to>
                                        <p:strVal val="visible"/>
                                      </p:to>
                                    </p:set>
                                  </p:childTnLst>
                                  <p:subTnLst>
                                    <p:audio>
                                      <p:cMediaNode vol="100000">
                                        <p:cTn display="0" masterRel="sameClick">
                                          <p:stCondLst>
                                            <p:cond evt="begin" delay="0">
                                              <p:tn val="42"/>
                                            </p:cond>
                                          </p:stCondLst>
                                          <p:endCondLst>
                                            <p:cond evt="onStopAudio" delay="0">
                                              <p:tgtEl>
                                                <p:sldTgt/>
                                              </p:tgtEl>
                                            </p:cond>
                                          </p:endCondLst>
                                        </p:cTn>
                                        <p:tgtEl>
                                          <p:sndTgt r:embed="rId5" name="bomb.wav"/>
                                        </p:tgtEl>
                                      </p:cMediaNode>
                                    </p:audio>
                                  </p:subTnLst>
                                </p:cTn>
                              </p:par>
                            </p:childTnLst>
                          </p:cTn>
                        </p:par>
                        <p:par>
                          <p:cTn id="44" fill="hold">
                            <p:stCondLst>
                              <p:cond delay="5500"/>
                            </p:stCondLst>
                            <p:childTnLst>
                              <p:par>
                                <p:cTn id="45" presetID="11" presetClass="entr" presetSubtype="0" fill="hold" nodeType="afterEffect">
                                  <p:stCondLst>
                                    <p:cond delay="500"/>
                                  </p:stCondLst>
                                  <p:childTnLst>
                                    <p:set>
                                      <p:cBhvr>
                                        <p:cTn id="46" dur="1000">
                                          <p:stCondLst>
                                            <p:cond delay="0"/>
                                          </p:stCondLst>
                                        </p:cTn>
                                        <p:tgtEl>
                                          <p:spTgt spid="104452">
                                            <p:txEl>
                                              <p:pRg st="4" end="4"/>
                                            </p:txEl>
                                          </p:spTgt>
                                        </p:tgtEl>
                                        <p:attrNameLst>
                                          <p:attrName>style.visibility</p:attrName>
                                        </p:attrNameLst>
                                      </p:cBhvr>
                                      <p:to>
                                        <p:strVal val="visible"/>
                                      </p:to>
                                    </p:set>
                                  </p:childTnLst>
                                  <p:subTnLst>
                                    <p:audio>
                                      <p:cMediaNode vol="100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par>
                          <p:cTn id="47" fill="hold" nodeType="afterGroup">
                            <p:stCondLst>
                              <p:cond delay="7000"/>
                            </p:stCondLst>
                            <p:childTnLst>
                              <p:par>
                                <p:cTn id="48" presetID="9" presetClass="entr" presetSubtype="0" fill="hold" nodeType="afterEffect">
                                  <p:stCondLst>
                                    <p:cond delay="500"/>
                                  </p:stCondLst>
                                  <p:childTnLst>
                                    <p:set>
                                      <p:cBhvr>
                                        <p:cTn id="49" dur="1" fill="hold">
                                          <p:stCondLst>
                                            <p:cond delay="0"/>
                                          </p:stCondLst>
                                        </p:cTn>
                                        <p:tgtEl>
                                          <p:spTgt spid="104452">
                                            <p:txEl>
                                              <p:pRg st="3" end="3"/>
                                            </p:txEl>
                                          </p:spTgt>
                                        </p:tgtEl>
                                        <p:attrNameLst>
                                          <p:attrName>style.visibility</p:attrName>
                                        </p:attrNameLst>
                                      </p:cBhvr>
                                      <p:to>
                                        <p:strVal val="visible"/>
                                      </p:to>
                                    </p:set>
                                    <p:animEffect transition="in" filter="dissolve">
                                      <p:cBhvr>
                                        <p:cTn id="50" dur="500"/>
                                        <p:tgtEl>
                                          <p:spTgt spid="104452">
                                            <p:txEl>
                                              <p:pRg st="3" end="3"/>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5" name="bomb.wav"/>
                                        </p:tgtEl>
                                      </p:cMediaNode>
                                    </p:audio>
                                  </p:subTnLst>
                                </p:cTn>
                              </p:par>
                            </p:childTnLst>
                          </p:cTn>
                        </p:par>
                        <p:par>
                          <p:cTn id="51" fill="hold">
                            <p:stCondLst>
                              <p:cond delay="8000"/>
                            </p:stCondLst>
                            <p:childTnLst>
                              <p:par>
                                <p:cTn id="52" presetID="9" presetClass="entr" presetSubtype="0" fill="hold" nodeType="afterEffect">
                                  <p:stCondLst>
                                    <p:cond delay="500"/>
                                  </p:stCondLst>
                                  <p:childTnLst>
                                    <p:set>
                                      <p:cBhvr>
                                        <p:cTn id="53" dur="1" fill="hold">
                                          <p:stCondLst>
                                            <p:cond delay="0"/>
                                          </p:stCondLst>
                                        </p:cTn>
                                        <p:tgtEl>
                                          <p:spTgt spid="104452">
                                            <p:txEl>
                                              <p:pRg st="4" end="4"/>
                                            </p:txEl>
                                          </p:spTgt>
                                        </p:tgtEl>
                                        <p:attrNameLst>
                                          <p:attrName>style.visibility</p:attrName>
                                        </p:attrNameLst>
                                      </p:cBhvr>
                                      <p:to>
                                        <p:strVal val="visible"/>
                                      </p:to>
                                    </p:set>
                                    <p:animEffect transition="in" filter="dissolve">
                                      <p:cBhvr>
                                        <p:cTn id="54" dur="500"/>
                                        <p:tgtEl>
                                          <p:spTgt spid="104452">
                                            <p:txEl>
                                              <p:pRg st="4" end="4"/>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5" name="bomb.wav"/>
                                        </p:tgtEl>
                                      </p:cMediaNode>
                                    </p:audio>
                                  </p:subTnLst>
                                </p:cTn>
                              </p:par>
                            </p:childTnLst>
                          </p:cTn>
                        </p:par>
                        <p:par>
                          <p:cTn id="55" fill="hold" nodeType="afterGroup">
                            <p:stCondLst>
                              <p:cond delay="9000"/>
                            </p:stCondLst>
                            <p:childTnLst>
                              <p:par>
                                <p:cTn id="56" presetID="9" presetClass="entr" presetSubtype="0" fill="hold" nodeType="afterEffect">
                                  <p:stCondLst>
                                    <p:cond delay="0"/>
                                  </p:stCondLst>
                                  <p:childTnLst>
                                    <p:set>
                                      <p:cBhvr>
                                        <p:cTn id="57" dur="1" fill="hold">
                                          <p:stCondLst>
                                            <p:cond delay="0"/>
                                          </p:stCondLst>
                                        </p:cTn>
                                        <p:tgtEl>
                                          <p:spTgt spid="104452">
                                            <p:txEl>
                                              <p:pRg st="3" end="3"/>
                                            </p:txEl>
                                          </p:spTgt>
                                        </p:tgtEl>
                                        <p:attrNameLst>
                                          <p:attrName>style.visibility</p:attrName>
                                        </p:attrNameLst>
                                      </p:cBhvr>
                                      <p:to>
                                        <p:strVal val="visible"/>
                                      </p:to>
                                    </p:set>
                                    <p:animEffect transition="in" filter="dissolve">
                                      <p:cBhvr>
                                        <p:cTn id="58" dur="500"/>
                                        <p:tgtEl>
                                          <p:spTgt spid="104452">
                                            <p:txEl>
                                              <p:pRg st="3" end="3"/>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childTnLst>
                          </p:cTn>
                        </p:par>
                        <p:par>
                          <p:cTn id="59" fill="hold">
                            <p:stCondLst>
                              <p:cond delay="9500"/>
                            </p:stCondLst>
                            <p:childTnLst>
                              <p:par>
                                <p:cTn id="60" presetID="9" presetClass="entr" presetSubtype="0" fill="hold" nodeType="afterEffect">
                                  <p:stCondLst>
                                    <p:cond delay="0"/>
                                  </p:stCondLst>
                                  <p:childTnLst>
                                    <p:set>
                                      <p:cBhvr>
                                        <p:cTn id="61" dur="1" fill="hold">
                                          <p:stCondLst>
                                            <p:cond delay="0"/>
                                          </p:stCondLst>
                                        </p:cTn>
                                        <p:tgtEl>
                                          <p:spTgt spid="104452">
                                            <p:txEl>
                                              <p:pRg st="4" end="4"/>
                                            </p:txEl>
                                          </p:spTgt>
                                        </p:tgtEl>
                                        <p:attrNameLst>
                                          <p:attrName>style.visibility</p:attrName>
                                        </p:attrNameLst>
                                      </p:cBhvr>
                                      <p:to>
                                        <p:strVal val="visible"/>
                                      </p:to>
                                    </p:set>
                                    <p:animEffect transition="in" filter="dissolve">
                                      <p:cBhvr>
                                        <p:cTn id="62" dur="500"/>
                                        <p:tgtEl>
                                          <p:spTgt spid="104452">
                                            <p:txEl>
                                              <p:pRg st="4" end="4"/>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6" name="applause.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04454">
                                            <p:bg/>
                                          </p:spTgt>
                                        </p:tgtEl>
                                        <p:attrNameLst>
                                          <p:attrName>style.visibility</p:attrName>
                                        </p:attrNameLst>
                                      </p:cBhvr>
                                      <p:to>
                                        <p:strVal val="visible"/>
                                      </p:to>
                                    </p:set>
                                    <p:animEffect transition="in" filter="dissolve">
                                      <p:cBhvr>
                                        <p:cTn id="67" dur="500"/>
                                        <p:tgtEl>
                                          <p:spTgt spid="104454">
                                            <p:bg/>
                                          </p:spTgt>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04454">
                                            <p:txEl>
                                              <p:pRg st="0" end="0"/>
                                            </p:txEl>
                                          </p:spTgt>
                                        </p:tgtEl>
                                        <p:attrNameLst>
                                          <p:attrName>style.visibility</p:attrName>
                                        </p:attrNameLst>
                                      </p:cBhvr>
                                      <p:to>
                                        <p:strVal val="visible"/>
                                      </p:to>
                                    </p:set>
                                    <p:animEffect transition="in" filter="dissolve">
                                      <p:cBhvr>
                                        <p:cTn id="70" dur="500"/>
                                        <p:tgtEl>
                                          <p:spTgt spid="104454">
                                            <p:txEl>
                                              <p:pRg st="0" end="0"/>
                                            </p:txEl>
                                          </p:spTgt>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04454">
                                            <p:txEl>
                                              <p:pRg st="1" end="1"/>
                                            </p:txEl>
                                          </p:spTgt>
                                        </p:tgtEl>
                                        <p:attrNameLst>
                                          <p:attrName>style.visibility</p:attrName>
                                        </p:attrNameLst>
                                      </p:cBhvr>
                                      <p:to>
                                        <p:strVal val="visible"/>
                                      </p:to>
                                    </p:set>
                                    <p:animEffect transition="in" filter="dissolve">
                                      <p:cBhvr>
                                        <p:cTn id="73" dur="500"/>
                                        <p:tgtEl>
                                          <p:spTgt spid="104454">
                                            <p:txEl>
                                              <p:pRg st="1" end="1"/>
                                            </p:txEl>
                                          </p:spTgt>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04454">
                                            <p:txEl>
                                              <p:pRg st="2" end="2"/>
                                            </p:txEl>
                                          </p:spTgt>
                                        </p:tgtEl>
                                        <p:attrNameLst>
                                          <p:attrName>style.visibility</p:attrName>
                                        </p:attrNameLst>
                                      </p:cBhvr>
                                      <p:to>
                                        <p:strVal val="visible"/>
                                      </p:to>
                                    </p:set>
                                    <p:animEffect transition="in" filter="dissolve">
                                      <p:cBhvr>
                                        <p:cTn id="76" dur="500"/>
                                        <p:tgtEl>
                                          <p:spTgt spid="104454">
                                            <p:txEl>
                                              <p:pRg st="2" end="2"/>
                                            </p:txEl>
                                          </p:spTgt>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04454">
                                            <p:txEl>
                                              <p:pRg st="3" end="3"/>
                                            </p:txEl>
                                          </p:spTgt>
                                        </p:tgtEl>
                                        <p:attrNameLst>
                                          <p:attrName>style.visibility</p:attrName>
                                        </p:attrNameLst>
                                      </p:cBhvr>
                                      <p:to>
                                        <p:strVal val="visible"/>
                                      </p:to>
                                    </p:set>
                                    <p:animEffect transition="in" filter="dissolve">
                                      <p:cBhvr>
                                        <p:cTn id="79" dur="500"/>
                                        <p:tgtEl>
                                          <p:spTgt spid="104454">
                                            <p:txEl>
                                              <p:pRg st="3" end="3"/>
                                            </p:txEl>
                                          </p:spTgt>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04454">
                                            <p:txEl>
                                              <p:pRg st="4" end="4"/>
                                            </p:txEl>
                                          </p:spTgt>
                                        </p:tgtEl>
                                        <p:attrNameLst>
                                          <p:attrName>style.visibility</p:attrName>
                                        </p:attrNameLst>
                                      </p:cBhvr>
                                      <p:to>
                                        <p:strVal val="visible"/>
                                      </p:to>
                                    </p:set>
                                    <p:animEffect transition="in" filter="dissolve">
                                      <p:cBhvr>
                                        <p:cTn id="82" dur="500"/>
                                        <p:tgtEl>
                                          <p:spTgt spid="104454">
                                            <p:txEl>
                                              <p:pRg st="4" end="4"/>
                                            </p:txEl>
                                          </p:spTgt>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04454">
                                            <p:txEl>
                                              <p:pRg st="5" end="5"/>
                                            </p:txEl>
                                          </p:spTgt>
                                        </p:tgtEl>
                                        <p:attrNameLst>
                                          <p:attrName>style.visibility</p:attrName>
                                        </p:attrNameLst>
                                      </p:cBhvr>
                                      <p:to>
                                        <p:strVal val="visible"/>
                                      </p:to>
                                    </p:set>
                                    <p:animEffect transition="in" filter="dissolve">
                                      <p:cBhvr>
                                        <p:cTn id="85" dur="500"/>
                                        <p:tgtEl>
                                          <p:spTgt spid="104454">
                                            <p:txEl>
                                              <p:pRg st="5" end="5"/>
                                            </p:txEl>
                                          </p:spTgt>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04454">
                                            <p:txEl>
                                              <p:pRg st="6" end="6"/>
                                            </p:txEl>
                                          </p:spTgt>
                                        </p:tgtEl>
                                        <p:attrNameLst>
                                          <p:attrName>style.visibility</p:attrName>
                                        </p:attrNameLst>
                                      </p:cBhvr>
                                      <p:to>
                                        <p:strVal val="visible"/>
                                      </p:to>
                                    </p:set>
                                    <p:animEffect transition="in" filter="dissolve">
                                      <p:cBhvr>
                                        <p:cTn id="88" dur="500"/>
                                        <p:tgtEl>
                                          <p:spTgt spid="104454">
                                            <p:txEl>
                                              <p:pRg st="6" end="6"/>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104455">
                                            <p:bg/>
                                          </p:spTgt>
                                        </p:tgtEl>
                                        <p:attrNameLst>
                                          <p:attrName>style.visibility</p:attrName>
                                        </p:attrNameLst>
                                      </p:cBhvr>
                                      <p:to>
                                        <p:strVal val="visible"/>
                                      </p:to>
                                    </p:set>
                                    <p:animEffect transition="in" filter="dissolve">
                                      <p:cBhvr>
                                        <p:cTn id="93" dur="500"/>
                                        <p:tgtEl>
                                          <p:spTgt spid="104455">
                                            <p:bg/>
                                          </p:spTgt>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104455">
                                            <p:txEl>
                                              <p:pRg st="0" end="0"/>
                                            </p:txEl>
                                          </p:spTgt>
                                        </p:tgtEl>
                                        <p:attrNameLst>
                                          <p:attrName>style.visibility</p:attrName>
                                        </p:attrNameLst>
                                      </p:cBhvr>
                                      <p:to>
                                        <p:strVal val="visible"/>
                                      </p:to>
                                    </p:set>
                                    <p:animEffect transition="in" filter="dissolve">
                                      <p:cBhvr>
                                        <p:cTn id="96" dur="500"/>
                                        <p:tgtEl>
                                          <p:spTgt spid="104455">
                                            <p:txEl>
                                              <p:pRg st="0" end="0"/>
                                            </p:txEl>
                                          </p:spTgt>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104455">
                                            <p:txEl>
                                              <p:pRg st="1" end="1"/>
                                            </p:txEl>
                                          </p:spTgt>
                                        </p:tgtEl>
                                        <p:attrNameLst>
                                          <p:attrName>style.visibility</p:attrName>
                                        </p:attrNameLst>
                                      </p:cBhvr>
                                      <p:to>
                                        <p:strVal val="visible"/>
                                      </p:to>
                                    </p:set>
                                    <p:animEffect transition="in" filter="dissolve">
                                      <p:cBhvr>
                                        <p:cTn id="99" dur="500"/>
                                        <p:tgtEl>
                                          <p:spTgt spid="104455">
                                            <p:txEl>
                                              <p:pRg st="1" end="1"/>
                                            </p:txEl>
                                          </p:spTgt>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104455">
                                            <p:txEl>
                                              <p:pRg st="2" end="2"/>
                                            </p:txEl>
                                          </p:spTgt>
                                        </p:tgtEl>
                                        <p:attrNameLst>
                                          <p:attrName>style.visibility</p:attrName>
                                        </p:attrNameLst>
                                      </p:cBhvr>
                                      <p:to>
                                        <p:strVal val="visible"/>
                                      </p:to>
                                    </p:set>
                                    <p:animEffect transition="in" filter="dissolve">
                                      <p:cBhvr>
                                        <p:cTn id="102" dur="500"/>
                                        <p:tgtEl>
                                          <p:spTgt spid="104455">
                                            <p:txEl>
                                              <p:pRg st="2" end="2"/>
                                            </p:txEl>
                                          </p:spTgt>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104455">
                                            <p:txEl>
                                              <p:pRg st="3" end="3"/>
                                            </p:txEl>
                                          </p:spTgt>
                                        </p:tgtEl>
                                        <p:attrNameLst>
                                          <p:attrName>style.visibility</p:attrName>
                                        </p:attrNameLst>
                                      </p:cBhvr>
                                      <p:to>
                                        <p:strVal val="visible"/>
                                      </p:to>
                                    </p:set>
                                    <p:animEffect transition="in" filter="dissolve">
                                      <p:cBhvr>
                                        <p:cTn id="105" dur="500"/>
                                        <p:tgtEl>
                                          <p:spTgt spid="104455">
                                            <p:txEl>
                                              <p:pRg st="3" end="3"/>
                                            </p:txEl>
                                          </p:spTgt>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104455">
                                            <p:txEl>
                                              <p:pRg st="4" end="4"/>
                                            </p:txEl>
                                          </p:spTgt>
                                        </p:tgtEl>
                                        <p:attrNameLst>
                                          <p:attrName>style.visibility</p:attrName>
                                        </p:attrNameLst>
                                      </p:cBhvr>
                                      <p:to>
                                        <p:strVal val="visible"/>
                                      </p:to>
                                    </p:set>
                                    <p:animEffect transition="in" filter="dissolve">
                                      <p:cBhvr>
                                        <p:cTn id="108" dur="500"/>
                                        <p:tgtEl>
                                          <p:spTgt spid="104455">
                                            <p:txEl>
                                              <p:pRg st="4" end="4"/>
                                            </p:txEl>
                                          </p:spTgt>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9" presetClass="exit" presetSubtype="0" fill="hold" grpId="1" nodeType="clickEffect">
                                  <p:stCondLst>
                                    <p:cond delay="0"/>
                                  </p:stCondLst>
                                  <p:childTnLst>
                                    <p:animEffect transition="out" filter="dissolve">
                                      <p:cBhvr>
                                        <p:cTn id="112" dur="500"/>
                                        <p:tgtEl>
                                          <p:spTgt spid="104455">
                                            <p:txEl>
                                              <p:pRg st="0" end="0"/>
                                            </p:txEl>
                                          </p:spTgt>
                                        </p:tgtEl>
                                      </p:cBhvr>
                                    </p:animEffect>
                                    <p:set>
                                      <p:cBhvr>
                                        <p:cTn id="113" dur="1" fill="hold">
                                          <p:stCondLst>
                                            <p:cond delay="499"/>
                                          </p:stCondLst>
                                        </p:cTn>
                                        <p:tgtEl>
                                          <p:spTgt spid="104455">
                                            <p:txEl>
                                              <p:pRg st="0" end="0"/>
                                            </p:txEl>
                                          </p:spTgt>
                                        </p:tgtEl>
                                        <p:attrNameLst>
                                          <p:attrName>style.visibility</p:attrName>
                                        </p:attrNameLst>
                                      </p:cBhvr>
                                      <p:to>
                                        <p:strVal val="hidden"/>
                                      </p:to>
                                    </p:set>
                                  </p:childTnLst>
                                </p:cTn>
                              </p:par>
                              <p:par>
                                <p:cTn id="114" presetID="9" presetClass="exit" presetSubtype="0" fill="hold" grpId="1" nodeType="withEffect">
                                  <p:stCondLst>
                                    <p:cond delay="0"/>
                                  </p:stCondLst>
                                  <p:childTnLst>
                                    <p:animEffect transition="out" filter="dissolve">
                                      <p:cBhvr>
                                        <p:cTn id="115" dur="500"/>
                                        <p:tgtEl>
                                          <p:spTgt spid="104455">
                                            <p:txEl>
                                              <p:pRg st="1" end="1"/>
                                            </p:txEl>
                                          </p:spTgt>
                                        </p:tgtEl>
                                      </p:cBhvr>
                                    </p:animEffect>
                                    <p:set>
                                      <p:cBhvr>
                                        <p:cTn id="116" dur="1" fill="hold">
                                          <p:stCondLst>
                                            <p:cond delay="499"/>
                                          </p:stCondLst>
                                        </p:cTn>
                                        <p:tgtEl>
                                          <p:spTgt spid="104455">
                                            <p:txEl>
                                              <p:pRg st="1" end="1"/>
                                            </p:txEl>
                                          </p:spTgt>
                                        </p:tgtEl>
                                        <p:attrNameLst>
                                          <p:attrName>style.visibility</p:attrName>
                                        </p:attrNameLst>
                                      </p:cBhvr>
                                      <p:to>
                                        <p:strVal val="hidden"/>
                                      </p:to>
                                    </p:set>
                                  </p:childTnLst>
                                </p:cTn>
                              </p:par>
                              <p:par>
                                <p:cTn id="117" presetID="9" presetClass="exit" presetSubtype="0" fill="hold" grpId="1" nodeType="withEffect">
                                  <p:stCondLst>
                                    <p:cond delay="0"/>
                                  </p:stCondLst>
                                  <p:childTnLst>
                                    <p:animEffect transition="out" filter="dissolve">
                                      <p:cBhvr>
                                        <p:cTn id="118" dur="500"/>
                                        <p:tgtEl>
                                          <p:spTgt spid="104455">
                                            <p:txEl>
                                              <p:pRg st="2" end="2"/>
                                            </p:txEl>
                                          </p:spTgt>
                                        </p:tgtEl>
                                      </p:cBhvr>
                                    </p:animEffect>
                                    <p:set>
                                      <p:cBhvr>
                                        <p:cTn id="119" dur="1" fill="hold">
                                          <p:stCondLst>
                                            <p:cond delay="499"/>
                                          </p:stCondLst>
                                        </p:cTn>
                                        <p:tgtEl>
                                          <p:spTgt spid="104455">
                                            <p:txEl>
                                              <p:pRg st="2" end="2"/>
                                            </p:txEl>
                                          </p:spTgt>
                                        </p:tgtEl>
                                        <p:attrNameLst>
                                          <p:attrName>style.visibility</p:attrName>
                                        </p:attrNameLst>
                                      </p:cBhvr>
                                      <p:to>
                                        <p:strVal val="hidden"/>
                                      </p:to>
                                    </p:set>
                                  </p:childTnLst>
                                </p:cTn>
                              </p:par>
                              <p:par>
                                <p:cTn id="120" presetID="9" presetClass="exit" presetSubtype="0" fill="hold" grpId="1" nodeType="withEffect">
                                  <p:stCondLst>
                                    <p:cond delay="0"/>
                                  </p:stCondLst>
                                  <p:childTnLst>
                                    <p:animEffect transition="out" filter="dissolve">
                                      <p:cBhvr>
                                        <p:cTn id="121" dur="500"/>
                                        <p:tgtEl>
                                          <p:spTgt spid="104455">
                                            <p:txEl>
                                              <p:pRg st="3" end="3"/>
                                            </p:txEl>
                                          </p:spTgt>
                                        </p:tgtEl>
                                      </p:cBhvr>
                                    </p:animEffect>
                                    <p:set>
                                      <p:cBhvr>
                                        <p:cTn id="122" dur="1" fill="hold">
                                          <p:stCondLst>
                                            <p:cond delay="499"/>
                                          </p:stCondLst>
                                        </p:cTn>
                                        <p:tgtEl>
                                          <p:spTgt spid="104455">
                                            <p:txEl>
                                              <p:pRg st="3" end="3"/>
                                            </p:txEl>
                                          </p:spTgt>
                                        </p:tgtEl>
                                        <p:attrNameLst>
                                          <p:attrName>style.visibility</p:attrName>
                                        </p:attrNameLst>
                                      </p:cBhvr>
                                      <p:to>
                                        <p:strVal val="hidden"/>
                                      </p:to>
                                    </p:set>
                                  </p:childTnLst>
                                </p:cTn>
                              </p:par>
                              <p:par>
                                <p:cTn id="123" presetID="9" presetClass="exit" presetSubtype="0" fill="hold" grpId="1" nodeType="withEffect">
                                  <p:stCondLst>
                                    <p:cond delay="0"/>
                                  </p:stCondLst>
                                  <p:childTnLst>
                                    <p:animEffect transition="out" filter="dissolve">
                                      <p:cBhvr>
                                        <p:cTn id="124" dur="500"/>
                                        <p:tgtEl>
                                          <p:spTgt spid="104455">
                                            <p:txEl>
                                              <p:pRg st="4" end="4"/>
                                            </p:txEl>
                                          </p:spTgt>
                                        </p:tgtEl>
                                      </p:cBhvr>
                                    </p:animEffect>
                                    <p:set>
                                      <p:cBhvr>
                                        <p:cTn id="125" dur="1" fill="hold">
                                          <p:stCondLst>
                                            <p:cond delay="499"/>
                                          </p:stCondLst>
                                        </p:cTn>
                                        <p:tgtEl>
                                          <p:spTgt spid="104455">
                                            <p:txEl>
                                              <p:pRg st="4" end="4"/>
                                            </p:txEl>
                                          </p:spTgt>
                                        </p:tgtEl>
                                        <p:attrNameLst>
                                          <p:attrName>style.visibility</p:attrName>
                                        </p:attrNameLst>
                                      </p:cBhvr>
                                      <p:to>
                                        <p:strVal val="hidden"/>
                                      </p:to>
                                    </p:set>
                                  </p:childTnLst>
                                </p:cTn>
                              </p:par>
                              <p:par>
                                <p:cTn id="126" presetID="9" presetClass="exit" presetSubtype="0" fill="hold" grpId="1" nodeType="withEffect">
                                  <p:stCondLst>
                                    <p:cond delay="0"/>
                                  </p:stCondLst>
                                  <p:childTnLst>
                                    <p:animEffect transition="out" filter="dissolve">
                                      <p:cBhvr>
                                        <p:cTn id="127" dur="500"/>
                                        <p:tgtEl>
                                          <p:spTgt spid="104455">
                                            <p:bg/>
                                          </p:spTgt>
                                        </p:tgtEl>
                                      </p:cBhvr>
                                    </p:animEffect>
                                    <p:set>
                                      <p:cBhvr>
                                        <p:cTn id="128" dur="1" fill="hold">
                                          <p:stCondLst>
                                            <p:cond delay="499"/>
                                          </p:stCondLst>
                                        </p:cTn>
                                        <p:tgtEl>
                                          <p:spTgt spid="10445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build="allAtOnce" animBg="1"/>
      <p:bldP spid="104455" grpId="0" build="allAtOnce" animBg="1"/>
      <p:bldP spid="104455" grpId="1"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0"/>
          </p:nvPr>
        </p:nvSpPr>
        <p:spPr>
          <a:noFill/>
        </p:spPr>
        <p:txBody>
          <a:bodyPr/>
          <a:lstStyle/>
          <a:p>
            <a:fld id="{482114DA-EB8F-4B0B-95B3-209301270950}" type="slidenum">
              <a:rPr lang="en-GB" smtClean="0"/>
              <a:pPr/>
              <a:t>47</a:t>
            </a:fld>
            <a:endParaRPr lang="en-GB" smtClean="0"/>
          </a:p>
        </p:txBody>
      </p:sp>
      <p:sp>
        <p:nvSpPr>
          <p:cNvPr id="52227" name="Date Placeholder 5"/>
          <p:cNvSpPr>
            <a:spLocks noGrp="1"/>
          </p:cNvSpPr>
          <p:nvPr>
            <p:ph type="dt" sz="quarter" idx="11"/>
          </p:nvPr>
        </p:nvSpPr>
        <p:spPr>
          <a:noFill/>
        </p:spPr>
        <p:txBody>
          <a:bodyPr/>
          <a:lstStyle/>
          <a:p>
            <a:fld id="{50AB791F-7613-4B56-9660-9EECF044B5DE}" type="datetime1">
              <a:rPr lang="en-GB" smtClean="0"/>
              <a:pPr/>
              <a:t>01/02/2018</a:t>
            </a:fld>
            <a:endParaRPr lang="en-GB" smtClean="0"/>
          </a:p>
        </p:txBody>
      </p:sp>
      <p:sp>
        <p:nvSpPr>
          <p:cNvPr id="52228" name="Rectangle 2"/>
          <p:cNvSpPr>
            <a:spLocks noGrp="1" noChangeArrowheads="1"/>
          </p:cNvSpPr>
          <p:nvPr>
            <p:ph type="title"/>
          </p:nvPr>
        </p:nvSpPr>
        <p:spPr/>
        <p:txBody>
          <a:bodyPr/>
          <a:lstStyle/>
          <a:p>
            <a:pPr eaLnBrk="1" hangingPunct="1"/>
            <a:endParaRPr lang="en-US" smtClean="0"/>
          </a:p>
        </p:txBody>
      </p:sp>
      <p:sp>
        <p:nvSpPr>
          <p:cNvPr id="112643" name="Rectangle 3"/>
          <p:cNvSpPr>
            <a:spLocks noGrp="1" noChangeArrowheads="1"/>
          </p:cNvSpPr>
          <p:nvPr>
            <p:ph type="body" sz="half" idx="1"/>
          </p:nvPr>
        </p:nvSpPr>
        <p:spPr>
          <a:xfrm>
            <a:off x="0" y="539750"/>
            <a:ext cx="4591050" cy="1333500"/>
          </a:xfrm>
          <a:solidFill>
            <a:srgbClr val="FFFF99"/>
          </a:solidFill>
          <a:ln>
            <a:solidFill>
              <a:srgbClr val="FF0000"/>
            </a:solidFill>
          </a:ln>
        </p:spPr>
        <p:txBody>
          <a:bodyPr lIns="18000" tIns="10800" rIns="18000" bIns="10800"/>
          <a:lstStyle/>
          <a:p>
            <a:pPr eaLnBrk="1" hangingPunct="1">
              <a:lnSpc>
                <a:spcPct val="90000"/>
              </a:lnSpc>
              <a:spcBef>
                <a:spcPct val="50000"/>
              </a:spcBef>
            </a:pPr>
            <a:r>
              <a:rPr lang="en-GB" sz="1800" smtClean="0">
                <a:solidFill>
                  <a:srgbClr val="FF0000"/>
                </a:solidFill>
              </a:rPr>
              <a:t>FUEL TYPE</a:t>
            </a:r>
            <a:r>
              <a:rPr lang="en-GB" sz="1800" smtClean="0"/>
              <a:t>  -  depleted Uranium or UO</a:t>
            </a:r>
            <a:r>
              <a:rPr lang="en-GB" sz="1800" baseline="-25000" smtClean="0"/>
              <a:t>2 </a:t>
            </a:r>
            <a:r>
              <a:rPr lang="en-GB" sz="1800" smtClean="0"/>
              <a:t> surround PU in centre of core.  All elements clad in stainless steel.  </a:t>
            </a:r>
          </a:p>
          <a:p>
            <a:pPr eaLnBrk="1" hangingPunct="1">
              <a:lnSpc>
                <a:spcPct val="90000"/>
              </a:lnSpc>
              <a:spcBef>
                <a:spcPct val="10000"/>
              </a:spcBef>
            </a:pPr>
            <a:r>
              <a:rPr lang="en-GB" sz="1800" smtClean="0">
                <a:solidFill>
                  <a:srgbClr val="FF0000"/>
                </a:solidFill>
              </a:rPr>
              <a:t>MODERATOR  </a:t>
            </a:r>
            <a:r>
              <a:rPr lang="en-GB" sz="1800" smtClean="0"/>
              <a:t>- NONE</a:t>
            </a:r>
          </a:p>
          <a:p>
            <a:pPr eaLnBrk="1" hangingPunct="1">
              <a:lnSpc>
                <a:spcPct val="90000"/>
              </a:lnSpc>
              <a:spcBef>
                <a:spcPct val="10000"/>
              </a:spcBef>
            </a:pPr>
            <a:r>
              <a:rPr lang="en-GB" sz="1800" smtClean="0"/>
              <a:t> </a:t>
            </a:r>
            <a:r>
              <a:rPr lang="en-GB" sz="1800" smtClean="0">
                <a:solidFill>
                  <a:srgbClr val="FF0000"/>
                </a:solidFill>
              </a:rPr>
              <a:t>COOLANT   </a:t>
            </a:r>
            <a:r>
              <a:rPr lang="en-GB" sz="1800" smtClean="0"/>
              <a:t>     - LIQUID METAL</a:t>
            </a:r>
          </a:p>
        </p:txBody>
      </p:sp>
      <p:sp>
        <p:nvSpPr>
          <p:cNvPr id="112644" name="Rectangle 4"/>
          <p:cNvSpPr>
            <a:spLocks noGrp="1" noChangeArrowheads="1"/>
          </p:cNvSpPr>
          <p:nvPr>
            <p:ph type="body" sz="half" idx="2"/>
          </p:nvPr>
        </p:nvSpPr>
        <p:spPr>
          <a:xfrm>
            <a:off x="4619625" y="517525"/>
            <a:ext cx="4495800" cy="2700338"/>
          </a:xfrm>
          <a:solidFill>
            <a:srgbClr val="CCFFCC"/>
          </a:solidFill>
          <a:ln>
            <a:solidFill>
              <a:srgbClr val="FF0000"/>
            </a:solidFill>
          </a:ln>
        </p:spPr>
        <p:txBody>
          <a:bodyPr lIns="18000" tIns="10800" rIns="18000" bIns="10800"/>
          <a:lstStyle/>
          <a:p>
            <a:pPr eaLnBrk="1" hangingPunct="1">
              <a:lnSpc>
                <a:spcPct val="80000"/>
              </a:lnSpc>
              <a:buFontTx/>
              <a:buNone/>
            </a:pPr>
            <a:r>
              <a:rPr lang="en-GB" sz="1800" smtClean="0">
                <a:solidFill>
                  <a:srgbClr val="0000FF"/>
                </a:solidFill>
              </a:rPr>
              <a:t>ADVANTAGES:-</a:t>
            </a:r>
          </a:p>
          <a:p>
            <a:pPr eaLnBrk="1" hangingPunct="1">
              <a:lnSpc>
                <a:spcPct val="80000"/>
              </a:lnSpc>
            </a:pPr>
            <a:r>
              <a:rPr lang="en-GB" sz="1800" smtClean="0">
                <a:solidFill>
                  <a:srgbClr val="FF0000"/>
                </a:solidFill>
              </a:rPr>
              <a:t>LIQUID METAL COOLANT</a:t>
            </a:r>
            <a:r>
              <a:rPr lang="en-GB" sz="1800" b="0" smtClean="0"/>
              <a:t> </a:t>
            </a:r>
            <a:r>
              <a:rPr lang="en-GB" sz="1800" smtClean="0"/>
              <a:t>- at ATMOSPHERIC PRESSURE.   Will even cool by natural convection in event of pump failure. </a:t>
            </a:r>
          </a:p>
          <a:p>
            <a:pPr eaLnBrk="1" hangingPunct="1">
              <a:lnSpc>
                <a:spcPct val="80000"/>
              </a:lnSpc>
            </a:pPr>
            <a:r>
              <a:rPr lang="en-GB" sz="1800" smtClean="0">
                <a:solidFill>
                  <a:srgbClr val="FF0000"/>
                </a:solidFill>
              </a:rPr>
              <a:t>BREEDS FISSILE MATERIAL</a:t>
            </a:r>
            <a:r>
              <a:rPr lang="en-GB" sz="1800" b="0" smtClean="0"/>
              <a:t> </a:t>
            </a:r>
            <a:r>
              <a:rPr lang="en-GB" sz="1800" smtClean="0"/>
              <a:t>from non-fissile 238U – increases resource base 50+ times.</a:t>
            </a:r>
          </a:p>
          <a:p>
            <a:pPr eaLnBrk="1" hangingPunct="1">
              <a:lnSpc>
                <a:spcPct val="80000"/>
              </a:lnSpc>
            </a:pPr>
            <a:r>
              <a:rPr lang="en-GB" sz="1800" smtClean="0">
                <a:solidFill>
                  <a:srgbClr val="FF0000"/>
                </a:solidFill>
              </a:rPr>
              <a:t>HIGH EFFICIENCY</a:t>
            </a:r>
            <a:r>
              <a:rPr lang="en-GB" sz="1800" b="0" smtClean="0"/>
              <a:t> </a:t>
            </a:r>
            <a:r>
              <a:rPr lang="en-GB" sz="1800" smtClean="0"/>
              <a:t>(~ 40%)</a:t>
            </a:r>
            <a:r>
              <a:rPr lang="en-GB" sz="1800" b="0" smtClean="0"/>
              <a:t> </a:t>
            </a:r>
          </a:p>
          <a:p>
            <a:pPr eaLnBrk="1" hangingPunct="1">
              <a:lnSpc>
                <a:spcPct val="80000"/>
              </a:lnSpc>
            </a:pPr>
            <a:r>
              <a:rPr lang="en-GB" sz="1800" smtClean="0">
                <a:solidFill>
                  <a:srgbClr val="FF0000"/>
                </a:solidFill>
              </a:rPr>
              <a:t>VERTICAL CONTROL RODS</a:t>
            </a:r>
            <a:r>
              <a:rPr lang="en-GB" sz="1800" smtClean="0"/>
              <a:t> drop by GRAVITY    in fault conditions.      </a:t>
            </a:r>
            <a:endParaRPr lang="en-GB" sz="1400" smtClean="0">
              <a:solidFill>
                <a:srgbClr val="FF0000"/>
              </a:solidFill>
            </a:endParaRPr>
          </a:p>
        </p:txBody>
      </p:sp>
      <p:sp>
        <p:nvSpPr>
          <p:cNvPr id="52231" name="Rectangle 5"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FAST BREEDER REACTORS (FBR or LMFBR)</a:t>
            </a:r>
            <a:r>
              <a:rPr lang="en-GB" sz="2800" b="1">
                <a:solidFill>
                  <a:schemeClr val="tx2"/>
                </a:solidFill>
                <a:latin typeface="Times New Roman" pitchFamily="18" charset="0"/>
              </a:rPr>
              <a:t> </a:t>
            </a:r>
            <a:endParaRPr lang="en-GB" sz="2800" b="1">
              <a:solidFill>
                <a:srgbClr val="FF0000"/>
              </a:solidFill>
              <a:latin typeface="Times New Roman" pitchFamily="18" charset="0"/>
            </a:endParaRPr>
          </a:p>
        </p:txBody>
      </p:sp>
      <p:sp>
        <p:nvSpPr>
          <p:cNvPr id="112647" name="Rectangle 7"/>
          <p:cNvSpPr>
            <a:spLocks noChangeArrowheads="1"/>
          </p:cNvSpPr>
          <p:nvPr/>
        </p:nvSpPr>
        <p:spPr bwMode="auto">
          <a:xfrm>
            <a:off x="0" y="1911350"/>
            <a:ext cx="4597400" cy="3211513"/>
          </a:xfrm>
          <a:prstGeom prst="rect">
            <a:avLst/>
          </a:prstGeom>
          <a:solidFill>
            <a:schemeClr val="accent1"/>
          </a:solidFill>
          <a:ln w="9525">
            <a:solidFill>
              <a:srgbClr val="FF0000"/>
            </a:solidFill>
            <a:miter lim="800000"/>
            <a:headEnd/>
            <a:tailEnd/>
          </a:ln>
        </p:spPr>
        <p:txBody>
          <a:bodyPr lIns="18000" tIns="10800" rIns="18000" bIns="10800"/>
          <a:lstStyle/>
          <a:p>
            <a:pPr marL="342900" indent="-342900" algn="l">
              <a:lnSpc>
                <a:spcPct val="80000"/>
              </a:lnSpc>
              <a:spcBef>
                <a:spcPct val="20000"/>
              </a:spcBef>
            </a:pPr>
            <a:r>
              <a:rPr lang="en-GB" sz="2000" b="1">
                <a:solidFill>
                  <a:srgbClr val="0000FF"/>
                </a:solidFill>
                <a:latin typeface="Times New Roman" pitchFamily="18" charset="0"/>
              </a:rPr>
              <a:t>DISADVANTAGES:-</a:t>
            </a:r>
          </a:p>
          <a:p>
            <a:pPr marL="342900" indent="-342900" algn="l">
              <a:spcBef>
                <a:spcPct val="20000"/>
              </a:spcBef>
              <a:buFontTx/>
              <a:buChar char="•"/>
            </a:pPr>
            <a:r>
              <a:rPr lang="en-GB" b="1">
                <a:solidFill>
                  <a:srgbClr val="FF0000"/>
                </a:solidFill>
                <a:latin typeface="Times New Roman" pitchFamily="18" charset="0"/>
              </a:rPr>
              <a:t>DEPLETED URANIUM FUEL ELEMENTS MUST BE REPROCESSED</a:t>
            </a:r>
            <a:r>
              <a:rPr lang="en-GB" b="1">
                <a:latin typeface="Times New Roman" pitchFamily="18" charset="0"/>
              </a:rPr>
              <a:t> to recover PLUTONIUM and sustain the breeding of more plutonium for future use.              </a:t>
            </a:r>
          </a:p>
          <a:p>
            <a:pPr marL="342900" indent="-342900" algn="l">
              <a:spcBef>
                <a:spcPct val="20000"/>
              </a:spcBef>
              <a:buFontTx/>
              <a:buChar char="•"/>
            </a:pPr>
            <a:r>
              <a:rPr lang="en-GB" b="1">
                <a:solidFill>
                  <a:srgbClr val="FF0000"/>
                </a:solidFill>
                <a:latin typeface="Times New Roman" pitchFamily="18" charset="0"/>
              </a:rPr>
              <a:t>CURRENT DESIGNS have SECONDARY SODIUM CIRCUIT</a:t>
            </a:r>
          </a:p>
          <a:p>
            <a:pPr marL="342900" indent="-342900" algn="l">
              <a:spcBef>
                <a:spcPct val="20000"/>
              </a:spcBef>
              <a:buFontTx/>
              <a:buChar char="•"/>
            </a:pPr>
            <a:r>
              <a:rPr lang="en-GB" b="1">
                <a:solidFill>
                  <a:srgbClr val="FF0000"/>
                </a:solidFill>
                <a:latin typeface="Times New Roman" pitchFamily="18" charset="0"/>
              </a:rPr>
              <a:t>WATER/SODIM HEAT EXCHANGER</a:t>
            </a:r>
            <a:r>
              <a:rPr lang="en-GB" b="1">
                <a:latin typeface="Times New Roman" pitchFamily="18" charset="0"/>
              </a:rPr>
              <a:t>.    If water and sodium mix a significant CHEMICAL explosion may occur which might cause damage to reactor itself</a:t>
            </a:r>
            <a:r>
              <a:rPr lang="en-GB">
                <a:latin typeface="Times New Roman" pitchFamily="18" charset="0"/>
              </a:rPr>
              <a:t>.</a:t>
            </a:r>
          </a:p>
        </p:txBody>
      </p:sp>
      <p:sp>
        <p:nvSpPr>
          <p:cNvPr id="112648" name="Rectangle 8"/>
          <p:cNvSpPr>
            <a:spLocks noChangeArrowheads="1"/>
          </p:cNvSpPr>
          <p:nvPr/>
        </p:nvSpPr>
        <p:spPr bwMode="auto">
          <a:xfrm>
            <a:off x="0" y="5567363"/>
            <a:ext cx="4597400" cy="1290637"/>
          </a:xfrm>
          <a:prstGeom prst="rect">
            <a:avLst/>
          </a:prstGeom>
          <a:solidFill>
            <a:srgbClr val="FFCCFF"/>
          </a:solidFill>
          <a:ln w="9525">
            <a:solidFill>
              <a:srgbClr val="FF0000"/>
            </a:solidFill>
            <a:miter lim="800000"/>
            <a:headEnd/>
            <a:tailEnd/>
          </a:ln>
        </p:spPr>
        <p:txBody>
          <a:bodyPr lIns="18000" tIns="10800" rIns="18000" bIns="10800"/>
          <a:lstStyle/>
          <a:p>
            <a:pPr marL="342900" indent="-342900" algn="l">
              <a:lnSpc>
                <a:spcPct val="80000"/>
              </a:lnSpc>
              <a:spcBef>
                <a:spcPct val="20000"/>
              </a:spcBef>
            </a:pPr>
            <a:r>
              <a:rPr lang="en-GB" sz="2000" b="1">
                <a:solidFill>
                  <a:srgbClr val="0000FF"/>
                </a:solidFill>
                <a:latin typeface="Times New Roman" pitchFamily="18" charset="0"/>
              </a:rPr>
              <a:t>OTHER FACTORS:-</a:t>
            </a:r>
          </a:p>
          <a:p>
            <a:pPr marL="342900" indent="-342900" algn="l">
              <a:lnSpc>
                <a:spcPct val="90000"/>
              </a:lnSpc>
              <a:buFontTx/>
              <a:buChar char="•"/>
            </a:pPr>
            <a:r>
              <a:rPr lang="en-GB" b="1">
                <a:solidFill>
                  <a:srgbClr val="FF0000"/>
                </a:solidFill>
                <a:latin typeface="Times New Roman" pitchFamily="18" charset="0"/>
              </a:rPr>
              <a:t>VERY HIGH POWER DENSITY</a:t>
            </a:r>
            <a:r>
              <a:rPr lang="en-GB" b="1">
                <a:latin typeface="Times New Roman" pitchFamily="18" charset="0"/>
              </a:rPr>
              <a:t> -  600 MW/m</a:t>
            </a:r>
            <a:r>
              <a:rPr lang="en-GB" b="1" baseline="30000">
                <a:latin typeface="Times New Roman" pitchFamily="18" charset="0"/>
              </a:rPr>
              <a:t>3</a:t>
            </a:r>
            <a:r>
              <a:rPr lang="en-GB" b="1">
                <a:latin typeface="Times New Roman" pitchFamily="18" charset="0"/>
              </a:rPr>
              <a:t> but rise in temperature in fault conditions limited by natural circulation of sodium. </a:t>
            </a:r>
            <a:endParaRPr lang="en-GB" sz="2800" b="1">
              <a:latin typeface="Times New Roman" pitchFamily="18" charset="0"/>
            </a:endParaRPr>
          </a:p>
        </p:txBody>
      </p:sp>
      <p:pic>
        <p:nvPicPr>
          <p:cNvPr id="52234" name="Picture 9"/>
          <p:cNvPicPr>
            <a:picLocks noChangeAspect="1" noChangeArrowheads="1"/>
          </p:cNvPicPr>
          <p:nvPr/>
        </p:nvPicPr>
        <p:blipFill>
          <a:blip r:embed="rId4" cstate="print"/>
          <a:srcRect/>
          <a:stretch>
            <a:fillRect/>
          </a:stretch>
        </p:blipFill>
        <p:spPr bwMode="auto">
          <a:xfrm>
            <a:off x="4602163" y="3271838"/>
            <a:ext cx="4541837" cy="3586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dissolve">
                                      <p:cBhvr>
                                        <p:cTn id="7" dur="500"/>
                                        <p:tgtEl>
                                          <p:spTgt spid="11264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2643">
                                            <p:txEl>
                                              <p:pRg st="1" end="1"/>
                                            </p:txEl>
                                          </p:spTgt>
                                        </p:tgtEl>
                                        <p:attrNameLst>
                                          <p:attrName>style.visibility</p:attrName>
                                        </p:attrNameLst>
                                      </p:cBhvr>
                                      <p:to>
                                        <p:strVal val="visible"/>
                                      </p:to>
                                    </p:set>
                                    <p:animEffect transition="in" filter="dissolve">
                                      <p:cBhvr>
                                        <p:cTn id="10" dur="500"/>
                                        <p:tgtEl>
                                          <p:spTgt spid="11264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2643">
                                            <p:txEl>
                                              <p:pRg st="2" end="2"/>
                                            </p:txEl>
                                          </p:spTgt>
                                        </p:tgtEl>
                                        <p:attrNameLst>
                                          <p:attrName>style.visibility</p:attrName>
                                        </p:attrNameLst>
                                      </p:cBhvr>
                                      <p:to>
                                        <p:strVal val="visible"/>
                                      </p:to>
                                    </p:set>
                                    <p:animEffect transition="in" filter="dissolve">
                                      <p:cBhvr>
                                        <p:cTn id="13" dur="500"/>
                                        <p:tgtEl>
                                          <p:spTgt spid="1126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2644">
                                            <p:txEl>
                                              <p:pRg st="0" end="0"/>
                                            </p:txEl>
                                          </p:spTgt>
                                        </p:tgtEl>
                                        <p:attrNameLst>
                                          <p:attrName>style.visibility</p:attrName>
                                        </p:attrNameLst>
                                      </p:cBhvr>
                                      <p:to>
                                        <p:strVal val="visible"/>
                                      </p:to>
                                    </p:set>
                                    <p:animEffect transition="in" filter="dissolve">
                                      <p:cBhvr>
                                        <p:cTn id="18" dur="500"/>
                                        <p:tgtEl>
                                          <p:spTgt spid="112644">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12644">
                                            <p:txEl>
                                              <p:pRg st="1" end="1"/>
                                            </p:txEl>
                                          </p:spTgt>
                                        </p:tgtEl>
                                        <p:attrNameLst>
                                          <p:attrName>style.visibility</p:attrName>
                                        </p:attrNameLst>
                                      </p:cBhvr>
                                      <p:to>
                                        <p:strVal val="visible"/>
                                      </p:to>
                                    </p:set>
                                    <p:animEffect transition="in" filter="dissolve">
                                      <p:cBhvr>
                                        <p:cTn id="21" dur="500"/>
                                        <p:tgtEl>
                                          <p:spTgt spid="112644">
                                            <p:txEl>
                                              <p:pRg st="1" end="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12644">
                                            <p:txEl>
                                              <p:pRg st="2" end="2"/>
                                            </p:txEl>
                                          </p:spTgt>
                                        </p:tgtEl>
                                        <p:attrNameLst>
                                          <p:attrName>style.visibility</p:attrName>
                                        </p:attrNameLst>
                                      </p:cBhvr>
                                      <p:to>
                                        <p:strVal val="visible"/>
                                      </p:to>
                                    </p:set>
                                    <p:animEffect transition="in" filter="dissolve">
                                      <p:cBhvr>
                                        <p:cTn id="24" dur="500"/>
                                        <p:tgtEl>
                                          <p:spTgt spid="112644">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12644">
                                            <p:txEl>
                                              <p:pRg st="3" end="3"/>
                                            </p:txEl>
                                          </p:spTgt>
                                        </p:tgtEl>
                                        <p:attrNameLst>
                                          <p:attrName>style.visibility</p:attrName>
                                        </p:attrNameLst>
                                      </p:cBhvr>
                                      <p:to>
                                        <p:strVal val="visible"/>
                                      </p:to>
                                    </p:set>
                                    <p:animEffect transition="in" filter="dissolve">
                                      <p:cBhvr>
                                        <p:cTn id="27" dur="500"/>
                                        <p:tgtEl>
                                          <p:spTgt spid="112644">
                                            <p:txEl>
                                              <p:pRg st="3" end="3"/>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12644">
                                            <p:txEl>
                                              <p:pRg st="4" end="4"/>
                                            </p:txEl>
                                          </p:spTgt>
                                        </p:tgtEl>
                                        <p:attrNameLst>
                                          <p:attrName>style.visibility</p:attrName>
                                        </p:attrNameLst>
                                      </p:cBhvr>
                                      <p:to>
                                        <p:strVal val="visible"/>
                                      </p:to>
                                    </p:set>
                                    <p:animEffect transition="in" filter="dissolve">
                                      <p:cBhvr>
                                        <p:cTn id="30" dur="500"/>
                                        <p:tgtEl>
                                          <p:spTgt spid="112644">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2647">
                                            <p:bg/>
                                          </p:spTgt>
                                        </p:tgtEl>
                                        <p:attrNameLst>
                                          <p:attrName>style.visibility</p:attrName>
                                        </p:attrNameLst>
                                      </p:cBhvr>
                                      <p:to>
                                        <p:strVal val="visible"/>
                                      </p:to>
                                    </p:set>
                                    <p:animEffect transition="in" filter="dissolve">
                                      <p:cBhvr>
                                        <p:cTn id="35" dur="500"/>
                                        <p:tgtEl>
                                          <p:spTgt spid="112647">
                                            <p:bg/>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2647">
                                            <p:txEl>
                                              <p:pRg st="0" end="0"/>
                                            </p:txEl>
                                          </p:spTgt>
                                        </p:tgtEl>
                                        <p:attrNameLst>
                                          <p:attrName>style.visibility</p:attrName>
                                        </p:attrNameLst>
                                      </p:cBhvr>
                                      <p:to>
                                        <p:strVal val="visible"/>
                                      </p:to>
                                    </p:set>
                                    <p:animEffect transition="in" filter="dissolve">
                                      <p:cBhvr>
                                        <p:cTn id="38" dur="500"/>
                                        <p:tgtEl>
                                          <p:spTgt spid="112647">
                                            <p:txEl>
                                              <p:pRg st="0" end="0"/>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2647">
                                            <p:txEl>
                                              <p:pRg st="1" end="1"/>
                                            </p:txEl>
                                          </p:spTgt>
                                        </p:tgtEl>
                                        <p:attrNameLst>
                                          <p:attrName>style.visibility</p:attrName>
                                        </p:attrNameLst>
                                      </p:cBhvr>
                                      <p:to>
                                        <p:strVal val="visible"/>
                                      </p:to>
                                    </p:set>
                                    <p:animEffect transition="in" filter="dissolve">
                                      <p:cBhvr>
                                        <p:cTn id="41" dur="500"/>
                                        <p:tgtEl>
                                          <p:spTgt spid="112647">
                                            <p:txEl>
                                              <p:pRg st="1" end="1"/>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2647">
                                            <p:txEl>
                                              <p:pRg st="2" end="2"/>
                                            </p:txEl>
                                          </p:spTgt>
                                        </p:tgtEl>
                                        <p:attrNameLst>
                                          <p:attrName>style.visibility</p:attrName>
                                        </p:attrNameLst>
                                      </p:cBhvr>
                                      <p:to>
                                        <p:strVal val="visible"/>
                                      </p:to>
                                    </p:set>
                                    <p:animEffect transition="in" filter="dissolve">
                                      <p:cBhvr>
                                        <p:cTn id="44" dur="500"/>
                                        <p:tgtEl>
                                          <p:spTgt spid="112647">
                                            <p:txEl>
                                              <p:pRg st="2" end="2"/>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12647">
                                            <p:txEl>
                                              <p:pRg st="3" end="3"/>
                                            </p:txEl>
                                          </p:spTgt>
                                        </p:tgtEl>
                                        <p:attrNameLst>
                                          <p:attrName>style.visibility</p:attrName>
                                        </p:attrNameLst>
                                      </p:cBhvr>
                                      <p:to>
                                        <p:strVal val="visible"/>
                                      </p:to>
                                    </p:set>
                                    <p:animEffect transition="in" filter="dissolve">
                                      <p:cBhvr>
                                        <p:cTn id="47" dur="500"/>
                                        <p:tgtEl>
                                          <p:spTgt spid="112647">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2648">
                                            <p:bg/>
                                          </p:spTgt>
                                        </p:tgtEl>
                                        <p:attrNameLst>
                                          <p:attrName>style.visibility</p:attrName>
                                        </p:attrNameLst>
                                      </p:cBhvr>
                                      <p:to>
                                        <p:strVal val="visible"/>
                                      </p:to>
                                    </p:set>
                                    <p:animEffect transition="in" filter="dissolve">
                                      <p:cBhvr>
                                        <p:cTn id="52" dur="500"/>
                                        <p:tgtEl>
                                          <p:spTgt spid="112648">
                                            <p:bg/>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12648">
                                            <p:txEl>
                                              <p:pRg st="0" end="0"/>
                                            </p:txEl>
                                          </p:spTgt>
                                        </p:tgtEl>
                                        <p:attrNameLst>
                                          <p:attrName>style.visibility</p:attrName>
                                        </p:attrNameLst>
                                      </p:cBhvr>
                                      <p:to>
                                        <p:strVal val="visible"/>
                                      </p:to>
                                    </p:set>
                                    <p:animEffect transition="in" filter="dissolve">
                                      <p:cBhvr>
                                        <p:cTn id="55" dur="500"/>
                                        <p:tgtEl>
                                          <p:spTgt spid="112648">
                                            <p:txEl>
                                              <p:pRg st="0" end="0"/>
                                            </p:tx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12648">
                                            <p:txEl>
                                              <p:pRg st="1" end="1"/>
                                            </p:txEl>
                                          </p:spTgt>
                                        </p:tgtEl>
                                        <p:attrNameLst>
                                          <p:attrName>style.visibility</p:attrName>
                                        </p:attrNameLst>
                                      </p:cBhvr>
                                      <p:to>
                                        <p:strVal val="visible"/>
                                      </p:to>
                                    </p:set>
                                    <p:animEffect transition="in" filter="dissolve">
                                      <p:cBhvr>
                                        <p:cTn id="58" dur="500"/>
                                        <p:tgtEl>
                                          <p:spTgt spid="112648">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xit" presetSubtype="0" fill="hold" grpId="1" nodeType="clickEffect">
                                  <p:stCondLst>
                                    <p:cond delay="0"/>
                                  </p:stCondLst>
                                  <p:childTnLst>
                                    <p:animEffect transition="out" filter="dissolve">
                                      <p:cBhvr>
                                        <p:cTn id="62" dur="500"/>
                                        <p:tgtEl>
                                          <p:spTgt spid="112648">
                                            <p:txEl>
                                              <p:pRg st="0" end="0"/>
                                            </p:txEl>
                                          </p:spTgt>
                                        </p:tgtEl>
                                      </p:cBhvr>
                                    </p:animEffect>
                                    <p:set>
                                      <p:cBhvr>
                                        <p:cTn id="63" dur="1" fill="hold">
                                          <p:stCondLst>
                                            <p:cond delay="499"/>
                                          </p:stCondLst>
                                        </p:cTn>
                                        <p:tgtEl>
                                          <p:spTgt spid="112648">
                                            <p:txEl>
                                              <p:pRg st="0" end="0"/>
                                            </p:txEl>
                                          </p:spTgt>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112648">
                                            <p:txEl>
                                              <p:pRg st="1" end="1"/>
                                            </p:txEl>
                                          </p:spTgt>
                                        </p:tgtEl>
                                      </p:cBhvr>
                                    </p:animEffect>
                                    <p:set>
                                      <p:cBhvr>
                                        <p:cTn id="66" dur="1" fill="hold">
                                          <p:stCondLst>
                                            <p:cond delay="499"/>
                                          </p:stCondLst>
                                        </p:cTn>
                                        <p:tgtEl>
                                          <p:spTgt spid="112648">
                                            <p:txEl>
                                              <p:pRg st="1" end="1"/>
                                            </p:txEl>
                                          </p:spTgt>
                                        </p:tgtEl>
                                        <p:attrNameLst>
                                          <p:attrName>style.visibility</p:attrName>
                                        </p:attrNameLst>
                                      </p:cBhvr>
                                      <p:to>
                                        <p:strVal val="hidden"/>
                                      </p:to>
                                    </p:set>
                                  </p:childTnLst>
                                </p:cTn>
                              </p:par>
                              <p:par>
                                <p:cTn id="67" presetID="9" presetClass="exit" presetSubtype="0" fill="hold" grpId="1" nodeType="withEffect">
                                  <p:stCondLst>
                                    <p:cond delay="0"/>
                                  </p:stCondLst>
                                  <p:childTnLst>
                                    <p:animEffect transition="out" filter="dissolve">
                                      <p:cBhvr>
                                        <p:cTn id="68" dur="500"/>
                                        <p:tgtEl>
                                          <p:spTgt spid="112648">
                                            <p:bg/>
                                          </p:spTgt>
                                        </p:tgtEl>
                                      </p:cBhvr>
                                    </p:animEffect>
                                    <p:set>
                                      <p:cBhvr>
                                        <p:cTn id="69" dur="1" fill="hold">
                                          <p:stCondLst>
                                            <p:cond delay="499"/>
                                          </p:stCondLst>
                                        </p:cTn>
                                        <p:tgtEl>
                                          <p:spTgt spid="11264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build="allAtOnce" animBg="1"/>
      <p:bldP spid="112648" grpId="0" build="allAtOnce" animBg="1"/>
      <p:bldP spid="112648" grpId="1"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p>
            <a:fld id="{FBCDA9EF-434D-4E82-AC1D-F92079311847}" type="slidenum">
              <a:rPr lang="en-GB" smtClean="0"/>
              <a:pPr/>
              <a:t>48</a:t>
            </a:fld>
            <a:endParaRPr lang="en-GB" smtClean="0"/>
          </a:p>
        </p:txBody>
      </p:sp>
      <p:sp>
        <p:nvSpPr>
          <p:cNvPr id="53251" name="Date Placeholder 4"/>
          <p:cNvSpPr>
            <a:spLocks noGrp="1"/>
          </p:cNvSpPr>
          <p:nvPr>
            <p:ph type="dt" sz="quarter" idx="11"/>
          </p:nvPr>
        </p:nvSpPr>
        <p:spPr>
          <a:noFill/>
        </p:spPr>
        <p:txBody>
          <a:bodyPr/>
          <a:lstStyle/>
          <a:p>
            <a:fld id="{096EB26A-CC3A-40C4-A7BA-10BAE32CF72B}" type="datetime1">
              <a:rPr lang="en-GB" smtClean="0"/>
              <a:pPr/>
              <a:t>01/02/2018</a:t>
            </a:fld>
            <a:endParaRPr lang="en-GB" smtClean="0"/>
          </a:p>
        </p:txBody>
      </p:sp>
      <p:sp>
        <p:nvSpPr>
          <p:cNvPr id="53252" name="Rectangle 2"/>
          <p:cNvSpPr>
            <a:spLocks noGrp="1" noChangeArrowheads="1"/>
          </p:cNvSpPr>
          <p:nvPr>
            <p:ph type="title"/>
          </p:nvPr>
        </p:nvSpPr>
        <p:spPr/>
        <p:txBody>
          <a:bodyPr/>
          <a:lstStyle/>
          <a:p>
            <a:pPr eaLnBrk="1" hangingPunct="1"/>
            <a:endParaRPr lang="en-US" smtClean="0"/>
          </a:p>
        </p:txBody>
      </p:sp>
      <p:sp>
        <p:nvSpPr>
          <p:cNvPr id="97283" name="Rectangle 3"/>
          <p:cNvSpPr>
            <a:spLocks noGrp="1" noChangeArrowheads="1"/>
          </p:cNvSpPr>
          <p:nvPr>
            <p:ph type="body" idx="1"/>
          </p:nvPr>
        </p:nvSpPr>
        <p:spPr>
          <a:xfrm>
            <a:off x="180975" y="584200"/>
            <a:ext cx="8723313" cy="2103438"/>
          </a:xfrm>
          <a:solidFill>
            <a:srgbClr val="FFFF99"/>
          </a:solidFill>
          <a:ln>
            <a:solidFill>
              <a:srgbClr val="FF0000"/>
            </a:solidFill>
          </a:ln>
        </p:spPr>
        <p:txBody>
          <a:bodyPr/>
          <a:lstStyle/>
          <a:p>
            <a:pPr eaLnBrk="1" hangingPunct="1">
              <a:lnSpc>
                <a:spcPct val="90000"/>
              </a:lnSpc>
            </a:pPr>
            <a:r>
              <a:rPr lang="en-GB" sz="2000" smtClean="0"/>
              <a:t>Schematic of Reactor is very similar to later PWRs (SIZEWELL) with 4 Steam Generator Loops.   </a:t>
            </a:r>
          </a:p>
          <a:p>
            <a:pPr eaLnBrk="1" hangingPunct="1">
              <a:lnSpc>
                <a:spcPct val="90000"/>
              </a:lnSpc>
            </a:pPr>
            <a:r>
              <a:rPr lang="en-GB" sz="2000" smtClean="0"/>
              <a:t>Main differences? from earlier designs.  </a:t>
            </a:r>
          </a:p>
          <a:p>
            <a:pPr lvl="1" eaLnBrk="1" hangingPunct="1">
              <a:lnSpc>
                <a:spcPct val="90000"/>
              </a:lnSpc>
            </a:pPr>
            <a:r>
              <a:rPr lang="en-GB" sz="2000" smtClean="0">
                <a:solidFill>
                  <a:srgbClr val="0000FF"/>
                </a:solidFill>
              </a:rPr>
              <a:t>Output power ~1600 MW from a single turbine </a:t>
            </a:r>
          </a:p>
          <a:p>
            <a:pPr lvl="3" eaLnBrk="1" hangingPunct="1">
              <a:lnSpc>
                <a:spcPct val="90000"/>
              </a:lnSpc>
              <a:buFontTx/>
              <a:buNone/>
            </a:pPr>
            <a:r>
              <a:rPr lang="en-GB" smtClean="0">
                <a:solidFill>
                  <a:srgbClr val="0000FF"/>
                </a:solidFill>
              </a:rPr>
              <a:t>(cf 2 turbines for 1188 MW at Sizewell).</a:t>
            </a:r>
            <a:r>
              <a:rPr lang="en-GB" sz="1600" smtClean="0">
                <a:solidFill>
                  <a:srgbClr val="0000FF"/>
                </a:solidFill>
              </a:rPr>
              <a:t>   </a:t>
            </a:r>
          </a:p>
          <a:p>
            <a:pPr lvl="1" eaLnBrk="1" hangingPunct="1">
              <a:lnSpc>
                <a:spcPct val="90000"/>
              </a:lnSpc>
            </a:pPr>
            <a:r>
              <a:rPr lang="en-GB" sz="2000" smtClean="0">
                <a:solidFill>
                  <a:srgbClr val="0000FF"/>
                </a:solidFill>
              </a:rPr>
              <a:t>Each of the safety chains is housed in a separate building.</a:t>
            </a:r>
          </a:p>
          <a:p>
            <a:pPr eaLnBrk="1" hangingPunct="1">
              <a:lnSpc>
                <a:spcPct val="90000"/>
              </a:lnSpc>
            </a:pPr>
            <a:endParaRPr lang="en-GB" sz="2000" smtClean="0">
              <a:solidFill>
                <a:srgbClr val="0000FF"/>
              </a:solidFill>
            </a:endParaRPr>
          </a:p>
        </p:txBody>
      </p:sp>
      <p:pic>
        <p:nvPicPr>
          <p:cNvPr id="97287" name="Picture 7" descr="reacteur_anime-A"/>
          <p:cNvPicPr>
            <a:picLocks noChangeAspect="1" noChangeArrowheads="1" noCrop="1"/>
          </p:cNvPicPr>
          <p:nvPr/>
        </p:nvPicPr>
        <p:blipFill>
          <a:blip r:embed="rId3" cstate="print"/>
          <a:srcRect/>
          <a:stretch>
            <a:fillRect/>
          </a:stretch>
        </p:blipFill>
        <p:spPr bwMode="auto">
          <a:xfrm>
            <a:off x="0" y="2728913"/>
            <a:ext cx="5676900" cy="4129087"/>
          </a:xfrm>
          <a:prstGeom prst="rect">
            <a:avLst/>
          </a:prstGeom>
          <a:noFill/>
          <a:ln w="9525">
            <a:noFill/>
            <a:miter lim="800000"/>
            <a:headEnd/>
            <a:tailEnd/>
          </a:ln>
        </p:spPr>
      </p:pic>
      <p:sp>
        <p:nvSpPr>
          <p:cNvPr id="53255" name="Rectangle 8" descr="Granite"/>
          <p:cNvSpPr>
            <a:spLocks noChangeArrowheads="1"/>
          </p:cNvSpPr>
          <p:nvPr/>
        </p:nvSpPr>
        <p:spPr bwMode="auto">
          <a:xfrm>
            <a:off x="0" y="0"/>
            <a:ext cx="9144000" cy="501650"/>
          </a:xfrm>
          <a:prstGeom prst="rect">
            <a:avLst/>
          </a:prstGeom>
          <a:blipFill dpi="0" rotWithShape="1">
            <a:blip r:embed="rId4"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GENERATION 3 REACTORS: the EPR1300</a:t>
            </a:r>
            <a:r>
              <a:rPr lang="en-GB" sz="2800" b="1">
                <a:solidFill>
                  <a:schemeClr val="tx2"/>
                </a:solidFill>
                <a:latin typeface="Times New Roman" pitchFamily="18" charset="0"/>
              </a:rPr>
              <a:t> </a:t>
            </a:r>
            <a:endParaRPr lang="en-GB" sz="2800" b="1">
              <a:solidFill>
                <a:srgbClr val="FF0000"/>
              </a:solidFill>
              <a:latin typeface="Times New Roman" pitchFamily="18" charset="0"/>
            </a:endParaRPr>
          </a:p>
        </p:txBody>
      </p:sp>
      <p:sp>
        <p:nvSpPr>
          <p:cNvPr id="97289" name="Text Box 9"/>
          <p:cNvSpPr txBox="1">
            <a:spLocks noChangeArrowheads="1"/>
          </p:cNvSpPr>
          <p:nvPr/>
        </p:nvSpPr>
        <p:spPr bwMode="auto">
          <a:xfrm>
            <a:off x="5732463" y="4052888"/>
            <a:ext cx="3222625" cy="2540000"/>
          </a:xfrm>
          <a:prstGeom prst="rect">
            <a:avLst/>
          </a:prstGeom>
          <a:solidFill>
            <a:srgbClr val="CCFFCC"/>
          </a:solidFill>
          <a:ln w="9525">
            <a:solidFill>
              <a:srgbClr val="FF0000"/>
            </a:solidFill>
            <a:miter lim="800000"/>
            <a:headEnd/>
            <a:tailEnd/>
          </a:ln>
        </p:spPr>
        <p:txBody>
          <a:bodyPr>
            <a:spAutoFit/>
          </a:bodyPr>
          <a:lstStyle/>
          <a:p>
            <a:pPr algn="l">
              <a:spcBef>
                <a:spcPct val="50000"/>
              </a:spcBef>
            </a:pPr>
            <a:r>
              <a:rPr lang="en-GB" sz="2000">
                <a:latin typeface="Times New Roman" pitchFamily="18" charset="0"/>
              </a:rPr>
              <a:t>Construction is under way at Olkiluoto, Finland.</a:t>
            </a:r>
          </a:p>
          <a:p>
            <a:pPr algn="l">
              <a:spcBef>
                <a:spcPct val="50000"/>
              </a:spcBef>
            </a:pPr>
            <a:r>
              <a:rPr lang="en-GB" sz="2000">
                <a:latin typeface="Times New Roman" pitchFamily="18" charset="0"/>
              </a:rPr>
              <a:t>Second reactor under construction in Flammanville, France</a:t>
            </a:r>
          </a:p>
          <a:p>
            <a:pPr algn="l">
              <a:spcBef>
                <a:spcPct val="50000"/>
              </a:spcBef>
            </a:pPr>
            <a:r>
              <a:rPr lang="en-GB" sz="2000">
                <a:latin typeface="Times New Roman" pitchFamily="18" charset="0"/>
              </a:rPr>
              <a:t>Possible contender for new UK generation</a:t>
            </a:r>
          </a:p>
        </p:txBody>
      </p:sp>
      <p:sp>
        <p:nvSpPr>
          <p:cNvPr id="97290" name="Text Box 10"/>
          <p:cNvSpPr txBox="1">
            <a:spLocks noChangeArrowheads="1"/>
          </p:cNvSpPr>
          <p:nvPr/>
        </p:nvSpPr>
        <p:spPr bwMode="auto">
          <a:xfrm>
            <a:off x="5772150" y="2889250"/>
            <a:ext cx="3371850" cy="1016000"/>
          </a:xfrm>
          <a:prstGeom prst="rect">
            <a:avLst/>
          </a:prstGeom>
          <a:solidFill>
            <a:srgbClr val="CCFFFF"/>
          </a:solidFill>
          <a:ln w="9525">
            <a:solidFill>
              <a:srgbClr val="FF0000"/>
            </a:solidFill>
            <a:miter lim="800000"/>
            <a:headEnd/>
            <a:tailEnd/>
          </a:ln>
        </p:spPr>
        <p:txBody>
          <a:bodyPr>
            <a:spAutoFit/>
          </a:bodyPr>
          <a:lstStyle/>
          <a:p>
            <a:pPr marL="261938" indent="-261938" algn="l">
              <a:buFontTx/>
              <a:buChar char="•"/>
            </a:pPr>
            <a:r>
              <a:rPr lang="en-GB"/>
              <a:t> </a:t>
            </a:r>
            <a:r>
              <a:rPr lang="en-GB" sz="2000" b="1">
                <a:solidFill>
                  <a:srgbClr val="0000FF"/>
                </a:solidFill>
                <a:latin typeface="Times New Roman" pitchFamily="18" charset="0"/>
              </a:rPr>
              <a:t>Efficiency claimed at 37%</a:t>
            </a:r>
          </a:p>
          <a:p>
            <a:pPr marL="261938" indent="-261938" algn="l">
              <a:buFontTx/>
              <a:buChar char="•"/>
            </a:pPr>
            <a:r>
              <a:rPr lang="en-GB" sz="2000" b="1">
                <a:solidFill>
                  <a:srgbClr val="0000FF"/>
                </a:solidFill>
                <a:latin typeface="Times New Roman" pitchFamily="18" charset="0"/>
              </a:rPr>
              <a:t> </a:t>
            </a:r>
            <a:r>
              <a:rPr lang="en-GB" sz="2000" b="1">
                <a:solidFill>
                  <a:srgbClr val="FF0000"/>
                </a:solidFill>
                <a:latin typeface="Times New Roman" pitchFamily="18" charset="0"/>
              </a:rPr>
              <a:t>But no actual experience and likely to be less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7287"/>
                                        </p:tgtEl>
                                        <p:attrNameLst>
                                          <p:attrName>style.visibility</p:attrName>
                                        </p:attrNameLst>
                                      </p:cBhvr>
                                      <p:to>
                                        <p:strVal val="visible"/>
                                      </p:to>
                                    </p:set>
                                    <p:animEffect transition="in" filter="dissolve">
                                      <p:cBhvr>
                                        <p:cTn id="7" dur="500"/>
                                        <p:tgtEl>
                                          <p:spTgt spid="9728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animEffect transition="in" filter="dissolve">
                                      <p:cBhvr>
                                        <p:cTn id="11" dur="500"/>
                                        <p:tgtEl>
                                          <p:spTgt spid="9728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97283">
                                            <p:txEl>
                                              <p:pRg st="1" end="1"/>
                                            </p:txEl>
                                          </p:spTgt>
                                        </p:tgtEl>
                                        <p:attrNameLst>
                                          <p:attrName>style.visibility</p:attrName>
                                        </p:attrNameLst>
                                      </p:cBhvr>
                                      <p:to>
                                        <p:strVal val="visible"/>
                                      </p:to>
                                    </p:set>
                                    <p:animEffect transition="in" filter="dissolve">
                                      <p:cBhvr>
                                        <p:cTn id="16" dur="500"/>
                                        <p:tgtEl>
                                          <p:spTgt spid="97283">
                                            <p:txEl>
                                              <p:pRg st="1" end="1"/>
                                            </p:txEl>
                                          </p:spTgt>
                                        </p:tgtEl>
                                      </p:cBhvr>
                                    </p:animEffect>
                                  </p:childTnLst>
                                </p:cTn>
                              </p:par>
                            </p:childTnLst>
                          </p:cTn>
                        </p:par>
                        <p:par>
                          <p:cTn id="17" fill="hold" nodeType="afterGroup">
                            <p:stCondLst>
                              <p:cond delay="500"/>
                            </p:stCondLst>
                            <p:childTnLst>
                              <p:par>
                                <p:cTn id="18" presetID="9" presetClass="entr" presetSubtype="0" fill="hold" nodeType="afterEffect">
                                  <p:stCondLst>
                                    <p:cond delay="1000"/>
                                  </p:stCondLst>
                                  <p:childTnLst>
                                    <p:set>
                                      <p:cBhvr>
                                        <p:cTn id="19" dur="1" fill="hold">
                                          <p:stCondLst>
                                            <p:cond delay="0"/>
                                          </p:stCondLst>
                                        </p:cTn>
                                        <p:tgtEl>
                                          <p:spTgt spid="97283">
                                            <p:txEl>
                                              <p:pRg st="2" end="2"/>
                                            </p:txEl>
                                          </p:spTgt>
                                        </p:tgtEl>
                                        <p:attrNameLst>
                                          <p:attrName>style.visibility</p:attrName>
                                        </p:attrNameLst>
                                      </p:cBhvr>
                                      <p:to>
                                        <p:strVal val="visible"/>
                                      </p:to>
                                    </p:set>
                                    <p:animEffect transition="in" filter="dissolve">
                                      <p:cBhvr>
                                        <p:cTn id="20" dur="500"/>
                                        <p:tgtEl>
                                          <p:spTgt spid="97283">
                                            <p:txEl>
                                              <p:pRg st="2" end="2"/>
                                            </p:txEl>
                                          </p:spTgt>
                                        </p:tgtEl>
                                      </p:cBhvr>
                                    </p:animEffect>
                                  </p:childTnLst>
                                </p:cTn>
                              </p:par>
                            </p:childTnLst>
                          </p:cTn>
                        </p:par>
                        <p:par>
                          <p:cTn id="21" fill="hold" nodeType="afterGroup">
                            <p:stCondLst>
                              <p:cond delay="2000"/>
                            </p:stCondLst>
                            <p:childTnLst>
                              <p:par>
                                <p:cTn id="22" presetID="9" presetClass="entr" presetSubtype="0" fill="hold" nodeType="afterEffect">
                                  <p:stCondLst>
                                    <p:cond delay="1000"/>
                                  </p:stCondLst>
                                  <p:childTnLst>
                                    <p:set>
                                      <p:cBhvr>
                                        <p:cTn id="23" dur="1" fill="hold">
                                          <p:stCondLst>
                                            <p:cond delay="0"/>
                                          </p:stCondLst>
                                        </p:cTn>
                                        <p:tgtEl>
                                          <p:spTgt spid="97283">
                                            <p:txEl>
                                              <p:pRg st="3" end="3"/>
                                            </p:txEl>
                                          </p:spTgt>
                                        </p:tgtEl>
                                        <p:attrNameLst>
                                          <p:attrName>style.visibility</p:attrName>
                                        </p:attrNameLst>
                                      </p:cBhvr>
                                      <p:to>
                                        <p:strVal val="visible"/>
                                      </p:to>
                                    </p:set>
                                    <p:animEffect transition="in" filter="dissolve">
                                      <p:cBhvr>
                                        <p:cTn id="24" dur="500"/>
                                        <p:tgtEl>
                                          <p:spTgt spid="97283">
                                            <p:txEl>
                                              <p:pRg st="3" end="3"/>
                                            </p:txEl>
                                          </p:spTgt>
                                        </p:tgtEl>
                                      </p:cBhvr>
                                    </p:animEffect>
                                  </p:childTnLst>
                                </p:cTn>
                              </p:par>
                            </p:childTnLst>
                          </p:cTn>
                        </p:par>
                        <p:par>
                          <p:cTn id="25" fill="hold" nodeType="afterGroup">
                            <p:stCondLst>
                              <p:cond delay="3500"/>
                            </p:stCondLst>
                            <p:childTnLst>
                              <p:par>
                                <p:cTn id="26" presetID="9" presetClass="entr" presetSubtype="0" fill="hold" nodeType="afterEffect">
                                  <p:stCondLst>
                                    <p:cond delay="1000"/>
                                  </p:stCondLst>
                                  <p:childTnLst>
                                    <p:set>
                                      <p:cBhvr>
                                        <p:cTn id="27" dur="1" fill="hold">
                                          <p:stCondLst>
                                            <p:cond delay="0"/>
                                          </p:stCondLst>
                                        </p:cTn>
                                        <p:tgtEl>
                                          <p:spTgt spid="97283">
                                            <p:txEl>
                                              <p:pRg st="4" end="4"/>
                                            </p:txEl>
                                          </p:spTgt>
                                        </p:tgtEl>
                                        <p:attrNameLst>
                                          <p:attrName>style.visibility</p:attrName>
                                        </p:attrNameLst>
                                      </p:cBhvr>
                                      <p:to>
                                        <p:strVal val="visible"/>
                                      </p:to>
                                    </p:set>
                                    <p:animEffect transition="in" filter="dissolve">
                                      <p:cBhvr>
                                        <p:cTn id="28" dur="500"/>
                                        <p:tgtEl>
                                          <p:spTgt spid="9728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7290">
                                            <p:bg/>
                                          </p:spTgt>
                                        </p:tgtEl>
                                        <p:attrNameLst>
                                          <p:attrName>style.visibility</p:attrName>
                                        </p:attrNameLst>
                                      </p:cBhvr>
                                      <p:to>
                                        <p:strVal val="visible"/>
                                      </p:to>
                                    </p:set>
                                    <p:animEffect transition="in" filter="dissolve">
                                      <p:cBhvr>
                                        <p:cTn id="33" dur="500"/>
                                        <p:tgtEl>
                                          <p:spTgt spid="97290">
                                            <p:bg/>
                                          </p:spTgt>
                                        </p:tgtEl>
                                      </p:cBhvr>
                                    </p:animEffect>
                                  </p:childTnLst>
                                </p:cTn>
                              </p:par>
                            </p:childTnLst>
                          </p:cTn>
                        </p:par>
                        <p:par>
                          <p:cTn id="34" fill="hold" nodeType="afterGroup">
                            <p:stCondLst>
                              <p:cond delay="500"/>
                            </p:stCondLst>
                            <p:childTnLst>
                              <p:par>
                                <p:cTn id="35" presetID="9" presetClass="entr" presetSubtype="0" fill="hold" grpId="0" nodeType="afterEffect">
                                  <p:stCondLst>
                                    <p:cond delay="500"/>
                                  </p:stCondLst>
                                  <p:childTnLst>
                                    <p:set>
                                      <p:cBhvr>
                                        <p:cTn id="36" dur="1" fill="hold">
                                          <p:stCondLst>
                                            <p:cond delay="0"/>
                                          </p:stCondLst>
                                        </p:cTn>
                                        <p:tgtEl>
                                          <p:spTgt spid="97290">
                                            <p:txEl>
                                              <p:pRg st="0" end="0"/>
                                            </p:txEl>
                                          </p:spTgt>
                                        </p:tgtEl>
                                        <p:attrNameLst>
                                          <p:attrName>style.visibility</p:attrName>
                                        </p:attrNameLst>
                                      </p:cBhvr>
                                      <p:to>
                                        <p:strVal val="visible"/>
                                      </p:to>
                                    </p:set>
                                    <p:animEffect transition="in" filter="dissolve">
                                      <p:cBhvr>
                                        <p:cTn id="37" dur="500"/>
                                        <p:tgtEl>
                                          <p:spTgt spid="97290">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7290">
                                            <p:txEl>
                                              <p:pRg st="1" end="1"/>
                                            </p:txEl>
                                          </p:spTgt>
                                        </p:tgtEl>
                                        <p:attrNameLst>
                                          <p:attrName>style.visibility</p:attrName>
                                        </p:attrNameLst>
                                      </p:cBhvr>
                                      <p:to>
                                        <p:strVal val="visible"/>
                                      </p:to>
                                    </p:set>
                                    <p:animEffect transition="in" filter="dissolve">
                                      <p:cBhvr>
                                        <p:cTn id="42" dur="500"/>
                                        <p:tgtEl>
                                          <p:spTgt spid="97290">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97289">
                                            <p:txEl>
                                              <p:pRg st="0" end="0"/>
                                            </p:txEl>
                                          </p:spTgt>
                                        </p:tgtEl>
                                        <p:attrNameLst>
                                          <p:attrName>style.visibility</p:attrName>
                                        </p:attrNameLst>
                                      </p:cBhvr>
                                      <p:to>
                                        <p:strVal val="visible"/>
                                      </p:to>
                                    </p:set>
                                    <p:animEffect transition="in" filter="dissolve">
                                      <p:cBhvr>
                                        <p:cTn id="47" dur="500"/>
                                        <p:tgtEl>
                                          <p:spTgt spid="97289">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97289">
                                            <p:txEl>
                                              <p:pRg st="1" end="1"/>
                                            </p:txEl>
                                          </p:spTgt>
                                        </p:tgtEl>
                                        <p:attrNameLst>
                                          <p:attrName>style.visibility</p:attrName>
                                        </p:attrNameLst>
                                      </p:cBhvr>
                                      <p:to>
                                        <p:strVal val="visible"/>
                                      </p:to>
                                    </p:set>
                                    <p:animEffect transition="in" filter="dissolve">
                                      <p:cBhvr>
                                        <p:cTn id="52" dur="500"/>
                                        <p:tgtEl>
                                          <p:spTgt spid="97289">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97289">
                                            <p:txEl>
                                              <p:pRg st="2" end="2"/>
                                            </p:txEl>
                                          </p:spTgt>
                                        </p:tgtEl>
                                        <p:attrNameLst>
                                          <p:attrName>style.visibility</p:attrName>
                                        </p:attrNameLst>
                                      </p:cBhvr>
                                      <p:to>
                                        <p:strVal val="visible"/>
                                      </p:to>
                                    </p:set>
                                    <p:animEffect transition="in" filter="dissolve">
                                      <p:cBhvr>
                                        <p:cTn id="57" dur="500"/>
                                        <p:tgtEl>
                                          <p:spTgt spid="972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0"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93184A76-8B5D-4562-A47D-BC72D81D855C}" type="slidenum">
              <a:rPr lang="en-GB" smtClean="0"/>
              <a:pPr/>
              <a:t>49</a:t>
            </a:fld>
            <a:endParaRPr lang="en-GB" smtClean="0"/>
          </a:p>
        </p:txBody>
      </p:sp>
      <p:sp>
        <p:nvSpPr>
          <p:cNvPr id="54275" name="Date Placeholder 4"/>
          <p:cNvSpPr>
            <a:spLocks noGrp="1"/>
          </p:cNvSpPr>
          <p:nvPr>
            <p:ph type="dt" sz="quarter" idx="11"/>
          </p:nvPr>
        </p:nvSpPr>
        <p:spPr>
          <a:noFill/>
        </p:spPr>
        <p:txBody>
          <a:bodyPr/>
          <a:lstStyle/>
          <a:p>
            <a:fld id="{DAAE7831-08F4-447B-BCC4-C2C124E62502}" type="datetime1">
              <a:rPr lang="en-GB" smtClean="0"/>
              <a:pPr/>
              <a:t>01/02/2018</a:t>
            </a:fld>
            <a:endParaRPr lang="en-GB" smtClean="0"/>
          </a:p>
        </p:txBody>
      </p:sp>
      <p:sp>
        <p:nvSpPr>
          <p:cNvPr id="54276" name="Rectangle 2"/>
          <p:cNvSpPr>
            <a:spLocks noGrp="1" noChangeArrowheads="1"/>
          </p:cNvSpPr>
          <p:nvPr>
            <p:ph type="title"/>
          </p:nvPr>
        </p:nvSpPr>
        <p:spPr/>
        <p:txBody>
          <a:bodyPr/>
          <a:lstStyle/>
          <a:p>
            <a:pPr eaLnBrk="1" hangingPunct="1"/>
            <a:endParaRPr lang="en-US" smtClean="0"/>
          </a:p>
        </p:txBody>
      </p:sp>
      <p:sp>
        <p:nvSpPr>
          <p:cNvPr id="54277" name="Rectangle 3"/>
          <p:cNvSpPr>
            <a:spLocks noGrp="1" noChangeArrowheads="1"/>
          </p:cNvSpPr>
          <p:nvPr>
            <p:ph type="body" idx="1"/>
          </p:nvPr>
        </p:nvSpPr>
        <p:spPr>
          <a:xfrm>
            <a:off x="2068513" y="8739188"/>
            <a:ext cx="4208462" cy="2552700"/>
          </a:xfrm>
        </p:spPr>
        <p:txBody>
          <a:bodyPr/>
          <a:lstStyle/>
          <a:p>
            <a:pPr eaLnBrk="1" hangingPunct="1"/>
            <a:endParaRPr lang="en-US" smtClean="0"/>
          </a:p>
        </p:txBody>
      </p:sp>
      <p:pic>
        <p:nvPicPr>
          <p:cNvPr id="47110" name="Picture 11" descr="TWOLEGS"/>
          <p:cNvPicPr>
            <a:picLocks noChangeAspect="1" noChangeArrowheads="1"/>
          </p:cNvPicPr>
          <p:nvPr/>
        </p:nvPicPr>
        <p:blipFill>
          <a:blip r:embed="rId3" cstate="print"/>
          <a:srcRect/>
          <a:stretch>
            <a:fillRect/>
          </a:stretch>
        </p:blipFill>
        <p:spPr bwMode="auto">
          <a:xfrm>
            <a:off x="0" y="3716338"/>
            <a:ext cx="3835400" cy="3141662"/>
          </a:xfrm>
          <a:prstGeom prst="rect">
            <a:avLst/>
          </a:prstGeom>
          <a:noFill/>
          <a:ln w="9525">
            <a:noFill/>
            <a:miter lim="800000"/>
            <a:headEnd/>
            <a:tailEnd/>
          </a:ln>
        </p:spPr>
      </p:pic>
      <p:pic>
        <p:nvPicPr>
          <p:cNvPr id="54279" name="Picture 12" descr="normal_AP600PassiveContainment"/>
          <p:cNvPicPr>
            <a:picLocks noChangeAspect="1" noChangeArrowheads="1"/>
          </p:cNvPicPr>
          <p:nvPr/>
        </p:nvPicPr>
        <p:blipFill>
          <a:blip r:embed="rId4" cstate="print"/>
          <a:srcRect/>
          <a:stretch>
            <a:fillRect/>
          </a:stretch>
        </p:blipFill>
        <p:spPr bwMode="auto">
          <a:xfrm>
            <a:off x="3714750" y="1285875"/>
            <a:ext cx="5429250" cy="5572125"/>
          </a:xfrm>
          <a:prstGeom prst="rect">
            <a:avLst/>
          </a:prstGeom>
          <a:noFill/>
          <a:ln w="9525">
            <a:noFill/>
            <a:miter lim="800000"/>
            <a:headEnd/>
            <a:tailEnd/>
          </a:ln>
        </p:spPr>
      </p:pic>
      <p:sp>
        <p:nvSpPr>
          <p:cNvPr id="54280" name="Rectangle 13" descr="Granite"/>
          <p:cNvSpPr>
            <a:spLocks noChangeArrowheads="1"/>
          </p:cNvSpPr>
          <p:nvPr/>
        </p:nvSpPr>
        <p:spPr bwMode="auto">
          <a:xfrm>
            <a:off x="0" y="0"/>
            <a:ext cx="9144000" cy="501650"/>
          </a:xfrm>
          <a:prstGeom prst="rect">
            <a:avLst/>
          </a:prstGeom>
          <a:blipFill dpi="0" rotWithShape="1">
            <a:blip r:embed="rId5"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GENERATION 3 REACTORS: the AP1000</a:t>
            </a:r>
            <a:r>
              <a:rPr lang="en-GB" sz="2800" b="1">
                <a:solidFill>
                  <a:schemeClr val="tx2"/>
                </a:solidFill>
                <a:latin typeface="Times New Roman" pitchFamily="18" charset="0"/>
              </a:rPr>
              <a:t> </a:t>
            </a:r>
            <a:endParaRPr lang="en-GB" sz="2800" b="1">
              <a:solidFill>
                <a:srgbClr val="FF0000"/>
              </a:solidFill>
              <a:latin typeface="Times New Roman" pitchFamily="18" charset="0"/>
            </a:endParaRPr>
          </a:p>
        </p:txBody>
      </p:sp>
      <p:sp>
        <p:nvSpPr>
          <p:cNvPr id="47113" name="Text Box 15"/>
          <p:cNvSpPr txBox="1">
            <a:spLocks noChangeArrowheads="1"/>
          </p:cNvSpPr>
          <p:nvPr/>
        </p:nvSpPr>
        <p:spPr bwMode="auto">
          <a:xfrm>
            <a:off x="203200" y="555625"/>
            <a:ext cx="8940800" cy="771525"/>
          </a:xfrm>
          <a:prstGeom prst="rect">
            <a:avLst/>
          </a:prstGeom>
          <a:solidFill>
            <a:srgbClr val="FFFF99"/>
          </a:solidFill>
          <a:ln w="9525">
            <a:solidFill>
              <a:srgbClr val="FF0000"/>
            </a:solidFill>
            <a:miter lim="800000"/>
            <a:headEnd/>
            <a:tailEnd/>
          </a:ln>
        </p:spPr>
        <p:txBody>
          <a:bodyPr>
            <a:spAutoFit/>
          </a:bodyPr>
          <a:lstStyle/>
          <a:p>
            <a:pPr algn="l">
              <a:spcBef>
                <a:spcPct val="20000"/>
              </a:spcBef>
              <a:buFontTx/>
              <a:buChar char="•"/>
            </a:pPr>
            <a:r>
              <a:rPr lang="en-GB" sz="2000" b="1"/>
              <a:t> A </a:t>
            </a:r>
            <a:r>
              <a:rPr lang="en-GB" sz="2000" b="1">
                <a:latin typeface="Times New Roman" pitchFamily="18" charset="0"/>
              </a:rPr>
              <a:t>development from SIZEWELL</a:t>
            </a:r>
          </a:p>
          <a:p>
            <a:pPr algn="l">
              <a:spcBef>
                <a:spcPct val="20000"/>
              </a:spcBef>
              <a:buFontTx/>
              <a:buChar char="•"/>
            </a:pPr>
            <a:r>
              <a:rPr lang="en-GB" sz="2000" b="1">
                <a:latin typeface="Times New Roman" pitchFamily="18" charset="0"/>
              </a:rPr>
              <a:t> Power Rating comparable with SIZEWELL</a:t>
            </a:r>
          </a:p>
        </p:txBody>
      </p:sp>
      <p:sp>
        <p:nvSpPr>
          <p:cNvPr id="47114" name="Rectangle 16"/>
          <p:cNvSpPr>
            <a:spLocks noChangeArrowheads="1"/>
          </p:cNvSpPr>
          <p:nvPr/>
        </p:nvSpPr>
        <p:spPr bwMode="auto">
          <a:xfrm>
            <a:off x="0" y="1443038"/>
            <a:ext cx="3686175" cy="2073275"/>
          </a:xfrm>
          <a:prstGeom prst="rect">
            <a:avLst/>
          </a:prstGeom>
          <a:solidFill>
            <a:srgbClr val="CCFFCC"/>
          </a:solidFill>
          <a:ln w="9525">
            <a:solidFill>
              <a:srgbClr val="FF0000"/>
            </a:solidFill>
            <a:miter lim="800000"/>
            <a:headEnd/>
            <a:tailEnd/>
          </a:ln>
        </p:spPr>
        <p:txBody>
          <a:bodyPr lIns="18000" rIns="18000"/>
          <a:lstStyle/>
          <a:p>
            <a:pPr marL="342900" indent="-342900" algn="l">
              <a:lnSpc>
                <a:spcPct val="90000"/>
              </a:lnSpc>
              <a:spcBef>
                <a:spcPct val="20000"/>
              </a:spcBef>
              <a:buFontTx/>
              <a:buChar char="•"/>
            </a:pPr>
            <a:r>
              <a:rPr lang="en-GB" sz="2000" b="1">
                <a:latin typeface="Times New Roman" pitchFamily="18" charset="0"/>
              </a:rPr>
              <a:t>Will two turbines be used  ??</a:t>
            </a:r>
          </a:p>
          <a:p>
            <a:pPr marL="342900" indent="-342900" algn="l">
              <a:lnSpc>
                <a:spcPct val="90000"/>
              </a:lnSpc>
              <a:spcBef>
                <a:spcPct val="20000"/>
              </a:spcBef>
              <a:buFontTx/>
              <a:buChar char="•"/>
            </a:pPr>
            <a:r>
              <a:rPr lang="en-GB" sz="2000" b="1">
                <a:latin typeface="Times New Roman" pitchFamily="18" charset="0"/>
              </a:rPr>
              <a:t>Passive Cooling – water tank on top – water falls by gravity</a:t>
            </a:r>
          </a:p>
          <a:p>
            <a:pPr marL="342900" indent="-342900" algn="l">
              <a:lnSpc>
                <a:spcPct val="90000"/>
              </a:lnSpc>
              <a:spcBef>
                <a:spcPct val="20000"/>
              </a:spcBef>
              <a:buFontTx/>
              <a:buChar char="•"/>
            </a:pPr>
            <a:r>
              <a:rPr lang="en-GB" sz="2000" b="1">
                <a:latin typeface="Times New Roman" pitchFamily="18" charset="0"/>
              </a:rPr>
              <a:t>Two loops (cf 4 for EPR)</a:t>
            </a:r>
          </a:p>
          <a:p>
            <a:pPr marL="342900" indent="-342900" algn="l">
              <a:lnSpc>
                <a:spcPct val="90000"/>
              </a:lnSpc>
              <a:spcBef>
                <a:spcPct val="20000"/>
              </a:spcBef>
              <a:buFontTx/>
              <a:buChar char="•"/>
            </a:pPr>
            <a:r>
              <a:rPr lang="en-GB" sz="2000" b="1">
                <a:latin typeface="Times New Roman" pitchFamily="18" charset="0"/>
              </a:rPr>
              <a:t>Significant reduction in components e.g. pumps etc.</a:t>
            </a:r>
          </a:p>
          <a:p>
            <a:pPr marL="342900" indent="-342900" algn="l">
              <a:lnSpc>
                <a:spcPct val="90000"/>
              </a:lnSpc>
              <a:spcBef>
                <a:spcPct val="20000"/>
              </a:spcBef>
              <a:buFontTx/>
              <a:buChar char="•"/>
            </a:pPr>
            <a:endParaRPr lang="en-GB" sz="2000" b="1">
              <a:latin typeface="Times New Roman" pitchFamily="18" charset="0"/>
            </a:endParaRPr>
          </a:p>
        </p:txBody>
      </p:sp>
      <p:sp>
        <p:nvSpPr>
          <p:cNvPr id="11" name="TextBox 10"/>
          <p:cNvSpPr txBox="1"/>
          <p:nvPr/>
        </p:nvSpPr>
        <p:spPr>
          <a:xfrm>
            <a:off x="6053138" y="638175"/>
            <a:ext cx="2887662" cy="646113"/>
          </a:xfrm>
          <a:prstGeom prst="rect">
            <a:avLst/>
          </a:prstGeom>
          <a:noFill/>
        </p:spPr>
        <p:txBody>
          <a:bodyPr>
            <a:spAutoFit/>
          </a:bodyPr>
          <a:lstStyle/>
          <a:p>
            <a:pPr>
              <a:defRPr/>
            </a:pPr>
            <a:r>
              <a:rPr lang="en-GB" b="1" dirty="0">
                <a:latin typeface="+mj-lt"/>
              </a:rPr>
              <a:t>Possible Contender for new UK reactors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dissolve">
                                      <p:cBhvr>
                                        <p:cTn id="7" dur="500"/>
                                        <p:tgtEl>
                                          <p:spTgt spid="471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13"/>
                                        </p:tgtEl>
                                        <p:attrNameLst>
                                          <p:attrName>style.visibility</p:attrName>
                                        </p:attrNameLst>
                                      </p:cBhvr>
                                      <p:to>
                                        <p:strVal val="visible"/>
                                      </p:to>
                                    </p:set>
                                    <p:animEffect transition="in" filter="dissolve">
                                      <p:cBhvr>
                                        <p:cTn id="12" dur="500"/>
                                        <p:tgtEl>
                                          <p:spTgt spid="471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14"/>
                                        </p:tgtEl>
                                        <p:attrNameLst>
                                          <p:attrName>style.visibility</p:attrName>
                                        </p:attrNameLst>
                                      </p:cBhvr>
                                      <p:to>
                                        <p:strVal val="visible"/>
                                      </p:to>
                                    </p:set>
                                    <p:animEffect transition="in" filter="dissolve">
                                      <p:cBhvr>
                                        <p:cTn id="17" dur="500"/>
                                        <p:tgtEl>
                                          <p:spTgt spid="47114"/>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dissolve">
                                      <p:cBhvr>
                                        <p:cTn id="2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nimBg="1"/>
      <p:bldP spid="471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idx="4294967295"/>
          </p:nvPr>
        </p:nvSpPr>
        <p:spPr/>
        <p:txBody>
          <a:bodyPr/>
          <a:lstStyle/>
          <a:p>
            <a:endParaRPr lang="en-US" smtClean="0"/>
          </a:p>
        </p:txBody>
      </p:sp>
      <p:sp>
        <p:nvSpPr>
          <p:cNvPr id="11267" name="Content Placeholder 6"/>
          <p:cNvSpPr>
            <a:spLocks noGrp="1"/>
          </p:cNvSpPr>
          <p:nvPr>
            <p:ph idx="4294967295"/>
          </p:nvPr>
        </p:nvSpPr>
        <p:spPr>
          <a:xfrm>
            <a:off x="457200" y="1455738"/>
            <a:ext cx="8229600" cy="4525962"/>
          </a:xfrm>
        </p:spPr>
        <p:txBody>
          <a:bodyPr/>
          <a:lstStyle/>
          <a:p>
            <a:endParaRPr lang="en-US" smtClean="0"/>
          </a:p>
        </p:txBody>
      </p:sp>
      <p:sp>
        <p:nvSpPr>
          <p:cNvPr id="11268" name="Slide Number Placeholder 2"/>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9E603324-62A5-4CA8-A175-45346E309A1B}" type="slidenum">
              <a:rPr lang="en-GB" sz="1400">
                <a:solidFill>
                  <a:srgbClr val="FFFF99"/>
                </a:solidFill>
              </a:rPr>
              <a:pPr algn="r"/>
              <a:t>5</a:t>
            </a:fld>
            <a:endParaRPr lang="en-GB" sz="1400">
              <a:solidFill>
                <a:srgbClr val="FFFF99"/>
              </a:solidFill>
            </a:endParaRPr>
          </a:p>
        </p:txBody>
      </p:sp>
      <p:sp>
        <p:nvSpPr>
          <p:cNvPr id="11269" name="Rectangle 5"/>
          <p:cNvSpPr txBox="1">
            <a:spLocks noChangeArrowheads="1"/>
          </p:cNvSpPr>
          <p:nvPr/>
        </p:nvSpPr>
        <p:spPr bwMode="auto">
          <a:xfrm>
            <a:off x="0" y="-33338"/>
            <a:ext cx="9144000" cy="534988"/>
          </a:xfrm>
          <a:prstGeom prst="rect">
            <a:avLst/>
          </a:prstGeom>
          <a:solidFill>
            <a:srgbClr val="FF0000"/>
          </a:solidFill>
          <a:ln w="9525">
            <a:noFill/>
            <a:miter lim="800000"/>
            <a:headEnd/>
            <a:tailEnd/>
          </a:ln>
        </p:spPr>
        <p:txBody>
          <a:bodyPr tIns="0" bIns="0" anchor="ctr"/>
          <a:lstStyle/>
          <a:p>
            <a:r>
              <a:rPr lang="en-GB" sz="3200" b="1">
                <a:solidFill>
                  <a:schemeClr val="bg1"/>
                </a:solidFill>
                <a:latin typeface="Calibri" pitchFamily="34" charset="0"/>
              </a:rPr>
              <a:t>CO</a:t>
            </a:r>
            <a:r>
              <a:rPr lang="en-GB" sz="3200" b="1" baseline="-25000">
                <a:solidFill>
                  <a:schemeClr val="bg1"/>
                </a:solidFill>
                <a:latin typeface="Calibri" pitchFamily="34" charset="0"/>
              </a:rPr>
              <a:t>2</a:t>
            </a:r>
            <a:r>
              <a:rPr lang="en-GB" sz="3200" b="1">
                <a:solidFill>
                  <a:schemeClr val="bg1"/>
                </a:solidFill>
                <a:latin typeface="Calibri" pitchFamily="34" charset="0"/>
              </a:rPr>
              <a:t> Emissions and Electricity (kg/kWh)  </a:t>
            </a:r>
          </a:p>
        </p:txBody>
      </p:sp>
      <p:sp>
        <p:nvSpPr>
          <p:cNvPr id="11270" name="Slide Number Placeholder 13"/>
          <p:cNvSpPr>
            <a:spLocks noGrp="1"/>
          </p:cNvSpPr>
          <p:nvPr>
            <p:ph type="sldNum" sz="quarter" idx="10"/>
          </p:nvPr>
        </p:nvSpPr>
        <p:spPr>
          <a:xfrm>
            <a:off x="7010400" y="6492875"/>
            <a:ext cx="2133600" cy="365125"/>
          </a:xfrm>
          <a:noFill/>
        </p:spPr>
        <p:txBody>
          <a:bodyPr/>
          <a:lstStyle/>
          <a:p>
            <a:fld id="{BC2E875D-FF9D-4B87-A5B2-4AA76CE06DEA}" type="slidenum">
              <a:rPr lang="en-GB" smtClean="0"/>
              <a:pPr/>
              <a:t>5</a:t>
            </a:fld>
            <a:endParaRPr lang="en-GB" smtClean="0"/>
          </a:p>
        </p:txBody>
      </p:sp>
      <p:graphicFrame>
        <p:nvGraphicFramePr>
          <p:cNvPr id="14" name="Chart 13"/>
          <p:cNvGraphicFramePr/>
          <p:nvPr/>
        </p:nvGraphicFramePr>
        <p:xfrm>
          <a:off x="292699" y="497798"/>
          <a:ext cx="8626449" cy="5787842"/>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6"/>
          <p:cNvGrpSpPr>
            <a:grpSpLocks/>
          </p:cNvGrpSpPr>
          <p:nvPr/>
        </p:nvGrpSpPr>
        <p:grpSpPr bwMode="auto">
          <a:xfrm>
            <a:off x="2079625" y="2654300"/>
            <a:ext cx="1004888" cy="1206500"/>
            <a:chOff x="6470674" y="2224071"/>
            <a:chExt cx="1005354" cy="1205722"/>
          </a:xfrm>
        </p:grpSpPr>
        <p:sp>
          <p:nvSpPr>
            <p:cNvPr id="11281" name="TextBox 5"/>
            <p:cNvSpPr txBox="1">
              <a:spLocks noChangeArrowheads="1"/>
            </p:cNvSpPr>
            <p:nvPr/>
          </p:nvSpPr>
          <p:spPr bwMode="auto">
            <a:xfrm>
              <a:off x="6470674" y="2224071"/>
              <a:ext cx="1005354" cy="366476"/>
            </a:xfrm>
            <a:prstGeom prst="rect">
              <a:avLst/>
            </a:prstGeom>
            <a:noFill/>
            <a:ln w="9525">
              <a:noFill/>
              <a:miter lim="800000"/>
              <a:headEnd/>
              <a:tailEnd/>
            </a:ln>
          </p:spPr>
          <p:txBody>
            <a:bodyPr>
              <a:spAutoFit/>
            </a:bodyPr>
            <a:lstStyle/>
            <a:p>
              <a:r>
                <a:rPr lang="en-GB" b="1"/>
                <a:t>France</a:t>
              </a:r>
            </a:p>
          </p:txBody>
        </p:sp>
        <p:cxnSp>
          <p:nvCxnSpPr>
            <p:cNvPr id="20" name="Straight Arrow Connector 19"/>
            <p:cNvCxnSpPr/>
            <p:nvPr/>
          </p:nvCxnSpPr>
          <p:spPr>
            <a:xfrm rot="5400000">
              <a:off x="6361491" y="3063315"/>
              <a:ext cx="729779" cy="31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4"/>
          <p:cNvGrpSpPr>
            <a:grpSpLocks/>
          </p:cNvGrpSpPr>
          <p:nvPr/>
        </p:nvGrpSpPr>
        <p:grpSpPr bwMode="auto">
          <a:xfrm>
            <a:off x="5127625" y="1890713"/>
            <a:ext cx="696913" cy="730250"/>
            <a:chOff x="3258" y="1367"/>
            <a:chExt cx="439" cy="460"/>
          </a:xfrm>
        </p:grpSpPr>
        <p:sp>
          <p:nvSpPr>
            <p:cNvPr id="11279" name="TextBox 8"/>
            <p:cNvSpPr txBox="1">
              <a:spLocks noChangeArrowheads="1"/>
            </p:cNvSpPr>
            <p:nvPr/>
          </p:nvSpPr>
          <p:spPr bwMode="auto">
            <a:xfrm>
              <a:off x="3283" y="1387"/>
              <a:ext cx="414" cy="231"/>
            </a:xfrm>
            <a:prstGeom prst="rect">
              <a:avLst/>
            </a:prstGeom>
            <a:noFill/>
            <a:ln w="9525">
              <a:noFill/>
              <a:miter lim="800000"/>
              <a:headEnd/>
              <a:tailEnd/>
            </a:ln>
          </p:spPr>
          <p:txBody>
            <a:bodyPr>
              <a:spAutoFit/>
            </a:bodyPr>
            <a:lstStyle/>
            <a:p>
              <a:r>
                <a:rPr lang="en-GB" b="1"/>
                <a:t>UK</a:t>
              </a:r>
            </a:p>
          </p:txBody>
        </p:sp>
        <p:cxnSp>
          <p:nvCxnSpPr>
            <p:cNvPr id="15" name="Straight Arrow Connector 14"/>
            <p:cNvCxnSpPr/>
            <p:nvPr/>
          </p:nvCxnSpPr>
          <p:spPr>
            <a:xfrm rot="5400000">
              <a:off x="3029" y="1596"/>
              <a:ext cx="46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274" name="TextBox 18"/>
          <p:cNvSpPr txBox="1">
            <a:spLocks noChangeArrowheads="1"/>
          </p:cNvSpPr>
          <p:nvPr/>
        </p:nvSpPr>
        <p:spPr bwMode="auto">
          <a:xfrm>
            <a:off x="0" y="6196013"/>
            <a:ext cx="8964613" cy="706437"/>
          </a:xfrm>
          <a:prstGeom prst="rect">
            <a:avLst/>
          </a:prstGeom>
          <a:noFill/>
          <a:ln w="9525">
            <a:noFill/>
            <a:miter lim="800000"/>
            <a:headEnd/>
            <a:tailEnd/>
          </a:ln>
        </p:spPr>
        <p:txBody>
          <a:bodyPr>
            <a:spAutoFit/>
          </a:bodyPr>
          <a:lstStyle/>
          <a:p>
            <a:r>
              <a:rPr lang="en-GB" sz="2000" b="1">
                <a:latin typeface="Times New Roman" pitchFamily="18" charset="0"/>
                <a:cs typeface="Times New Roman" pitchFamily="18" charset="0"/>
              </a:rPr>
              <a:t>Overall: UK  ~500 gm/kWh: France  ~80 gm/kWh   Saudi Arabia ~700 gm/kWh</a:t>
            </a:r>
          </a:p>
          <a:p>
            <a:r>
              <a:rPr lang="en-GB" sz="2000" b="1">
                <a:solidFill>
                  <a:srgbClr val="FF0000"/>
                </a:solidFill>
                <a:latin typeface="Times New Roman" pitchFamily="18" charset="0"/>
                <a:cs typeface="Times New Roman" pitchFamily="18" charset="0"/>
              </a:rPr>
              <a:t>* Extracted from IEA Statistics in Jan 2014 – data relate to 2010</a:t>
            </a:r>
          </a:p>
        </p:txBody>
      </p:sp>
      <p:cxnSp>
        <p:nvCxnSpPr>
          <p:cNvPr id="19" name="Straight Connector 18"/>
          <p:cNvCxnSpPr/>
          <p:nvPr/>
        </p:nvCxnSpPr>
        <p:spPr>
          <a:xfrm flipV="1">
            <a:off x="884238" y="2684463"/>
            <a:ext cx="7947025" cy="2222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20"/>
          <p:cNvGrpSpPr>
            <a:grpSpLocks/>
          </p:cNvGrpSpPr>
          <p:nvPr/>
        </p:nvGrpSpPr>
        <p:grpSpPr bwMode="auto">
          <a:xfrm>
            <a:off x="1171575" y="1754188"/>
            <a:ext cx="3306763" cy="646112"/>
            <a:chOff x="1231692" y="2136965"/>
            <a:chExt cx="2905593" cy="902836"/>
          </a:xfrm>
        </p:grpSpPr>
        <p:cxnSp>
          <p:nvCxnSpPr>
            <p:cNvPr id="22" name="Straight Connector 21"/>
            <p:cNvCxnSpPr/>
            <p:nvPr/>
          </p:nvCxnSpPr>
          <p:spPr>
            <a:xfrm>
              <a:off x="1231692" y="2369883"/>
              <a:ext cx="807652" cy="1109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278" name="TextBox 22"/>
            <p:cNvSpPr txBox="1">
              <a:spLocks noChangeArrowheads="1"/>
            </p:cNvSpPr>
            <p:nvPr/>
          </p:nvSpPr>
          <p:spPr bwMode="auto">
            <a:xfrm>
              <a:off x="2098623" y="2136965"/>
              <a:ext cx="2038662" cy="902836"/>
            </a:xfrm>
            <a:prstGeom prst="rect">
              <a:avLst/>
            </a:prstGeom>
            <a:noFill/>
            <a:ln w="9525">
              <a:noFill/>
              <a:miter lim="800000"/>
              <a:headEnd/>
              <a:tailEnd/>
            </a:ln>
          </p:spPr>
          <p:txBody>
            <a:bodyPr>
              <a:spAutoFit/>
            </a:bodyPr>
            <a:lstStyle/>
            <a:p>
              <a:r>
                <a:rPr lang="en-GB" b="1">
                  <a:latin typeface="Times New Roman" pitchFamily="18" charset="0"/>
                  <a:cs typeface="Times New Roman" pitchFamily="18" charset="0"/>
                </a:rPr>
                <a:t>World Average 0.550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9" presetClass="entr" presetSubtype="0" fill="hold"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nodeType="afterGroup">
                            <p:stCondLst>
                              <p:cond delay="3000"/>
                            </p:stCondLst>
                            <p:childTnLst>
                              <p:par>
                                <p:cTn id="13" presetID="9" presetClass="entr" presetSubtype="0"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1D8EB5B7-7A3D-4DFC-B04C-E4C7E7337289}" type="slidenum">
              <a:rPr lang="en-GB" smtClean="0"/>
              <a:pPr/>
              <a:t>50</a:t>
            </a:fld>
            <a:endParaRPr lang="en-GB" smtClean="0"/>
          </a:p>
        </p:txBody>
      </p:sp>
      <p:sp>
        <p:nvSpPr>
          <p:cNvPr id="55299" name="Date Placeholder 4"/>
          <p:cNvSpPr>
            <a:spLocks noGrp="1"/>
          </p:cNvSpPr>
          <p:nvPr>
            <p:ph type="dt" sz="quarter" idx="11"/>
          </p:nvPr>
        </p:nvSpPr>
        <p:spPr>
          <a:noFill/>
        </p:spPr>
        <p:txBody>
          <a:bodyPr/>
          <a:lstStyle/>
          <a:p>
            <a:fld id="{19EE13E6-6163-4854-B2CB-5477946BA5CA}" type="datetime1">
              <a:rPr lang="en-GB" smtClean="0"/>
              <a:pPr/>
              <a:t>01/02/2018</a:t>
            </a:fld>
            <a:endParaRPr lang="en-GB" smtClean="0"/>
          </a:p>
        </p:txBody>
      </p:sp>
      <p:sp>
        <p:nvSpPr>
          <p:cNvPr id="55300" name="Rectangle 2"/>
          <p:cNvSpPr>
            <a:spLocks noGrp="1" noChangeArrowheads="1"/>
          </p:cNvSpPr>
          <p:nvPr>
            <p:ph type="title"/>
          </p:nvPr>
        </p:nvSpPr>
        <p:spPr/>
        <p:txBody>
          <a:bodyPr/>
          <a:lstStyle/>
          <a:p>
            <a:pPr eaLnBrk="1" hangingPunct="1"/>
            <a:endParaRPr lang="en-US" smtClean="0"/>
          </a:p>
        </p:txBody>
      </p:sp>
      <p:sp>
        <p:nvSpPr>
          <p:cNvPr id="55301" name="Rectangle 3"/>
          <p:cNvSpPr>
            <a:spLocks noGrp="1" noChangeArrowheads="1"/>
          </p:cNvSpPr>
          <p:nvPr>
            <p:ph type="body" idx="1"/>
          </p:nvPr>
        </p:nvSpPr>
        <p:spPr>
          <a:xfrm>
            <a:off x="2068513" y="8739188"/>
            <a:ext cx="4208462" cy="2552700"/>
          </a:xfrm>
        </p:spPr>
        <p:txBody>
          <a:bodyPr/>
          <a:lstStyle/>
          <a:p>
            <a:pPr eaLnBrk="1" hangingPunct="1"/>
            <a:endParaRPr lang="en-US" smtClean="0"/>
          </a:p>
        </p:txBody>
      </p:sp>
      <p:sp>
        <p:nvSpPr>
          <p:cNvPr id="55302" name="Rectangle 13"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GENERATION 3 REACTORS: the ACR1000</a:t>
            </a:r>
            <a:r>
              <a:rPr lang="en-GB" sz="2800" b="1">
                <a:solidFill>
                  <a:schemeClr val="tx2"/>
                </a:solidFill>
                <a:latin typeface="Times New Roman" pitchFamily="18" charset="0"/>
              </a:rPr>
              <a:t> </a:t>
            </a:r>
            <a:endParaRPr lang="en-GB" sz="2800" b="1">
              <a:solidFill>
                <a:srgbClr val="FF0000"/>
              </a:solidFill>
              <a:latin typeface="Times New Roman" pitchFamily="18" charset="0"/>
            </a:endParaRPr>
          </a:p>
        </p:txBody>
      </p:sp>
      <p:sp>
        <p:nvSpPr>
          <p:cNvPr id="55303" name="Text Box 15"/>
          <p:cNvSpPr txBox="1">
            <a:spLocks noChangeArrowheads="1"/>
          </p:cNvSpPr>
          <p:nvPr/>
        </p:nvSpPr>
        <p:spPr bwMode="auto">
          <a:xfrm>
            <a:off x="203200" y="555625"/>
            <a:ext cx="8940800" cy="1077913"/>
          </a:xfrm>
          <a:prstGeom prst="rect">
            <a:avLst/>
          </a:prstGeom>
          <a:solidFill>
            <a:srgbClr val="FFFF99"/>
          </a:solidFill>
          <a:ln w="9525">
            <a:solidFill>
              <a:srgbClr val="FF0000"/>
            </a:solidFill>
            <a:miter lim="800000"/>
            <a:headEnd/>
            <a:tailEnd/>
          </a:ln>
        </p:spPr>
        <p:txBody>
          <a:bodyPr>
            <a:spAutoFit/>
          </a:bodyPr>
          <a:lstStyle/>
          <a:p>
            <a:pPr algn="l">
              <a:spcBef>
                <a:spcPct val="20000"/>
              </a:spcBef>
              <a:buFontTx/>
              <a:buChar char="•"/>
            </a:pPr>
            <a:r>
              <a:rPr lang="en-GB" sz="2000" b="1"/>
              <a:t>A </a:t>
            </a:r>
            <a:r>
              <a:rPr lang="en-GB" sz="2000" b="1">
                <a:latin typeface="Times New Roman" pitchFamily="18" charset="0"/>
              </a:rPr>
              <a:t>development from CANDU with added safety features  less Deuterium needed</a:t>
            </a:r>
          </a:p>
          <a:p>
            <a:pPr algn="l">
              <a:spcBef>
                <a:spcPct val="20000"/>
              </a:spcBef>
              <a:buFontTx/>
              <a:buChar char="•"/>
            </a:pPr>
            <a:r>
              <a:rPr lang="en-GB" sz="2000" b="1">
                <a:latin typeface="Times New Roman" pitchFamily="18" charset="0"/>
              </a:rPr>
              <a:t>Passive emergency cooling as with AP1000</a:t>
            </a:r>
          </a:p>
        </p:txBody>
      </p:sp>
      <p:pic>
        <p:nvPicPr>
          <p:cNvPr id="55304" name="Picture 2" descr="ACR1000"/>
          <p:cNvPicPr>
            <a:picLocks noChangeAspect="1" noChangeArrowheads="1"/>
          </p:cNvPicPr>
          <p:nvPr/>
        </p:nvPicPr>
        <p:blipFill>
          <a:blip r:embed="rId4" cstate="print"/>
          <a:srcRect/>
          <a:stretch>
            <a:fillRect/>
          </a:stretch>
        </p:blipFill>
        <p:spPr bwMode="auto">
          <a:xfrm>
            <a:off x="0" y="1684338"/>
            <a:ext cx="8840788" cy="4846637"/>
          </a:xfrm>
          <a:prstGeom prst="rect">
            <a:avLst/>
          </a:prstGeom>
          <a:noFill/>
          <a:ln w="9525">
            <a:noFill/>
            <a:miter lim="800000"/>
            <a:headEnd/>
            <a:tailEnd/>
          </a:ln>
        </p:spPr>
      </p:pic>
      <p:sp>
        <p:nvSpPr>
          <p:cNvPr id="55305" name="TextBox 11"/>
          <p:cNvSpPr txBox="1">
            <a:spLocks noChangeArrowheads="1"/>
          </p:cNvSpPr>
          <p:nvPr/>
        </p:nvSpPr>
        <p:spPr bwMode="auto">
          <a:xfrm>
            <a:off x="1814513" y="6443663"/>
            <a:ext cx="4905375" cy="400050"/>
          </a:xfrm>
          <a:prstGeom prst="rect">
            <a:avLst/>
          </a:prstGeom>
          <a:noFill/>
          <a:ln w="9525">
            <a:noFill/>
            <a:miter lim="800000"/>
            <a:headEnd/>
            <a:tailEnd/>
          </a:ln>
        </p:spPr>
        <p:txBody>
          <a:bodyPr>
            <a:spAutoFit/>
          </a:bodyPr>
          <a:lstStyle/>
          <a:p>
            <a:r>
              <a:rPr lang="en-GB" sz="2000" b="1">
                <a:solidFill>
                  <a:srgbClr val="FF0000"/>
                </a:solidFill>
              </a:rPr>
              <a:t>See Video Clip of on-line refuelling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p>
            <a:fld id="{7573D6ED-D2F2-44EC-86DA-2A6FF2F9BB7B}" type="slidenum">
              <a:rPr lang="en-GB" smtClean="0"/>
              <a:pPr/>
              <a:t>51</a:t>
            </a:fld>
            <a:endParaRPr lang="en-GB" smtClean="0"/>
          </a:p>
        </p:txBody>
      </p:sp>
      <p:sp>
        <p:nvSpPr>
          <p:cNvPr id="56323" name="Date Placeholder 4"/>
          <p:cNvSpPr>
            <a:spLocks noGrp="1"/>
          </p:cNvSpPr>
          <p:nvPr>
            <p:ph type="dt" sz="quarter" idx="11"/>
          </p:nvPr>
        </p:nvSpPr>
        <p:spPr>
          <a:noFill/>
        </p:spPr>
        <p:txBody>
          <a:bodyPr/>
          <a:lstStyle/>
          <a:p>
            <a:fld id="{8B77EE1B-2C40-4D7C-B9FD-6277B446468E}" type="datetime1">
              <a:rPr lang="en-GB" smtClean="0"/>
              <a:pPr/>
              <a:t>01/02/2018</a:t>
            </a:fld>
            <a:endParaRPr lang="en-GB" smtClean="0"/>
          </a:p>
        </p:txBody>
      </p:sp>
      <p:sp>
        <p:nvSpPr>
          <p:cNvPr id="56324" name="Rectangle 2"/>
          <p:cNvSpPr>
            <a:spLocks noGrp="1" noChangeArrowheads="1"/>
          </p:cNvSpPr>
          <p:nvPr>
            <p:ph type="title"/>
          </p:nvPr>
        </p:nvSpPr>
        <p:spPr/>
        <p:txBody>
          <a:bodyPr/>
          <a:lstStyle/>
          <a:p>
            <a:pPr eaLnBrk="1" hangingPunct="1"/>
            <a:endParaRPr lang="en-US" smtClean="0"/>
          </a:p>
        </p:txBody>
      </p:sp>
      <p:sp>
        <p:nvSpPr>
          <p:cNvPr id="56325" name="Rectangle 3"/>
          <p:cNvSpPr>
            <a:spLocks noGrp="1" noChangeArrowheads="1"/>
          </p:cNvSpPr>
          <p:nvPr>
            <p:ph type="body" idx="1"/>
          </p:nvPr>
        </p:nvSpPr>
        <p:spPr>
          <a:xfrm>
            <a:off x="2068513" y="8739188"/>
            <a:ext cx="4208462" cy="2552700"/>
          </a:xfrm>
        </p:spPr>
        <p:txBody>
          <a:bodyPr/>
          <a:lstStyle/>
          <a:p>
            <a:pPr eaLnBrk="1" hangingPunct="1"/>
            <a:endParaRPr lang="en-US" smtClean="0"/>
          </a:p>
        </p:txBody>
      </p:sp>
      <p:sp>
        <p:nvSpPr>
          <p:cNvPr id="56326" name="Rectangle 13" descr="Granite"/>
          <p:cNvSpPr>
            <a:spLocks noChangeArrowheads="1"/>
          </p:cNvSpPr>
          <p:nvPr/>
        </p:nvSpPr>
        <p:spPr bwMode="auto">
          <a:xfrm>
            <a:off x="0" y="0"/>
            <a:ext cx="9144000" cy="501650"/>
          </a:xfrm>
          <a:prstGeom prst="rect">
            <a:avLst/>
          </a:prstGeom>
          <a:blipFill dpi="0" rotWithShape="1">
            <a:blip r:embed="rId3"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ESBWR: Economically Simple BWR </a:t>
            </a:r>
          </a:p>
        </p:txBody>
      </p:sp>
      <p:sp>
        <p:nvSpPr>
          <p:cNvPr id="56327" name="Text Box 15"/>
          <p:cNvSpPr txBox="1">
            <a:spLocks noChangeArrowheads="1"/>
          </p:cNvSpPr>
          <p:nvPr/>
        </p:nvSpPr>
        <p:spPr bwMode="auto">
          <a:xfrm>
            <a:off x="203200" y="555625"/>
            <a:ext cx="8940800" cy="1746250"/>
          </a:xfrm>
          <a:prstGeom prst="rect">
            <a:avLst/>
          </a:prstGeom>
          <a:solidFill>
            <a:srgbClr val="FFFF99"/>
          </a:solidFill>
          <a:ln w="9525">
            <a:solidFill>
              <a:srgbClr val="FF0000"/>
            </a:solidFill>
            <a:miter lim="800000"/>
            <a:headEnd/>
            <a:tailEnd/>
          </a:ln>
        </p:spPr>
        <p:txBody>
          <a:bodyPr>
            <a:spAutoFit/>
          </a:bodyPr>
          <a:lstStyle/>
          <a:p>
            <a:pPr algn="l">
              <a:spcBef>
                <a:spcPct val="20000"/>
              </a:spcBef>
              <a:buFontTx/>
              <a:buChar char="•"/>
            </a:pPr>
            <a:r>
              <a:rPr lang="en-GB" sz="2000" b="1"/>
              <a:t> A derivative of Boiling Water Reactor for which it is claimed has several safety features but which inherently has two disadvantages of basic design</a:t>
            </a:r>
          </a:p>
          <a:p>
            <a:pPr lvl="1" algn="l">
              <a:spcBef>
                <a:spcPct val="20000"/>
              </a:spcBef>
              <a:buFontTx/>
              <a:buChar char="•"/>
            </a:pPr>
            <a:r>
              <a:rPr lang="en-GB" sz="2000" b="1">
                <a:solidFill>
                  <a:srgbClr val="0033CC"/>
                </a:solidFill>
                <a:latin typeface="Times New Roman" pitchFamily="18" charset="0"/>
              </a:rPr>
              <a:t>Vertical control rods which must be driven upwards</a:t>
            </a:r>
          </a:p>
          <a:p>
            <a:pPr lvl="1" algn="l">
              <a:spcBef>
                <a:spcPct val="20000"/>
              </a:spcBef>
              <a:buFontTx/>
              <a:buChar char="•"/>
            </a:pPr>
            <a:r>
              <a:rPr lang="en-GB" sz="2000" b="1">
                <a:solidFill>
                  <a:srgbClr val="0033CC"/>
                </a:solidFill>
                <a:latin typeface="Times New Roman" pitchFamily="18" charset="0"/>
              </a:rPr>
              <a:t>Steam in turbines can become radioactive</a:t>
            </a:r>
          </a:p>
        </p:txBody>
      </p:sp>
      <p:pic>
        <p:nvPicPr>
          <p:cNvPr id="56328" name="Picture 2" descr="GE-ESBWR"/>
          <p:cNvPicPr>
            <a:picLocks noChangeAspect="1" noChangeArrowheads="1"/>
          </p:cNvPicPr>
          <p:nvPr/>
        </p:nvPicPr>
        <p:blipFill>
          <a:blip r:embed="rId4" cstate="print"/>
          <a:srcRect/>
          <a:stretch>
            <a:fillRect/>
          </a:stretch>
        </p:blipFill>
        <p:spPr bwMode="auto">
          <a:xfrm>
            <a:off x="236538" y="2416175"/>
            <a:ext cx="8834437"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smtClean="0"/>
          </a:p>
        </p:txBody>
      </p:sp>
      <p:sp>
        <p:nvSpPr>
          <p:cNvPr id="57347" name="Rectangle 3"/>
          <p:cNvSpPr>
            <a:spLocks noGrp="1" noChangeArrowheads="1"/>
          </p:cNvSpPr>
          <p:nvPr>
            <p:ph type="body" idx="1"/>
          </p:nvPr>
        </p:nvSpPr>
        <p:spPr/>
        <p:txBody>
          <a:bodyPr/>
          <a:lstStyle/>
          <a:p>
            <a:endParaRPr lang="en-US" smtClean="0"/>
          </a:p>
        </p:txBody>
      </p:sp>
      <p:sp>
        <p:nvSpPr>
          <p:cNvPr id="57348" name="Rectangle 13" descr="Granite"/>
          <p:cNvSpPr>
            <a:spLocks noChangeArrowheads="1"/>
          </p:cNvSpPr>
          <p:nvPr/>
        </p:nvSpPr>
        <p:spPr bwMode="auto">
          <a:xfrm>
            <a:off x="0" y="0"/>
            <a:ext cx="9144000" cy="501650"/>
          </a:xfrm>
          <a:prstGeom prst="rect">
            <a:avLst/>
          </a:prstGeom>
          <a:blipFill dpi="0" rotWithShape="1">
            <a:blip r:embed="rId2" cstate="print"/>
            <a:srcRect/>
            <a:tile tx="0" ty="0" sx="100000" sy="100000" flip="none" algn="tl"/>
          </a:blipFill>
          <a:ln w="9525">
            <a:noFill/>
            <a:miter lim="800000"/>
            <a:headEnd/>
            <a:tailEnd/>
          </a:ln>
        </p:spPr>
        <p:txBody>
          <a:bodyPr anchor="ctr"/>
          <a:lstStyle/>
          <a:p>
            <a:r>
              <a:rPr lang="en-GB" sz="2800" b="1">
                <a:solidFill>
                  <a:srgbClr val="FF0000"/>
                </a:solidFill>
                <a:latin typeface="Times New Roman" pitchFamily="18" charset="0"/>
              </a:rPr>
              <a:t>Possible Locations of New Nuclear Stations in UK</a:t>
            </a:r>
          </a:p>
        </p:txBody>
      </p:sp>
      <p:pic>
        <p:nvPicPr>
          <p:cNvPr id="57349" name="Picture 4" descr="NUCLEARC.jpg"/>
          <p:cNvPicPr>
            <a:picLocks noChangeAspect="1"/>
          </p:cNvPicPr>
          <p:nvPr/>
        </p:nvPicPr>
        <p:blipFill>
          <a:blip r:embed="rId3" cstate="print"/>
          <a:srcRect/>
          <a:stretch>
            <a:fillRect/>
          </a:stretch>
        </p:blipFill>
        <p:spPr bwMode="auto">
          <a:xfrm>
            <a:off x="2540000" y="652463"/>
            <a:ext cx="4797425" cy="6015037"/>
          </a:xfrm>
          <a:prstGeom prst="rect">
            <a:avLst/>
          </a:prstGeom>
          <a:noFill/>
          <a:ln w="9525">
            <a:noFill/>
            <a:miter lim="800000"/>
            <a:headEnd/>
            <a:tailEnd/>
          </a:ln>
        </p:spPr>
      </p:pic>
      <p:sp>
        <p:nvSpPr>
          <p:cNvPr id="57350" name="Oval 5"/>
          <p:cNvSpPr>
            <a:spLocks noChangeArrowheads="1"/>
          </p:cNvSpPr>
          <p:nvPr/>
        </p:nvSpPr>
        <p:spPr bwMode="auto">
          <a:xfrm>
            <a:off x="3357563" y="3357563"/>
            <a:ext cx="128587" cy="142875"/>
          </a:xfrm>
          <a:prstGeom prst="ellipse">
            <a:avLst/>
          </a:prstGeom>
          <a:solidFill>
            <a:srgbClr val="FFFF00"/>
          </a:solidFill>
          <a:ln w="25400"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74151F-A333-4037-AADC-08BF997E2C5A}" type="slidenum">
              <a:rPr lang="en-GB" smtClean="0"/>
              <a:pPr>
                <a:defRPr/>
              </a:pPr>
              <a:t>53</a:t>
            </a:fld>
            <a:endParaRPr lang="en-GB"/>
          </a:p>
        </p:txBody>
      </p:sp>
      <p:sp>
        <p:nvSpPr>
          <p:cNvPr id="3" name="Date Placeholder 2"/>
          <p:cNvSpPr>
            <a:spLocks noGrp="1"/>
          </p:cNvSpPr>
          <p:nvPr>
            <p:ph type="dt" sz="half" idx="11"/>
          </p:nvPr>
        </p:nvSpPr>
        <p:spPr/>
        <p:txBody>
          <a:bodyPr/>
          <a:lstStyle/>
          <a:p>
            <a:pPr>
              <a:defRPr/>
            </a:pPr>
            <a:fld id="{8ADC8F24-900D-4EB1-95C7-968D9DFB3657}" type="datetime1">
              <a:rPr lang="en-GB" smtClean="0"/>
              <a:pPr>
                <a:defRPr/>
              </a:pPr>
              <a:t>01/02/2018</a:t>
            </a:fld>
            <a:endParaRPr lang="en-GB"/>
          </a:p>
        </p:txBody>
      </p:sp>
      <p:sp>
        <p:nvSpPr>
          <p:cNvPr id="4"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r>
              <a:rPr lang="en-GB" sz="3200" b="1" dirty="0" smtClean="0">
                <a:solidFill>
                  <a:srgbClr val="FFFF00"/>
                </a:solidFill>
                <a:latin typeface="Times New Roman" pitchFamily="18" charset="0"/>
              </a:rPr>
              <a:t>Generic Design Assessment</a:t>
            </a:r>
            <a:endParaRPr lang="en-GB" sz="3200" b="1" dirty="0">
              <a:solidFill>
                <a:srgbClr val="FFFF00"/>
              </a:solidFill>
              <a:latin typeface="Times New Roman" pitchFamily="18" charset="0"/>
            </a:endParaRPr>
          </a:p>
        </p:txBody>
      </p:sp>
      <p:sp>
        <p:nvSpPr>
          <p:cNvPr id="5" name="TextBox 4"/>
          <p:cNvSpPr txBox="1"/>
          <p:nvPr/>
        </p:nvSpPr>
        <p:spPr>
          <a:xfrm>
            <a:off x="275771" y="487025"/>
            <a:ext cx="8461828" cy="6370975"/>
          </a:xfrm>
          <a:prstGeom prst="rect">
            <a:avLst/>
          </a:prstGeom>
          <a:noFill/>
        </p:spPr>
        <p:txBody>
          <a:bodyPr wrap="square" rtlCol="0">
            <a:spAutoFit/>
          </a:bodyPr>
          <a:lstStyle/>
          <a:p>
            <a:pPr marL="363538" indent="-363538" algn="l">
              <a:buFont typeface="Arial" pitchFamily="34" charset="0"/>
              <a:buChar char="•"/>
            </a:pPr>
            <a:r>
              <a:rPr lang="en-GB" sz="2400" b="1" dirty="0" smtClean="0">
                <a:latin typeface="+mj-lt"/>
              </a:rPr>
              <a:t>All Nuclear Reactors for use in UK must undergo a Generic Design Assessment which typically lasts up to 5 years.    Primarily aimed at the Generic Design.</a:t>
            </a:r>
          </a:p>
          <a:p>
            <a:pPr marL="363538" indent="-363538" algn="l">
              <a:buFont typeface="Arial" pitchFamily="34" charset="0"/>
              <a:buChar char="•"/>
            </a:pPr>
            <a:endParaRPr lang="en-GB" sz="2400" b="1" dirty="0" smtClean="0">
              <a:latin typeface="+mj-lt"/>
            </a:endParaRPr>
          </a:p>
          <a:p>
            <a:pPr marL="363538" indent="-363538" algn="l">
              <a:buFont typeface="Arial" pitchFamily="34" charset="0"/>
              <a:buChar char="•"/>
            </a:pPr>
            <a:r>
              <a:rPr lang="en-GB" sz="2400" b="1" dirty="0" smtClean="0">
                <a:latin typeface="+mj-lt"/>
              </a:rPr>
              <a:t>Involves 5 Stages with an opportunity for the Public and others to participate in Consultations</a:t>
            </a:r>
          </a:p>
          <a:p>
            <a:pPr marL="363538" indent="-363538" algn="l">
              <a:buFont typeface="Arial" pitchFamily="34" charset="0"/>
              <a:buChar char="•"/>
            </a:pPr>
            <a:endParaRPr lang="en-GB" sz="2400" b="1" dirty="0" smtClean="0">
              <a:latin typeface="+mj-lt"/>
            </a:endParaRPr>
          </a:p>
          <a:p>
            <a:pPr marL="363538" indent="-363538" algn="l">
              <a:buFont typeface="Arial" pitchFamily="34" charset="0"/>
              <a:buChar char="•"/>
            </a:pPr>
            <a:r>
              <a:rPr lang="en-GB" sz="2400" b="1" dirty="0" smtClean="0">
                <a:latin typeface="+mj-lt"/>
              </a:rPr>
              <a:t>Coordinated  by the Environment Agency and Office of Nuclear Regulation</a:t>
            </a:r>
          </a:p>
          <a:p>
            <a:pPr marL="363538" indent="-363538" algn="l">
              <a:buFont typeface="Arial" pitchFamily="34" charset="0"/>
              <a:buChar char="•"/>
            </a:pPr>
            <a:endParaRPr lang="en-GB" sz="2400" b="1" dirty="0" smtClean="0">
              <a:latin typeface="+mj-lt"/>
            </a:endParaRPr>
          </a:p>
          <a:p>
            <a:pPr marL="363538" indent="-363538" algn="l">
              <a:buFont typeface="Arial" pitchFamily="34" charset="0"/>
              <a:buChar char="•"/>
            </a:pPr>
            <a:r>
              <a:rPr lang="en-GB" sz="2400" b="1" dirty="0" smtClean="0">
                <a:latin typeface="+mj-lt"/>
              </a:rPr>
              <a:t>Most thorough assessment anywhere in the World</a:t>
            </a:r>
          </a:p>
          <a:p>
            <a:pPr marL="363538" indent="-363538" algn="l">
              <a:buFont typeface="Arial" pitchFamily="34" charset="0"/>
              <a:buChar char="•"/>
            </a:pPr>
            <a:endParaRPr lang="en-GB" sz="2400" b="1" dirty="0" smtClean="0">
              <a:latin typeface="+mj-lt"/>
            </a:endParaRPr>
          </a:p>
          <a:p>
            <a:pPr marL="363538" indent="-363538" algn="l">
              <a:buFont typeface="Arial" pitchFamily="34" charset="0"/>
              <a:buChar char="•"/>
            </a:pPr>
            <a:r>
              <a:rPr lang="en-GB" sz="2400" b="1" dirty="0" smtClean="0">
                <a:latin typeface="+mj-lt"/>
              </a:rPr>
              <a:t>Separate from any Planning Permission which is site specific.</a:t>
            </a:r>
          </a:p>
          <a:p>
            <a:pPr marL="363538" indent="-363538" algn="l">
              <a:buFont typeface="Arial" pitchFamily="34" charset="0"/>
              <a:buChar char="•"/>
            </a:pPr>
            <a:endParaRPr lang="en-GB" sz="2400" b="1" dirty="0" smtClean="0">
              <a:latin typeface="+mj-lt"/>
            </a:endParaRPr>
          </a:p>
          <a:p>
            <a:pPr marL="363538" indent="-363538" algn="l">
              <a:buFont typeface="Arial" pitchFamily="34" charset="0"/>
              <a:buChar char="•"/>
            </a:pPr>
            <a:r>
              <a:rPr lang="en-GB" sz="2400" b="1" dirty="0" smtClean="0">
                <a:latin typeface="+mj-lt"/>
              </a:rPr>
              <a:t>To date only the EPR Reactor has achieved approval from this process</a:t>
            </a:r>
            <a:endParaRPr lang="en-GB"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dissolve">
                                      <p:cBhvr>
                                        <p:cTn id="16" dur="500"/>
                                        <p:tgtEl>
                                          <p:spTgt spid="5">
                                            <p:txEl>
                                              <p:pRg st="4" end="4"/>
                                            </p:txEl>
                                          </p:spTgt>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dissolve">
                                      <p:cBhvr>
                                        <p:cTn id="20" dur="500"/>
                                        <p:tgtEl>
                                          <p:spTgt spid="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dissolve">
                                      <p:cBhvr>
                                        <p:cTn id="25" dur="500"/>
                                        <p:tgtEl>
                                          <p:spTgt spid="5">
                                            <p:txEl>
                                              <p:pRg st="8" end="8"/>
                                            </p:txEl>
                                          </p:spTgt>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Effect transition="in" filter="dissolve">
                                      <p:cBhvr>
                                        <p:cTn id="2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74151F-A333-4037-AADC-08BF997E2C5A}" type="slidenum">
              <a:rPr lang="en-GB" smtClean="0"/>
              <a:pPr>
                <a:defRPr/>
              </a:pPr>
              <a:t>54</a:t>
            </a:fld>
            <a:endParaRPr lang="en-GB"/>
          </a:p>
        </p:txBody>
      </p:sp>
      <p:sp>
        <p:nvSpPr>
          <p:cNvPr id="3" name="Date Placeholder 2"/>
          <p:cNvSpPr>
            <a:spLocks noGrp="1"/>
          </p:cNvSpPr>
          <p:nvPr>
            <p:ph type="dt" sz="half" idx="11"/>
          </p:nvPr>
        </p:nvSpPr>
        <p:spPr/>
        <p:txBody>
          <a:bodyPr/>
          <a:lstStyle/>
          <a:p>
            <a:pPr>
              <a:defRPr/>
            </a:pPr>
            <a:fld id="{8ADC8F24-900D-4EB1-95C7-968D9DFB3657}" type="datetime1">
              <a:rPr lang="en-GB" smtClean="0"/>
              <a:pPr>
                <a:defRPr/>
              </a:pPr>
              <a:t>01/02/2018</a:t>
            </a:fld>
            <a:endParaRPr lang="en-GB"/>
          </a:p>
        </p:txBody>
      </p:sp>
      <p:sp>
        <p:nvSpPr>
          <p:cNvPr id="4"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r>
              <a:rPr lang="en-GB" sz="3200" b="1" dirty="0" smtClean="0">
                <a:solidFill>
                  <a:srgbClr val="FFFF00"/>
                </a:solidFill>
                <a:latin typeface="Times New Roman" pitchFamily="18" charset="0"/>
              </a:rPr>
              <a:t>New Nuclear Stations – UK – </a:t>
            </a:r>
            <a:r>
              <a:rPr lang="en-GB" sz="3200" b="1" dirty="0" err="1" smtClean="0">
                <a:solidFill>
                  <a:srgbClr val="FFFF00"/>
                </a:solidFill>
                <a:latin typeface="Times New Roman" pitchFamily="18" charset="0"/>
              </a:rPr>
              <a:t>Hinkley</a:t>
            </a:r>
            <a:r>
              <a:rPr lang="en-GB" sz="3200" b="1" dirty="0" smtClean="0">
                <a:solidFill>
                  <a:srgbClr val="FFFF00"/>
                </a:solidFill>
                <a:latin typeface="Times New Roman" pitchFamily="18" charset="0"/>
              </a:rPr>
              <a:t> Point C</a:t>
            </a:r>
            <a:endParaRPr lang="en-GB" sz="3200" b="1" dirty="0">
              <a:solidFill>
                <a:srgbClr val="FFFF00"/>
              </a:solidFill>
              <a:latin typeface="Times New Roman" pitchFamily="18" charset="0"/>
            </a:endParaRPr>
          </a:p>
        </p:txBody>
      </p:sp>
      <p:sp>
        <p:nvSpPr>
          <p:cNvPr id="5" name="TextBox 4"/>
          <p:cNvSpPr txBox="1"/>
          <p:nvPr/>
        </p:nvSpPr>
        <p:spPr>
          <a:xfrm>
            <a:off x="189186" y="583324"/>
            <a:ext cx="8954814" cy="6170920"/>
          </a:xfrm>
          <a:prstGeom prst="rect">
            <a:avLst/>
          </a:prstGeom>
          <a:noFill/>
        </p:spPr>
        <p:txBody>
          <a:bodyPr wrap="square" rtlCol="0">
            <a:spAutoFit/>
          </a:bodyPr>
          <a:lstStyle/>
          <a:p>
            <a:pPr algn="l">
              <a:lnSpc>
                <a:spcPts val="2400"/>
              </a:lnSpc>
            </a:pPr>
            <a:r>
              <a:rPr lang="en-GB" sz="2400" b="1" dirty="0" err="1" smtClean="0">
                <a:latin typeface="+mj-lt"/>
              </a:rPr>
              <a:t>Hinkley</a:t>
            </a:r>
            <a:r>
              <a:rPr lang="en-GB" sz="2400" b="1" dirty="0" smtClean="0">
                <a:latin typeface="+mj-lt"/>
              </a:rPr>
              <a:t> Point C (HPC) -  Two 1600MW Reactors of EPR design now under construction (as of September 2016).   </a:t>
            </a:r>
          </a:p>
          <a:p>
            <a:pPr marL="441325" algn="l">
              <a:lnSpc>
                <a:spcPts val="2400"/>
              </a:lnSpc>
            </a:pPr>
            <a:r>
              <a:rPr lang="en-GB" sz="2400" b="1" dirty="0" smtClean="0">
                <a:solidFill>
                  <a:srgbClr val="FF0000"/>
                </a:solidFill>
                <a:latin typeface="+mj-lt"/>
              </a:rPr>
              <a:t>Adjacent to </a:t>
            </a:r>
            <a:r>
              <a:rPr lang="en-GB" sz="2400" b="1" dirty="0" err="1" smtClean="0">
                <a:solidFill>
                  <a:srgbClr val="FF0000"/>
                </a:solidFill>
                <a:latin typeface="+mj-lt"/>
              </a:rPr>
              <a:t>Hinkley</a:t>
            </a:r>
            <a:r>
              <a:rPr lang="en-GB" sz="2400" b="1" dirty="0" smtClean="0">
                <a:solidFill>
                  <a:srgbClr val="FF0000"/>
                </a:solidFill>
                <a:latin typeface="+mj-lt"/>
              </a:rPr>
              <a:t> Point A </a:t>
            </a:r>
            <a:r>
              <a:rPr lang="en-GB" sz="2400" b="1" dirty="0" err="1" smtClean="0">
                <a:solidFill>
                  <a:srgbClr val="FF0000"/>
                </a:solidFill>
                <a:latin typeface="+mj-lt"/>
              </a:rPr>
              <a:t>a</a:t>
            </a:r>
            <a:r>
              <a:rPr lang="en-GB" sz="2400" b="1" dirty="0" smtClean="0">
                <a:solidFill>
                  <a:srgbClr val="FF0000"/>
                </a:solidFill>
                <a:latin typeface="+mj-lt"/>
              </a:rPr>
              <a:t> MAGNOX Station closed in 2000, and </a:t>
            </a:r>
            <a:r>
              <a:rPr lang="en-GB" sz="2400" b="1" dirty="0" err="1" smtClean="0">
                <a:solidFill>
                  <a:srgbClr val="FF0000"/>
                </a:solidFill>
                <a:latin typeface="+mj-lt"/>
              </a:rPr>
              <a:t>Hinkley</a:t>
            </a:r>
            <a:r>
              <a:rPr lang="en-GB" sz="2400" b="1" dirty="0" smtClean="0">
                <a:solidFill>
                  <a:srgbClr val="FF0000"/>
                </a:solidFill>
                <a:latin typeface="+mj-lt"/>
              </a:rPr>
              <a:t> Point B an AGR, commissioned in late 1976.</a:t>
            </a:r>
          </a:p>
          <a:p>
            <a:pPr marL="441325" algn="l">
              <a:lnSpc>
                <a:spcPts val="2400"/>
              </a:lnSpc>
            </a:pPr>
            <a:endParaRPr lang="en-GB" sz="1200" b="1" dirty="0" smtClean="0">
              <a:solidFill>
                <a:srgbClr val="FF0000"/>
              </a:solidFill>
              <a:latin typeface="+mj-lt"/>
            </a:endParaRPr>
          </a:p>
          <a:p>
            <a:pPr algn="l">
              <a:lnSpc>
                <a:spcPts val="2400"/>
              </a:lnSpc>
            </a:pPr>
            <a:r>
              <a:rPr lang="en-GB" sz="2400" b="1" dirty="0" smtClean="0">
                <a:solidFill>
                  <a:srgbClr val="FF0000"/>
                </a:solidFill>
                <a:latin typeface="+mj-lt"/>
              </a:rPr>
              <a:t>Same design as </a:t>
            </a:r>
          </a:p>
          <a:p>
            <a:pPr marL="536575" indent="-268288" algn="l">
              <a:lnSpc>
                <a:spcPts val="2400"/>
              </a:lnSpc>
              <a:buFont typeface="Arial" pitchFamily="34" charset="0"/>
              <a:buChar char="•"/>
            </a:pPr>
            <a:r>
              <a:rPr lang="en-GB" sz="2400" b="1" dirty="0" err="1" smtClean="0">
                <a:latin typeface="+mj-lt"/>
              </a:rPr>
              <a:t>Olkiluto</a:t>
            </a:r>
            <a:r>
              <a:rPr lang="en-GB" sz="2400" b="1" dirty="0" smtClean="0">
                <a:latin typeface="+mj-lt"/>
              </a:rPr>
              <a:t>, Finland – began construction in 2005 for scheduled completion in 2010, -will not start operating until 2018. </a:t>
            </a:r>
          </a:p>
          <a:p>
            <a:pPr marL="536575" indent="-268288" algn="l">
              <a:lnSpc>
                <a:spcPts val="2400"/>
              </a:lnSpc>
              <a:buFont typeface="Arial" pitchFamily="34" charset="0"/>
              <a:buChar char="•"/>
            </a:pPr>
            <a:r>
              <a:rPr lang="en-GB" sz="2400" b="1" dirty="0" err="1" smtClean="0">
                <a:latin typeface="+mj-lt"/>
              </a:rPr>
              <a:t>Flammanville</a:t>
            </a:r>
            <a:r>
              <a:rPr lang="en-GB" sz="2400" b="1" dirty="0" smtClean="0">
                <a:latin typeface="+mj-lt"/>
              </a:rPr>
              <a:t>, France – began construction in 2007 for completion in 2012, will not start operating until late 2018/early 2019.</a:t>
            </a:r>
            <a:endParaRPr lang="en-GB" sz="1200" b="1" dirty="0" smtClean="0">
              <a:latin typeface="+mj-lt"/>
            </a:endParaRPr>
          </a:p>
          <a:p>
            <a:pPr marL="536575" indent="-268288" algn="l">
              <a:lnSpc>
                <a:spcPts val="2400"/>
              </a:lnSpc>
              <a:buFont typeface="Arial" pitchFamily="34" charset="0"/>
              <a:buChar char="•"/>
            </a:pPr>
            <a:endParaRPr lang="en-GB" sz="1200" b="1" dirty="0" smtClean="0">
              <a:latin typeface="+mj-lt"/>
            </a:endParaRPr>
          </a:p>
          <a:p>
            <a:pPr algn="l">
              <a:lnSpc>
                <a:spcPts val="2400"/>
              </a:lnSpc>
            </a:pPr>
            <a:r>
              <a:rPr lang="en-GB" sz="2800" b="1" dirty="0" smtClean="0">
                <a:solidFill>
                  <a:srgbClr val="FF0000"/>
                </a:solidFill>
                <a:latin typeface="+mj-lt"/>
              </a:rPr>
              <a:t>Operation of </a:t>
            </a:r>
            <a:r>
              <a:rPr lang="en-GB" sz="2800" b="1" dirty="0" err="1" smtClean="0">
                <a:solidFill>
                  <a:srgbClr val="FF0000"/>
                </a:solidFill>
                <a:latin typeface="+mj-lt"/>
              </a:rPr>
              <a:t>Hinkley</a:t>
            </a:r>
            <a:r>
              <a:rPr lang="en-GB" sz="2800" b="1" dirty="0" smtClean="0">
                <a:solidFill>
                  <a:srgbClr val="FF0000"/>
                </a:solidFill>
                <a:latin typeface="+mj-lt"/>
              </a:rPr>
              <a:t> Point C not expected until 2026.</a:t>
            </a:r>
          </a:p>
          <a:p>
            <a:pPr algn="l">
              <a:lnSpc>
                <a:spcPts val="2400"/>
              </a:lnSpc>
            </a:pPr>
            <a:endParaRPr lang="en-GB" sz="1200" b="1" dirty="0" smtClean="0">
              <a:latin typeface="+mj-lt"/>
            </a:endParaRPr>
          </a:p>
          <a:p>
            <a:pPr algn="l">
              <a:lnSpc>
                <a:spcPts val="2400"/>
              </a:lnSpc>
              <a:spcAft>
                <a:spcPts val="1800"/>
              </a:spcAft>
            </a:pPr>
            <a:r>
              <a:rPr lang="en-GB" sz="2400" b="1" dirty="0" smtClean="0">
                <a:latin typeface="+mj-lt"/>
              </a:rPr>
              <a:t>Both </a:t>
            </a:r>
            <a:r>
              <a:rPr lang="en-GB" sz="2400" b="1" dirty="0" err="1" smtClean="0">
                <a:latin typeface="+mj-lt"/>
              </a:rPr>
              <a:t>Olkiluoto</a:t>
            </a:r>
            <a:r>
              <a:rPr lang="en-GB" sz="2400" b="1" dirty="0" smtClean="0">
                <a:latin typeface="+mj-lt"/>
              </a:rPr>
              <a:t> and </a:t>
            </a:r>
            <a:r>
              <a:rPr lang="en-GB" sz="2400" b="1" dirty="0" err="1" smtClean="0">
                <a:latin typeface="+mj-lt"/>
              </a:rPr>
              <a:t>Flammanville</a:t>
            </a:r>
            <a:r>
              <a:rPr lang="en-GB" sz="2400" b="1" dirty="0" smtClean="0">
                <a:latin typeface="+mj-lt"/>
              </a:rPr>
              <a:t> have also seen significant cost over runs. </a:t>
            </a:r>
          </a:p>
          <a:p>
            <a:pPr algn="l">
              <a:lnSpc>
                <a:spcPts val="2400"/>
              </a:lnSpc>
            </a:pPr>
            <a:r>
              <a:rPr lang="en-GB" sz="2400" b="1" dirty="0" smtClean="0">
                <a:latin typeface="+mj-lt"/>
              </a:rPr>
              <a:t>UK Government has guaranteed a price of generation at HPC or £92.50/</a:t>
            </a:r>
            <a:r>
              <a:rPr lang="en-GB" sz="2400" b="1" dirty="0" err="1" smtClean="0">
                <a:latin typeface="+mj-lt"/>
              </a:rPr>
              <a:t>MWh</a:t>
            </a:r>
            <a:r>
              <a:rPr lang="en-GB" sz="2400" b="1" dirty="0" smtClean="0">
                <a:latin typeface="+mj-lt"/>
              </a:rPr>
              <a:t>  (9.25p/kWh) compared to current price for Onshore wind of  ~£80/</a:t>
            </a:r>
            <a:r>
              <a:rPr lang="en-GB" sz="2400" b="1" dirty="0" err="1" smtClean="0">
                <a:latin typeface="+mj-lt"/>
              </a:rPr>
              <a:t>MWh</a:t>
            </a:r>
            <a:r>
              <a:rPr lang="en-GB" sz="2400" b="1" dirty="0" smtClean="0">
                <a:latin typeface="+mj-lt"/>
              </a:rPr>
              <a:t> and a current wholesale price of ~ £45/</a:t>
            </a:r>
            <a:r>
              <a:rPr lang="en-GB" sz="2400" b="1" dirty="0" err="1" smtClean="0">
                <a:latin typeface="+mj-lt"/>
              </a:rPr>
              <a:t>MWh</a:t>
            </a:r>
            <a:endParaRPr lang="en-GB"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ssolve">
                                      <p:cBhvr>
                                        <p:cTn id="12" dur="500"/>
                                        <p:tgtEl>
                                          <p:spTgt spid="5">
                                            <p:txEl>
                                              <p:pRg st="3" end="3"/>
                                            </p:txEl>
                                          </p:spTgt>
                                        </p:tgtEl>
                                      </p:cBhvr>
                                    </p:animEffect>
                                  </p:childTnLst>
                                </p:cTn>
                              </p:par>
                            </p:childTnLst>
                          </p:cTn>
                        </p:par>
                        <p:par>
                          <p:cTn id="13" fill="hold">
                            <p:stCondLst>
                              <p:cond delay="500"/>
                            </p:stCondLst>
                            <p:childTnLst>
                              <p:par>
                                <p:cTn id="14" presetID="9" presetClass="entr" presetSubtype="0" fill="hold" nodeType="afterEffect">
                                  <p:stCondLst>
                                    <p:cond delay="200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dissolve">
                                      <p:cBhvr>
                                        <p:cTn id="16" dur="500"/>
                                        <p:tgtEl>
                                          <p:spTgt spid="5">
                                            <p:txEl>
                                              <p:pRg st="4" end="4"/>
                                            </p:txEl>
                                          </p:spTgt>
                                        </p:tgtEl>
                                      </p:cBhvr>
                                    </p:animEffect>
                                  </p:childTnLst>
                                </p:cTn>
                              </p:par>
                            </p:childTnLst>
                          </p:cTn>
                        </p:par>
                        <p:par>
                          <p:cTn id="17" fill="hold">
                            <p:stCondLst>
                              <p:cond delay="3000"/>
                            </p:stCondLst>
                            <p:childTnLst>
                              <p:par>
                                <p:cTn id="18" presetID="9" presetClass="entr" presetSubtype="0" fill="hold" nodeType="afterEffect">
                                  <p:stCondLst>
                                    <p:cond delay="200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dissolve">
                                      <p:cBhvr>
                                        <p:cTn id="20" dur="500"/>
                                        <p:tgtEl>
                                          <p:spTgt spid="5">
                                            <p:txEl>
                                              <p:pRg st="5" end="5"/>
                                            </p:txEl>
                                          </p:spTgt>
                                        </p:tgtEl>
                                      </p:cBhvr>
                                    </p:animEffect>
                                  </p:childTnLst>
                                </p:cTn>
                              </p:par>
                            </p:childTnLst>
                          </p:cTn>
                        </p:par>
                        <p:par>
                          <p:cTn id="21" fill="hold">
                            <p:stCondLst>
                              <p:cond delay="5500"/>
                            </p:stCondLst>
                            <p:childTnLst>
                              <p:par>
                                <p:cTn id="22" presetID="9" presetClass="entr" presetSubtype="0" fill="hold" nodeType="afterEffect">
                                  <p:stCondLst>
                                    <p:cond delay="200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dissolve">
                                      <p:cBhvr>
                                        <p:cTn id="24" dur="500"/>
                                        <p:tgtEl>
                                          <p:spTgt spid="5">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Effect transition="in" filter="dissolve">
                                      <p:cBhvr>
                                        <p:cTn id="29" dur="500"/>
                                        <p:tgtEl>
                                          <p:spTgt spid="5">
                                            <p:txEl>
                                              <p:pRg st="9" end="9"/>
                                            </p:txEl>
                                          </p:spTgt>
                                        </p:tgtEl>
                                      </p:cBhvr>
                                    </p:animEffect>
                                  </p:childTnLst>
                                </p:cTn>
                              </p:par>
                            </p:childTnLst>
                          </p:cTn>
                        </p:par>
                        <p:par>
                          <p:cTn id="30" fill="hold">
                            <p:stCondLst>
                              <p:cond delay="500"/>
                            </p:stCondLst>
                            <p:childTnLst>
                              <p:par>
                                <p:cTn id="31" presetID="9" presetClass="entr" presetSubtype="0" fill="hold" nodeType="afterEffect">
                                  <p:stCondLst>
                                    <p:cond delay="2000"/>
                                  </p:stCondLst>
                                  <p:childTnLst>
                                    <p:set>
                                      <p:cBhvr>
                                        <p:cTn id="32" dur="1" fill="hold">
                                          <p:stCondLst>
                                            <p:cond delay="0"/>
                                          </p:stCondLst>
                                        </p:cTn>
                                        <p:tgtEl>
                                          <p:spTgt spid="5">
                                            <p:txEl>
                                              <p:pRg st="10" end="10"/>
                                            </p:txEl>
                                          </p:spTgt>
                                        </p:tgtEl>
                                        <p:attrNameLst>
                                          <p:attrName>style.visibility</p:attrName>
                                        </p:attrNameLst>
                                      </p:cBhvr>
                                      <p:to>
                                        <p:strVal val="visible"/>
                                      </p:to>
                                    </p:set>
                                    <p:animEffect transition="in" filter="dissolve">
                                      <p:cBhvr>
                                        <p:cTn id="3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74151F-A333-4037-AADC-08BF997E2C5A}" type="slidenum">
              <a:rPr lang="en-GB" smtClean="0"/>
              <a:pPr>
                <a:defRPr/>
              </a:pPr>
              <a:t>55</a:t>
            </a:fld>
            <a:endParaRPr lang="en-GB"/>
          </a:p>
        </p:txBody>
      </p:sp>
      <p:sp>
        <p:nvSpPr>
          <p:cNvPr id="3" name="Date Placeholder 2"/>
          <p:cNvSpPr>
            <a:spLocks noGrp="1"/>
          </p:cNvSpPr>
          <p:nvPr>
            <p:ph type="dt" sz="half" idx="11"/>
          </p:nvPr>
        </p:nvSpPr>
        <p:spPr/>
        <p:txBody>
          <a:bodyPr/>
          <a:lstStyle/>
          <a:p>
            <a:pPr>
              <a:defRPr/>
            </a:pPr>
            <a:fld id="{8ADC8F24-900D-4EB1-95C7-968D9DFB3657}" type="datetime1">
              <a:rPr lang="en-GB" smtClean="0"/>
              <a:pPr>
                <a:defRPr/>
              </a:pPr>
              <a:t>01/02/2018</a:t>
            </a:fld>
            <a:endParaRPr lang="en-GB"/>
          </a:p>
        </p:txBody>
      </p:sp>
      <p:sp>
        <p:nvSpPr>
          <p:cNvPr id="4"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r>
              <a:rPr lang="en-GB" sz="3200" b="1" dirty="0" err="1" smtClean="0">
                <a:solidFill>
                  <a:srgbClr val="FFFF00"/>
                </a:solidFill>
                <a:latin typeface="Times New Roman" pitchFamily="18" charset="0"/>
              </a:rPr>
              <a:t>Hinkley</a:t>
            </a:r>
            <a:r>
              <a:rPr lang="en-GB" sz="3200" b="1" dirty="0" smtClean="0">
                <a:solidFill>
                  <a:srgbClr val="FFFF00"/>
                </a:solidFill>
                <a:latin typeface="Times New Roman" pitchFamily="18" charset="0"/>
              </a:rPr>
              <a:t> Point C</a:t>
            </a:r>
            <a:endParaRPr lang="en-GB" sz="3200" b="1" dirty="0">
              <a:solidFill>
                <a:srgbClr val="FFFF00"/>
              </a:solidFill>
              <a:latin typeface="Times New Roman" pitchFamily="18" charset="0"/>
            </a:endParaRPr>
          </a:p>
        </p:txBody>
      </p:sp>
      <p:pic>
        <p:nvPicPr>
          <p:cNvPr id="44034" name="Picture 2" descr="Artist's impression of Hinkley Point C building proposals"/>
          <p:cNvPicPr>
            <a:picLocks noChangeAspect="1" noChangeArrowheads="1"/>
          </p:cNvPicPr>
          <p:nvPr/>
        </p:nvPicPr>
        <p:blipFill>
          <a:blip r:embed="rId2" cstate="print"/>
          <a:srcRect t="-404" r="19790"/>
          <a:stretch>
            <a:fillRect/>
          </a:stretch>
        </p:blipFill>
        <p:spPr bwMode="auto">
          <a:xfrm>
            <a:off x="899073" y="536027"/>
            <a:ext cx="7456651" cy="5250355"/>
          </a:xfrm>
          <a:prstGeom prst="rect">
            <a:avLst/>
          </a:prstGeom>
          <a:noFill/>
        </p:spPr>
      </p:pic>
      <p:sp>
        <p:nvSpPr>
          <p:cNvPr id="6" name="TextBox 5"/>
          <p:cNvSpPr txBox="1"/>
          <p:nvPr/>
        </p:nvSpPr>
        <p:spPr>
          <a:xfrm>
            <a:off x="709448" y="5943600"/>
            <a:ext cx="8087711" cy="830997"/>
          </a:xfrm>
          <a:prstGeom prst="rect">
            <a:avLst/>
          </a:prstGeom>
          <a:noFill/>
        </p:spPr>
        <p:txBody>
          <a:bodyPr wrap="square" rtlCol="0">
            <a:spAutoFit/>
          </a:bodyPr>
          <a:lstStyle/>
          <a:p>
            <a:r>
              <a:rPr lang="en-GB" sz="2400" b="1" dirty="0" smtClean="0">
                <a:latin typeface="+mj-lt"/>
              </a:rPr>
              <a:t>Artists impression of </a:t>
            </a:r>
            <a:r>
              <a:rPr lang="en-GB" sz="2400" b="1" dirty="0" err="1" smtClean="0">
                <a:latin typeface="+mj-lt"/>
              </a:rPr>
              <a:t>Hinkley</a:t>
            </a:r>
            <a:r>
              <a:rPr lang="en-GB" sz="2400" b="1" dirty="0" smtClean="0">
                <a:latin typeface="+mj-lt"/>
              </a:rPr>
              <a:t> Point C with </a:t>
            </a:r>
            <a:r>
              <a:rPr lang="en-GB" sz="2400" b="1" dirty="0" err="1" smtClean="0">
                <a:latin typeface="+mj-lt"/>
              </a:rPr>
              <a:t>Hinkley</a:t>
            </a:r>
            <a:r>
              <a:rPr lang="en-GB" sz="2400" b="1" dirty="0" smtClean="0">
                <a:latin typeface="+mj-lt"/>
              </a:rPr>
              <a:t> Point B in foreground</a:t>
            </a:r>
            <a:endParaRPr lang="en-GB" sz="2400" b="1" dirty="0">
              <a:latin typeface="+mj-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74151F-A333-4037-AADC-08BF997E2C5A}" type="slidenum">
              <a:rPr lang="en-GB" smtClean="0"/>
              <a:pPr>
                <a:defRPr/>
              </a:pPr>
              <a:t>56</a:t>
            </a:fld>
            <a:endParaRPr lang="en-GB"/>
          </a:p>
        </p:txBody>
      </p:sp>
      <p:sp>
        <p:nvSpPr>
          <p:cNvPr id="3" name="Date Placeholder 2"/>
          <p:cNvSpPr>
            <a:spLocks noGrp="1"/>
          </p:cNvSpPr>
          <p:nvPr>
            <p:ph type="dt" sz="half" idx="11"/>
          </p:nvPr>
        </p:nvSpPr>
        <p:spPr/>
        <p:txBody>
          <a:bodyPr/>
          <a:lstStyle/>
          <a:p>
            <a:pPr>
              <a:defRPr/>
            </a:pPr>
            <a:fld id="{8ADC8F24-900D-4EB1-95C7-968D9DFB3657}" type="datetime1">
              <a:rPr lang="en-GB" smtClean="0"/>
              <a:pPr>
                <a:defRPr/>
              </a:pPr>
              <a:t>01/02/2018</a:t>
            </a:fld>
            <a:endParaRPr lang="en-GB"/>
          </a:p>
        </p:txBody>
      </p:sp>
      <p:sp>
        <p:nvSpPr>
          <p:cNvPr id="4" name="Rectangle 3"/>
          <p:cNvSpPr/>
          <p:nvPr/>
        </p:nvSpPr>
        <p:spPr>
          <a:xfrm>
            <a:off x="776513" y="5449278"/>
            <a:ext cx="7830457" cy="984885"/>
          </a:xfrm>
          <a:prstGeom prst="rect">
            <a:avLst/>
          </a:prstGeom>
          <a:solidFill>
            <a:schemeClr val="tx1"/>
          </a:solidFill>
        </p:spPr>
        <p:txBody>
          <a:bodyPr wrap="square">
            <a:spAutoFit/>
          </a:bodyPr>
          <a:lstStyle/>
          <a:p>
            <a:r>
              <a:rPr lang="en-GB" sz="2000" dirty="0" smtClean="0">
                <a:solidFill>
                  <a:srgbClr val="3333FF"/>
                </a:solidFill>
                <a:hlinkClick r:id="rId2"/>
              </a:rPr>
              <a:t>http://www.world-nuclear-news.org/NN-EPR_reactor_design_meets_UK_approval-1312127.html</a:t>
            </a:r>
            <a:endParaRPr lang="en-GB" sz="2000" dirty="0" smtClean="0">
              <a:solidFill>
                <a:srgbClr val="3333FF"/>
              </a:solidFill>
            </a:endParaRPr>
          </a:p>
          <a:p>
            <a:endParaRPr lang="en-GB" dirty="0"/>
          </a:p>
        </p:txBody>
      </p:sp>
      <p:pic>
        <p:nvPicPr>
          <p:cNvPr id="5" name="Picture 4" descr="EPR%20cutaway%20(EdF-Areva)_400.jpg"/>
          <p:cNvPicPr>
            <a:picLocks noChangeAspect="1"/>
          </p:cNvPicPr>
          <p:nvPr/>
        </p:nvPicPr>
        <p:blipFill>
          <a:blip r:embed="rId3" cstate="print"/>
          <a:stretch>
            <a:fillRect/>
          </a:stretch>
        </p:blipFill>
        <p:spPr>
          <a:xfrm>
            <a:off x="1461641" y="1520371"/>
            <a:ext cx="6672540" cy="3603172"/>
          </a:xfrm>
          <a:prstGeom prst="rect">
            <a:avLst/>
          </a:prstGeom>
        </p:spPr>
      </p:pic>
      <p:sp>
        <p:nvSpPr>
          <p:cNvPr id="6"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r>
              <a:rPr lang="en-GB" sz="3200" b="1" dirty="0" err="1" smtClean="0">
                <a:solidFill>
                  <a:srgbClr val="FFFF00"/>
                </a:solidFill>
                <a:latin typeface="Times New Roman" pitchFamily="18" charset="0"/>
              </a:rPr>
              <a:t>Hinkley</a:t>
            </a:r>
            <a:r>
              <a:rPr lang="en-GB" sz="3200" b="1" dirty="0" smtClean="0">
                <a:solidFill>
                  <a:srgbClr val="FFFF00"/>
                </a:solidFill>
                <a:latin typeface="Times New Roman" pitchFamily="18" charset="0"/>
              </a:rPr>
              <a:t> Point C</a:t>
            </a:r>
            <a:endParaRPr lang="en-GB" sz="3200" b="1" dirty="0">
              <a:solidFill>
                <a:srgbClr val="FFFF00"/>
              </a:solidFill>
              <a:latin typeface="Times New Roman" pitchFamily="18" charset="0"/>
            </a:endParaRPr>
          </a:p>
        </p:txBody>
      </p:sp>
      <p:sp>
        <p:nvSpPr>
          <p:cNvPr id="7" name="TextBox 6"/>
          <p:cNvSpPr txBox="1"/>
          <p:nvPr/>
        </p:nvSpPr>
        <p:spPr>
          <a:xfrm>
            <a:off x="232229" y="624114"/>
            <a:ext cx="8636000" cy="830997"/>
          </a:xfrm>
          <a:prstGeom prst="rect">
            <a:avLst/>
          </a:prstGeom>
          <a:noFill/>
        </p:spPr>
        <p:txBody>
          <a:bodyPr wrap="square" rtlCol="0">
            <a:spAutoFit/>
          </a:bodyPr>
          <a:lstStyle/>
          <a:p>
            <a:r>
              <a:rPr lang="en-GB" sz="2400" dirty="0" smtClean="0">
                <a:latin typeface="+mn-lt"/>
              </a:rPr>
              <a:t>December 2013.   EPR Reactor gains approval for use in UK in the Generic Design Assessment after 5 years of detailed study</a:t>
            </a:r>
            <a:endParaRPr lang="en-GB" sz="2400" dirty="0">
              <a:latin typeface="+mn-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74151F-A333-4037-AADC-08BF997E2C5A}" type="slidenum">
              <a:rPr lang="en-GB" smtClean="0"/>
              <a:pPr>
                <a:defRPr/>
              </a:pPr>
              <a:t>57</a:t>
            </a:fld>
            <a:endParaRPr lang="en-GB"/>
          </a:p>
        </p:txBody>
      </p:sp>
      <p:sp>
        <p:nvSpPr>
          <p:cNvPr id="3" name="Date Placeholder 2"/>
          <p:cNvSpPr>
            <a:spLocks noGrp="1"/>
          </p:cNvSpPr>
          <p:nvPr>
            <p:ph type="dt" sz="half" idx="11"/>
          </p:nvPr>
        </p:nvSpPr>
        <p:spPr/>
        <p:txBody>
          <a:bodyPr/>
          <a:lstStyle/>
          <a:p>
            <a:pPr>
              <a:defRPr/>
            </a:pPr>
            <a:fld id="{8ADC8F24-900D-4EB1-95C7-968D9DFB3657}" type="datetime1">
              <a:rPr lang="en-GB" smtClean="0"/>
              <a:pPr>
                <a:defRPr/>
              </a:pPr>
              <a:t>01/02/2018</a:t>
            </a:fld>
            <a:endParaRPr lang="en-GB"/>
          </a:p>
        </p:txBody>
      </p:sp>
      <p:graphicFrame>
        <p:nvGraphicFramePr>
          <p:cNvPr id="5" name="Table 4"/>
          <p:cNvGraphicFramePr>
            <a:graphicFrameLocks noGrp="1"/>
          </p:cNvGraphicFramePr>
          <p:nvPr/>
        </p:nvGraphicFramePr>
        <p:xfrm>
          <a:off x="537038" y="769253"/>
          <a:ext cx="8069942" cy="5840825"/>
        </p:xfrm>
        <a:graphic>
          <a:graphicData uri="http://schemas.openxmlformats.org/drawingml/2006/table">
            <a:tbl>
              <a:tblPr/>
              <a:tblGrid>
                <a:gridCol w="1571278"/>
                <a:gridCol w="263150"/>
                <a:gridCol w="263150"/>
                <a:gridCol w="263150"/>
                <a:gridCol w="263150"/>
                <a:gridCol w="263150"/>
                <a:gridCol w="263150"/>
                <a:gridCol w="263150"/>
                <a:gridCol w="263150"/>
                <a:gridCol w="263150"/>
                <a:gridCol w="263150"/>
                <a:gridCol w="263150"/>
                <a:gridCol w="263150"/>
                <a:gridCol w="263150"/>
                <a:gridCol w="263150"/>
                <a:gridCol w="263150"/>
                <a:gridCol w="263150"/>
                <a:gridCol w="263150"/>
                <a:gridCol w="263150"/>
                <a:gridCol w="263150"/>
                <a:gridCol w="263150"/>
                <a:gridCol w="308916"/>
                <a:gridCol w="308916"/>
                <a:gridCol w="308916"/>
                <a:gridCol w="308916"/>
              </a:tblGrid>
              <a:tr h="173392">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r>
              <a:tr h="173392">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w="6350" cap="flat" cmpd="sng" algn="ctr">
                      <a:solidFill>
                        <a:srgbClr val="000000"/>
                      </a:solidFill>
                      <a:prstDash val="solid"/>
                      <a:round/>
                      <a:headEnd type="none" w="med" len="med"/>
                      <a:tailEnd type="none" w="med" len="med"/>
                    </a:lnB>
                    <a:noFill/>
                  </a:tcPr>
                </a:tc>
              </a:tr>
              <a:tr h="268758">
                <a:tc>
                  <a:txBody>
                    <a:bodyPr/>
                    <a:lstStyle/>
                    <a:p>
                      <a:pPr algn="l" fontAlgn="b"/>
                      <a:r>
                        <a:rPr lang="en-GB" sz="1800" b="1" i="0" u="none" strike="noStrike" dirty="0">
                          <a:solidFill>
                            <a:srgbClr val="000000"/>
                          </a:solidFill>
                          <a:latin typeface="Calibri"/>
                        </a:rPr>
                        <a:t>Year</a:t>
                      </a:r>
                    </a:p>
                  </a:txBody>
                  <a:tcPr marL="6819" marR="6819" marT="6819" marB="0" anchor="b">
                    <a:lnL>
                      <a:noFill/>
                    </a:lnL>
                    <a:lnR w="6350" cap="flat" cmpd="sng" algn="ctr">
                      <a:solidFill>
                        <a:srgbClr val="000000"/>
                      </a:solidFill>
                      <a:prstDash val="solid"/>
                      <a:round/>
                      <a:headEnd type="none" w="med" len="med"/>
                      <a:tailEnd type="none" w="med" len="med"/>
                    </a:lnR>
                    <a:lnT>
                      <a:noFill/>
                    </a:lnT>
                    <a:lnB>
                      <a:noFill/>
                    </a:lnB>
                    <a:noFill/>
                  </a:tcPr>
                </a:tc>
                <a:tc gridSpan="4">
                  <a:txBody>
                    <a:bodyPr/>
                    <a:lstStyle/>
                    <a:p>
                      <a:pPr algn="ctr" fontAlgn="b"/>
                      <a:r>
                        <a:rPr lang="en-GB" sz="1800" b="1" i="0" u="none" strike="noStrike" dirty="0">
                          <a:solidFill>
                            <a:srgbClr val="000000"/>
                          </a:solidFill>
                          <a:latin typeface="Calibri"/>
                        </a:rPr>
                        <a:t>2007</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800" b="1" i="0" u="none" strike="noStrike" dirty="0">
                          <a:solidFill>
                            <a:srgbClr val="000000"/>
                          </a:solidFill>
                          <a:latin typeface="Calibri"/>
                        </a:rPr>
                        <a:t>2008</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800" b="1" i="0" u="none" strike="noStrike" dirty="0">
                          <a:solidFill>
                            <a:srgbClr val="000000"/>
                          </a:solidFill>
                          <a:latin typeface="Calibri"/>
                        </a:rPr>
                        <a:t>2009</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800" b="1" i="0" u="none" strike="noStrike" dirty="0">
                          <a:solidFill>
                            <a:srgbClr val="000000"/>
                          </a:solidFill>
                          <a:latin typeface="Calibri"/>
                        </a:rPr>
                        <a:t>2010</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800" b="1" i="0" u="none" strike="noStrike" dirty="0">
                          <a:solidFill>
                            <a:srgbClr val="000000"/>
                          </a:solidFill>
                          <a:latin typeface="Calibri"/>
                        </a:rPr>
                        <a:t>2011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800" b="1" i="0" u="none" strike="noStrike" dirty="0">
                          <a:solidFill>
                            <a:srgbClr val="000000"/>
                          </a:solidFill>
                          <a:latin typeface="Calibri"/>
                        </a:rPr>
                        <a:t>2012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268758">
                <a:tc>
                  <a:txBody>
                    <a:bodyPr/>
                    <a:lstStyle/>
                    <a:p>
                      <a:pPr algn="l" fontAlgn="b"/>
                      <a:r>
                        <a:rPr lang="en-GB" sz="1800" b="1" i="0" u="none" strike="noStrike" dirty="0">
                          <a:solidFill>
                            <a:srgbClr val="000000"/>
                          </a:solidFill>
                          <a:latin typeface="Calibri"/>
                        </a:rPr>
                        <a:t>Quarter</a:t>
                      </a:r>
                    </a:p>
                  </a:txBody>
                  <a:tcPr marL="6819" marR="6819" marT="6819"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800" b="1" i="0" u="none" strike="noStrike" dirty="0">
                          <a:solidFill>
                            <a:srgbClr val="000000"/>
                          </a:solidFill>
                          <a:latin typeface="Calibri"/>
                        </a:rPr>
                        <a:t>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758">
                <a:tc>
                  <a:txBody>
                    <a:bodyPr/>
                    <a:lstStyle/>
                    <a:p>
                      <a:pPr algn="l" fontAlgn="b"/>
                      <a:r>
                        <a:rPr lang="en-GB" sz="1800" b="1" i="0" u="none" strike="noStrike" dirty="0">
                          <a:solidFill>
                            <a:srgbClr val="000000"/>
                          </a:solidFill>
                          <a:latin typeface="Calibri"/>
                        </a:rPr>
                        <a:t>UK  EPR</a:t>
                      </a:r>
                    </a:p>
                  </a:txBody>
                  <a:tcPr marL="6819" marR="6819" marT="6819"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800" b="1" i="0" u="none" strike="noStrike" dirty="0">
                          <a:solidFill>
                            <a:srgbClr val="FFFFFF"/>
                          </a:solidFill>
                          <a:latin typeface="Calibri"/>
                        </a:rPr>
                        <a:t>S1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GB"/>
                    </a:p>
                  </a:txBody>
                  <a:tcPr/>
                </a:tc>
                <a:tc gridSpan="3">
                  <a:txBody>
                    <a:bodyPr/>
                    <a:lstStyle/>
                    <a:p>
                      <a:pPr algn="ctr" fontAlgn="b"/>
                      <a:r>
                        <a:rPr lang="en-GB" sz="1800" b="1" i="0" u="none" strike="noStrike" dirty="0">
                          <a:solidFill>
                            <a:srgbClr val="000000"/>
                          </a:solidFill>
                          <a:latin typeface="Calibri"/>
                        </a:rPr>
                        <a:t>S2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c gridSpan="6">
                  <a:txBody>
                    <a:bodyPr/>
                    <a:lstStyle/>
                    <a:p>
                      <a:pPr algn="ctr" fontAlgn="b"/>
                      <a:r>
                        <a:rPr lang="en-GB" sz="1800" b="1" i="0" u="none" strike="noStrike" dirty="0">
                          <a:solidFill>
                            <a:srgbClr val="000000"/>
                          </a:solidFill>
                          <a:latin typeface="Calibri"/>
                        </a:rPr>
                        <a:t>S3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algn="ctr" fontAlgn="b"/>
                      <a:r>
                        <a:rPr lang="en-GB" sz="1800" b="1" i="0" u="none" strike="noStrike" dirty="0">
                          <a:solidFill>
                            <a:srgbClr val="FFFFFF"/>
                          </a:solidFill>
                          <a:latin typeface="Calibri"/>
                        </a:rPr>
                        <a:t>S4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800" b="1" i="0" u="none" strike="noStrike" dirty="0">
                          <a:solidFill>
                            <a:srgbClr val="000000"/>
                          </a:solidFill>
                          <a:latin typeface="Calibri"/>
                        </a:rPr>
                        <a:t>Closure</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68758">
                <a:tc>
                  <a:txBody>
                    <a:bodyPr/>
                    <a:lstStyle/>
                    <a:p>
                      <a:pPr algn="l" fontAlgn="b"/>
                      <a:r>
                        <a:rPr lang="en-GB" sz="1800" b="1" i="0" u="none" strike="noStrike" dirty="0">
                          <a:solidFill>
                            <a:srgbClr val="000000"/>
                          </a:solidFill>
                          <a:latin typeface="Calibri"/>
                        </a:rPr>
                        <a:t>AP 1000</a:t>
                      </a:r>
                    </a:p>
                  </a:txBody>
                  <a:tcPr marL="6819" marR="6819" marT="6819"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800" b="1" i="0" u="none" strike="noStrike">
                          <a:solidFill>
                            <a:srgbClr val="FFFFFF"/>
                          </a:solidFill>
                          <a:latin typeface="Calibri"/>
                        </a:rPr>
                        <a:t>S1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GB"/>
                    </a:p>
                  </a:txBody>
                  <a:tcPr/>
                </a:tc>
                <a:tc gridSpan="3">
                  <a:txBody>
                    <a:bodyPr/>
                    <a:lstStyle/>
                    <a:p>
                      <a:pPr algn="ctr" fontAlgn="b"/>
                      <a:r>
                        <a:rPr lang="en-GB" sz="1800" b="1" i="0" u="none" strike="noStrike">
                          <a:solidFill>
                            <a:srgbClr val="000000"/>
                          </a:solidFill>
                          <a:latin typeface="Calibri"/>
                        </a:rPr>
                        <a:t>S2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c gridSpan="6">
                  <a:txBody>
                    <a:bodyPr/>
                    <a:lstStyle/>
                    <a:p>
                      <a:pPr algn="ctr" fontAlgn="b"/>
                      <a:r>
                        <a:rPr lang="en-GB" sz="1800" b="1" i="0" u="none" strike="noStrike" dirty="0">
                          <a:solidFill>
                            <a:srgbClr val="000000"/>
                          </a:solidFill>
                          <a:latin typeface="Calibri"/>
                        </a:rPr>
                        <a:t>S3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algn="ctr" fontAlgn="b"/>
                      <a:r>
                        <a:rPr lang="en-GB" sz="1800" b="1" i="0" u="none" strike="noStrike" dirty="0">
                          <a:solidFill>
                            <a:srgbClr val="FFFFFF"/>
                          </a:solidFill>
                          <a:latin typeface="Calibri"/>
                        </a:rPr>
                        <a:t>S4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800" b="1" i="0" u="none" strike="noStrike" dirty="0">
                          <a:solidFill>
                            <a:srgbClr val="000000"/>
                          </a:solidFill>
                          <a:latin typeface="Calibri"/>
                        </a:rPr>
                        <a:t>Paused</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268758">
                <a:tc>
                  <a:txBody>
                    <a:bodyPr/>
                    <a:lstStyle/>
                    <a:p>
                      <a:pPr algn="l" fontAlgn="b"/>
                      <a:r>
                        <a:rPr lang="en-GB" sz="1800" b="1" i="0" u="none" strike="noStrike" dirty="0">
                          <a:solidFill>
                            <a:srgbClr val="000000"/>
                          </a:solidFill>
                          <a:latin typeface="Calibri"/>
                        </a:rPr>
                        <a:t>UK ABWR</a:t>
                      </a:r>
                    </a:p>
                  </a:txBody>
                  <a:tcPr marL="6819" marR="6819" marT="6819"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758">
                <a:tc>
                  <a:txBody>
                    <a:bodyPr/>
                    <a:lstStyle/>
                    <a:p>
                      <a:pPr algn="l" fontAlgn="b"/>
                      <a:r>
                        <a:rPr lang="en-GB" sz="1800" b="1" i="0" u="none" strike="noStrike" dirty="0">
                          <a:solidFill>
                            <a:srgbClr val="000000"/>
                          </a:solidFill>
                          <a:latin typeface="Calibri"/>
                        </a:rPr>
                        <a:t>UK HPR1000</a:t>
                      </a:r>
                    </a:p>
                  </a:txBody>
                  <a:tcPr marL="6819" marR="6819" marT="6819" marB="0"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300" b="1" i="0" u="none" strike="noStrike" dirty="0">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2">
                <a:tc>
                  <a:txBody>
                    <a:bodyPr/>
                    <a:lstStyle/>
                    <a:p>
                      <a:pPr algn="l" fontAlgn="b"/>
                      <a:r>
                        <a:rPr lang="en-GB" sz="1800" b="0" i="0" u="none" strike="noStrike" dirty="0">
                          <a:solidFill>
                            <a:srgbClr val="000000"/>
                          </a:solidFill>
                          <a:latin typeface="Calibri"/>
                        </a:rPr>
                        <a:t> </a:t>
                      </a:r>
                    </a:p>
                  </a:txBody>
                  <a:tcPr marL="6819" marR="6819" marT="6819"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w="12700" cap="flat" cmpd="sng" algn="ctr">
                      <a:solidFill>
                        <a:schemeClr val="tx1"/>
                      </a:solidFill>
                      <a:prstDash val="solid"/>
                      <a:round/>
                      <a:headEnd type="none" w="med" len="med"/>
                      <a:tailEnd type="none" w="med" len="med"/>
                    </a:lnT>
                    <a:lnB>
                      <a:noFill/>
                    </a:lnB>
                    <a:noFill/>
                  </a:tcPr>
                </a:tc>
              </a:tr>
              <a:tr h="173392">
                <a:tc>
                  <a:txBody>
                    <a:bodyPr/>
                    <a:lstStyle/>
                    <a:p>
                      <a:pPr algn="l" fontAlgn="b"/>
                      <a:r>
                        <a:rPr lang="en-GB" sz="1800" b="0" i="0" u="none" strike="noStrike" dirty="0">
                          <a:solidFill>
                            <a:srgbClr val="000000"/>
                          </a:solidFill>
                          <a:latin typeface="Calibri"/>
                        </a:rPr>
                        <a:t> </a:t>
                      </a:r>
                    </a:p>
                  </a:txBody>
                  <a:tcPr marL="6819" marR="6819" marT="6819"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r>
              <a:tr h="268758">
                <a:tc>
                  <a:txBody>
                    <a:bodyPr/>
                    <a:lstStyle/>
                    <a:p>
                      <a:pPr algn="l" fontAlgn="b"/>
                      <a:r>
                        <a:rPr lang="en-GB" sz="1800" b="1" i="0" u="none" strike="noStrike" dirty="0">
                          <a:solidFill>
                            <a:srgbClr val="000000"/>
                          </a:solidFill>
                          <a:latin typeface="Calibri"/>
                        </a:rPr>
                        <a:t>Year</a:t>
                      </a:r>
                    </a:p>
                  </a:txBody>
                  <a:tcPr marL="6819" marR="6819" marT="6819" marB="0" anchor="b">
                    <a:lnL>
                      <a:noFill/>
                    </a:lnL>
                    <a:lnR w="12700" cap="flat" cmpd="sng" algn="ctr">
                      <a:solidFill>
                        <a:schemeClr val="tx1"/>
                      </a:solidFill>
                      <a:prstDash val="solid"/>
                      <a:round/>
                      <a:headEnd type="none" w="med" len="med"/>
                      <a:tailEnd type="none" w="med" len="med"/>
                    </a:lnR>
                    <a:lnT>
                      <a:noFill/>
                    </a:lnT>
                    <a:lnB>
                      <a:noFill/>
                    </a:lnB>
                    <a:noFill/>
                  </a:tcPr>
                </a:tc>
                <a:tc gridSpan="4">
                  <a:txBody>
                    <a:bodyPr/>
                    <a:lstStyle/>
                    <a:p>
                      <a:pPr algn="ctr" fontAlgn="b"/>
                      <a:r>
                        <a:rPr lang="en-GB" sz="1800" b="1" i="0" u="none" strike="noStrike" dirty="0">
                          <a:solidFill>
                            <a:srgbClr val="000000"/>
                          </a:solidFill>
                          <a:latin typeface="Calibri"/>
                        </a:rPr>
                        <a:t>2013</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800" b="1" i="0" u="none" strike="noStrike" dirty="0">
                          <a:solidFill>
                            <a:srgbClr val="000000"/>
                          </a:solidFill>
                          <a:latin typeface="Calibri"/>
                        </a:rPr>
                        <a:t>2014</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800" b="1" i="0" u="none" strike="noStrike" dirty="0">
                          <a:solidFill>
                            <a:srgbClr val="000000"/>
                          </a:solidFill>
                          <a:latin typeface="Calibri"/>
                        </a:rPr>
                        <a:t>2015</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800" b="1" i="0" u="none" strike="noStrike" dirty="0">
                          <a:solidFill>
                            <a:srgbClr val="000000"/>
                          </a:solidFill>
                          <a:latin typeface="Calibri"/>
                        </a:rPr>
                        <a:t>2016</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800" b="1" i="0" u="none" strike="noStrike" dirty="0">
                          <a:solidFill>
                            <a:srgbClr val="000000"/>
                          </a:solidFill>
                          <a:latin typeface="Calibri"/>
                        </a:rPr>
                        <a:t>2017</a:t>
                      </a:r>
                    </a:p>
                  </a:txBody>
                  <a:tcPr marL="6819" marR="6819" marT="68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800" b="0" i="0" u="none" strike="noStrike">
                          <a:solidFill>
                            <a:srgbClr val="000000"/>
                          </a:solidFill>
                          <a:latin typeface="Calibri"/>
                        </a:rPr>
                        <a:t> </a:t>
                      </a:r>
                    </a:p>
                  </a:txBody>
                  <a:tcPr marL="6819" marR="6819" marT="6819"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r>
              <a:tr h="268758">
                <a:tc>
                  <a:txBody>
                    <a:bodyPr/>
                    <a:lstStyle/>
                    <a:p>
                      <a:pPr algn="l" fontAlgn="b"/>
                      <a:r>
                        <a:rPr lang="en-GB" sz="1800" b="1" i="0" u="none" strike="noStrike" dirty="0">
                          <a:solidFill>
                            <a:srgbClr val="000000"/>
                          </a:solidFill>
                          <a:latin typeface="Calibri"/>
                        </a:rPr>
                        <a:t>Quarter</a:t>
                      </a:r>
                    </a:p>
                  </a:txBody>
                  <a:tcPr marL="6819" marR="6819" marT="6819"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800" b="1" i="0" u="none" strike="noStrike" dirty="0">
                          <a:solidFill>
                            <a:srgbClr val="000000"/>
                          </a:solidFill>
                          <a:latin typeface="Calibri"/>
                        </a:rPr>
                        <a:t>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000000"/>
                          </a:solidFill>
                          <a:latin typeface="Calibri"/>
                        </a:rPr>
                        <a:t>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r>
              <a:tr h="268758">
                <a:tc>
                  <a:txBody>
                    <a:bodyPr/>
                    <a:lstStyle/>
                    <a:p>
                      <a:pPr algn="l" fontAlgn="b"/>
                      <a:r>
                        <a:rPr lang="en-GB" sz="1800" b="1" i="0" u="none" strike="noStrike" dirty="0">
                          <a:solidFill>
                            <a:srgbClr val="000000"/>
                          </a:solidFill>
                          <a:latin typeface="Calibri"/>
                        </a:rPr>
                        <a:t>UK  EPR</a:t>
                      </a:r>
                    </a:p>
                  </a:txBody>
                  <a:tcPr marL="6819" marR="6819" marT="6819"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r>
              <a:tr h="268758">
                <a:tc>
                  <a:txBody>
                    <a:bodyPr/>
                    <a:lstStyle/>
                    <a:p>
                      <a:pPr algn="l" fontAlgn="b"/>
                      <a:r>
                        <a:rPr lang="en-GB" sz="1800" b="1" i="0" u="none" strike="noStrike" dirty="0">
                          <a:solidFill>
                            <a:srgbClr val="000000"/>
                          </a:solidFill>
                          <a:latin typeface="Calibri"/>
                        </a:rPr>
                        <a:t>AP 1000</a:t>
                      </a:r>
                    </a:p>
                  </a:txBody>
                  <a:tcPr marL="6819" marR="6819" marT="6819" marB="0" anchor="b">
                    <a:lnL>
                      <a:noFill/>
                    </a:lnL>
                    <a:lnR w="6350" cap="flat" cmpd="sng" algn="ctr">
                      <a:solidFill>
                        <a:srgbClr val="000000"/>
                      </a:solidFill>
                      <a:prstDash val="solid"/>
                      <a:round/>
                      <a:headEnd type="none" w="med" len="med"/>
                      <a:tailEnd type="none" w="med" len="med"/>
                    </a:lnR>
                    <a:lnT>
                      <a:noFill/>
                    </a:lnT>
                    <a:lnB>
                      <a:noFill/>
                    </a:lnB>
                    <a:noFill/>
                  </a:tcPr>
                </a:tc>
                <a:tc gridSpan="6">
                  <a:txBody>
                    <a:bodyPr/>
                    <a:lstStyle/>
                    <a:p>
                      <a:pPr algn="ctr" fontAlgn="b"/>
                      <a:r>
                        <a:rPr lang="en-GB" sz="1800" b="1" i="0" u="none" strike="noStrike" dirty="0">
                          <a:solidFill>
                            <a:srgbClr val="000000"/>
                          </a:solidFill>
                          <a:latin typeface="Calibri"/>
                        </a:rPr>
                        <a:t>Paused</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4">
                  <a:txBody>
                    <a:bodyPr/>
                    <a:lstStyle/>
                    <a:p>
                      <a:pPr algn="ctr" fontAlgn="b"/>
                      <a:r>
                        <a:rPr lang="en-GB" sz="1800" b="1" i="0" u="none" strike="noStrike" dirty="0">
                          <a:solidFill>
                            <a:srgbClr val="000000"/>
                          </a:solidFill>
                          <a:latin typeface="Calibri"/>
                        </a:rPr>
                        <a:t>Closure</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800" b="0"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r>
              <a:tr h="268758">
                <a:tc>
                  <a:txBody>
                    <a:bodyPr/>
                    <a:lstStyle/>
                    <a:p>
                      <a:pPr algn="l" fontAlgn="b"/>
                      <a:r>
                        <a:rPr lang="en-GB" sz="1800" b="1" i="0" u="none" strike="noStrike" dirty="0">
                          <a:solidFill>
                            <a:srgbClr val="000000"/>
                          </a:solidFill>
                          <a:latin typeface="Calibri"/>
                        </a:rPr>
                        <a:t>UK ABWR</a:t>
                      </a:r>
                    </a:p>
                  </a:txBody>
                  <a:tcPr marL="6819" marR="6819" marT="6819"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GB" sz="1800" b="1" i="0" u="none" strike="noStrike" dirty="0">
                          <a:solidFill>
                            <a:srgbClr val="FFFFFF"/>
                          </a:solidFill>
                          <a:latin typeface="Calibri"/>
                        </a:rPr>
                        <a:t>S1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GB"/>
                    </a:p>
                  </a:txBody>
                  <a:tcPr/>
                </a:tc>
                <a:tc hMerge="1">
                  <a:txBody>
                    <a:bodyPr/>
                    <a:lstStyle/>
                    <a:p>
                      <a:endParaRPr lang="en-GB"/>
                    </a:p>
                  </a:txBody>
                  <a:tcPr/>
                </a:tc>
                <a:tc gridSpan="3">
                  <a:txBody>
                    <a:bodyPr/>
                    <a:lstStyle/>
                    <a:p>
                      <a:pPr algn="ctr" fontAlgn="b"/>
                      <a:r>
                        <a:rPr lang="en-GB" sz="1800" b="1" i="0" u="none" strike="noStrike" dirty="0">
                          <a:solidFill>
                            <a:srgbClr val="000000"/>
                          </a:solidFill>
                          <a:latin typeface="Calibri"/>
                        </a:rPr>
                        <a:t>S2</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c gridSpan="4">
                  <a:txBody>
                    <a:bodyPr/>
                    <a:lstStyle/>
                    <a:p>
                      <a:pPr algn="ctr" fontAlgn="b"/>
                      <a:r>
                        <a:rPr lang="en-GB" sz="1800" b="1" i="0" u="none" strike="noStrike" dirty="0">
                          <a:solidFill>
                            <a:srgbClr val="000000"/>
                          </a:solidFill>
                          <a:latin typeface="Calibri"/>
                        </a:rPr>
                        <a:t>S3</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9">
                  <a:txBody>
                    <a:bodyPr/>
                    <a:lstStyle/>
                    <a:p>
                      <a:pPr algn="ctr" fontAlgn="b"/>
                      <a:r>
                        <a:rPr lang="en-GB" sz="1800" b="1" i="0" u="none" strike="noStrike" dirty="0">
                          <a:solidFill>
                            <a:srgbClr val="FFFFFF"/>
                          </a:solidFill>
                          <a:latin typeface="Calibri"/>
                        </a:rPr>
                        <a:t>S4</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800" b="0"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r>
              <a:tr h="268758">
                <a:tc>
                  <a:txBody>
                    <a:bodyPr/>
                    <a:lstStyle/>
                    <a:p>
                      <a:pPr algn="l" fontAlgn="b"/>
                      <a:r>
                        <a:rPr lang="en-GB" sz="1800" b="1" i="0" u="none" strike="noStrike" dirty="0">
                          <a:solidFill>
                            <a:srgbClr val="000000"/>
                          </a:solidFill>
                          <a:latin typeface="Calibri"/>
                        </a:rPr>
                        <a:t>UK HPR1000</a:t>
                      </a:r>
                    </a:p>
                  </a:txBody>
                  <a:tcPr marL="6819" marR="6819" marT="6819"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3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GB" sz="1800" b="1" i="0" u="none" strike="noStrike" dirty="0">
                          <a:solidFill>
                            <a:srgbClr val="FFFFFF"/>
                          </a:solidFill>
                          <a:latin typeface="Calibri"/>
                        </a:rPr>
                        <a:t>S1</a:t>
                      </a:r>
                    </a:p>
                  </a:txBody>
                  <a:tcPr marL="6819" marR="6819" marT="68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800" b="0" i="0" u="none" strike="noStrike">
                          <a:solidFill>
                            <a:srgbClr val="000000"/>
                          </a:solidFill>
                          <a:latin typeface="Calibri"/>
                        </a:rPr>
                        <a:t> </a:t>
                      </a:r>
                    </a:p>
                  </a:txBody>
                  <a:tcPr marL="6819" marR="6819" marT="6819"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r>
              <a:tr h="173392">
                <a:tc>
                  <a:txBody>
                    <a:bodyPr/>
                    <a:lstStyle/>
                    <a:p>
                      <a:pPr algn="l" fontAlgn="b"/>
                      <a:r>
                        <a:rPr lang="en-GB" sz="20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20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r>
              <a:tr h="268758">
                <a:tc gridSpan="6">
                  <a:txBody>
                    <a:bodyPr/>
                    <a:lstStyle/>
                    <a:p>
                      <a:pPr algn="l" fontAlgn="b"/>
                      <a:r>
                        <a:rPr lang="en-GB" sz="2000" b="1" i="0" u="none" strike="noStrike" dirty="0">
                          <a:solidFill>
                            <a:srgbClr val="000000"/>
                          </a:solidFill>
                          <a:latin typeface="Calibri"/>
                        </a:rPr>
                        <a:t>S1 - Stage 1 Assessment</a:t>
                      </a:r>
                    </a:p>
                  </a:txBody>
                  <a:tcPr marL="6819" marR="6819" marT="6819" marB="0" anchor="b">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r>
              <a:tr h="268758">
                <a:tc gridSpan="6">
                  <a:txBody>
                    <a:bodyPr/>
                    <a:lstStyle/>
                    <a:p>
                      <a:pPr algn="l" fontAlgn="b"/>
                      <a:r>
                        <a:rPr lang="en-GB" sz="2000" b="1" i="0" u="none" strike="noStrike">
                          <a:solidFill>
                            <a:srgbClr val="000000"/>
                          </a:solidFill>
                          <a:latin typeface="Calibri"/>
                        </a:rPr>
                        <a:t>S2 - Stage 2 Assessment</a:t>
                      </a:r>
                    </a:p>
                  </a:txBody>
                  <a:tcPr marL="6819" marR="6819" marT="6819" marB="0" anchor="b">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r>
              <a:tr h="268758">
                <a:tc gridSpan="6">
                  <a:txBody>
                    <a:bodyPr/>
                    <a:lstStyle/>
                    <a:p>
                      <a:pPr algn="l" fontAlgn="b"/>
                      <a:r>
                        <a:rPr lang="en-GB" sz="2000" b="1" i="0" u="none" strike="noStrike" dirty="0">
                          <a:solidFill>
                            <a:srgbClr val="000000"/>
                          </a:solidFill>
                          <a:latin typeface="Calibri"/>
                        </a:rPr>
                        <a:t>S3 - Stage 3 Assessment</a:t>
                      </a:r>
                    </a:p>
                  </a:txBody>
                  <a:tcPr marL="6819" marR="6819" marT="6819" marB="0" anchor="b">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r>
              <a:tr h="268758">
                <a:tc gridSpan="6">
                  <a:txBody>
                    <a:bodyPr/>
                    <a:lstStyle/>
                    <a:p>
                      <a:pPr algn="l" fontAlgn="b"/>
                      <a:r>
                        <a:rPr lang="en-GB" sz="2000" b="1" i="0" u="none" strike="noStrike" dirty="0">
                          <a:solidFill>
                            <a:srgbClr val="000000"/>
                          </a:solidFill>
                          <a:latin typeface="Calibri"/>
                        </a:rPr>
                        <a:t>S4 - Stage 4 Assessment</a:t>
                      </a:r>
                    </a:p>
                  </a:txBody>
                  <a:tcPr marL="6819" marR="6819" marT="6819" marB="0" anchor="b">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c>
                  <a:txBody>
                    <a:bodyPr/>
                    <a:lstStyle/>
                    <a:p>
                      <a:pPr algn="l" fontAlgn="b"/>
                      <a:r>
                        <a:rPr lang="en-GB" sz="800" b="0" i="0" u="none" strike="noStrike" dirty="0">
                          <a:solidFill>
                            <a:srgbClr val="000000"/>
                          </a:solidFill>
                          <a:latin typeface="Calibri"/>
                        </a:rPr>
                        <a:t> </a:t>
                      </a:r>
                    </a:p>
                  </a:txBody>
                  <a:tcPr marL="6819" marR="6819" marT="6819" marB="0" anchor="b">
                    <a:lnL>
                      <a:noFill/>
                    </a:lnL>
                    <a:lnR>
                      <a:noFill/>
                    </a:lnR>
                    <a:lnT>
                      <a:noFill/>
                    </a:lnT>
                    <a:lnB>
                      <a:noFill/>
                    </a:lnB>
                    <a:noFill/>
                  </a:tcPr>
                </a:tc>
              </a:tr>
            </a:tbl>
          </a:graphicData>
        </a:graphic>
      </p:graphicFrame>
      <p:sp>
        <p:nvSpPr>
          <p:cNvPr id="6"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r>
              <a:rPr lang="en-GB" sz="3200" b="1" dirty="0" smtClean="0">
                <a:solidFill>
                  <a:srgbClr val="FFFF00"/>
                </a:solidFill>
                <a:latin typeface="Times New Roman" pitchFamily="18" charset="0"/>
              </a:rPr>
              <a:t>Generic Design Assessment Timeline</a:t>
            </a:r>
            <a:endParaRPr lang="en-GB" sz="3200" b="1" dirty="0">
              <a:solidFill>
                <a:srgbClr val="FFFF00"/>
              </a:solidFill>
              <a:latin typeface="Times New Roman" pitchFamily="18" charset="0"/>
            </a:endParaRPr>
          </a:p>
        </p:txBody>
      </p:sp>
      <p:sp>
        <p:nvSpPr>
          <p:cNvPr id="7" name="TextBox 6"/>
          <p:cNvSpPr txBox="1"/>
          <p:nvPr/>
        </p:nvSpPr>
        <p:spPr>
          <a:xfrm>
            <a:off x="3701142" y="5457372"/>
            <a:ext cx="4513943" cy="707886"/>
          </a:xfrm>
          <a:prstGeom prst="rect">
            <a:avLst/>
          </a:prstGeom>
          <a:noFill/>
        </p:spPr>
        <p:txBody>
          <a:bodyPr wrap="square" rtlCol="0">
            <a:spAutoFit/>
          </a:bodyPr>
          <a:lstStyle/>
          <a:p>
            <a:r>
              <a:rPr lang="en-GB" sz="2000" b="1" dirty="0" smtClean="0">
                <a:latin typeface="+mj-lt"/>
              </a:rPr>
              <a:t>GDA for CANDU ACR1000 currently in abeyance</a:t>
            </a:r>
            <a:endParaRPr lang="en-GB" sz="2000" b="1" dirty="0">
              <a:latin typeface="+mj-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74151F-A333-4037-AADC-08BF997E2C5A}" type="slidenum">
              <a:rPr lang="en-GB" smtClean="0"/>
              <a:pPr>
                <a:defRPr/>
              </a:pPr>
              <a:t>58</a:t>
            </a:fld>
            <a:endParaRPr lang="en-GB"/>
          </a:p>
        </p:txBody>
      </p:sp>
      <p:sp>
        <p:nvSpPr>
          <p:cNvPr id="3" name="Date Placeholder 2"/>
          <p:cNvSpPr>
            <a:spLocks noGrp="1"/>
          </p:cNvSpPr>
          <p:nvPr>
            <p:ph type="dt" sz="half" idx="11"/>
          </p:nvPr>
        </p:nvSpPr>
        <p:spPr/>
        <p:txBody>
          <a:bodyPr/>
          <a:lstStyle/>
          <a:p>
            <a:pPr>
              <a:defRPr/>
            </a:pPr>
            <a:fld id="{8ADC8F24-900D-4EB1-95C7-968D9DFB3657}" type="datetime1">
              <a:rPr lang="en-GB" smtClean="0"/>
              <a:pPr>
                <a:defRPr/>
              </a:pPr>
              <a:t>01/02/2018</a:t>
            </a:fld>
            <a:endParaRPr lang="en-GB"/>
          </a:p>
        </p:txBody>
      </p:sp>
      <p:sp>
        <p:nvSpPr>
          <p:cNvPr id="4"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r>
              <a:rPr lang="en-GB" sz="3200" b="1" dirty="0" smtClean="0">
                <a:solidFill>
                  <a:srgbClr val="FFFF00"/>
                </a:solidFill>
                <a:latin typeface="Times New Roman" pitchFamily="18" charset="0"/>
              </a:rPr>
              <a:t>Other Reactors under consideration - 2017</a:t>
            </a:r>
            <a:endParaRPr lang="en-GB" sz="3200" b="1" dirty="0">
              <a:solidFill>
                <a:srgbClr val="FFFF00"/>
              </a:solidFill>
              <a:latin typeface="Times New Roman" pitchFamily="18" charset="0"/>
            </a:endParaRPr>
          </a:p>
        </p:txBody>
      </p:sp>
      <p:sp>
        <p:nvSpPr>
          <p:cNvPr id="5" name="TextBox 4"/>
          <p:cNvSpPr txBox="1"/>
          <p:nvPr/>
        </p:nvSpPr>
        <p:spPr>
          <a:xfrm>
            <a:off x="0" y="508751"/>
            <a:ext cx="8954814" cy="4278094"/>
          </a:xfrm>
          <a:prstGeom prst="rect">
            <a:avLst/>
          </a:prstGeom>
          <a:noFill/>
        </p:spPr>
        <p:txBody>
          <a:bodyPr wrap="square" rtlCol="0">
            <a:spAutoFit/>
          </a:bodyPr>
          <a:lstStyle/>
          <a:p>
            <a:pPr algn="l">
              <a:buFont typeface="Arial" pitchFamily="34" charset="0"/>
              <a:buChar char="•"/>
            </a:pPr>
            <a:r>
              <a:rPr lang="en-GB" sz="2400" b="1" dirty="0" smtClean="0">
                <a:solidFill>
                  <a:srgbClr val="FF0000"/>
                </a:solidFill>
                <a:latin typeface="+mj-lt"/>
              </a:rPr>
              <a:t>  </a:t>
            </a:r>
            <a:r>
              <a:rPr lang="en-GB" sz="2800" b="1" dirty="0" smtClean="0">
                <a:solidFill>
                  <a:srgbClr val="FF0000"/>
                </a:solidFill>
                <a:latin typeface="+mj-lt"/>
              </a:rPr>
              <a:t>Sizewell C </a:t>
            </a:r>
            <a:r>
              <a:rPr lang="en-GB" sz="2400" b="1" dirty="0" smtClean="0">
                <a:latin typeface="+mj-lt"/>
              </a:rPr>
              <a:t>will be identical to </a:t>
            </a:r>
            <a:r>
              <a:rPr lang="en-GB" sz="2400" b="1" dirty="0" err="1" smtClean="0">
                <a:latin typeface="+mj-lt"/>
              </a:rPr>
              <a:t>Hinkley</a:t>
            </a:r>
            <a:r>
              <a:rPr lang="en-GB" sz="2400" b="1" dirty="0" smtClean="0">
                <a:latin typeface="+mj-lt"/>
              </a:rPr>
              <a:t> Point C</a:t>
            </a:r>
          </a:p>
          <a:p>
            <a:pPr marL="819150" lvl="1" indent="-557213" algn="l">
              <a:buFont typeface="Arial" pitchFamily="34" charset="0"/>
              <a:buChar char="•"/>
            </a:pPr>
            <a:r>
              <a:rPr lang="en-GB" sz="2400" b="1" dirty="0" smtClean="0">
                <a:latin typeface="+mj-lt"/>
              </a:rPr>
              <a:t>Stage 2 Consultation end on Friday 3</a:t>
            </a:r>
            <a:r>
              <a:rPr lang="en-GB" sz="2400" b="1" baseline="30000" dirty="0" smtClean="0">
                <a:latin typeface="+mj-lt"/>
              </a:rPr>
              <a:t>rd</a:t>
            </a:r>
            <a:r>
              <a:rPr lang="en-GB" sz="2400" b="1" dirty="0" smtClean="0">
                <a:latin typeface="+mj-lt"/>
              </a:rPr>
              <a:t> February 2017</a:t>
            </a:r>
          </a:p>
          <a:p>
            <a:pPr marL="819150" lvl="1" indent="-557213" algn="l">
              <a:buFont typeface="Arial" pitchFamily="34" charset="0"/>
              <a:buChar char="•"/>
            </a:pPr>
            <a:r>
              <a:rPr lang="en-GB" sz="2400" b="1" dirty="0" smtClean="0">
                <a:latin typeface="+mj-lt"/>
              </a:rPr>
              <a:t>Construction unlikely to start before 2019 and possible generation from 2030+ onwards.</a:t>
            </a:r>
          </a:p>
          <a:p>
            <a:pPr marL="819150" lvl="1" indent="-557213" algn="l">
              <a:buFont typeface="Arial" pitchFamily="34" charset="0"/>
              <a:buChar char="•"/>
            </a:pPr>
            <a:endParaRPr lang="en-GB" sz="2400" b="1" dirty="0" smtClean="0">
              <a:latin typeface="+mj-lt"/>
            </a:endParaRPr>
          </a:p>
          <a:p>
            <a:pPr marL="819150" lvl="1" indent="-557213" algn="l">
              <a:buFont typeface="Arial" pitchFamily="34" charset="0"/>
              <a:buChar char="•"/>
            </a:pPr>
            <a:r>
              <a:rPr lang="en-GB" sz="2400" b="1" dirty="0" smtClean="0">
                <a:latin typeface="+mj-lt"/>
              </a:rPr>
              <a:t>By 2030  only Sizewell B and potentially </a:t>
            </a:r>
            <a:r>
              <a:rPr lang="en-GB" sz="2400" b="1" dirty="0" err="1" smtClean="0">
                <a:latin typeface="+mj-lt"/>
              </a:rPr>
              <a:t>Hinkley</a:t>
            </a:r>
            <a:r>
              <a:rPr lang="en-GB" sz="2400" b="1" dirty="0" smtClean="0">
                <a:latin typeface="+mj-lt"/>
              </a:rPr>
              <a:t> Point C will be operating as all other nuclear plant in UK will have been shut down.</a:t>
            </a:r>
          </a:p>
          <a:p>
            <a:pPr algn="l">
              <a:buFont typeface="Arial" pitchFamily="34" charset="0"/>
              <a:buChar char="•"/>
            </a:pPr>
            <a:r>
              <a:rPr lang="en-GB" sz="2400" b="1" dirty="0" smtClean="0">
                <a:solidFill>
                  <a:srgbClr val="FF0000"/>
                </a:solidFill>
                <a:latin typeface="+mj-lt"/>
              </a:rPr>
              <a:t>  </a:t>
            </a:r>
            <a:r>
              <a:rPr lang="en-GB" sz="2800" b="1" dirty="0" err="1" smtClean="0">
                <a:solidFill>
                  <a:srgbClr val="FF0000"/>
                </a:solidFill>
                <a:latin typeface="+mj-lt"/>
              </a:rPr>
              <a:t>Bradwell</a:t>
            </a:r>
            <a:r>
              <a:rPr lang="en-GB" sz="2800" b="1" dirty="0" smtClean="0">
                <a:solidFill>
                  <a:srgbClr val="FF0000"/>
                </a:solidFill>
                <a:latin typeface="+mj-lt"/>
              </a:rPr>
              <a:t>:   </a:t>
            </a:r>
          </a:p>
          <a:p>
            <a:pPr marL="906463" lvl="1" indent="-644525" algn="l">
              <a:buFont typeface="Arial" pitchFamily="34" charset="0"/>
              <a:buChar char="•"/>
            </a:pPr>
            <a:r>
              <a:rPr lang="en-GB" sz="2400" b="1" dirty="0" smtClean="0">
                <a:latin typeface="+mj-lt"/>
              </a:rPr>
              <a:t>The main contender for this the Chinese CGN HPR1000 Reactor</a:t>
            </a:r>
            <a:endParaRPr lang="en-GB" sz="2400" b="1" dirty="0">
              <a:latin typeface="+mj-lt"/>
            </a:endParaRPr>
          </a:p>
        </p:txBody>
      </p:sp>
      <p:pic>
        <p:nvPicPr>
          <p:cNvPr id="6" name="Picture 2"/>
          <p:cNvPicPr>
            <a:picLocks noChangeAspect="1" noChangeArrowheads="1"/>
          </p:cNvPicPr>
          <p:nvPr/>
        </p:nvPicPr>
        <p:blipFill>
          <a:blip r:embed="rId2" cstate="print"/>
          <a:srcRect t="577" r="22688"/>
          <a:stretch>
            <a:fillRect/>
          </a:stretch>
        </p:blipFill>
        <p:spPr bwMode="auto">
          <a:xfrm>
            <a:off x="299357" y="4750409"/>
            <a:ext cx="8534400" cy="1501775"/>
          </a:xfrm>
          <a:prstGeom prst="rect">
            <a:avLst/>
          </a:prstGeom>
          <a:noFill/>
          <a:ln w="25400" algn="ctr">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0"/>
          </p:nvPr>
        </p:nvSpPr>
        <p:spPr>
          <a:noFill/>
        </p:spPr>
        <p:txBody>
          <a:bodyPr/>
          <a:lstStyle/>
          <a:p>
            <a:fld id="{BB7B33A4-624F-4F03-8013-0A55C5F11B9B}" type="slidenum">
              <a:rPr lang="en-GB" smtClean="0">
                <a:latin typeface="Arial" pitchFamily="34" charset="0"/>
              </a:rPr>
              <a:pPr/>
              <a:t>59</a:t>
            </a:fld>
            <a:endParaRPr lang="en-GB" smtClean="0">
              <a:latin typeface="Arial" pitchFamily="34" charset="0"/>
            </a:endParaRPr>
          </a:p>
        </p:txBody>
      </p:sp>
      <p:sp>
        <p:nvSpPr>
          <p:cNvPr id="53251" name="Date Placeholder 2"/>
          <p:cNvSpPr>
            <a:spLocks noGrp="1"/>
          </p:cNvSpPr>
          <p:nvPr>
            <p:ph type="dt" sz="quarter" idx="11"/>
          </p:nvPr>
        </p:nvSpPr>
        <p:spPr>
          <a:noFill/>
        </p:spPr>
        <p:txBody>
          <a:bodyPr/>
          <a:lstStyle/>
          <a:p>
            <a:fld id="{D309D948-E17C-4D66-B380-0B14C8006DC6}" type="datetime1">
              <a:rPr lang="en-GB" smtClean="0">
                <a:latin typeface="Arial" pitchFamily="34" charset="0"/>
              </a:rPr>
              <a:pPr/>
              <a:t>01/02/2018</a:t>
            </a:fld>
            <a:endParaRPr lang="en-GB" smtClean="0">
              <a:latin typeface="Arial" pitchFamily="34" charset="0"/>
            </a:endParaRPr>
          </a:p>
        </p:txBody>
      </p:sp>
      <p:pic>
        <p:nvPicPr>
          <p:cNvPr id="53252" name="Picture 2"/>
          <p:cNvPicPr>
            <a:picLocks noChangeAspect="1" noChangeArrowheads="1"/>
          </p:cNvPicPr>
          <p:nvPr/>
        </p:nvPicPr>
        <p:blipFill>
          <a:blip r:embed="rId2" cstate="print"/>
          <a:srcRect t="577" r="22688"/>
          <a:stretch>
            <a:fillRect/>
          </a:stretch>
        </p:blipFill>
        <p:spPr bwMode="auto">
          <a:xfrm>
            <a:off x="241300" y="1687895"/>
            <a:ext cx="8534400" cy="1501775"/>
          </a:xfrm>
          <a:prstGeom prst="rect">
            <a:avLst/>
          </a:prstGeom>
          <a:noFill/>
          <a:ln w="25400" algn="ctr">
            <a:noFill/>
            <a:miter lim="800000"/>
            <a:headEnd/>
            <a:tailEnd/>
          </a:ln>
        </p:spPr>
      </p:pic>
      <p:sp>
        <p:nvSpPr>
          <p:cNvPr id="53253" name="TextBox 4"/>
          <p:cNvSpPr txBox="1">
            <a:spLocks noChangeArrowheads="1"/>
          </p:cNvSpPr>
          <p:nvPr/>
        </p:nvSpPr>
        <p:spPr bwMode="auto">
          <a:xfrm>
            <a:off x="801688" y="3513138"/>
            <a:ext cx="7764462" cy="3046412"/>
          </a:xfrm>
          <a:prstGeom prst="rect">
            <a:avLst/>
          </a:prstGeom>
          <a:solidFill>
            <a:schemeClr val="bg1"/>
          </a:solidFill>
          <a:ln w="9525">
            <a:solidFill>
              <a:schemeClr val="tx1"/>
            </a:solidFill>
            <a:miter lim="800000"/>
            <a:headEnd/>
            <a:tailEnd/>
          </a:ln>
        </p:spPr>
        <p:txBody>
          <a:bodyPr>
            <a:spAutoFit/>
          </a:bodyPr>
          <a:lstStyle/>
          <a:p>
            <a:r>
              <a:rPr lang="en-GB" sz="2400" b="1" dirty="0">
                <a:hlinkClick r:id="rId3"/>
              </a:rPr>
              <a:t>Jesse Norman </a:t>
            </a:r>
            <a:endParaRPr lang="en-GB" sz="2400" b="1" dirty="0"/>
          </a:p>
          <a:p>
            <a:r>
              <a:rPr lang="en-GB" sz="2400" b="1" dirty="0"/>
              <a:t>Parliamentary Under-Secretary (Department for Business, Energy and Industrial Strategy) </a:t>
            </a:r>
          </a:p>
          <a:p>
            <a:endParaRPr lang="en-GB" sz="2400" dirty="0"/>
          </a:p>
          <a:p>
            <a:r>
              <a:rPr lang="en-GB" sz="2400" dirty="0"/>
              <a:t>I have today asked the </a:t>
            </a:r>
            <a:r>
              <a:rPr lang="en-GB" sz="2400" dirty="0">
                <a:hlinkClick r:id="rId4"/>
              </a:rPr>
              <a:t>UK</a:t>
            </a:r>
            <a:r>
              <a:rPr lang="en-GB" sz="2400" dirty="0"/>
              <a:t>’s independent nuclear regulators, the Office for Nuclear Regulation, and the </a:t>
            </a:r>
            <a:r>
              <a:rPr lang="en-GB" sz="2400" dirty="0">
                <a:hlinkClick r:id="rId5"/>
              </a:rPr>
              <a:t>Environment Agency</a:t>
            </a:r>
            <a:r>
              <a:rPr lang="en-GB" sz="2400" dirty="0"/>
              <a:t>, to begin a </a:t>
            </a:r>
            <a:r>
              <a:rPr lang="en-GB" sz="2400" dirty="0">
                <a:hlinkClick r:id="rId6"/>
              </a:rPr>
              <a:t>Generic Design Assessment</a:t>
            </a:r>
            <a:r>
              <a:rPr lang="en-GB" sz="2400" dirty="0"/>
              <a:t> of the UK HPR1000 reactor.</a:t>
            </a:r>
          </a:p>
        </p:txBody>
      </p:sp>
      <p:sp>
        <p:nvSpPr>
          <p:cNvPr id="53254" name="TextBox 5"/>
          <p:cNvSpPr txBox="1">
            <a:spLocks noChangeArrowheads="1"/>
          </p:cNvSpPr>
          <p:nvPr/>
        </p:nvSpPr>
        <p:spPr bwMode="auto">
          <a:xfrm>
            <a:off x="368300" y="646386"/>
            <a:ext cx="8775700" cy="954088"/>
          </a:xfrm>
          <a:prstGeom prst="rect">
            <a:avLst/>
          </a:prstGeom>
          <a:noFill/>
          <a:ln w="9525">
            <a:noFill/>
            <a:miter lim="800000"/>
            <a:headEnd/>
            <a:tailEnd/>
          </a:ln>
        </p:spPr>
        <p:txBody>
          <a:bodyPr>
            <a:spAutoFit/>
          </a:bodyPr>
          <a:lstStyle/>
          <a:p>
            <a:r>
              <a:rPr lang="en-GB" sz="2800" dirty="0"/>
              <a:t>A development of a design by China General Nuclear (CGN) and </a:t>
            </a:r>
            <a:r>
              <a:rPr lang="en-GB" sz="2800" dirty="0" err="1"/>
              <a:t>EdF</a:t>
            </a:r>
            <a:endParaRPr lang="en-GB" sz="2800" dirty="0"/>
          </a:p>
        </p:txBody>
      </p:sp>
      <p:sp>
        <p:nvSpPr>
          <p:cNvPr id="8"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r>
              <a:rPr lang="en-GB" sz="2800" b="1" dirty="0" smtClean="0">
                <a:solidFill>
                  <a:srgbClr val="FFFF00"/>
                </a:solidFill>
              </a:rPr>
              <a:t>CHINESE HPR1000 – a possible reactor for </a:t>
            </a:r>
            <a:r>
              <a:rPr lang="en-GB" sz="2800" b="1" dirty="0" err="1" smtClean="0">
                <a:solidFill>
                  <a:srgbClr val="FFFF00"/>
                </a:solidFill>
              </a:rPr>
              <a:t>Bradwell</a:t>
            </a:r>
            <a:endParaRPr lang="en-GB" sz="2800" b="1"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9"/>
          <p:cNvSpPr>
            <a:spLocks noChangeArrowheads="1"/>
          </p:cNvSpPr>
          <p:nvPr/>
        </p:nvSpPr>
        <p:spPr bwMode="auto">
          <a:xfrm>
            <a:off x="0" y="0"/>
            <a:ext cx="9144000" cy="6858000"/>
          </a:xfrm>
          <a:prstGeom prst="rect">
            <a:avLst/>
          </a:prstGeom>
          <a:solidFill>
            <a:srgbClr val="000099"/>
          </a:solidFill>
          <a:ln w="9525" algn="ctr">
            <a:solidFill>
              <a:schemeClr val="tx1"/>
            </a:solidFill>
            <a:round/>
            <a:headEnd/>
            <a:tailEnd/>
          </a:ln>
        </p:spPr>
        <p:txBody>
          <a:bodyPr wrap="none" anchor="ctr"/>
          <a:lstStyle/>
          <a:p>
            <a:endParaRPr lang="en-US"/>
          </a:p>
        </p:txBody>
      </p:sp>
      <p:graphicFrame>
        <p:nvGraphicFramePr>
          <p:cNvPr id="4" name="Chart 3"/>
          <p:cNvGraphicFramePr>
            <a:graphicFrameLocks/>
          </p:cNvGraphicFramePr>
          <p:nvPr/>
        </p:nvGraphicFramePr>
        <p:xfrm>
          <a:off x="9585461" y="3737429"/>
          <a:ext cx="5420859" cy="3120571"/>
        </p:xfrm>
        <a:graphic>
          <a:graphicData uri="http://schemas.openxmlformats.org/drawingml/2006/chart">
            <c:chart xmlns:c="http://schemas.openxmlformats.org/drawingml/2006/chart" xmlns:r="http://schemas.openxmlformats.org/officeDocument/2006/relationships" r:id="rId3"/>
          </a:graphicData>
        </a:graphic>
      </p:graphicFrame>
      <p:sp>
        <p:nvSpPr>
          <p:cNvPr id="12292" name="TextBox 22"/>
          <p:cNvSpPr txBox="1">
            <a:spLocks noChangeArrowheads="1"/>
          </p:cNvSpPr>
          <p:nvPr/>
        </p:nvSpPr>
        <p:spPr bwMode="auto">
          <a:xfrm>
            <a:off x="0" y="0"/>
            <a:ext cx="8694738" cy="461963"/>
          </a:xfrm>
          <a:prstGeom prst="rect">
            <a:avLst/>
          </a:prstGeom>
          <a:noFill/>
          <a:ln w="9525">
            <a:noFill/>
            <a:miter lim="800000"/>
            <a:headEnd/>
            <a:tailEnd/>
          </a:ln>
        </p:spPr>
        <p:txBody>
          <a:bodyPr>
            <a:spAutoFit/>
          </a:bodyPr>
          <a:lstStyle/>
          <a:p>
            <a:r>
              <a:rPr lang="en-GB" sz="2400">
                <a:solidFill>
                  <a:srgbClr val="FFFF00"/>
                </a:solidFill>
              </a:rPr>
              <a:t>Electricity Generation Mix in selected Countries    2010</a:t>
            </a:r>
          </a:p>
        </p:txBody>
      </p:sp>
      <p:sp>
        <p:nvSpPr>
          <p:cNvPr id="12293" name="Slide Number Placeholder 20"/>
          <p:cNvSpPr>
            <a:spLocks noGrp="1"/>
          </p:cNvSpPr>
          <p:nvPr>
            <p:ph type="sldNum" sz="quarter" idx="10"/>
          </p:nvPr>
        </p:nvSpPr>
        <p:spPr>
          <a:xfrm>
            <a:off x="7675563" y="6492875"/>
            <a:ext cx="2133600" cy="365125"/>
          </a:xfrm>
          <a:noFill/>
        </p:spPr>
        <p:txBody>
          <a:bodyPr/>
          <a:lstStyle/>
          <a:p>
            <a:fld id="{957F2571-F791-4AD6-9EEF-E748632FF26A}" type="slidenum">
              <a:rPr lang="en-GB" smtClean="0">
                <a:solidFill>
                  <a:schemeClr val="bg1"/>
                </a:solidFill>
              </a:rPr>
              <a:pPr/>
              <a:t>6</a:t>
            </a:fld>
            <a:endParaRPr lang="en-GB" smtClean="0">
              <a:solidFill>
                <a:schemeClr val="bg1"/>
              </a:solidFill>
            </a:endParaRPr>
          </a:p>
        </p:txBody>
      </p:sp>
      <p:graphicFrame>
        <p:nvGraphicFramePr>
          <p:cNvPr id="20" name="Chart 19"/>
          <p:cNvGraphicFramePr>
            <a:graphicFrameLocks/>
          </p:cNvGraphicFramePr>
          <p:nvPr/>
        </p:nvGraphicFramePr>
        <p:xfrm>
          <a:off x="1761672" y="2426472"/>
          <a:ext cx="1546860" cy="1793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nvGraphicFramePr>
        <p:xfrm>
          <a:off x="267652" y="436564"/>
          <a:ext cx="1447800"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a:graphicFrameLocks/>
          </p:cNvGraphicFramePr>
          <p:nvPr/>
        </p:nvGraphicFramePr>
        <p:xfrm>
          <a:off x="3370217" y="2428378"/>
          <a:ext cx="1447800" cy="18764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p:cNvGraphicFramePr>
            <a:graphicFrameLocks/>
          </p:cNvGraphicFramePr>
          <p:nvPr/>
        </p:nvGraphicFramePr>
        <p:xfrm>
          <a:off x="1735500" y="416563"/>
          <a:ext cx="1447800" cy="18745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24"/>
          <p:cNvGraphicFramePr>
            <a:graphicFrameLocks/>
          </p:cNvGraphicFramePr>
          <p:nvPr/>
        </p:nvGraphicFramePr>
        <p:xfrm>
          <a:off x="3151459" y="431802"/>
          <a:ext cx="1447800" cy="180403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Chart 32"/>
          <p:cNvGraphicFramePr>
            <a:graphicFrameLocks/>
          </p:cNvGraphicFramePr>
          <p:nvPr/>
        </p:nvGraphicFramePr>
        <p:xfrm>
          <a:off x="6388826" y="2498730"/>
          <a:ext cx="1447800" cy="170497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Chart 33"/>
          <p:cNvGraphicFramePr>
            <a:graphicFrameLocks/>
          </p:cNvGraphicFramePr>
          <p:nvPr/>
        </p:nvGraphicFramePr>
        <p:xfrm>
          <a:off x="4904015" y="2340067"/>
          <a:ext cx="1447800" cy="20574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Chart 34"/>
          <p:cNvGraphicFramePr>
            <a:graphicFrameLocks/>
          </p:cNvGraphicFramePr>
          <p:nvPr/>
        </p:nvGraphicFramePr>
        <p:xfrm>
          <a:off x="292826" y="4237360"/>
          <a:ext cx="1447800" cy="1704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6" name="Chart 35"/>
          <p:cNvGraphicFramePr>
            <a:graphicFrameLocks/>
          </p:cNvGraphicFramePr>
          <p:nvPr/>
        </p:nvGraphicFramePr>
        <p:xfrm>
          <a:off x="1744980" y="4256863"/>
          <a:ext cx="1447800" cy="17049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7" name="Chart 36"/>
          <p:cNvGraphicFramePr>
            <a:graphicFrameLocks/>
          </p:cNvGraphicFramePr>
          <p:nvPr/>
        </p:nvGraphicFramePr>
        <p:xfrm>
          <a:off x="3349897" y="4408447"/>
          <a:ext cx="1524000" cy="170497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8" name="Chart 37"/>
          <p:cNvGraphicFramePr>
            <a:graphicFrameLocks/>
          </p:cNvGraphicFramePr>
          <p:nvPr/>
        </p:nvGraphicFramePr>
        <p:xfrm>
          <a:off x="252504" y="2412956"/>
          <a:ext cx="1447800" cy="166687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9" name="Chart 38"/>
          <p:cNvGraphicFramePr>
            <a:graphicFrameLocks/>
          </p:cNvGraphicFramePr>
          <p:nvPr/>
        </p:nvGraphicFramePr>
        <p:xfrm>
          <a:off x="6006057" y="385356"/>
          <a:ext cx="1447800" cy="195072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0" name="Chart 39"/>
          <p:cNvGraphicFramePr>
            <a:graphicFrameLocks/>
          </p:cNvGraphicFramePr>
          <p:nvPr/>
        </p:nvGraphicFramePr>
        <p:xfrm>
          <a:off x="4600258" y="460831"/>
          <a:ext cx="1447800" cy="1801177"/>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1" name="Chart 40"/>
          <p:cNvGraphicFramePr>
            <a:graphicFrameLocks/>
          </p:cNvGraphicFramePr>
          <p:nvPr/>
        </p:nvGraphicFramePr>
        <p:xfrm>
          <a:off x="7416800" y="563927"/>
          <a:ext cx="1727200" cy="1666875"/>
        </p:xfrm>
        <a:graphic>
          <a:graphicData uri="http://schemas.openxmlformats.org/drawingml/2006/chart">
            <c:chart xmlns:c="http://schemas.openxmlformats.org/drawingml/2006/chart" xmlns:r="http://schemas.openxmlformats.org/officeDocument/2006/relationships" r:id="rId17"/>
          </a:graphicData>
        </a:graphic>
      </p:graphicFrame>
      <p:sp>
        <p:nvSpPr>
          <p:cNvPr id="12308" name="TextBox 41"/>
          <p:cNvSpPr txBox="1">
            <a:spLocks noChangeArrowheads="1"/>
          </p:cNvSpPr>
          <p:nvPr/>
        </p:nvSpPr>
        <p:spPr bwMode="auto">
          <a:xfrm>
            <a:off x="-46038" y="6076950"/>
            <a:ext cx="8248651" cy="722313"/>
          </a:xfrm>
          <a:prstGeom prst="rect">
            <a:avLst/>
          </a:prstGeom>
          <a:noFill/>
          <a:ln w="9525">
            <a:noFill/>
            <a:miter lim="800000"/>
            <a:headEnd/>
            <a:tailEnd/>
          </a:ln>
        </p:spPr>
        <p:txBody>
          <a:bodyPr>
            <a:spAutoFit/>
          </a:bodyPr>
          <a:lstStyle/>
          <a:p>
            <a:pPr>
              <a:spcAft>
                <a:spcPts val="600"/>
              </a:spcAft>
            </a:pPr>
            <a:r>
              <a:rPr lang="en-GB" b="1">
                <a:solidFill>
                  <a:srgbClr val="FFFF00"/>
                </a:solidFill>
                <a:latin typeface="Times New Roman" pitchFamily="18" charset="0"/>
                <a:cs typeface="Times New Roman" pitchFamily="18" charset="0"/>
              </a:rPr>
              <a:t>      Coal               Oil                    Gas                                      Nuclear</a:t>
            </a:r>
          </a:p>
          <a:p>
            <a:pPr>
              <a:spcAft>
                <a:spcPts val="600"/>
              </a:spcAft>
            </a:pPr>
            <a:r>
              <a:rPr lang="en-GB" b="1">
                <a:solidFill>
                  <a:srgbClr val="FFFF00"/>
                </a:solidFill>
                <a:latin typeface="Times New Roman" pitchFamily="18" charset="0"/>
                <a:cs typeface="Times New Roman" pitchFamily="18" charset="0"/>
              </a:rPr>
              <a:t>       Hydro/ Tidal/Wave              Other Renewables             Biofuels/Waste </a:t>
            </a:r>
          </a:p>
        </p:txBody>
      </p:sp>
      <p:sp>
        <p:nvSpPr>
          <p:cNvPr id="43" name="Rectangle 42"/>
          <p:cNvSpPr/>
          <p:nvPr/>
        </p:nvSpPr>
        <p:spPr>
          <a:xfrm>
            <a:off x="360363" y="6189663"/>
            <a:ext cx="182562" cy="2428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a typeface="宋体" pitchFamily="2" charset="-122"/>
            </a:endParaRPr>
          </a:p>
        </p:txBody>
      </p:sp>
      <p:sp>
        <p:nvSpPr>
          <p:cNvPr id="44" name="Rectangle 43"/>
          <p:cNvSpPr/>
          <p:nvPr/>
        </p:nvSpPr>
        <p:spPr>
          <a:xfrm>
            <a:off x="2189163" y="6149975"/>
            <a:ext cx="184150" cy="244475"/>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a typeface="宋体" pitchFamily="2" charset="-122"/>
            </a:endParaRPr>
          </a:p>
        </p:txBody>
      </p:sp>
      <p:sp>
        <p:nvSpPr>
          <p:cNvPr id="45" name="Rectangle 44"/>
          <p:cNvSpPr/>
          <p:nvPr/>
        </p:nvSpPr>
        <p:spPr>
          <a:xfrm>
            <a:off x="5600700" y="6184900"/>
            <a:ext cx="198438" cy="1984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a typeface="宋体" pitchFamily="2" charset="-122"/>
            </a:endParaRPr>
          </a:p>
        </p:txBody>
      </p:sp>
      <p:sp>
        <p:nvSpPr>
          <p:cNvPr id="26" name="Rectangle 25"/>
          <p:cNvSpPr/>
          <p:nvPr/>
        </p:nvSpPr>
        <p:spPr>
          <a:xfrm>
            <a:off x="374650" y="6489700"/>
            <a:ext cx="184150" cy="244475"/>
          </a:xfrm>
          <a:prstGeom prst="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a typeface="宋体" pitchFamily="2" charset="-122"/>
            </a:endParaRPr>
          </a:p>
        </p:txBody>
      </p:sp>
      <p:sp>
        <p:nvSpPr>
          <p:cNvPr id="27" name="Rectangle 26"/>
          <p:cNvSpPr/>
          <p:nvPr/>
        </p:nvSpPr>
        <p:spPr>
          <a:xfrm>
            <a:off x="3160713" y="6503988"/>
            <a:ext cx="184150" cy="244475"/>
          </a:xfrm>
          <a:prstGeom prst="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a typeface="宋体" pitchFamily="2" charset="-122"/>
            </a:endParaRPr>
          </a:p>
        </p:txBody>
      </p:sp>
      <p:sp>
        <p:nvSpPr>
          <p:cNvPr id="28" name="Rectangle 27"/>
          <p:cNvSpPr/>
          <p:nvPr/>
        </p:nvSpPr>
        <p:spPr>
          <a:xfrm>
            <a:off x="5629275" y="6494463"/>
            <a:ext cx="184150" cy="244475"/>
          </a:xfrm>
          <a:prstGeom prst="rect">
            <a:avLst/>
          </a:prstGeom>
          <a:solidFill>
            <a:srgbClr val="FF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a typeface="宋体" pitchFamily="2" charset="-122"/>
            </a:endParaRPr>
          </a:p>
        </p:txBody>
      </p:sp>
      <p:sp>
        <p:nvSpPr>
          <p:cNvPr id="29" name="Rectangle 28"/>
          <p:cNvSpPr/>
          <p:nvPr/>
        </p:nvSpPr>
        <p:spPr>
          <a:xfrm>
            <a:off x="3148013" y="6165850"/>
            <a:ext cx="184150" cy="2444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a typeface="宋体" pitchFamily="2" charset="-122"/>
            </a:endParaRPr>
          </a:p>
        </p:txBody>
      </p:sp>
      <p:graphicFrame>
        <p:nvGraphicFramePr>
          <p:cNvPr id="30" name="Chart 29"/>
          <p:cNvGraphicFramePr>
            <a:graphicFrameLocks/>
          </p:cNvGraphicFramePr>
          <p:nvPr/>
        </p:nvGraphicFramePr>
        <p:xfrm>
          <a:off x="4965700" y="4383315"/>
          <a:ext cx="1435100" cy="1785257"/>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32" name="Chart 31"/>
          <p:cNvGraphicFramePr>
            <a:graphicFrameLocks/>
          </p:cNvGraphicFramePr>
          <p:nvPr/>
        </p:nvGraphicFramePr>
        <p:xfrm>
          <a:off x="6779986" y="4314371"/>
          <a:ext cx="1447800" cy="1828800"/>
        </p:xfrm>
        <a:graphic>
          <a:graphicData uri="http://schemas.openxmlformats.org/drawingml/2006/chart">
            <c:chart xmlns:c="http://schemas.openxmlformats.org/drawingml/2006/chart" xmlns:r="http://schemas.openxmlformats.org/officeDocument/2006/relationships" r:id="rId19"/>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with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dissolve">
                                      <p:cBhvr>
                                        <p:cTn id="23" dur="500"/>
                                        <p:tgtEl>
                                          <p:spTgt spid="40"/>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dissolve">
                                      <p:cBhvr>
                                        <p:cTn id="27" dur="500"/>
                                        <p:tgtEl>
                                          <p:spTgt spid="39"/>
                                        </p:tgtEl>
                                      </p:cBhvr>
                                    </p:animEffect>
                                  </p:childTnLst>
                                </p:cTn>
                              </p:par>
                            </p:childTnLst>
                          </p:cTn>
                        </p:par>
                        <p:par>
                          <p:cTn id="28" fill="hold" nodeType="with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dissolve">
                                      <p:cBhvr>
                                        <p:cTn id="31" dur="500"/>
                                        <p:tgtEl>
                                          <p:spTgt spid="41"/>
                                        </p:tgtEl>
                                      </p:cBhvr>
                                    </p:animEffect>
                                  </p:childTnLst>
                                </p:cTn>
                              </p:par>
                            </p:childTnLst>
                          </p:cTn>
                        </p:par>
                      </p:childTnLst>
                    </p:cTn>
                  </p:par>
                  <p:par>
                    <p:cTn id="32" fill="hold">
                      <p:stCondLst>
                        <p:cond delay="indefinite"/>
                      </p:stCondLst>
                      <p:childTnLst>
                        <p:par>
                          <p:cTn id="33" fill="hold" nodeType="afterGroup">
                            <p:stCondLst>
                              <p:cond delay="0"/>
                            </p:stCondLst>
                            <p:childTnLst>
                              <p:par>
                                <p:cTn id="34" presetID="9" presetClass="entr" presetSubtype="0"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dissolve">
                                      <p:cBhvr>
                                        <p:cTn id="36" dur="500"/>
                                        <p:tgtEl>
                                          <p:spTgt spid="38"/>
                                        </p:tgtEl>
                                      </p:cBhvr>
                                    </p:animEffect>
                                  </p:childTnLst>
                                </p:cTn>
                              </p:par>
                            </p:childTnLst>
                          </p:cTn>
                        </p:par>
                        <p:par>
                          <p:cTn id="37" fill="hold" nodeType="afterGroup">
                            <p:stCondLst>
                              <p:cond delay="500"/>
                            </p:stCondLst>
                            <p:childTnLst>
                              <p:par>
                                <p:cTn id="38" presetID="9"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500"/>
                                        <p:tgtEl>
                                          <p:spTgt spid="20"/>
                                        </p:tgtEl>
                                      </p:cBhvr>
                                    </p:animEffect>
                                  </p:childTnLst>
                                </p:cTn>
                              </p:par>
                            </p:childTnLst>
                          </p:cTn>
                        </p:par>
                        <p:par>
                          <p:cTn id="41" fill="hold" nodeType="afterGroup">
                            <p:stCondLst>
                              <p:cond delay="1000"/>
                            </p:stCondLst>
                            <p:childTnLst>
                              <p:par>
                                <p:cTn id="42" presetID="9" presetClass="entr" presetSubtype="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childTnLst>
                          </p:cTn>
                        </p:par>
                        <p:par>
                          <p:cTn id="45" fill="hold" nodeType="withGroup">
                            <p:stCondLst>
                              <p:cond delay="1500"/>
                            </p:stCondLst>
                            <p:childTnLst>
                              <p:par>
                                <p:cTn id="46" presetID="9" presetClass="entr" presetSubtype="0"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dissolve">
                                      <p:cBhvr>
                                        <p:cTn id="48" dur="500"/>
                                        <p:tgtEl>
                                          <p:spTgt spid="34"/>
                                        </p:tgtEl>
                                      </p:cBhvr>
                                    </p:animEffect>
                                  </p:childTnLst>
                                </p:cTn>
                              </p:par>
                            </p:childTnLst>
                          </p:cTn>
                        </p:par>
                        <p:par>
                          <p:cTn id="49" fill="hold">
                            <p:stCondLst>
                              <p:cond delay="2000"/>
                            </p:stCondLst>
                            <p:childTnLst>
                              <p:par>
                                <p:cTn id="50" presetID="9" presetClass="entr" presetSubtype="0"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dissolv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36"/>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par>
                          <p:cTn id="67" fill="hold">
                            <p:stCondLst>
                              <p:cond delay="0"/>
                            </p:stCondLst>
                            <p:childTnLst>
                              <p:par>
                                <p:cTn id="68" presetID="9" presetClass="entr" presetSubtype="0" fill="hold" grpId="0" nodeType="afterEffect">
                                  <p:stCondLst>
                                    <p:cond delay="2000"/>
                                  </p:stCondLst>
                                  <p:childTnLst>
                                    <p:set>
                                      <p:cBhvr>
                                        <p:cTn id="69" dur="1" fill="hold">
                                          <p:stCondLst>
                                            <p:cond delay="0"/>
                                          </p:stCondLst>
                                        </p:cTn>
                                        <p:tgtEl>
                                          <p:spTgt spid="32"/>
                                        </p:tgtEl>
                                        <p:attrNameLst>
                                          <p:attrName>style.visibility</p:attrName>
                                        </p:attrNameLst>
                                      </p:cBhvr>
                                      <p:to>
                                        <p:strVal val="visible"/>
                                      </p:to>
                                    </p:set>
                                    <p:animEffect transition="in" filter="dissolve">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AD3F44-3996-4E72-9625-9E40D7A3454E}" type="slidenum">
              <a:rPr lang="en-GB" smtClean="0"/>
              <a:pPr>
                <a:defRPr/>
              </a:pPr>
              <a:t>60</a:t>
            </a:fld>
            <a:endParaRPr lang="en-GB"/>
          </a:p>
        </p:txBody>
      </p:sp>
      <p:sp>
        <p:nvSpPr>
          <p:cNvPr id="3" name="Date Placeholder 2"/>
          <p:cNvSpPr>
            <a:spLocks noGrp="1"/>
          </p:cNvSpPr>
          <p:nvPr>
            <p:ph type="dt" sz="half" idx="11"/>
          </p:nvPr>
        </p:nvSpPr>
        <p:spPr/>
        <p:txBody>
          <a:bodyPr/>
          <a:lstStyle/>
          <a:p>
            <a:pPr>
              <a:defRPr/>
            </a:pPr>
            <a:fld id="{DC247E92-5D2B-4E2A-87AF-EB56FF37E597}" type="datetime1">
              <a:rPr lang="en-GB" smtClean="0"/>
              <a:pPr>
                <a:defRPr/>
              </a:pPr>
              <a:t>01/02/2018</a:t>
            </a:fld>
            <a:endParaRPr lang="en-GB"/>
          </a:p>
        </p:txBody>
      </p:sp>
      <p:sp>
        <p:nvSpPr>
          <p:cNvPr id="4"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HPR 1000 Reactor</a:t>
            </a:r>
          </a:p>
        </p:txBody>
      </p:sp>
      <p:pic>
        <p:nvPicPr>
          <p:cNvPr id="131074" name="Picture 2" descr="HPR1000"/>
          <p:cNvPicPr>
            <a:picLocks noChangeAspect="1" noChangeArrowheads="1"/>
          </p:cNvPicPr>
          <p:nvPr/>
        </p:nvPicPr>
        <p:blipFill>
          <a:blip r:embed="rId2" cstate="print"/>
          <a:srcRect/>
          <a:stretch>
            <a:fillRect/>
          </a:stretch>
        </p:blipFill>
        <p:spPr bwMode="auto">
          <a:xfrm>
            <a:off x="0" y="504496"/>
            <a:ext cx="7013099" cy="6101729"/>
          </a:xfrm>
          <a:prstGeom prst="rect">
            <a:avLst/>
          </a:prstGeom>
          <a:noFill/>
          <a:ln w="9525">
            <a:noFill/>
            <a:miter lim="800000"/>
            <a:headEnd/>
            <a:tailEnd/>
          </a:ln>
        </p:spPr>
      </p:pic>
      <p:sp>
        <p:nvSpPr>
          <p:cNvPr id="6" name="TextBox 5"/>
          <p:cNvSpPr txBox="1"/>
          <p:nvPr/>
        </p:nvSpPr>
        <p:spPr>
          <a:xfrm>
            <a:off x="7157545" y="1103586"/>
            <a:ext cx="1781503" cy="2554545"/>
          </a:xfrm>
          <a:prstGeom prst="rect">
            <a:avLst/>
          </a:prstGeom>
          <a:noFill/>
        </p:spPr>
        <p:txBody>
          <a:bodyPr wrap="square" rtlCol="0">
            <a:spAutoFit/>
          </a:bodyPr>
          <a:lstStyle/>
          <a:p>
            <a:r>
              <a:rPr lang="en-GB" sz="2400" b="1" dirty="0" smtClean="0">
                <a:solidFill>
                  <a:srgbClr val="FF0000"/>
                </a:solidFill>
                <a:latin typeface="+mj-lt"/>
              </a:rPr>
              <a:t>IRWST</a:t>
            </a:r>
          </a:p>
          <a:p>
            <a:endParaRPr lang="en-GB" sz="2000" b="1" dirty="0" smtClean="0">
              <a:latin typeface="+mj-lt"/>
            </a:endParaRPr>
          </a:p>
          <a:p>
            <a:r>
              <a:rPr lang="en-GB" sz="2400" b="1" dirty="0" smtClean="0">
                <a:solidFill>
                  <a:srgbClr val="FF0000"/>
                </a:solidFill>
                <a:latin typeface="+mj-lt"/>
              </a:rPr>
              <a:t>I</a:t>
            </a:r>
            <a:r>
              <a:rPr lang="en-GB" sz="2000" b="1" dirty="0" smtClean="0">
                <a:latin typeface="+mj-lt"/>
              </a:rPr>
              <a:t>n - containment</a:t>
            </a:r>
          </a:p>
          <a:p>
            <a:r>
              <a:rPr lang="en-GB" sz="2400" b="1" dirty="0" smtClean="0">
                <a:solidFill>
                  <a:srgbClr val="FF0000"/>
                </a:solidFill>
                <a:latin typeface="+mj-lt"/>
              </a:rPr>
              <a:t>R</a:t>
            </a:r>
            <a:r>
              <a:rPr lang="en-GB" sz="2000" b="1" dirty="0" smtClean="0">
                <a:latin typeface="+mj-lt"/>
              </a:rPr>
              <a:t>efuelling </a:t>
            </a:r>
            <a:r>
              <a:rPr lang="en-GB" sz="2400" b="1" dirty="0" smtClean="0">
                <a:solidFill>
                  <a:srgbClr val="FF0000"/>
                </a:solidFill>
                <a:latin typeface="+mj-lt"/>
              </a:rPr>
              <a:t>W</a:t>
            </a:r>
            <a:r>
              <a:rPr lang="en-GB" sz="2000" b="1" dirty="0" smtClean="0">
                <a:latin typeface="+mj-lt"/>
              </a:rPr>
              <a:t>ater </a:t>
            </a:r>
            <a:r>
              <a:rPr lang="en-GB" sz="2400" b="1" dirty="0" smtClean="0">
                <a:solidFill>
                  <a:srgbClr val="FF0000"/>
                </a:solidFill>
                <a:latin typeface="+mj-lt"/>
              </a:rPr>
              <a:t>S</a:t>
            </a:r>
            <a:r>
              <a:rPr lang="en-GB" sz="2000" b="1" dirty="0" smtClean="0">
                <a:latin typeface="+mj-lt"/>
              </a:rPr>
              <a:t>torage </a:t>
            </a:r>
            <a:r>
              <a:rPr lang="en-GB" sz="2400" b="1" dirty="0" smtClean="0">
                <a:solidFill>
                  <a:srgbClr val="FF0000"/>
                </a:solidFill>
                <a:latin typeface="+mj-lt"/>
              </a:rPr>
              <a:t>T</a:t>
            </a:r>
            <a:r>
              <a:rPr lang="en-GB" sz="2000" b="1" dirty="0" smtClean="0">
                <a:latin typeface="+mj-lt"/>
              </a:rPr>
              <a:t>ank</a:t>
            </a:r>
            <a:endParaRPr lang="en-GB" sz="2000" b="1" dirty="0">
              <a:latin typeface="+mj-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AD3F44-3996-4E72-9625-9E40D7A3454E}" type="slidenum">
              <a:rPr lang="en-GB" smtClean="0"/>
              <a:pPr>
                <a:defRPr/>
              </a:pPr>
              <a:t>61</a:t>
            </a:fld>
            <a:endParaRPr lang="en-GB"/>
          </a:p>
        </p:txBody>
      </p:sp>
      <p:sp>
        <p:nvSpPr>
          <p:cNvPr id="3" name="Date Placeholder 2"/>
          <p:cNvSpPr>
            <a:spLocks noGrp="1"/>
          </p:cNvSpPr>
          <p:nvPr>
            <p:ph type="dt" sz="half" idx="11"/>
          </p:nvPr>
        </p:nvSpPr>
        <p:spPr/>
        <p:txBody>
          <a:bodyPr/>
          <a:lstStyle/>
          <a:p>
            <a:pPr>
              <a:defRPr/>
            </a:pPr>
            <a:fld id="{DC247E92-5D2B-4E2A-87AF-EB56FF37E597}" type="datetime1">
              <a:rPr lang="en-GB" smtClean="0"/>
              <a:pPr>
                <a:defRPr/>
              </a:pPr>
              <a:t>01/02/2018</a:t>
            </a:fld>
            <a:endParaRPr lang="en-GB"/>
          </a:p>
        </p:txBody>
      </p:sp>
      <p:sp>
        <p:nvSpPr>
          <p:cNvPr id="4"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lvl="0" eaLnBrk="0" hangingPunct="0">
              <a:defRPr/>
            </a:pPr>
            <a:r>
              <a:rPr lang="en-GB" sz="2800" b="1" kern="0" dirty="0" smtClean="0">
                <a:solidFill>
                  <a:srgbClr val="FFFF00"/>
                </a:solidFill>
                <a:latin typeface="Times New Roman" pitchFamily="18" charset="0"/>
              </a:rPr>
              <a:t>HPR 1000 Reactor</a:t>
            </a:r>
          </a:p>
        </p:txBody>
      </p:sp>
      <p:pic>
        <p:nvPicPr>
          <p:cNvPr id="130050" name="Picture 2" descr="HPR1000_image2"/>
          <p:cNvPicPr>
            <a:picLocks noChangeAspect="1" noChangeArrowheads="1"/>
          </p:cNvPicPr>
          <p:nvPr/>
        </p:nvPicPr>
        <p:blipFill>
          <a:blip r:embed="rId2" cstate="print"/>
          <a:srcRect/>
          <a:stretch>
            <a:fillRect/>
          </a:stretch>
        </p:blipFill>
        <p:spPr bwMode="auto">
          <a:xfrm>
            <a:off x="1340068" y="574653"/>
            <a:ext cx="6038193" cy="5494756"/>
          </a:xfrm>
          <a:prstGeom prst="rect">
            <a:avLst/>
          </a:prstGeom>
          <a:noFill/>
          <a:ln w="9525">
            <a:noFill/>
            <a:miter lim="800000"/>
            <a:headEnd/>
            <a:tailEnd/>
          </a:ln>
        </p:spPr>
      </p:pic>
      <p:sp>
        <p:nvSpPr>
          <p:cNvPr id="6" name="TextBox 5"/>
          <p:cNvSpPr txBox="1"/>
          <p:nvPr/>
        </p:nvSpPr>
        <p:spPr>
          <a:xfrm>
            <a:off x="457200" y="6180083"/>
            <a:ext cx="8008883" cy="400110"/>
          </a:xfrm>
          <a:prstGeom prst="rect">
            <a:avLst/>
          </a:prstGeom>
          <a:noFill/>
        </p:spPr>
        <p:txBody>
          <a:bodyPr wrap="square" rtlCol="0">
            <a:spAutoFit/>
          </a:bodyPr>
          <a:lstStyle/>
          <a:p>
            <a:r>
              <a:rPr lang="en-GB" sz="2000" b="1" dirty="0" smtClean="0"/>
              <a:t>Arrangement of 3 Steam Generation Loops and Reactor (red)</a:t>
            </a:r>
            <a:endParaRPr lang="en-GB" sz="2000"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26603FAD-81A0-4C6B-BBA2-6A5DEADED028}" type="slidenum">
              <a:rPr lang="en-GB" smtClean="0"/>
              <a:pPr/>
              <a:t>62</a:t>
            </a:fld>
            <a:endParaRPr lang="en-GB" smtClean="0"/>
          </a:p>
        </p:txBody>
      </p:sp>
      <p:sp>
        <p:nvSpPr>
          <p:cNvPr id="51203" name="Date Placeholder 4"/>
          <p:cNvSpPr>
            <a:spLocks noGrp="1"/>
          </p:cNvSpPr>
          <p:nvPr>
            <p:ph type="dt" sz="quarter" idx="11"/>
          </p:nvPr>
        </p:nvSpPr>
        <p:spPr>
          <a:noFill/>
        </p:spPr>
        <p:txBody>
          <a:bodyPr/>
          <a:lstStyle/>
          <a:p>
            <a:fld id="{B4E3B63B-DEF7-4C11-81A3-9F2157202697}" type="datetime1">
              <a:rPr lang="en-GB" smtClean="0"/>
              <a:pPr/>
              <a:t>01/02/2018</a:t>
            </a:fld>
            <a:endParaRPr lang="en-GB" smtClean="0"/>
          </a:p>
        </p:txBody>
      </p:sp>
      <p:sp>
        <p:nvSpPr>
          <p:cNvPr id="51204" name="Rectangle 2"/>
          <p:cNvSpPr>
            <a:spLocks noGrp="1" noChangeArrowheads="1"/>
          </p:cNvSpPr>
          <p:nvPr>
            <p:ph type="title"/>
          </p:nvPr>
        </p:nvSpPr>
        <p:spPr/>
        <p:txBody>
          <a:bodyPr/>
          <a:lstStyle/>
          <a:p>
            <a:pPr eaLnBrk="1" hangingPunct="1"/>
            <a:endParaRPr lang="en-US" smtClean="0"/>
          </a:p>
        </p:txBody>
      </p:sp>
      <p:sp>
        <p:nvSpPr>
          <p:cNvPr id="33795" name="Rectangle 3"/>
          <p:cNvSpPr>
            <a:spLocks noGrp="1" noChangeArrowheads="1"/>
          </p:cNvSpPr>
          <p:nvPr>
            <p:ph type="body" idx="1"/>
          </p:nvPr>
        </p:nvSpPr>
        <p:spPr>
          <a:xfrm>
            <a:off x="209550" y="481013"/>
            <a:ext cx="8462963" cy="3148012"/>
          </a:xfrm>
        </p:spPr>
        <p:txBody>
          <a:bodyPr/>
          <a:lstStyle/>
          <a:p>
            <a:pPr eaLnBrk="1" hangingPunct="1"/>
            <a:r>
              <a:rPr lang="en-GB" sz="2400" dirty="0" smtClean="0">
                <a:solidFill>
                  <a:srgbClr val="FF0000"/>
                </a:solidFill>
              </a:rPr>
              <a:t>Pebble Bed Modulating Reactors </a:t>
            </a:r>
            <a:r>
              <a:rPr lang="en-GB" sz="2000" dirty="0" smtClean="0"/>
              <a:t>are a development from Gas Cooled Reactors.</a:t>
            </a:r>
          </a:p>
          <a:p>
            <a:pPr eaLnBrk="1" hangingPunct="1"/>
            <a:r>
              <a:rPr lang="en-GB" sz="2000" dirty="0" smtClean="0"/>
              <a:t>Sand sized pellets of Uranium each coated in layers of graphite/silicon carbide and aggregated into pebbles 60 mm in diameter.</a:t>
            </a:r>
          </a:p>
          <a:p>
            <a:pPr eaLnBrk="1" hangingPunct="1"/>
            <a:r>
              <a:rPr lang="en-GB" sz="2000" dirty="0" smtClean="0"/>
              <a:t>Coolant:  Helium</a:t>
            </a:r>
          </a:p>
          <a:p>
            <a:pPr eaLnBrk="1" hangingPunct="1"/>
            <a:r>
              <a:rPr lang="en-GB" sz="2000" dirty="0" smtClean="0"/>
              <a:t>Connected directly to closed circuit gas turbine</a:t>
            </a:r>
          </a:p>
          <a:p>
            <a:pPr eaLnBrk="1" hangingPunct="1"/>
            <a:r>
              <a:rPr lang="en-GB" sz="2000" dirty="0" smtClean="0"/>
              <a:t>Efficiency ~ 39 – 40%, but possibility of CCGT??</a:t>
            </a:r>
          </a:p>
          <a:p>
            <a:pPr eaLnBrk="1" hangingPunct="1"/>
            <a:r>
              <a:rPr lang="en-GB" sz="2000" dirty="0" smtClean="0"/>
              <a:t>Graphite/silicon carbide effective cladding – thus very durable to high temperatures</a:t>
            </a:r>
          </a:p>
        </p:txBody>
      </p:sp>
      <p:pic>
        <p:nvPicPr>
          <p:cNvPr id="51206" name="Picture 7" descr="PBMRFUEL"/>
          <p:cNvPicPr>
            <a:picLocks noChangeAspect="1" noChangeArrowheads="1"/>
          </p:cNvPicPr>
          <p:nvPr/>
        </p:nvPicPr>
        <p:blipFill>
          <a:blip r:embed="rId3" cstate="print"/>
          <a:srcRect/>
          <a:stretch>
            <a:fillRect/>
          </a:stretch>
        </p:blipFill>
        <p:spPr bwMode="auto">
          <a:xfrm>
            <a:off x="2582863" y="3328988"/>
            <a:ext cx="6154737" cy="3530600"/>
          </a:xfrm>
          <a:prstGeom prst="rect">
            <a:avLst/>
          </a:prstGeom>
          <a:noFill/>
          <a:ln w="9525">
            <a:noFill/>
            <a:miter lim="800000"/>
            <a:headEnd/>
            <a:tailEnd/>
          </a:ln>
        </p:spPr>
      </p:pic>
      <p:sp>
        <p:nvSpPr>
          <p:cNvPr id="8"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lvl="0" eaLnBrk="0" hangingPunct="0">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Generation 3+/4 Reactors</a:t>
            </a:r>
            <a:r>
              <a:rPr lang="en-GB" sz="2800" b="1" dirty="0" smtClean="0">
                <a:solidFill>
                  <a:srgbClr val="FF0000"/>
                </a:solidFill>
                <a:latin typeface="Times New Roman" pitchFamily="18" charset="0"/>
              </a:rPr>
              <a:t> </a:t>
            </a:r>
            <a:r>
              <a:rPr lang="en-GB" sz="2800" b="1" dirty="0" smtClean="0">
                <a:solidFill>
                  <a:srgbClr val="FFFF00"/>
                </a:solidFill>
                <a:latin typeface="Times New Roman" pitchFamily="18" charset="0"/>
              </a:rPr>
              <a:t>: the PBMR </a:t>
            </a:r>
            <a:endPar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dissolve">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dissolve">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dissolve">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dissolve">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dissolve">
                                      <p:cBhvr>
                                        <p:cTn id="32"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p>
            <a:fld id="{00942805-7118-47E6-9E95-6C1983AEE058}" type="slidenum">
              <a:rPr lang="en-GB" smtClean="0"/>
              <a:pPr/>
              <a:t>63</a:t>
            </a:fld>
            <a:endParaRPr lang="en-GB" smtClean="0"/>
          </a:p>
        </p:txBody>
      </p:sp>
      <p:sp>
        <p:nvSpPr>
          <p:cNvPr id="52227" name="Date Placeholder 4"/>
          <p:cNvSpPr>
            <a:spLocks noGrp="1"/>
          </p:cNvSpPr>
          <p:nvPr>
            <p:ph type="dt" sz="quarter" idx="11"/>
          </p:nvPr>
        </p:nvSpPr>
        <p:spPr>
          <a:noFill/>
        </p:spPr>
        <p:txBody>
          <a:bodyPr/>
          <a:lstStyle/>
          <a:p>
            <a:fld id="{7BDD504F-2CAD-48F9-84AF-62ED3F494839}" type="datetime1">
              <a:rPr lang="en-GB" smtClean="0"/>
              <a:pPr/>
              <a:t>01/02/2018</a:t>
            </a:fld>
            <a:endParaRPr lang="en-GB" smtClean="0"/>
          </a:p>
        </p:txBody>
      </p:sp>
      <p:sp>
        <p:nvSpPr>
          <p:cNvPr id="52228" name="Rectangle 5"/>
          <p:cNvSpPr>
            <a:spLocks noGrp="1" noChangeArrowheads="1"/>
          </p:cNvSpPr>
          <p:nvPr>
            <p:ph type="title"/>
          </p:nvPr>
        </p:nvSpPr>
        <p:spPr/>
        <p:txBody>
          <a:bodyPr/>
          <a:lstStyle/>
          <a:p>
            <a:pPr eaLnBrk="1" hangingPunct="1"/>
            <a:endParaRPr lang="en-US" smtClean="0"/>
          </a:p>
        </p:txBody>
      </p:sp>
      <p:grpSp>
        <p:nvGrpSpPr>
          <p:cNvPr id="2" name="Group 23"/>
          <p:cNvGrpSpPr>
            <a:grpSpLocks/>
          </p:cNvGrpSpPr>
          <p:nvPr/>
        </p:nvGrpSpPr>
        <p:grpSpPr bwMode="auto">
          <a:xfrm>
            <a:off x="2697163" y="3398838"/>
            <a:ext cx="155575" cy="762000"/>
            <a:chOff x="1673" y="1116"/>
            <a:chExt cx="137" cy="740"/>
          </a:xfrm>
        </p:grpSpPr>
        <p:sp>
          <p:nvSpPr>
            <p:cNvPr id="52267" name="Line 13"/>
            <p:cNvSpPr>
              <a:spLocks noChangeShapeType="1"/>
            </p:cNvSpPr>
            <p:nvPr/>
          </p:nvSpPr>
          <p:spPr bwMode="auto">
            <a:xfrm flipV="1">
              <a:off x="1682" y="1116"/>
              <a:ext cx="0" cy="740"/>
            </a:xfrm>
            <a:prstGeom prst="line">
              <a:avLst/>
            </a:prstGeom>
            <a:noFill/>
            <a:ln w="63500">
              <a:solidFill>
                <a:srgbClr val="FF9900"/>
              </a:solidFill>
              <a:round/>
              <a:headEnd/>
              <a:tailEnd/>
            </a:ln>
          </p:spPr>
          <p:txBody>
            <a:bodyPr/>
            <a:lstStyle/>
            <a:p>
              <a:endParaRPr lang="en-GB"/>
            </a:p>
          </p:txBody>
        </p:sp>
        <p:sp>
          <p:nvSpPr>
            <p:cNvPr id="52268" name="Line 14"/>
            <p:cNvSpPr>
              <a:spLocks noChangeShapeType="1"/>
            </p:cNvSpPr>
            <p:nvPr/>
          </p:nvSpPr>
          <p:spPr bwMode="auto">
            <a:xfrm>
              <a:off x="1673" y="1134"/>
              <a:ext cx="137" cy="0"/>
            </a:xfrm>
            <a:prstGeom prst="line">
              <a:avLst/>
            </a:prstGeom>
            <a:noFill/>
            <a:ln w="63500">
              <a:solidFill>
                <a:srgbClr val="FF9900"/>
              </a:solidFill>
              <a:round/>
              <a:headEnd/>
              <a:tailEnd/>
            </a:ln>
          </p:spPr>
          <p:txBody>
            <a:bodyPr/>
            <a:lstStyle/>
            <a:p>
              <a:endParaRPr lang="en-GB"/>
            </a:p>
          </p:txBody>
        </p:sp>
      </p:grpSp>
      <p:grpSp>
        <p:nvGrpSpPr>
          <p:cNvPr id="3" name="Group 22"/>
          <p:cNvGrpSpPr>
            <a:grpSpLocks/>
          </p:cNvGrpSpPr>
          <p:nvPr/>
        </p:nvGrpSpPr>
        <p:grpSpPr bwMode="auto">
          <a:xfrm>
            <a:off x="4686300" y="3387725"/>
            <a:ext cx="157163" cy="774700"/>
            <a:chOff x="2769" y="1104"/>
            <a:chExt cx="102" cy="738"/>
          </a:xfrm>
        </p:grpSpPr>
        <p:sp>
          <p:nvSpPr>
            <p:cNvPr id="52265" name="Line 19"/>
            <p:cNvSpPr>
              <a:spLocks noChangeShapeType="1"/>
            </p:cNvSpPr>
            <p:nvPr/>
          </p:nvSpPr>
          <p:spPr bwMode="auto">
            <a:xfrm>
              <a:off x="2769" y="1122"/>
              <a:ext cx="102" cy="0"/>
            </a:xfrm>
            <a:prstGeom prst="line">
              <a:avLst/>
            </a:prstGeom>
            <a:noFill/>
            <a:ln w="63500">
              <a:solidFill>
                <a:srgbClr val="D60093"/>
              </a:solidFill>
              <a:round/>
              <a:headEnd/>
              <a:tailEnd/>
            </a:ln>
          </p:spPr>
          <p:txBody>
            <a:bodyPr/>
            <a:lstStyle/>
            <a:p>
              <a:endParaRPr lang="en-GB"/>
            </a:p>
          </p:txBody>
        </p:sp>
        <p:sp>
          <p:nvSpPr>
            <p:cNvPr id="52266" name="Line 20"/>
            <p:cNvSpPr>
              <a:spLocks noChangeShapeType="1"/>
            </p:cNvSpPr>
            <p:nvPr/>
          </p:nvSpPr>
          <p:spPr bwMode="auto">
            <a:xfrm>
              <a:off x="2871" y="1104"/>
              <a:ext cx="0" cy="738"/>
            </a:xfrm>
            <a:prstGeom prst="line">
              <a:avLst/>
            </a:prstGeom>
            <a:noFill/>
            <a:ln w="63500">
              <a:solidFill>
                <a:srgbClr val="D60093"/>
              </a:solidFill>
              <a:round/>
              <a:headEnd/>
              <a:tailEnd type="triangle" w="med" len="med"/>
            </a:ln>
          </p:spPr>
          <p:txBody>
            <a:bodyPr/>
            <a:lstStyle/>
            <a:p>
              <a:endParaRPr lang="en-GB"/>
            </a:p>
          </p:txBody>
        </p:sp>
      </p:grpSp>
      <p:sp>
        <p:nvSpPr>
          <p:cNvPr id="133144" name="Rectangle 24"/>
          <p:cNvSpPr>
            <a:spLocks noChangeArrowheads="1"/>
          </p:cNvSpPr>
          <p:nvPr/>
        </p:nvSpPr>
        <p:spPr bwMode="auto">
          <a:xfrm>
            <a:off x="2851150" y="2982913"/>
            <a:ext cx="1835150" cy="684212"/>
          </a:xfrm>
          <a:prstGeom prst="rect">
            <a:avLst/>
          </a:prstGeom>
          <a:gradFill rotWithShape="1">
            <a:gsLst>
              <a:gs pos="0">
                <a:srgbClr val="FFCC00"/>
              </a:gs>
              <a:gs pos="100000">
                <a:srgbClr val="D60093"/>
              </a:gs>
            </a:gsLst>
            <a:lin ang="0" scaled="1"/>
          </a:gradFill>
          <a:ln w="9525">
            <a:solidFill>
              <a:schemeClr val="tx1"/>
            </a:solidFill>
            <a:miter lim="800000"/>
            <a:headEnd/>
            <a:tailEnd/>
          </a:ln>
        </p:spPr>
        <p:txBody>
          <a:bodyPr wrap="none" anchor="ctr"/>
          <a:lstStyle/>
          <a:p>
            <a:endParaRPr lang="en-US"/>
          </a:p>
        </p:txBody>
      </p:sp>
      <p:sp>
        <p:nvSpPr>
          <p:cNvPr id="133145" name="AutoShape 25"/>
          <p:cNvSpPr>
            <a:spLocks noChangeArrowheads="1"/>
          </p:cNvSpPr>
          <p:nvPr/>
        </p:nvSpPr>
        <p:spPr bwMode="auto">
          <a:xfrm>
            <a:off x="3027363" y="3027363"/>
            <a:ext cx="1462087" cy="550862"/>
          </a:xfrm>
          <a:prstGeom prst="irregularSeal1">
            <a:avLst/>
          </a:prstGeom>
          <a:solidFill>
            <a:srgbClr val="FFFF00"/>
          </a:solidFill>
          <a:ln w="9525">
            <a:solidFill>
              <a:schemeClr val="tx1"/>
            </a:solidFill>
            <a:miter lim="800000"/>
            <a:headEnd/>
            <a:tailEnd/>
          </a:ln>
        </p:spPr>
        <p:txBody>
          <a:bodyPr wrap="none" anchor="ctr"/>
          <a:lstStyle/>
          <a:p>
            <a:endParaRPr lang="en-US"/>
          </a:p>
        </p:txBody>
      </p:sp>
      <p:sp>
        <p:nvSpPr>
          <p:cNvPr id="133149" name="Rectangle 29"/>
          <p:cNvSpPr>
            <a:spLocks noChangeArrowheads="1"/>
          </p:cNvSpPr>
          <p:nvPr/>
        </p:nvSpPr>
        <p:spPr bwMode="auto">
          <a:xfrm>
            <a:off x="2806700" y="5395913"/>
            <a:ext cx="1893888" cy="655637"/>
          </a:xfrm>
          <a:prstGeom prst="rect">
            <a:avLst/>
          </a:prstGeom>
          <a:gradFill rotWithShape="1">
            <a:gsLst>
              <a:gs pos="0">
                <a:srgbClr val="3333FF"/>
              </a:gs>
              <a:gs pos="100000">
                <a:srgbClr val="FF9933"/>
              </a:gs>
            </a:gsLst>
            <a:lin ang="0" scaled="1"/>
          </a:gradFill>
          <a:ln w="9525">
            <a:solidFill>
              <a:schemeClr val="tx1"/>
            </a:solidFill>
            <a:miter lim="800000"/>
            <a:headEnd/>
            <a:tailEnd/>
          </a:ln>
        </p:spPr>
        <p:txBody>
          <a:bodyPr wrap="none" anchor="ctr"/>
          <a:lstStyle/>
          <a:p>
            <a:endParaRPr lang="en-US"/>
          </a:p>
        </p:txBody>
      </p:sp>
      <p:sp>
        <p:nvSpPr>
          <p:cNvPr id="133150" name="Line 30"/>
          <p:cNvSpPr>
            <a:spLocks noChangeShapeType="1"/>
          </p:cNvSpPr>
          <p:nvPr/>
        </p:nvSpPr>
        <p:spPr bwMode="auto">
          <a:xfrm flipV="1">
            <a:off x="1720850" y="5800725"/>
            <a:ext cx="1082675" cy="0"/>
          </a:xfrm>
          <a:prstGeom prst="line">
            <a:avLst/>
          </a:prstGeom>
          <a:noFill/>
          <a:ln w="63500">
            <a:solidFill>
              <a:srgbClr val="0000FF"/>
            </a:solidFill>
            <a:round/>
            <a:headEnd/>
            <a:tailEnd/>
          </a:ln>
        </p:spPr>
        <p:txBody>
          <a:bodyPr/>
          <a:lstStyle/>
          <a:p>
            <a:endParaRPr lang="en-GB"/>
          </a:p>
        </p:txBody>
      </p:sp>
      <p:grpSp>
        <p:nvGrpSpPr>
          <p:cNvPr id="4" name="Group 33"/>
          <p:cNvGrpSpPr>
            <a:grpSpLocks/>
          </p:cNvGrpSpPr>
          <p:nvPr/>
        </p:nvGrpSpPr>
        <p:grpSpPr bwMode="auto">
          <a:xfrm>
            <a:off x="4711700" y="4986338"/>
            <a:ext cx="1073150" cy="777875"/>
            <a:chOff x="2912" y="2711"/>
            <a:chExt cx="850" cy="756"/>
          </a:xfrm>
        </p:grpSpPr>
        <p:sp>
          <p:nvSpPr>
            <p:cNvPr id="52263" name="Line 31"/>
            <p:cNvSpPr>
              <a:spLocks noChangeShapeType="1"/>
            </p:cNvSpPr>
            <p:nvPr/>
          </p:nvSpPr>
          <p:spPr bwMode="auto">
            <a:xfrm flipV="1">
              <a:off x="2912" y="3450"/>
              <a:ext cx="850" cy="9"/>
            </a:xfrm>
            <a:prstGeom prst="line">
              <a:avLst/>
            </a:prstGeom>
            <a:noFill/>
            <a:ln w="63500">
              <a:solidFill>
                <a:srgbClr val="FF6600"/>
              </a:solidFill>
              <a:round/>
              <a:headEnd type="triangle" w="med" len="med"/>
              <a:tailEnd/>
            </a:ln>
          </p:spPr>
          <p:txBody>
            <a:bodyPr/>
            <a:lstStyle/>
            <a:p>
              <a:endParaRPr lang="en-GB"/>
            </a:p>
          </p:txBody>
        </p:sp>
        <p:sp>
          <p:nvSpPr>
            <p:cNvPr id="52264" name="Line 32"/>
            <p:cNvSpPr>
              <a:spLocks noChangeShapeType="1"/>
            </p:cNvSpPr>
            <p:nvPr/>
          </p:nvSpPr>
          <p:spPr bwMode="auto">
            <a:xfrm>
              <a:off x="3755" y="2711"/>
              <a:ext cx="0" cy="756"/>
            </a:xfrm>
            <a:prstGeom prst="line">
              <a:avLst/>
            </a:prstGeom>
            <a:noFill/>
            <a:ln w="63500">
              <a:solidFill>
                <a:srgbClr val="FF6600"/>
              </a:solidFill>
              <a:round/>
              <a:headEnd/>
              <a:tailEnd/>
            </a:ln>
          </p:spPr>
          <p:txBody>
            <a:bodyPr/>
            <a:lstStyle/>
            <a:p>
              <a:endParaRPr lang="en-GB"/>
            </a:p>
          </p:txBody>
        </p:sp>
      </p:grpSp>
      <p:sp>
        <p:nvSpPr>
          <p:cNvPr id="133155" name="Freeform 35"/>
          <p:cNvSpPr>
            <a:spLocks/>
          </p:cNvSpPr>
          <p:nvPr/>
        </p:nvSpPr>
        <p:spPr bwMode="auto">
          <a:xfrm>
            <a:off x="6815138" y="2921000"/>
            <a:ext cx="998537" cy="1119188"/>
          </a:xfrm>
          <a:custGeom>
            <a:avLst/>
            <a:gdLst>
              <a:gd name="T0" fmla="*/ 0 w 887"/>
              <a:gd name="T1" fmla="*/ 2147483647 h 1088"/>
              <a:gd name="T2" fmla="*/ 2147483647 w 887"/>
              <a:gd name="T3" fmla="*/ 2147483647 h 1088"/>
              <a:gd name="T4" fmla="*/ 2147483647 w 887"/>
              <a:gd name="T5" fmla="*/ 2147483647 h 1088"/>
              <a:gd name="T6" fmla="*/ 2147483647 w 887"/>
              <a:gd name="T7" fmla="*/ 2147483647 h 1088"/>
              <a:gd name="T8" fmla="*/ 2147483647 w 887"/>
              <a:gd name="T9" fmla="*/ 2147483647 h 1088"/>
              <a:gd name="T10" fmla="*/ 2147483647 w 887"/>
              <a:gd name="T11" fmla="*/ 0 h 1088"/>
              <a:gd name="T12" fmla="*/ 2147483647 w 887"/>
              <a:gd name="T13" fmla="*/ 2147483647 h 1088"/>
              <a:gd name="T14" fmla="*/ 2147483647 w 887"/>
              <a:gd name="T15" fmla="*/ 2147483647 h 1088"/>
              <a:gd name="T16" fmla="*/ 2147483647 w 887"/>
              <a:gd name="T17" fmla="*/ 2147483647 h 1088"/>
              <a:gd name="T18" fmla="*/ 2147483647 w 887"/>
              <a:gd name="T19" fmla="*/ 2147483647 h 1088"/>
              <a:gd name="T20" fmla="*/ 2147483647 w 887"/>
              <a:gd name="T21" fmla="*/ 2147483647 h 10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7"/>
              <a:gd name="T34" fmla="*/ 0 h 1088"/>
              <a:gd name="T35" fmla="*/ 887 w 887"/>
              <a:gd name="T36" fmla="*/ 1088 h 10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7" h="1088">
                <a:moveTo>
                  <a:pt x="0" y="1079"/>
                </a:moveTo>
                <a:lnTo>
                  <a:pt x="311" y="622"/>
                </a:lnTo>
                <a:lnTo>
                  <a:pt x="301" y="851"/>
                </a:lnTo>
                <a:lnTo>
                  <a:pt x="557" y="412"/>
                </a:lnTo>
                <a:lnTo>
                  <a:pt x="539" y="631"/>
                </a:lnTo>
                <a:lnTo>
                  <a:pt x="887" y="0"/>
                </a:lnTo>
                <a:lnTo>
                  <a:pt x="557" y="814"/>
                </a:lnTo>
                <a:lnTo>
                  <a:pt x="503" y="659"/>
                </a:lnTo>
                <a:lnTo>
                  <a:pt x="292" y="1034"/>
                </a:lnTo>
                <a:lnTo>
                  <a:pt x="256" y="860"/>
                </a:lnTo>
                <a:lnTo>
                  <a:pt x="45" y="1088"/>
                </a:lnTo>
              </a:path>
            </a:pathLst>
          </a:custGeom>
          <a:solidFill>
            <a:srgbClr val="FFFF00"/>
          </a:solidFill>
          <a:ln w="25400">
            <a:solidFill>
              <a:schemeClr val="tx1"/>
            </a:solidFill>
            <a:round/>
            <a:headEnd/>
            <a:tailEnd/>
          </a:ln>
        </p:spPr>
        <p:txBody>
          <a:bodyPr/>
          <a:lstStyle/>
          <a:p>
            <a:endParaRPr lang="en-US"/>
          </a:p>
        </p:txBody>
      </p:sp>
      <p:sp>
        <p:nvSpPr>
          <p:cNvPr id="133157" name="Rectangle 37"/>
          <p:cNvSpPr>
            <a:spLocks noChangeArrowheads="1"/>
          </p:cNvSpPr>
          <p:nvPr/>
        </p:nvSpPr>
        <p:spPr bwMode="auto">
          <a:xfrm>
            <a:off x="209550" y="481013"/>
            <a:ext cx="8462963" cy="1798637"/>
          </a:xfrm>
          <a:prstGeom prst="rect">
            <a:avLst/>
          </a:prstGeom>
          <a:noFill/>
          <a:ln w="9525">
            <a:noFill/>
            <a:miter lim="800000"/>
            <a:headEnd/>
            <a:tailEnd/>
          </a:ln>
        </p:spPr>
        <p:txBody>
          <a:bodyPr/>
          <a:lstStyle/>
          <a:p>
            <a:pPr marL="342900" indent="-342900" algn="l">
              <a:spcBef>
                <a:spcPct val="20000"/>
              </a:spcBef>
              <a:buFontTx/>
              <a:buChar char="•"/>
            </a:pPr>
            <a:r>
              <a:rPr lang="en-GB" sz="2000" b="1" dirty="0">
                <a:latin typeface="Times New Roman" pitchFamily="18" charset="0"/>
              </a:rPr>
              <a:t>Unlike other Reactors,  the PBMR uses a closed circuit high temperature gas turbine operating on the </a:t>
            </a:r>
            <a:r>
              <a:rPr lang="en-GB" sz="2000" b="1" dirty="0" err="1">
                <a:latin typeface="Times New Roman" pitchFamily="18" charset="0"/>
              </a:rPr>
              <a:t>Brayston</a:t>
            </a:r>
            <a:r>
              <a:rPr lang="en-GB" sz="2000" b="1" dirty="0">
                <a:latin typeface="Times New Roman" pitchFamily="18" charset="0"/>
              </a:rPr>
              <a:t> Cycle for Power.     This cycle is similar to that in a JET engine or the gas turbine section of a CCGT.</a:t>
            </a:r>
          </a:p>
          <a:p>
            <a:pPr marL="342900" indent="-342900" algn="l">
              <a:spcBef>
                <a:spcPct val="20000"/>
              </a:spcBef>
              <a:buFontTx/>
              <a:buChar char="•"/>
            </a:pPr>
            <a:r>
              <a:rPr lang="en-GB" sz="2000" b="1" dirty="0">
                <a:latin typeface="Times New Roman" pitchFamily="18" charset="0"/>
              </a:rPr>
              <a:t>Normal cycles exhaust spent gas to atmosphere.</a:t>
            </a:r>
          </a:p>
          <a:p>
            <a:pPr marL="342900" indent="-342900" algn="l">
              <a:spcBef>
                <a:spcPct val="20000"/>
              </a:spcBef>
              <a:buFontTx/>
              <a:buChar char="•"/>
            </a:pPr>
            <a:r>
              <a:rPr lang="en-GB" sz="2400" b="1" dirty="0">
                <a:solidFill>
                  <a:srgbClr val="FF0000"/>
                </a:solidFill>
                <a:latin typeface="Times New Roman" pitchFamily="18" charset="0"/>
              </a:rPr>
              <a:t>In this version the helium is in a closed circuit.</a:t>
            </a:r>
          </a:p>
        </p:txBody>
      </p:sp>
      <p:grpSp>
        <p:nvGrpSpPr>
          <p:cNvPr id="5" name="Group 43"/>
          <p:cNvGrpSpPr>
            <a:grpSpLocks/>
          </p:cNvGrpSpPr>
          <p:nvPr/>
        </p:nvGrpSpPr>
        <p:grpSpPr bwMode="auto">
          <a:xfrm>
            <a:off x="989013" y="3033713"/>
            <a:ext cx="1844675" cy="396875"/>
            <a:chOff x="623" y="1911"/>
            <a:chExt cx="1162" cy="250"/>
          </a:xfrm>
        </p:grpSpPr>
        <p:sp>
          <p:nvSpPr>
            <p:cNvPr id="52261" name="Line 17"/>
            <p:cNvSpPr>
              <a:spLocks noChangeShapeType="1"/>
            </p:cNvSpPr>
            <p:nvPr/>
          </p:nvSpPr>
          <p:spPr bwMode="auto">
            <a:xfrm flipV="1">
              <a:off x="1257" y="2047"/>
              <a:ext cx="528" cy="1"/>
            </a:xfrm>
            <a:prstGeom prst="line">
              <a:avLst/>
            </a:prstGeom>
            <a:noFill/>
            <a:ln w="63500">
              <a:solidFill>
                <a:srgbClr val="0000FF"/>
              </a:solidFill>
              <a:round/>
              <a:headEnd/>
              <a:tailEnd type="triangle" w="med" len="med"/>
            </a:ln>
          </p:spPr>
          <p:txBody>
            <a:bodyPr/>
            <a:lstStyle/>
            <a:p>
              <a:endParaRPr lang="en-GB"/>
            </a:p>
          </p:txBody>
        </p:sp>
        <p:sp>
          <p:nvSpPr>
            <p:cNvPr id="52262" name="Text Box 39"/>
            <p:cNvSpPr txBox="1">
              <a:spLocks noChangeArrowheads="1"/>
            </p:cNvSpPr>
            <p:nvPr/>
          </p:nvSpPr>
          <p:spPr bwMode="auto">
            <a:xfrm>
              <a:off x="623" y="1911"/>
              <a:ext cx="576" cy="250"/>
            </a:xfrm>
            <a:prstGeom prst="rect">
              <a:avLst/>
            </a:prstGeom>
            <a:noFill/>
            <a:ln w="25400" algn="ctr">
              <a:noFill/>
              <a:miter lim="800000"/>
              <a:headEnd/>
              <a:tailEnd/>
            </a:ln>
          </p:spPr>
          <p:txBody>
            <a:bodyPr lIns="18000" rIns="18000">
              <a:spAutoFit/>
            </a:bodyPr>
            <a:lstStyle/>
            <a:p>
              <a:pPr>
                <a:spcBef>
                  <a:spcPct val="50000"/>
                </a:spcBef>
              </a:pPr>
              <a:r>
                <a:rPr lang="en-GB" sz="2000" b="1">
                  <a:latin typeface="Times New Roman" pitchFamily="18" charset="0"/>
                </a:rPr>
                <a:t>Fuel In</a:t>
              </a:r>
            </a:p>
          </p:txBody>
        </p:sp>
      </p:grpSp>
      <p:sp>
        <p:nvSpPr>
          <p:cNvPr id="133138" name="Line 18"/>
          <p:cNvSpPr>
            <a:spLocks noChangeShapeType="1"/>
          </p:cNvSpPr>
          <p:nvPr/>
        </p:nvSpPr>
        <p:spPr bwMode="auto">
          <a:xfrm flipV="1">
            <a:off x="1728788" y="5056188"/>
            <a:ext cx="7937" cy="768350"/>
          </a:xfrm>
          <a:prstGeom prst="line">
            <a:avLst/>
          </a:prstGeom>
          <a:noFill/>
          <a:ln w="63500">
            <a:solidFill>
              <a:srgbClr val="0000FF"/>
            </a:solidFill>
            <a:round/>
            <a:headEnd/>
            <a:tailEnd type="triangle" w="med" len="med"/>
          </a:ln>
        </p:spPr>
        <p:txBody>
          <a:bodyPr/>
          <a:lstStyle/>
          <a:p>
            <a:endParaRPr lang="en-GB"/>
          </a:p>
        </p:txBody>
      </p:sp>
      <p:sp>
        <p:nvSpPr>
          <p:cNvPr id="133161" name="Text Box 41"/>
          <p:cNvSpPr txBox="1">
            <a:spLocks noChangeArrowheads="1"/>
          </p:cNvSpPr>
          <p:nvPr/>
        </p:nvSpPr>
        <p:spPr bwMode="auto">
          <a:xfrm>
            <a:off x="674688" y="5621338"/>
            <a:ext cx="914400" cy="396875"/>
          </a:xfrm>
          <a:prstGeom prst="rect">
            <a:avLst/>
          </a:prstGeom>
          <a:noFill/>
          <a:ln w="25400" algn="ctr">
            <a:noFill/>
            <a:miter lim="800000"/>
            <a:headEnd/>
            <a:tailEnd/>
          </a:ln>
        </p:spPr>
        <p:txBody>
          <a:bodyPr lIns="18000" rIns="18000">
            <a:spAutoFit/>
          </a:bodyPr>
          <a:lstStyle/>
          <a:p>
            <a:pPr>
              <a:spcBef>
                <a:spcPct val="50000"/>
              </a:spcBef>
            </a:pPr>
            <a:r>
              <a:rPr lang="en-GB" sz="2000" b="1">
                <a:latin typeface="Times New Roman" pitchFamily="18" charset="0"/>
              </a:rPr>
              <a:t>Air In</a:t>
            </a:r>
          </a:p>
        </p:txBody>
      </p:sp>
      <p:sp>
        <p:nvSpPr>
          <p:cNvPr id="133164" name="Text Box 44"/>
          <p:cNvSpPr txBox="1">
            <a:spLocks noChangeArrowheads="1"/>
          </p:cNvSpPr>
          <p:nvPr/>
        </p:nvSpPr>
        <p:spPr bwMode="auto">
          <a:xfrm>
            <a:off x="3017838" y="3581400"/>
            <a:ext cx="1436687" cy="701675"/>
          </a:xfrm>
          <a:prstGeom prst="rect">
            <a:avLst/>
          </a:prstGeom>
          <a:noFill/>
          <a:ln w="25400" algn="ctr">
            <a:noFill/>
            <a:miter lim="800000"/>
            <a:headEnd/>
            <a:tailEnd/>
          </a:ln>
        </p:spPr>
        <p:txBody>
          <a:bodyPr lIns="18000" rIns="18000">
            <a:spAutoFit/>
          </a:bodyPr>
          <a:lstStyle/>
          <a:p>
            <a:pPr>
              <a:spcBef>
                <a:spcPct val="50000"/>
              </a:spcBef>
            </a:pPr>
            <a:r>
              <a:rPr lang="en-GB" sz="2000" b="1">
                <a:latin typeface="Times New Roman" pitchFamily="18" charset="0"/>
              </a:rPr>
              <a:t>Combustion Chamber</a:t>
            </a:r>
          </a:p>
        </p:txBody>
      </p:sp>
      <p:grpSp>
        <p:nvGrpSpPr>
          <p:cNvPr id="6" name="Group 49"/>
          <p:cNvGrpSpPr>
            <a:grpSpLocks/>
          </p:cNvGrpSpPr>
          <p:nvPr/>
        </p:nvGrpSpPr>
        <p:grpSpPr bwMode="auto">
          <a:xfrm>
            <a:off x="5797550" y="4992688"/>
            <a:ext cx="1233488" cy="760412"/>
            <a:chOff x="3175" y="3145"/>
            <a:chExt cx="777" cy="479"/>
          </a:xfrm>
        </p:grpSpPr>
        <p:sp>
          <p:nvSpPr>
            <p:cNvPr id="52259" name="Line 28"/>
            <p:cNvSpPr>
              <a:spLocks noChangeShapeType="1"/>
            </p:cNvSpPr>
            <p:nvPr/>
          </p:nvSpPr>
          <p:spPr bwMode="auto">
            <a:xfrm>
              <a:off x="3175" y="3145"/>
              <a:ext cx="0" cy="478"/>
            </a:xfrm>
            <a:prstGeom prst="line">
              <a:avLst/>
            </a:prstGeom>
            <a:noFill/>
            <a:ln w="63500">
              <a:solidFill>
                <a:srgbClr val="FF6600"/>
              </a:solidFill>
              <a:round/>
              <a:headEnd/>
              <a:tailEnd type="triangle" w="med" len="med"/>
            </a:ln>
          </p:spPr>
          <p:txBody>
            <a:bodyPr/>
            <a:lstStyle/>
            <a:p>
              <a:endParaRPr lang="en-GB"/>
            </a:p>
          </p:txBody>
        </p:sp>
        <p:sp>
          <p:nvSpPr>
            <p:cNvPr id="52260" name="Text Box 45"/>
            <p:cNvSpPr txBox="1">
              <a:spLocks noChangeArrowheads="1"/>
            </p:cNvSpPr>
            <p:nvPr/>
          </p:nvSpPr>
          <p:spPr bwMode="auto">
            <a:xfrm>
              <a:off x="3248" y="3374"/>
              <a:ext cx="704" cy="250"/>
            </a:xfrm>
            <a:prstGeom prst="rect">
              <a:avLst/>
            </a:prstGeom>
            <a:noFill/>
            <a:ln w="25400" algn="ctr">
              <a:noFill/>
              <a:miter lim="800000"/>
              <a:headEnd/>
              <a:tailEnd/>
            </a:ln>
          </p:spPr>
          <p:txBody>
            <a:bodyPr lIns="18000" rIns="18000">
              <a:spAutoFit/>
            </a:bodyPr>
            <a:lstStyle/>
            <a:p>
              <a:pPr>
                <a:spcBef>
                  <a:spcPct val="50000"/>
                </a:spcBef>
              </a:pPr>
              <a:r>
                <a:rPr lang="en-GB" sz="2000" b="1">
                  <a:latin typeface="Times New Roman" pitchFamily="18" charset="0"/>
                </a:rPr>
                <a:t>Exhaust</a:t>
              </a:r>
            </a:p>
          </p:txBody>
        </p:sp>
      </p:grpSp>
      <p:grpSp>
        <p:nvGrpSpPr>
          <p:cNvPr id="7" name="Group 52"/>
          <p:cNvGrpSpPr>
            <a:grpSpLocks/>
          </p:cNvGrpSpPr>
          <p:nvPr/>
        </p:nvGrpSpPr>
        <p:grpSpPr bwMode="auto">
          <a:xfrm>
            <a:off x="1663700" y="3852863"/>
            <a:ext cx="1209675" cy="1206500"/>
            <a:chOff x="1048" y="2427"/>
            <a:chExt cx="762" cy="760"/>
          </a:xfrm>
        </p:grpSpPr>
        <p:sp>
          <p:nvSpPr>
            <p:cNvPr id="52257" name="Freeform 10"/>
            <p:cNvSpPr>
              <a:spLocks/>
            </p:cNvSpPr>
            <p:nvPr/>
          </p:nvSpPr>
          <p:spPr bwMode="auto">
            <a:xfrm>
              <a:off x="1051" y="2427"/>
              <a:ext cx="759" cy="760"/>
            </a:xfrm>
            <a:custGeom>
              <a:avLst/>
              <a:gdLst>
                <a:gd name="T0" fmla="*/ 6 w 1070"/>
                <a:gd name="T1" fmla="*/ 337 h 1142"/>
                <a:gd name="T2" fmla="*/ 0 w 1070"/>
                <a:gd name="T3" fmla="*/ 0 h 1142"/>
                <a:gd name="T4" fmla="*/ 382 w 1070"/>
                <a:gd name="T5" fmla="*/ 105 h 1142"/>
                <a:gd name="T6" fmla="*/ 382 w 1070"/>
                <a:gd name="T7" fmla="*/ 240 h 1142"/>
                <a:gd name="T8" fmla="*/ 6 w 1070"/>
                <a:gd name="T9" fmla="*/ 337 h 1142"/>
                <a:gd name="T10" fmla="*/ 0 60000 65536"/>
                <a:gd name="T11" fmla="*/ 0 60000 65536"/>
                <a:gd name="T12" fmla="*/ 0 60000 65536"/>
                <a:gd name="T13" fmla="*/ 0 60000 65536"/>
                <a:gd name="T14" fmla="*/ 0 60000 65536"/>
                <a:gd name="T15" fmla="*/ 0 w 1070"/>
                <a:gd name="T16" fmla="*/ 0 h 1142"/>
                <a:gd name="T17" fmla="*/ 1070 w 1070"/>
                <a:gd name="T18" fmla="*/ 1142 h 1142"/>
              </a:gdLst>
              <a:ahLst/>
              <a:cxnLst>
                <a:cxn ang="T10">
                  <a:pos x="T0" y="T1"/>
                </a:cxn>
                <a:cxn ang="T11">
                  <a:pos x="T2" y="T3"/>
                </a:cxn>
                <a:cxn ang="T12">
                  <a:pos x="T4" y="T5"/>
                </a:cxn>
                <a:cxn ang="T13">
                  <a:pos x="T6" y="T7"/>
                </a:cxn>
                <a:cxn ang="T14">
                  <a:pos x="T8" y="T9"/>
                </a:cxn>
              </a:cxnLst>
              <a:rect l="T15" t="T16" r="T17" b="T18"/>
              <a:pathLst>
                <a:path w="1070" h="1142">
                  <a:moveTo>
                    <a:pt x="18" y="1142"/>
                  </a:moveTo>
                  <a:lnTo>
                    <a:pt x="0" y="0"/>
                  </a:lnTo>
                  <a:lnTo>
                    <a:pt x="1070" y="356"/>
                  </a:lnTo>
                  <a:lnTo>
                    <a:pt x="1070" y="813"/>
                  </a:lnTo>
                  <a:lnTo>
                    <a:pt x="18" y="1142"/>
                  </a:lnTo>
                  <a:close/>
                </a:path>
              </a:pathLst>
            </a:custGeom>
            <a:gradFill rotWithShape="1">
              <a:gsLst>
                <a:gs pos="0">
                  <a:srgbClr val="0000FF"/>
                </a:gs>
                <a:gs pos="100000">
                  <a:srgbClr val="FF9933"/>
                </a:gs>
              </a:gsLst>
              <a:lin ang="0" scaled="1"/>
            </a:gradFill>
            <a:ln w="25400">
              <a:solidFill>
                <a:schemeClr val="tx1"/>
              </a:solidFill>
              <a:round/>
              <a:headEnd/>
              <a:tailEnd/>
            </a:ln>
          </p:spPr>
          <p:txBody>
            <a:bodyPr/>
            <a:lstStyle/>
            <a:p>
              <a:endParaRPr lang="en-US"/>
            </a:p>
          </p:txBody>
        </p:sp>
        <p:sp>
          <p:nvSpPr>
            <p:cNvPr id="52258" name="Text Box 46"/>
            <p:cNvSpPr txBox="1">
              <a:spLocks noChangeArrowheads="1"/>
            </p:cNvSpPr>
            <p:nvPr/>
          </p:nvSpPr>
          <p:spPr bwMode="auto">
            <a:xfrm>
              <a:off x="1048" y="2701"/>
              <a:ext cx="760" cy="187"/>
            </a:xfrm>
            <a:prstGeom prst="rect">
              <a:avLst/>
            </a:prstGeom>
            <a:noFill/>
            <a:ln w="25400" algn="ctr">
              <a:noFill/>
              <a:miter lim="800000"/>
              <a:headEnd/>
              <a:tailEnd/>
            </a:ln>
          </p:spPr>
          <p:txBody>
            <a:bodyPr lIns="0" tIns="10800" rIns="0" bIns="10800">
              <a:spAutoFit/>
            </a:bodyPr>
            <a:lstStyle/>
            <a:p>
              <a:pPr>
                <a:spcBef>
                  <a:spcPct val="50000"/>
                </a:spcBef>
              </a:pPr>
              <a:r>
                <a:rPr lang="en-GB" b="1">
                  <a:solidFill>
                    <a:schemeClr val="bg1"/>
                  </a:solidFill>
                  <a:latin typeface="Times New Roman" pitchFamily="18" charset="0"/>
                </a:rPr>
                <a:t>Comp</a:t>
              </a:r>
              <a:r>
                <a:rPr lang="en-GB" b="1">
                  <a:latin typeface="Times New Roman" pitchFamily="18" charset="0"/>
                </a:rPr>
                <a:t>ressor</a:t>
              </a:r>
            </a:p>
          </p:txBody>
        </p:sp>
      </p:grpSp>
      <p:grpSp>
        <p:nvGrpSpPr>
          <p:cNvPr id="8" name="Group 53"/>
          <p:cNvGrpSpPr>
            <a:grpSpLocks/>
          </p:cNvGrpSpPr>
          <p:nvPr/>
        </p:nvGrpSpPr>
        <p:grpSpPr bwMode="auto">
          <a:xfrm>
            <a:off x="4722813" y="3865563"/>
            <a:ext cx="1301750" cy="1174750"/>
            <a:chOff x="2975" y="2435"/>
            <a:chExt cx="820" cy="740"/>
          </a:xfrm>
        </p:grpSpPr>
        <p:sp>
          <p:nvSpPr>
            <p:cNvPr id="52255" name="Freeform 11"/>
            <p:cNvSpPr>
              <a:spLocks/>
            </p:cNvSpPr>
            <p:nvPr/>
          </p:nvSpPr>
          <p:spPr bwMode="auto">
            <a:xfrm rot="10800000">
              <a:off x="2975" y="2435"/>
              <a:ext cx="759" cy="740"/>
            </a:xfrm>
            <a:custGeom>
              <a:avLst/>
              <a:gdLst>
                <a:gd name="T0" fmla="*/ 6 w 1070"/>
                <a:gd name="T1" fmla="*/ 311 h 1142"/>
                <a:gd name="T2" fmla="*/ 0 w 1070"/>
                <a:gd name="T3" fmla="*/ 0 h 1142"/>
                <a:gd name="T4" fmla="*/ 382 w 1070"/>
                <a:gd name="T5" fmla="*/ 97 h 1142"/>
                <a:gd name="T6" fmla="*/ 382 w 1070"/>
                <a:gd name="T7" fmla="*/ 221 h 1142"/>
                <a:gd name="T8" fmla="*/ 6 w 1070"/>
                <a:gd name="T9" fmla="*/ 311 h 1142"/>
                <a:gd name="T10" fmla="*/ 0 60000 65536"/>
                <a:gd name="T11" fmla="*/ 0 60000 65536"/>
                <a:gd name="T12" fmla="*/ 0 60000 65536"/>
                <a:gd name="T13" fmla="*/ 0 60000 65536"/>
                <a:gd name="T14" fmla="*/ 0 60000 65536"/>
                <a:gd name="T15" fmla="*/ 0 w 1070"/>
                <a:gd name="T16" fmla="*/ 0 h 1142"/>
                <a:gd name="T17" fmla="*/ 1070 w 1070"/>
                <a:gd name="T18" fmla="*/ 1142 h 1142"/>
              </a:gdLst>
              <a:ahLst/>
              <a:cxnLst>
                <a:cxn ang="T10">
                  <a:pos x="T0" y="T1"/>
                </a:cxn>
                <a:cxn ang="T11">
                  <a:pos x="T2" y="T3"/>
                </a:cxn>
                <a:cxn ang="T12">
                  <a:pos x="T4" y="T5"/>
                </a:cxn>
                <a:cxn ang="T13">
                  <a:pos x="T6" y="T7"/>
                </a:cxn>
                <a:cxn ang="T14">
                  <a:pos x="T8" y="T9"/>
                </a:cxn>
              </a:cxnLst>
              <a:rect l="T15" t="T16" r="T17" b="T18"/>
              <a:pathLst>
                <a:path w="1070" h="1142">
                  <a:moveTo>
                    <a:pt x="18" y="1142"/>
                  </a:moveTo>
                  <a:lnTo>
                    <a:pt x="0" y="0"/>
                  </a:lnTo>
                  <a:lnTo>
                    <a:pt x="1070" y="356"/>
                  </a:lnTo>
                  <a:lnTo>
                    <a:pt x="1070" y="813"/>
                  </a:lnTo>
                  <a:lnTo>
                    <a:pt x="18" y="1142"/>
                  </a:lnTo>
                  <a:close/>
                </a:path>
              </a:pathLst>
            </a:custGeom>
            <a:gradFill rotWithShape="1">
              <a:gsLst>
                <a:gs pos="0">
                  <a:srgbClr val="FF9933"/>
                </a:gs>
                <a:gs pos="100000">
                  <a:srgbClr val="D60093"/>
                </a:gs>
              </a:gsLst>
              <a:lin ang="0" scaled="1"/>
            </a:gradFill>
            <a:ln w="25400">
              <a:solidFill>
                <a:schemeClr val="tx1"/>
              </a:solidFill>
              <a:round/>
              <a:headEnd/>
              <a:tailEnd/>
            </a:ln>
          </p:spPr>
          <p:txBody>
            <a:bodyPr/>
            <a:lstStyle/>
            <a:p>
              <a:endParaRPr lang="en-US"/>
            </a:p>
          </p:txBody>
        </p:sp>
        <p:sp>
          <p:nvSpPr>
            <p:cNvPr id="52256" name="Text Box 47"/>
            <p:cNvSpPr txBox="1">
              <a:spLocks noChangeArrowheads="1"/>
            </p:cNvSpPr>
            <p:nvPr/>
          </p:nvSpPr>
          <p:spPr bwMode="auto">
            <a:xfrm>
              <a:off x="3035" y="2576"/>
              <a:ext cx="760" cy="187"/>
            </a:xfrm>
            <a:prstGeom prst="rect">
              <a:avLst/>
            </a:prstGeom>
            <a:noFill/>
            <a:ln w="25400" algn="ctr">
              <a:noFill/>
              <a:miter lim="800000"/>
              <a:headEnd/>
              <a:tailEnd/>
            </a:ln>
          </p:spPr>
          <p:txBody>
            <a:bodyPr lIns="0" tIns="10800" rIns="0" bIns="10800">
              <a:spAutoFit/>
            </a:bodyPr>
            <a:lstStyle/>
            <a:p>
              <a:pPr>
                <a:spcBef>
                  <a:spcPct val="50000"/>
                </a:spcBef>
              </a:pPr>
              <a:r>
                <a:rPr lang="en-GB" b="1">
                  <a:latin typeface="Times New Roman" pitchFamily="18" charset="0"/>
                </a:rPr>
                <a:t>Turbine</a:t>
              </a:r>
            </a:p>
          </p:txBody>
        </p:sp>
      </p:grpSp>
      <p:grpSp>
        <p:nvGrpSpPr>
          <p:cNvPr id="9" name="Group 50"/>
          <p:cNvGrpSpPr>
            <a:grpSpLocks/>
          </p:cNvGrpSpPr>
          <p:nvPr/>
        </p:nvGrpSpPr>
        <p:grpSpPr bwMode="auto">
          <a:xfrm>
            <a:off x="6237288" y="4040188"/>
            <a:ext cx="1443037" cy="857250"/>
            <a:chOff x="4064" y="2545"/>
            <a:chExt cx="909" cy="540"/>
          </a:xfrm>
        </p:grpSpPr>
        <p:sp>
          <p:nvSpPr>
            <p:cNvPr id="52253" name="Rectangle 34"/>
            <p:cNvSpPr>
              <a:spLocks noChangeArrowheads="1"/>
            </p:cNvSpPr>
            <p:nvPr/>
          </p:nvSpPr>
          <p:spPr bwMode="auto">
            <a:xfrm>
              <a:off x="4064" y="2545"/>
              <a:ext cx="909" cy="540"/>
            </a:xfrm>
            <a:prstGeom prst="rect">
              <a:avLst/>
            </a:prstGeom>
            <a:solidFill>
              <a:srgbClr val="FF0000"/>
            </a:solidFill>
            <a:ln w="25400" algn="ctr">
              <a:solidFill>
                <a:schemeClr val="tx1"/>
              </a:solidFill>
              <a:miter lim="800000"/>
              <a:headEnd/>
              <a:tailEnd/>
            </a:ln>
          </p:spPr>
          <p:txBody>
            <a:bodyPr wrap="none" anchor="ctr"/>
            <a:lstStyle/>
            <a:p>
              <a:endParaRPr lang="en-US"/>
            </a:p>
          </p:txBody>
        </p:sp>
        <p:sp>
          <p:nvSpPr>
            <p:cNvPr id="52254" name="Text Box 48"/>
            <p:cNvSpPr txBox="1">
              <a:spLocks noChangeArrowheads="1"/>
            </p:cNvSpPr>
            <p:nvPr/>
          </p:nvSpPr>
          <p:spPr bwMode="auto">
            <a:xfrm>
              <a:off x="4152" y="2717"/>
              <a:ext cx="760" cy="187"/>
            </a:xfrm>
            <a:prstGeom prst="rect">
              <a:avLst/>
            </a:prstGeom>
            <a:noFill/>
            <a:ln w="25400" algn="ctr">
              <a:noFill/>
              <a:miter lim="800000"/>
              <a:headEnd/>
              <a:tailEnd/>
            </a:ln>
          </p:spPr>
          <p:txBody>
            <a:bodyPr lIns="0" tIns="10800" rIns="0" bIns="10800">
              <a:spAutoFit/>
            </a:bodyPr>
            <a:lstStyle/>
            <a:p>
              <a:pPr>
                <a:spcBef>
                  <a:spcPct val="50000"/>
                </a:spcBef>
              </a:pPr>
              <a:r>
                <a:rPr lang="en-GB" b="1">
                  <a:solidFill>
                    <a:schemeClr val="bg1"/>
                  </a:solidFill>
                  <a:latin typeface="Times New Roman" pitchFamily="18" charset="0"/>
                </a:rPr>
                <a:t>Generator</a:t>
              </a:r>
            </a:p>
          </p:txBody>
        </p:sp>
      </p:grpSp>
      <p:sp>
        <p:nvSpPr>
          <p:cNvPr id="133132" name="Rectangle 12"/>
          <p:cNvSpPr>
            <a:spLocks noChangeArrowheads="1"/>
          </p:cNvSpPr>
          <p:nvPr/>
        </p:nvSpPr>
        <p:spPr bwMode="auto">
          <a:xfrm>
            <a:off x="2871788" y="4381500"/>
            <a:ext cx="3351212" cy="141288"/>
          </a:xfrm>
          <a:prstGeom prst="rect">
            <a:avLst/>
          </a:prstGeom>
          <a:gradFill rotWithShape="1">
            <a:gsLst>
              <a:gs pos="0">
                <a:srgbClr val="969696"/>
              </a:gs>
              <a:gs pos="50000">
                <a:schemeClr val="bg1"/>
              </a:gs>
              <a:gs pos="100000">
                <a:srgbClr val="969696"/>
              </a:gs>
            </a:gsLst>
            <a:lin ang="5400000" scaled="1"/>
          </a:gradFill>
          <a:ln w="9525">
            <a:solidFill>
              <a:schemeClr val="tx1"/>
            </a:solidFill>
            <a:miter lim="800000"/>
            <a:headEnd/>
            <a:tailEnd/>
          </a:ln>
          <a:effectLst/>
        </p:spPr>
        <p:txBody>
          <a:bodyPr wrap="none" anchor="ctr"/>
          <a:lstStyle/>
          <a:p>
            <a:pPr>
              <a:defRPr/>
            </a:pPr>
            <a:endParaRPr lang="en-GB"/>
          </a:p>
        </p:txBody>
      </p:sp>
      <p:sp>
        <p:nvSpPr>
          <p:cNvPr id="133174" name="Text Box 54"/>
          <p:cNvSpPr txBox="1">
            <a:spLocks noChangeArrowheads="1"/>
          </p:cNvSpPr>
          <p:nvPr/>
        </p:nvSpPr>
        <p:spPr bwMode="auto">
          <a:xfrm>
            <a:off x="3024188" y="2949575"/>
            <a:ext cx="1436687" cy="701675"/>
          </a:xfrm>
          <a:prstGeom prst="rect">
            <a:avLst/>
          </a:prstGeom>
          <a:noFill/>
          <a:ln w="25400" algn="ctr">
            <a:noFill/>
            <a:miter lim="800000"/>
            <a:headEnd/>
            <a:tailEnd/>
          </a:ln>
        </p:spPr>
        <p:txBody>
          <a:bodyPr lIns="18000" rIns="18000">
            <a:spAutoFit/>
          </a:bodyPr>
          <a:lstStyle/>
          <a:p>
            <a:pPr>
              <a:spcBef>
                <a:spcPct val="50000"/>
              </a:spcBef>
            </a:pPr>
            <a:r>
              <a:rPr lang="en-GB" sz="2000" b="1">
                <a:latin typeface="Times New Roman" pitchFamily="18" charset="0"/>
              </a:rPr>
              <a:t>PBM Reactor</a:t>
            </a:r>
          </a:p>
        </p:txBody>
      </p:sp>
      <p:sp>
        <p:nvSpPr>
          <p:cNvPr id="133175" name="AutoShape 55"/>
          <p:cNvSpPr>
            <a:spLocks noChangeArrowheads="1"/>
          </p:cNvSpPr>
          <p:nvPr/>
        </p:nvSpPr>
        <p:spPr bwMode="auto">
          <a:xfrm>
            <a:off x="3629025" y="6053138"/>
            <a:ext cx="274638" cy="508000"/>
          </a:xfrm>
          <a:prstGeom prst="downArrow">
            <a:avLst>
              <a:gd name="adj1" fmla="val 50000"/>
              <a:gd name="adj2" fmla="val 46243"/>
            </a:avLst>
          </a:prstGeom>
          <a:solidFill>
            <a:srgbClr val="E26600"/>
          </a:solidFill>
          <a:ln w="25400" algn="ctr">
            <a:solidFill>
              <a:schemeClr val="tx1"/>
            </a:solidFill>
            <a:miter lim="800000"/>
            <a:headEnd/>
            <a:tailEnd/>
          </a:ln>
        </p:spPr>
        <p:txBody>
          <a:bodyPr wrap="none" anchor="ctr"/>
          <a:lstStyle/>
          <a:p>
            <a:endParaRPr lang="en-US"/>
          </a:p>
        </p:txBody>
      </p:sp>
      <p:sp>
        <p:nvSpPr>
          <p:cNvPr id="133176" name="Text Box 56"/>
          <p:cNvSpPr txBox="1">
            <a:spLocks noChangeArrowheads="1"/>
          </p:cNvSpPr>
          <p:nvPr/>
        </p:nvSpPr>
        <p:spPr bwMode="auto">
          <a:xfrm>
            <a:off x="2965450" y="5345113"/>
            <a:ext cx="1436688" cy="701675"/>
          </a:xfrm>
          <a:prstGeom prst="rect">
            <a:avLst/>
          </a:prstGeom>
          <a:noFill/>
          <a:ln w="25400" algn="ctr">
            <a:noFill/>
            <a:miter lim="800000"/>
            <a:headEnd/>
            <a:tailEnd/>
          </a:ln>
        </p:spPr>
        <p:txBody>
          <a:bodyPr lIns="18000" rIns="18000">
            <a:spAutoFit/>
          </a:bodyPr>
          <a:lstStyle/>
          <a:p>
            <a:pPr>
              <a:spcBef>
                <a:spcPct val="50000"/>
              </a:spcBef>
            </a:pPr>
            <a:r>
              <a:rPr lang="en-GB" sz="2000" b="1">
                <a:latin typeface="Times New Roman" pitchFamily="18" charset="0"/>
              </a:rPr>
              <a:t>Heat Exchanger</a:t>
            </a:r>
          </a:p>
        </p:txBody>
      </p:sp>
      <p:sp>
        <p:nvSpPr>
          <p:cNvPr id="133178" name="Text Box 58"/>
          <p:cNvSpPr txBox="1">
            <a:spLocks noChangeArrowheads="1"/>
          </p:cNvSpPr>
          <p:nvPr/>
        </p:nvSpPr>
        <p:spPr bwMode="auto">
          <a:xfrm>
            <a:off x="2708275" y="4618038"/>
            <a:ext cx="2147888" cy="701675"/>
          </a:xfrm>
          <a:prstGeom prst="rect">
            <a:avLst/>
          </a:prstGeom>
          <a:noFill/>
          <a:ln w="25400" algn="ctr">
            <a:noFill/>
            <a:miter lim="800000"/>
            <a:headEnd/>
            <a:tailEnd/>
          </a:ln>
        </p:spPr>
        <p:txBody>
          <a:bodyPr lIns="18000" rIns="18000">
            <a:spAutoFit/>
          </a:bodyPr>
          <a:lstStyle/>
          <a:p>
            <a:pPr>
              <a:spcBef>
                <a:spcPct val="50000"/>
              </a:spcBef>
            </a:pPr>
            <a:r>
              <a:rPr lang="en-GB" sz="2000" b="1">
                <a:solidFill>
                  <a:srgbClr val="FF0000"/>
                </a:solidFill>
                <a:latin typeface="Times New Roman" pitchFamily="18" charset="0"/>
              </a:rPr>
              <a:t>Open Brayston Cycle</a:t>
            </a:r>
          </a:p>
        </p:txBody>
      </p:sp>
      <p:sp>
        <p:nvSpPr>
          <p:cNvPr id="133179" name="Text Box 59"/>
          <p:cNvSpPr txBox="1">
            <a:spLocks noChangeArrowheads="1"/>
          </p:cNvSpPr>
          <p:nvPr/>
        </p:nvSpPr>
        <p:spPr bwMode="auto">
          <a:xfrm>
            <a:off x="2830513" y="4624387"/>
            <a:ext cx="2147887" cy="701675"/>
          </a:xfrm>
          <a:prstGeom prst="rect">
            <a:avLst/>
          </a:prstGeom>
          <a:noFill/>
          <a:ln w="25400" algn="ctr">
            <a:noFill/>
            <a:miter lim="800000"/>
            <a:headEnd/>
            <a:tailEnd/>
          </a:ln>
        </p:spPr>
        <p:txBody>
          <a:bodyPr lIns="18000" rIns="18000">
            <a:spAutoFit/>
          </a:bodyPr>
          <a:lstStyle/>
          <a:p>
            <a:pPr>
              <a:spcBef>
                <a:spcPct val="50000"/>
              </a:spcBef>
            </a:pPr>
            <a:r>
              <a:rPr lang="en-GB" sz="2000" b="1" dirty="0">
                <a:latin typeface="Times New Roman" pitchFamily="18" charset="0"/>
              </a:rPr>
              <a:t>Closed </a:t>
            </a:r>
            <a:r>
              <a:rPr lang="en-GB" sz="2000" b="1" dirty="0" err="1">
                <a:latin typeface="Times New Roman" pitchFamily="18" charset="0"/>
              </a:rPr>
              <a:t>Brayston</a:t>
            </a:r>
            <a:r>
              <a:rPr lang="en-GB" sz="2000" b="1" dirty="0">
                <a:latin typeface="Times New Roman" pitchFamily="18" charset="0"/>
              </a:rPr>
              <a:t> Cycle</a:t>
            </a:r>
          </a:p>
        </p:txBody>
      </p:sp>
      <p:sp>
        <p:nvSpPr>
          <p:cNvPr id="45"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lvl="0" eaLnBrk="0" hangingPunct="0">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Generation 3+/4 Reactors</a:t>
            </a:r>
            <a:r>
              <a:rPr lang="en-GB" sz="2800" b="1" dirty="0" smtClean="0">
                <a:solidFill>
                  <a:srgbClr val="FF0000"/>
                </a:solidFill>
                <a:latin typeface="Times New Roman" pitchFamily="18" charset="0"/>
              </a:rPr>
              <a:t> </a:t>
            </a:r>
            <a:r>
              <a:rPr lang="en-GB" sz="2800" b="1" dirty="0" smtClean="0">
                <a:solidFill>
                  <a:srgbClr val="FFFF00"/>
                </a:solidFill>
                <a:latin typeface="Times New Roman" pitchFamily="18" charset="0"/>
              </a:rPr>
              <a:t>: the PBMR </a:t>
            </a:r>
            <a:endPar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133157">
                                            <p:txEl>
                                              <p:pRg st="0" end="0"/>
                                            </p:txEl>
                                          </p:spTgt>
                                        </p:tgtEl>
                                        <p:attrNameLst>
                                          <p:attrName>style.visibility</p:attrName>
                                        </p:attrNameLst>
                                      </p:cBhvr>
                                      <p:to>
                                        <p:strVal val="visible"/>
                                      </p:to>
                                    </p:set>
                                    <p:animEffect transition="in" filter="dissolve">
                                      <p:cBhvr>
                                        <p:cTn id="7" dur="500"/>
                                        <p:tgtEl>
                                          <p:spTgt spid="133157">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133157">
                                            <p:txEl>
                                              <p:pRg st="1" end="1"/>
                                            </p:txEl>
                                          </p:spTgt>
                                        </p:tgtEl>
                                        <p:attrNameLst>
                                          <p:attrName>style.visibility</p:attrName>
                                        </p:attrNameLst>
                                      </p:cBhvr>
                                      <p:to>
                                        <p:strVal val="visible"/>
                                      </p:to>
                                    </p:set>
                                    <p:animEffect transition="in" filter="dissolve">
                                      <p:cBhvr>
                                        <p:cTn id="11" dur="500"/>
                                        <p:tgtEl>
                                          <p:spTgt spid="133157">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2500"/>
                            </p:stCondLst>
                            <p:childTnLst>
                              <p:par>
                                <p:cTn id="17" presetID="9" presetClass="entr" presetSubtype="0" fill="hold" grpId="0" nodeType="afterEffect">
                                  <p:stCondLst>
                                    <p:cond delay="500"/>
                                  </p:stCondLst>
                                  <p:childTnLst>
                                    <p:set>
                                      <p:cBhvr>
                                        <p:cTn id="18" dur="1" fill="hold">
                                          <p:stCondLst>
                                            <p:cond delay="0"/>
                                          </p:stCondLst>
                                        </p:cTn>
                                        <p:tgtEl>
                                          <p:spTgt spid="133138"/>
                                        </p:tgtEl>
                                        <p:attrNameLst>
                                          <p:attrName>style.visibility</p:attrName>
                                        </p:attrNameLst>
                                      </p:cBhvr>
                                      <p:to>
                                        <p:strVal val="visible"/>
                                      </p:to>
                                    </p:set>
                                    <p:animEffect transition="in" filter="dissolve">
                                      <p:cBhvr>
                                        <p:cTn id="19" dur="500"/>
                                        <p:tgtEl>
                                          <p:spTgt spid="133138"/>
                                        </p:tgtEl>
                                      </p:cBhvr>
                                    </p:animEffect>
                                  </p:childTnLst>
                                </p:cTn>
                              </p:par>
                            </p:childTnLst>
                          </p:cTn>
                        </p:par>
                        <p:par>
                          <p:cTn id="20" fill="hold">
                            <p:stCondLst>
                              <p:cond delay="3500"/>
                            </p:stCondLst>
                            <p:childTnLst>
                              <p:par>
                                <p:cTn id="21" presetID="9" presetClass="entr" presetSubtype="0" fill="hold" grpId="0" nodeType="afterEffect">
                                  <p:stCondLst>
                                    <p:cond delay="0"/>
                                  </p:stCondLst>
                                  <p:childTnLst>
                                    <p:set>
                                      <p:cBhvr>
                                        <p:cTn id="22" dur="1" fill="hold">
                                          <p:stCondLst>
                                            <p:cond delay="0"/>
                                          </p:stCondLst>
                                        </p:cTn>
                                        <p:tgtEl>
                                          <p:spTgt spid="133161"/>
                                        </p:tgtEl>
                                        <p:attrNameLst>
                                          <p:attrName>style.visibility</p:attrName>
                                        </p:attrNameLst>
                                      </p:cBhvr>
                                      <p:to>
                                        <p:strVal val="visible"/>
                                      </p:to>
                                    </p:set>
                                    <p:animEffect transition="in" filter="dissolve">
                                      <p:cBhvr>
                                        <p:cTn id="23" dur="500"/>
                                        <p:tgtEl>
                                          <p:spTgt spid="133161"/>
                                        </p:tgtEl>
                                      </p:cBhvr>
                                    </p:animEffect>
                                  </p:childTnLst>
                                </p:cTn>
                              </p:par>
                            </p:childTnLst>
                          </p:cTn>
                        </p:par>
                        <p:par>
                          <p:cTn id="24" fill="hold">
                            <p:stCondLst>
                              <p:cond delay="4000"/>
                            </p:stCondLst>
                            <p:childTnLst>
                              <p:par>
                                <p:cTn id="25" presetID="9" presetClass="entr" presetSubtype="0" fill="hold" nodeType="afterEffect">
                                  <p:stCondLst>
                                    <p:cond delay="50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par>
                          <p:cTn id="28" fill="hold">
                            <p:stCondLst>
                              <p:cond delay="5000"/>
                            </p:stCondLst>
                            <p:childTnLst>
                              <p:par>
                                <p:cTn id="29" presetID="9" presetClass="entr" presetSubtype="0" fill="hold" grpId="0" nodeType="afterEffect">
                                  <p:stCondLst>
                                    <p:cond delay="500"/>
                                  </p:stCondLst>
                                  <p:childTnLst>
                                    <p:set>
                                      <p:cBhvr>
                                        <p:cTn id="30" dur="1" fill="hold">
                                          <p:stCondLst>
                                            <p:cond delay="0"/>
                                          </p:stCondLst>
                                        </p:cTn>
                                        <p:tgtEl>
                                          <p:spTgt spid="133144"/>
                                        </p:tgtEl>
                                        <p:attrNameLst>
                                          <p:attrName>style.visibility</p:attrName>
                                        </p:attrNameLst>
                                      </p:cBhvr>
                                      <p:to>
                                        <p:strVal val="visible"/>
                                      </p:to>
                                    </p:set>
                                    <p:animEffect transition="in" filter="dissolve">
                                      <p:cBhvr>
                                        <p:cTn id="31" dur="500"/>
                                        <p:tgtEl>
                                          <p:spTgt spid="133144"/>
                                        </p:tgtEl>
                                      </p:cBhvr>
                                    </p:animEffect>
                                  </p:childTnLst>
                                </p:cTn>
                              </p:par>
                            </p:childTnLst>
                          </p:cTn>
                        </p:par>
                        <p:par>
                          <p:cTn id="32" fill="hold">
                            <p:stCondLst>
                              <p:cond delay="6000"/>
                            </p:stCondLst>
                            <p:childTnLst>
                              <p:par>
                                <p:cTn id="33" presetID="9" presetClass="entr" presetSubtype="0" fill="hold" grpId="0" nodeType="afterEffect">
                                  <p:stCondLst>
                                    <p:cond delay="500"/>
                                  </p:stCondLst>
                                  <p:childTnLst>
                                    <p:set>
                                      <p:cBhvr>
                                        <p:cTn id="34" dur="1" fill="hold">
                                          <p:stCondLst>
                                            <p:cond delay="0"/>
                                          </p:stCondLst>
                                        </p:cTn>
                                        <p:tgtEl>
                                          <p:spTgt spid="133164"/>
                                        </p:tgtEl>
                                        <p:attrNameLst>
                                          <p:attrName>style.visibility</p:attrName>
                                        </p:attrNameLst>
                                      </p:cBhvr>
                                      <p:to>
                                        <p:strVal val="visible"/>
                                      </p:to>
                                    </p:set>
                                    <p:animEffect transition="in" filter="dissolve">
                                      <p:cBhvr>
                                        <p:cTn id="35" dur="500"/>
                                        <p:tgtEl>
                                          <p:spTgt spid="13316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childTnLst>
                          </p:cTn>
                        </p:par>
                        <p:par>
                          <p:cTn id="41" fill="hold">
                            <p:stCondLst>
                              <p:cond delay="500"/>
                            </p:stCondLst>
                            <p:childTnLst>
                              <p:par>
                                <p:cTn id="42" presetID="9" presetClass="entr" presetSubtype="0" fill="hold" grpId="0" nodeType="afterEffect">
                                  <p:stCondLst>
                                    <p:cond delay="1000"/>
                                  </p:stCondLst>
                                  <p:childTnLst>
                                    <p:set>
                                      <p:cBhvr>
                                        <p:cTn id="43" dur="1" fill="hold">
                                          <p:stCondLst>
                                            <p:cond delay="0"/>
                                          </p:stCondLst>
                                        </p:cTn>
                                        <p:tgtEl>
                                          <p:spTgt spid="133145"/>
                                        </p:tgtEl>
                                        <p:attrNameLst>
                                          <p:attrName>style.visibility</p:attrName>
                                        </p:attrNameLst>
                                      </p:cBhvr>
                                      <p:to>
                                        <p:strVal val="visible"/>
                                      </p:to>
                                    </p:set>
                                    <p:animEffect transition="in" filter="dissolve">
                                      <p:cBhvr>
                                        <p:cTn id="44" dur="500"/>
                                        <p:tgtEl>
                                          <p:spTgt spid="133145"/>
                                        </p:tgtEl>
                                      </p:cBhvr>
                                    </p:animEffect>
                                  </p:childTnLst>
                                </p:cTn>
                              </p:par>
                            </p:childTnLst>
                          </p:cTn>
                        </p:par>
                        <p:par>
                          <p:cTn id="45" fill="hold">
                            <p:stCondLst>
                              <p:cond delay="2000"/>
                            </p:stCondLst>
                            <p:childTnLst>
                              <p:par>
                                <p:cTn id="46" presetID="9" presetClass="entr" presetSubtype="0" fill="hold" nodeType="afterEffect">
                                  <p:stCondLst>
                                    <p:cond delay="1000"/>
                                  </p:stCondLst>
                                  <p:childTnLst>
                                    <p:set>
                                      <p:cBhvr>
                                        <p:cTn id="47" dur="1" fill="hold">
                                          <p:stCondLst>
                                            <p:cond delay="0"/>
                                          </p:stCondLst>
                                        </p:cTn>
                                        <p:tgtEl>
                                          <p:spTgt spid="3"/>
                                        </p:tgtEl>
                                        <p:attrNameLst>
                                          <p:attrName>style.visibility</p:attrName>
                                        </p:attrNameLst>
                                      </p:cBhvr>
                                      <p:to>
                                        <p:strVal val="visible"/>
                                      </p:to>
                                    </p:set>
                                    <p:animEffect transition="in" filter="dissolve">
                                      <p:cBhvr>
                                        <p:cTn id="48" dur="500"/>
                                        <p:tgtEl>
                                          <p:spTgt spid="3"/>
                                        </p:tgtEl>
                                      </p:cBhvr>
                                    </p:animEffect>
                                  </p:childTnLst>
                                </p:cTn>
                              </p:par>
                            </p:childTnLst>
                          </p:cTn>
                        </p:par>
                        <p:par>
                          <p:cTn id="49" fill="hold">
                            <p:stCondLst>
                              <p:cond delay="3500"/>
                            </p:stCondLst>
                            <p:childTnLst>
                              <p:par>
                                <p:cTn id="50" presetID="9" presetClass="entr" presetSubtype="0" fill="hold" nodeType="afterEffect">
                                  <p:stCondLst>
                                    <p:cond delay="1000"/>
                                  </p:stCondLst>
                                  <p:childTnLst>
                                    <p:set>
                                      <p:cBhvr>
                                        <p:cTn id="51" dur="1" fill="hold">
                                          <p:stCondLst>
                                            <p:cond delay="0"/>
                                          </p:stCondLst>
                                        </p:cTn>
                                        <p:tgtEl>
                                          <p:spTgt spid="8"/>
                                        </p:tgtEl>
                                        <p:attrNameLst>
                                          <p:attrName>style.visibility</p:attrName>
                                        </p:attrNameLst>
                                      </p:cBhvr>
                                      <p:to>
                                        <p:strVal val="visible"/>
                                      </p:to>
                                    </p:set>
                                    <p:animEffect transition="in" filter="dissolve">
                                      <p:cBhvr>
                                        <p:cTn id="52" dur="500"/>
                                        <p:tgtEl>
                                          <p:spTgt spid="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33132"/>
                                        </p:tgtEl>
                                        <p:attrNameLst>
                                          <p:attrName>style.visibility</p:attrName>
                                        </p:attrNameLst>
                                      </p:cBhvr>
                                      <p:to>
                                        <p:strVal val="visible"/>
                                      </p:to>
                                    </p:set>
                                    <p:animEffect transition="in" filter="dissolve">
                                      <p:cBhvr>
                                        <p:cTn id="55" dur="500"/>
                                        <p:tgtEl>
                                          <p:spTgt spid="133132"/>
                                        </p:tgtEl>
                                      </p:cBhvr>
                                    </p:animEffect>
                                  </p:childTnLst>
                                </p:cTn>
                              </p:par>
                            </p:childTnLst>
                          </p:cTn>
                        </p:par>
                        <p:par>
                          <p:cTn id="56" fill="hold">
                            <p:stCondLst>
                              <p:cond delay="5000"/>
                            </p:stCondLst>
                            <p:childTnLst>
                              <p:par>
                                <p:cTn id="57" presetID="9" presetClass="entr" presetSubtype="0" fill="hold" nodeType="afterEffect">
                                  <p:stCondLst>
                                    <p:cond delay="100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childTnLst>
                          </p:cTn>
                        </p:par>
                        <p:par>
                          <p:cTn id="60" fill="hold">
                            <p:stCondLst>
                              <p:cond delay="6500"/>
                            </p:stCondLst>
                            <p:childTnLst>
                              <p:par>
                                <p:cTn id="61" presetID="9" presetClass="entr" presetSubtype="0" fill="hold" grpId="0" nodeType="afterEffect">
                                  <p:stCondLst>
                                    <p:cond delay="1000"/>
                                  </p:stCondLst>
                                  <p:childTnLst>
                                    <p:set>
                                      <p:cBhvr>
                                        <p:cTn id="62" dur="1" fill="hold">
                                          <p:stCondLst>
                                            <p:cond delay="0"/>
                                          </p:stCondLst>
                                        </p:cTn>
                                        <p:tgtEl>
                                          <p:spTgt spid="133155"/>
                                        </p:tgtEl>
                                        <p:attrNameLst>
                                          <p:attrName>style.visibility</p:attrName>
                                        </p:attrNameLst>
                                      </p:cBhvr>
                                      <p:to>
                                        <p:strVal val="visible"/>
                                      </p:to>
                                    </p:set>
                                    <p:animEffect transition="in" filter="dissolve">
                                      <p:cBhvr>
                                        <p:cTn id="63" dur="500"/>
                                        <p:tgtEl>
                                          <p:spTgt spid="133155"/>
                                        </p:tgtEl>
                                      </p:cBhvr>
                                    </p:animEffect>
                                  </p:childTnLst>
                                </p:cTn>
                              </p:par>
                            </p:childTnLst>
                          </p:cTn>
                        </p:par>
                        <p:par>
                          <p:cTn id="64" fill="hold">
                            <p:stCondLst>
                              <p:cond delay="8000"/>
                            </p:stCondLst>
                            <p:childTnLst>
                              <p:par>
                                <p:cTn id="65" presetID="9" presetClass="entr" presetSubtype="0" fill="hold" nodeType="afterEffect">
                                  <p:stCondLst>
                                    <p:cond delay="1000"/>
                                  </p:stCondLst>
                                  <p:childTnLst>
                                    <p:set>
                                      <p:cBhvr>
                                        <p:cTn id="66" dur="1" fill="hold">
                                          <p:stCondLst>
                                            <p:cond delay="0"/>
                                          </p:stCondLst>
                                        </p:cTn>
                                        <p:tgtEl>
                                          <p:spTgt spid="6"/>
                                        </p:tgtEl>
                                        <p:attrNameLst>
                                          <p:attrName>style.visibility</p:attrName>
                                        </p:attrNameLst>
                                      </p:cBhvr>
                                      <p:to>
                                        <p:strVal val="visible"/>
                                      </p:to>
                                    </p:set>
                                    <p:animEffect transition="in" filter="dissolve">
                                      <p:cBhvr>
                                        <p:cTn id="67" dur="500"/>
                                        <p:tgtEl>
                                          <p:spTgt spid="6"/>
                                        </p:tgtEl>
                                      </p:cBhvr>
                                    </p:animEffect>
                                  </p:childTnLst>
                                </p:cTn>
                              </p:par>
                            </p:childTnLst>
                          </p:cTn>
                        </p:par>
                        <p:par>
                          <p:cTn id="68" fill="hold">
                            <p:stCondLst>
                              <p:cond delay="9500"/>
                            </p:stCondLst>
                            <p:childTnLst>
                              <p:par>
                                <p:cTn id="69" presetID="9" presetClass="entr" presetSubtype="0" fill="hold" grpId="0" nodeType="afterEffect">
                                  <p:stCondLst>
                                    <p:cond delay="0"/>
                                  </p:stCondLst>
                                  <p:childTnLst>
                                    <p:set>
                                      <p:cBhvr>
                                        <p:cTn id="70" dur="1" fill="hold">
                                          <p:stCondLst>
                                            <p:cond delay="0"/>
                                          </p:stCondLst>
                                        </p:cTn>
                                        <p:tgtEl>
                                          <p:spTgt spid="133178"/>
                                        </p:tgtEl>
                                        <p:attrNameLst>
                                          <p:attrName>style.visibility</p:attrName>
                                        </p:attrNameLst>
                                      </p:cBhvr>
                                      <p:to>
                                        <p:strVal val="visible"/>
                                      </p:to>
                                    </p:set>
                                    <p:animEffect transition="in" filter="dissolve">
                                      <p:cBhvr>
                                        <p:cTn id="71" dur="500"/>
                                        <p:tgtEl>
                                          <p:spTgt spid="133178"/>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nodeType="clickEffect">
                                  <p:stCondLst>
                                    <p:cond delay="0"/>
                                  </p:stCondLst>
                                  <p:childTnLst>
                                    <p:animEffect transition="out" filter="dissolve">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childTnLst>
                          </p:cTn>
                        </p:par>
                        <p:par>
                          <p:cTn id="77" fill="hold">
                            <p:stCondLst>
                              <p:cond delay="500"/>
                            </p:stCondLst>
                            <p:childTnLst>
                              <p:par>
                                <p:cTn id="78" presetID="9" presetClass="entr" presetSubtype="0" fill="hold" nodeType="afterEffect">
                                  <p:stCondLst>
                                    <p:cond delay="0"/>
                                  </p:stCondLst>
                                  <p:childTnLst>
                                    <p:set>
                                      <p:cBhvr>
                                        <p:cTn id="79" dur="1" fill="hold">
                                          <p:stCondLst>
                                            <p:cond delay="0"/>
                                          </p:stCondLst>
                                        </p:cTn>
                                        <p:tgtEl>
                                          <p:spTgt spid="133157">
                                            <p:txEl>
                                              <p:pRg st="2" end="2"/>
                                            </p:txEl>
                                          </p:spTgt>
                                        </p:tgtEl>
                                        <p:attrNameLst>
                                          <p:attrName>style.visibility</p:attrName>
                                        </p:attrNameLst>
                                      </p:cBhvr>
                                      <p:to>
                                        <p:strVal val="visible"/>
                                      </p:to>
                                    </p:set>
                                    <p:animEffect transition="in" filter="dissolve">
                                      <p:cBhvr>
                                        <p:cTn id="80" dur="500"/>
                                        <p:tgtEl>
                                          <p:spTgt spid="133157">
                                            <p:txEl>
                                              <p:pRg st="2" end="2"/>
                                            </p:txEl>
                                          </p:spTgt>
                                        </p:tgtEl>
                                      </p:cBhvr>
                                    </p:animEffect>
                                  </p:childTnLst>
                                </p:cTn>
                              </p:par>
                              <p:par>
                                <p:cTn id="81" presetID="9" presetClass="exit" presetSubtype="0" fill="hold" grpId="1" nodeType="withEffect">
                                  <p:stCondLst>
                                    <p:cond delay="0"/>
                                  </p:stCondLst>
                                  <p:childTnLst>
                                    <p:animEffect transition="out" filter="dissolve">
                                      <p:cBhvr>
                                        <p:cTn id="82" dur="500"/>
                                        <p:tgtEl>
                                          <p:spTgt spid="133145"/>
                                        </p:tgtEl>
                                      </p:cBhvr>
                                    </p:animEffect>
                                    <p:set>
                                      <p:cBhvr>
                                        <p:cTn id="83" dur="1" fill="hold">
                                          <p:stCondLst>
                                            <p:cond delay="499"/>
                                          </p:stCondLst>
                                        </p:cTn>
                                        <p:tgtEl>
                                          <p:spTgt spid="133145"/>
                                        </p:tgtEl>
                                        <p:attrNameLst>
                                          <p:attrName>style.visibility</p:attrName>
                                        </p:attrNameLst>
                                      </p:cBhvr>
                                      <p:to>
                                        <p:strVal val="hidden"/>
                                      </p:to>
                                    </p:set>
                                  </p:childTnLst>
                                </p:cTn>
                              </p:par>
                              <p:par>
                                <p:cTn id="84" presetID="9" presetClass="exit" presetSubtype="0" fill="hold" grpId="1" nodeType="withEffect">
                                  <p:stCondLst>
                                    <p:cond delay="0"/>
                                  </p:stCondLst>
                                  <p:childTnLst>
                                    <p:animEffect transition="out" filter="dissolve">
                                      <p:cBhvr>
                                        <p:cTn id="85" dur="500"/>
                                        <p:tgtEl>
                                          <p:spTgt spid="133164"/>
                                        </p:tgtEl>
                                      </p:cBhvr>
                                    </p:animEffect>
                                    <p:set>
                                      <p:cBhvr>
                                        <p:cTn id="86" dur="1" fill="hold">
                                          <p:stCondLst>
                                            <p:cond delay="499"/>
                                          </p:stCondLst>
                                        </p:cTn>
                                        <p:tgtEl>
                                          <p:spTgt spid="133164"/>
                                        </p:tgtEl>
                                        <p:attrNameLst>
                                          <p:attrName>style.visibility</p:attrName>
                                        </p:attrNameLst>
                                      </p:cBhvr>
                                      <p:to>
                                        <p:strVal val="hidden"/>
                                      </p:to>
                                    </p:set>
                                  </p:childTnLst>
                                </p:cTn>
                              </p:par>
                              <p:par>
                                <p:cTn id="87" presetID="9" presetClass="exit" presetSubtype="0" fill="hold" nodeType="withEffect">
                                  <p:stCondLst>
                                    <p:cond delay="0"/>
                                  </p:stCondLst>
                                  <p:childTnLst>
                                    <p:animEffect transition="out" filter="dissolve">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par>
                                <p:cTn id="90" presetID="9" presetClass="exit" presetSubtype="0" fill="hold" grpId="1" nodeType="withEffect">
                                  <p:stCondLst>
                                    <p:cond delay="0"/>
                                  </p:stCondLst>
                                  <p:childTnLst>
                                    <p:animEffect transition="out" filter="dissolve">
                                      <p:cBhvr>
                                        <p:cTn id="91" dur="500"/>
                                        <p:tgtEl>
                                          <p:spTgt spid="133161"/>
                                        </p:tgtEl>
                                      </p:cBhvr>
                                    </p:animEffect>
                                    <p:set>
                                      <p:cBhvr>
                                        <p:cTn id="92" dur="1" fill="hold">
                                          <p:stCondLst>
                                            <p:cond delay="499"/>
                                          </p:stCondLst>
                                        </p:cTn>
                                        <p:tgtEl>
                                          <p:spTgt spid="133161"/>
                                        </p:tgtEl>
                                        <p:attrNameLst>
                                          <p:attrName>style.visibility</p:attrName>
                                        </p:attrNameLst>
                                      </p:cBhvr>
                                      <p:to>
                                        <p:strVal val="hidden"/>
                                      </p:to>
                                    </p:set>
                                  </p:childTnLst>
                                </p:cTn>
                              </p:par>
                              <p:par>
                                <p:cTn id="93" presetID="9" presetClass="exit" presetSubtype="0" fill="hold" grpId="1" nodeType="withEffect">
                                  <p:stCondLst>
                                    <p:cond delay="0"/>
                                  </p:stCondLst>
                                  <p:childTnLst>
                                    <p:animEffect transition="out" filter="dissolve">
                                      <p:cBhvr>
                                        <p:cTn id="94" dur="500"/>
                                        <p:tgtEl>
                                          <p:spTgt spid="133178"/>
                                        </p:tgtEl>
                                      </p:cBhvr>
                                    </p:animEffect>
                                    <p:set>
                                      <p:cBhvr>
                                        <p:cTn id="95" dur="1" fill="hold">
                                          <p:stCondLst>
                                            <p:cond delay="499"/>
                                          </p:stCondLst>
                                        </p:cTn>
                                        <p:tgtEl>
                                          <p:spTgt spid="133178"/>
                                        </p:tgtEl>
                                        <p:attrNameLst>
                                          <p:attrName>style.visibility</p:attrName>
                                        </p:attrNameLst>
                                      </p:cBhvr>
                                      <p:to>
                                        <p:strVal val="hidden"/>
                                      </p:to>
                                    </p:set>
                                  </p:childTnLst>
                                </p:cTn>
                              </p:par>
                            </p:childTnLst>
                          </p:cTn>
                        </p:par>
                        <p:par>
                          <p:cTn id="96" fill="hold">
                            <p:stCondLst>
                              <p:cond delay="1000"/>
                            </p:stCondLst>
                            <p:childTnLst>
                              <p:par>
                                <p:cTn id="97" presetID="9" presetClass="entr" presetSubtype="0" fill="hold" nodeType="afterEffect">
                                  <p:stCondLst>
                                    <p:cond delay="500"/>
                                  </p:stCondLst>
                                  <p:childTnLst>
                                    <p:set>
                                      <p:cBhvr>
                                        <p:cTn id="98" dur="1" fill="hold">
                                          <p:stCondLst>
                                            <p:cond delay="0"/>
                                          </p:stCondLst>
                                        </p:cTn>
                                        <p:tgtEl>
                                          <p:spTgt spid="4"/>
                                        </p:tgtEl>
                                        <p:attrNameLst>
                                          <p:attrName>style.visibility</p:attrName>
                                        </p:attrNameLst>
                                      </p:cBhvr>
                                      <p:to>
                                        <p:strVal val="visible"/>
                                      </p:to>
                                    </p:set>
                                    <p:animEffect transition="in" filter="dissolve">
                                      <p:cBhvr>
                                        <p:cTn id="99" dur="500"/>
                                        <p:tgtEl>
                                          <p:spTgt spid="4"/>
                                        </p:tgtEl>
                                      </p:cBhvr>
                                    </p:animEffect>
                                  </p:childTnLst>
                                </p:cTn>
                              </p:par>
                            </p:childTnLst>
                          </p:cTn>
                        </p:par>
                        <p:par>
                          <p:cTn id="100" fill="hold">
                            <p:stCondLst>
                              <p:cond delay="2000"/>
                            </p:stCondLst>
                            <p:childTnLst>
                              <p:par>
                                <p:cTn id="101" presetID="9" presetClass="entr" presetSubtype="0" fill="hold" grpId="0" nodeType="afterEffect">
                                  <p:stCondLst>
                                    <p:cond delay="0"/>
                                  </p:stCondLst>
                                  <p:childTnLst>
                                    <p:set>
                                      <p:cBhvr>
                                        <p:cTn id="102" dur="1" fill="hold">
                                          <p:stCondLst>
                                            <p:cond delay="0"/>
                                          </p:stCondLst>
                                        </p:cTn>
                                        <p:tgtEl>
                                          <p:spTgt spid="133149"/>
                                        </p:tgtEl>
                                        <p:attrNameLst>
                                          <p:attrName>style.visibility</p:attrName>
                                        </p:attrNameLst>
                                      </p:cBhvr>
                                      <p:to>
                                        <p:strVal val="visible"/>
                                      </p:to>
                                    </p:set>
                                    <p:animEffect transition="in" filter="dissolve">
                                      <p:cBhvr>
                                        <p:cTn id="103" dur="500"/>
                                        <p:tgtEl>
                                          <p:spTgt spid="133149"/>
                                        </p:tgtEl>
                                      </p:cBhvr>
                                    </p:animEffect>
                                  </p:childTnLst>
                                </p:cTn>
                              </p:par>
                            </p:childTnLst>
                          </p:cTn>
                        </p:par>
                        <p:par>
                          <p:cTn id="104" fill="hold">
                            <p:stCondLst>
                              <p:cond delay="2500"/>
                            </p:stCondLst>
                            <p:childTnLst>
                              <p:par>
                                <p:cTn id="105" presetID="9" presetClass="entr" presetSubtype="0" fill="hold" grpId="0" nodeType="afterEffect">
                                  <p:stCondLst>
                                    <p:cond delay="0"/>
                                  </p:stCondLst>
                                  <p:childTnLst>
                                    <p:set>
                                      <p:cBhvr>
                                        <p:cTn id="106" dur="1" fill="hold">
                                          <p:stCondLst>
                                            <p:cond delay="0"/>
                                          </p:stCondLst>
                                        </p:cTn>
                                        <p:tgtEl>
                                          <p:spTgt spid="133150"/>
                                        </p:tgtEl>
                                        <p:attrNameLst>
                                          <p:attrName>style.visibility</p:attrName>
                                        </p:attrNameLst>
                                      </p:cBhvr>
                                      <p:to>
                                        <p:strVal val="visible"/>
                                      </p:to>
                                    </p:set>
                                    <p:animEffect transition="in" filter="dissolve">
                                      <p:cBhvr>
                                        <p:cTn id="107" dur="500"/>
                                        <p:tgtEl>
                                          <p:spTgt spid="133150"/>
                                        </p:tgtEl>
                                      </p:cBhvr>
                                    </p:animEffect>
                                  </p:childTnLst>
                                </p:cTn>
                              </p:par>
                            </p:childTnLst>
                          </p:cTn>
                        </p:par>
                        <p:par>
                          <p:cTn id="108" fill="hold">
                            <p:stCondLst>
                              <p:cond delay="3000"/>
                            </p:stCondLst>
                            <p:childTnLst>
                              <p:par>
                                <p:cTn id="109" presetID="9" presetClass="entr" presetSubtype="0" fill="hold" grpId="0" nodeType="afterEffect">
                                  <p:stCondLst>
                                    <p:cond delay="500"/>
                                  </p:stCondLst>
                                  <p:childTnLst>
                                    <p:set>
                                      <p:cBhvr>
                                        <p:cTn id="110" dur="1" fill="hold">
                                          <p:stCondLst>
                                            <p:cond delay="0"/>
                                          </p:stCondLst>
                                        </p:cTn>
                                        <p:tgtEl>
                                          <p:spTgt spid="133174"/>
                                        </p:tgtEl>
                                        <p:attrNameLst>
                                          <p:attrName>style.visibility</p:attrName>
                                        </p:attrNameLst>
                                      </p:cBhvr>
                                      <p:to>
                                        <p:strVal val="visible"/>
                                      </p:to>
                                    </p:set>
                                    <p:animEffect transition="in" filter="dissolve">
                                      <p:cBhvr>
                                        <p:cTn id="111" dur="500"/>
                                        <p:tgtEl>
                                          <p:spTgt spid="133174"/>
                                        </p:tgtEl>
                                      </p:cBhvr>
                                    </p:animEffect>
                                  </p:childTnLst>
                                </p:cTn>
                              </p:par>
                            </p:childTnLst>
                          </p:cTn>
                        </p:par>
                        <p:par>
                          <p:cTn id="112" fill="hold">
                            <p:stCondLst>
                              <p:cond delay="4000"/>
                            </p:stCondLst>
                            <p:childTnLst>
                              <p:par>
                                <p:cTn id="113" presetID="9" presetClass="entr" presetSubtype="0" fill="hold" grpId="0" nodeType="afterEffect">
                                  <p:stCondLst>
                                    <p:cond delay="500"/>
                                  </p:stCondLst>
                                  <p:childTnLst>
                                    <p:set>
                                      <p:cBhvr>
                                        <p:cTn id="114" dur="1" fill="hold">
                                          <p:stCondLst>
                                            <p:cond delay="0"/>
                                          </p:stCondLst>
                                        </p:cTn>
                                        <p:tgtEl>
                                          <p:spTgt spid="133176"/>
                                        </p:tgtEl>
                                        <p:attrNameLst>
                                          <p:attrName>style.visibility</p:attrName>
                                        </p:attrNameLst>
                                      </p:cBhvr>
                                      <p:to>
                                        <p:strVal val="visible"/>
                                      </p:to>
                                    </p:set>
                                    <p:animEffect transition="in" filter="dissolve">
                                      <p:cBhvr>
                                        <p:cTn id="115" dur="500"/>
                                        <p:tgtEl>
                                          <p:spTgt spid="133176"/>
                                        </p:tgtEl>
                                      </p:cBhvr>
                                    </p:animEffect>
                                  </p:childTnLst>
                                </p:cTn>
                              </p:par>
                            </p:childTnLst>
                          </p:cTn>
                        </p:par>
                        <p:par>
                          <p:cTn id="116" fill="hold">
                            <p:stCondLst>
                              <p:cond delay="5000"/>
                            </p:stCondLst>
                            <p:childTnLst>
                              <p:par>
                                <p:cTn id="117" presetID="9" presetClass="entr" presetSubtype="0" fill="hold" grpId="0" nodeType="afterEffect">
                                  <p:stCondLst>
                                    <p:cond delay="0"/>
                                  </p:stCondLst>
                                  <p:childTnLst>
                                    <p:set>
                                      <p:cBhvr>
                                        <p:cTn id="118" dur="1" fill="hold">
                                          <p:stCondLst>
                                            <p:cond delay="0"/>
                                          </p:stCondLst>
                                        </p:cTn>
                                        <p:tgtEl>
                                          <p:spTgt spid="133175"/>
                                        </p:tgtEl>
                                        <p:attrNameLst>
                                          <p:attrName>style.visibility</p:attrName>
                                        </p:attrNameLst>
                                      </p:cBhvr>
                                      <p:to>
                                        <p:strVal val="visible"/>
                                      </p:to>
                                    </p:set>
                                    <p:animEffect transition="in" filter="dissolve">
                                      <p:cBhvr>
                                        <p:cTn id="119" dur="500"/>
                                        <p:tgtEl>
                                          <p:spTgt spid="133175"/>
                                        </p:tgtEl>
                                      </p:cBhvr>
                                    </p:animEffect>
                                  </p:childTnLst>
                                </p:cTn>
                              </p:par>
                            </p:childTnLst>
                          </p:cTn>
                        </p:par>
                        <p:par>
                          <p:cTn id="120" fill="hold">
                            <p:stCondLst>
                              <p:cond delay="5500"/>
                            </p:stCondLst>
                            <p:childTnLst>
                              <p:par>
                                <p:cTn id="121" presetID="9" presetClass="entr" presetSubtype="0" fill="hold" grpId="0" nodeType="afterEffect">
                                  <p:stCondLst>
                                    <p:cond delay="500"/>
                                  </p:stCondLst>
                                  <p:childTnLst>
                                    <p:set>
                                      <p:cBhvr>
                                        <p:cTn id="122" dur="1" fill="hold">
                                          <p:stCondLst>
                                            <p:cond delay="0"/>
                                          </p:stCondLst>
                                        </p:cTn>
                                        <p:tgtEl>
                                          <p:spTgt spid="133179"/>
                                        </p:tgtEl>
                                        <p:attrNameLst>
                                          <p:attrName>style.visibility</p:attrName>
                                        </p:attrNameLst>
                                      </p:cBhvr>
                                      <p:to>
                                        <p:strVal val="visible"/>
                                      </p:to>
                                    </p:set>
                                    <p:animEffect transition="in" filter="dissolve">
                                      <p:cBhvr>
                                        <p:cTn id="123" dur="500"/>
                                        <p:tgtEl>
                                          <p:spTgt spid="133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4" grpId="0" animBg="1"/>
      <p:bldP spid="133145" grpId="0" animBg="1"/>
      <p:bldP spid="133145" grpId="1" animBg="1"/>
      <p:bldP spid="133149" grpId="0" animBg="1"/>
      <p:bldP spid="133150" grpId="0" animBg="1"/>
      <p:bldP spid="133155" grpId="0" animBg="1"/>
      <p:bldP spid="133138" grpId="0" animBg="1"/>
      <p:bldP spid="133161" grpId="0"/>
      <p:bldP spid="133161" grpId="1"/>
      <p:bldP spid="133164" grpId="0"/>
      <p:bldP spid="133164" grpId="1"/>
      <p:bldP spid="133132" grpId="0" animBg="1"/>
      <p:bldP spid="133174" grpId="0"/>
      <p:bldP spid="133175" grpId="0" animBg="1"/>
      <p:bldP spid="133176" grpId="0"/>
      <p:bldP spid="133178" grpId="0"/>
      <p:bldP spid="133178" grpId="1"/>
      <p:bldP spid="13317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p>
            <a:fld id="{B39887D3-BAB4-45E9-BBDA-554BCF6276C6}" type="slidenum">
              <a:rPr lang="en-GB" smtClean="0"/>
              <a:pPr/>
              <a:t>64</a:t>
            </a:fld>
            <a:endParaRPr lang="en-GB" smtClean="0"/>
          </a:p>
        </p:txBody>
      </p:sp>
      <p:sp>
        <p:nvSpPr>
          <p:cNvPr id="53251" name="Date Placeholder 4"/>
          <p:cNvSpPr>
            <a:spLocks noGrp="1"/>
          </p:cNvSpPr>
          <p:nvPr>
            <p:ph type="dt" sz="quarter" idx="11"/>
          </p:nvPr>
        </p:nvSpPr>
        <p:spPr>
          <a:noFill/>
        </p:spPr>
        <p:txBody>
          <a:bodyPr/>
          <a:lstStyle/>
          <a:p>
            <a:fld id="{8B41F8AE-7806-4372-A36D-AACEA2F3B9EA}" type="datetime1">
              <a:rPr lang="en-GB" smtClean="0"/>
              <a:pPr/>
              <a:t>01/02/2018</a:t>
            </a:fld>
            <a:endParaRPr lang="en-GB" smtClean="0"/>
          </a:p>
        </p:txBody>
      </p:sp>
      <p:sp>
        <p:nvSpPr>
          <p:cNvPr id="53252" name="Rectangle 2"/>
          <p:cNvSpPr>
            <a:spLocks noGrp="1" noChangeArrowheads="1"/>
          </p:cNvSpPr>
          <p:nvPr>
            <p:ph type="title"/>
          </p:nvPr>
        </p:nvSpPr>
        <p:spPr/>
        <p:txBody>
          <a:bodyPr/>
          <a:lstStyle/>
          <a:p>
            <a:pPr eaLnBrk="1" hangingPunct="1"/>
            <a:endParaRPr lang="en-US" smtClean="0"/>
          </a:p>
        </p:txBody>
      </p:sp>
      <p:sp>
        <p:nvSpPr>
          <p:cNvPr id="135171" name="Rectangle 3"/>
          <p:cNvSpPr>
            <a:spLocks noGrp="1" noChangeArrowheads="1"/>
          </p:cNvSpPr>
          <p:nvPr>
            <p:ph type="body" idx="1"/>
          </p:nvPr>
        </p:nvSpPr>
        <p:spPr>
          <a:xfrm>
            <a:off x="477838" y="5024438"/>
            <a:ext cx="8462962" cy="1595437"/>
          </a:xfrm>
        </p:spPr>
        <p:txBody>
          <a:bodyPr/>
          <a:lstStyle/>
          <a:p>
            <a:pPr eaLnBrk="1" hangingPunct="1"/>
            <a:r>
              <a:rPr lang="en-GB" sz="2000" smtClean="0"/>
              <a:t>Efficiency of around 38 – 40%, but possibility of CCGT???</a:t>
            </a:r>
          </a:p>
          <a:p>
            <a:pPr eaLnBrk="1" hangingPunct="1"/>
            <a:r>
              <a:rPr lang="en-GB" sz="2000" smtClean="0"/>
              <a:t>Helium passes directly from reactor to turbine</a:t>
            </a:r>
          </a:p>
          <a:p>
            <a:pPr eaLnBrk="1" hangingPunct="1"/>
            <a:r>
              <a:rPr lang="en-GB" sz="2000" smtClean="0"/>
              <a:t>Pebbles are continuously fed into reactor and collected.</a:t>
            </a:r>
          </a:p>
          <a:p>
            <a:pPr eaLnBrk="1" hangingPunct="1"/>
            <a:r>
              <a:rPr lang="en-GB" sz="2000" smtClean="0"/>
              <a:t>Tested for burn up and recycled as appropriate ~ typically 6 times</a:t>
            </a:r>
          </a:p>
        </p:txBody>
      </p:sp>
      <p:pic>
        <p:nvPicPr>
          <p:cNvPr id="53254" name="Picture 4" descr="pbmr"/>
          <p:cNvPicPr>
            <a:picLocks noChangeAspect="1" noChangeArrowheads="1"/>
          </p:cNvPicPr>
          <p:nvPr/>
        </p:nvPicPr>
        <p:blipFill>
          <a:blip r:embed="rId3" cstate="print"/>
          <a:srcRect/>
          <a:stretch>
            <a:fillRect/>
          </a:stretch>
        </p:blipFill>
        <p:spPr bwMode="auto">
          <a:xfrm>
            <a:off x="85501" y="574902"/>
            <a:ext cx="6099175" cy="4451350"/>
          </a:xfrm>
          <a:prstGeom prst="rect">
            <a:avLst/>
          </a:prstGeom>
          <a:noFill/>
          <a:ln w="9525">
            <a:noFill/>
            <a:miter lim="800000"/>
            <a:headEnd/>
            <a:tailEnd/>
          </a:ln>
        </p:spPr>
      </p:pic>
      <p:sp>
        <p:nvSpPr>
          <p:cNvPr id="8"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lvl="0" eaLnBrk="0" hangingPunct="0">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Generation 3+/4 Reactors</a:t>
            </a:r>
            <a:r>
              <a:rPr lang="en-GB" sz="2800" b="1" dirty="0" smtClean="0">
                <a:solidFill>
                  <a:srgbClr val="FF0000"/>
                </a:solidFill>
                <a:latin typeface="Times New Roman" pitchFamily="18" charset="0"/>
              </a:rPr>
              <a:t> </a:t>
            </a:r>
            <a:r>
              <a:rPr lang="en-GB" sz="2800" b="1" dirty="0" smtClean="0">
                <a:solidFill>
                  <a:srgbClr val="FFFF00"/>
                </a:solidFill>
                <a:latin typeface="Times New Roman" pitchFamily="18" charset="0"/>
              </a:rPr>
              <a:t>: the PBMR </a:t>
            </a:r>
            <a:endPar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endParaRPr>
          </a:p>
        </p:txBody>
      </p:sp>
      <p:pic>
        <p:nvPicPr>
          <p:cNvPr id="9" name="Picture 8" descr="pebble_bed_image2.jpg"/>
          <p:cNvPicPr>
            <a:picLocks noChangeAspect="1"/>
          </p:cNvPicPr>
          <p:nvPr/>
        </p:nvPicPr>
        <p:blipFill>
          <a:blip r:embed="rId4" cstate="print"/>
          <a:stretch>
            <a:fillRect/>
          </a:stretch>
        </p:blipFill>
        <p:spPr>
          <a:xfrm>
            <a:off x="5882358" y="641123"/>
            <a:ext cx="3261642" cy="43227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dissolve">
                                      <p:cBhvr>
                                        <p:cTn id="7" dur="500"/>
                                        <p:tgtEl>
                                          <p:spTgt spid="135171">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500"/>
                                  </p:stCondLst>
                                  <p:childTnLst>
                                    <p:set>
                                      <p:cBhvr>
                                        <p:cTn id="10" dur="1" fill="hold">
                                          <p:stCondLst>
                                            <p:cond delay="0"/>
                                          </p:stCondLst>
                                        </p:cTn>
                                        <p:tgtEl>
                                          <p:spTgt spid="135171">
                                            <p:txEl>
                                              <p:pRg st="1" end="1"/>
                                            </p:txEl>
                                          </p:spTgt>
                                        </p:tgtEl>
                                        <p:attrNameLst>
                                          <p:attrName>style.visibility</p:attrName>
                                        </p:attrNameLst>
                                      </p:cBhvr>
                                      <p:to>
                                        <p:strVal val="visible"/>
                                      </p:to>
                                    </p:set>
                                    <p:animEffect transition="in" filter="dissolve">
                                      <p:cBhvr>
                                        <p:cTn id="11" dur="500"/>
                                        <p:tgtEl>
                                          <p:spTgt spid="13517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35171">
                                            <p:txEl>
                                              <p:pRg st="2" end="2"/>
                                            </p:txEl>
                                          </p:spTgt>
                                        </p:tgtEl>
                                        <p:attrNameLst>
                                          <p:attrName>style.visibility</p:attrName>
                                        </p:attrNameLst>
                                      </p:cBhvr>
                                      <p:to>
                                        <p:strVal val="visible"/>
                                      </p:to>
                                    </p:set>
                                    <p:animEffect transition="in" filter="dissolve">
                                      <p:cBhvr>
                                        <p:cTn id="16" dur="500"/>
                                        <p:tgtEl>
                                          <p:spTgt spid="135171">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par>
                          <p:cTn id="21" fill="hold">
                            <p:stCondLst>
                              <p:cond delay="1000"/>
                            </p:stCondLst>
                            <p:childTnLst>
                              <p:par>
                                <p:cTn id="22" presetID="9" presetClass="entr" presetSubtype="0" fill="hold" nodeType="afterEffect">
                                  <p:stCondLst>
                                    <p:cond delay="1500"/>
                                  </p:stCondLst>
                                  <p:childTnLst>
                                    <p:set>
                                      <p:cBhvr>
                                        <p:cTn id="23" dur="1" fill="hold">
                                          <p:stCondLst>
                                            <p:cond delay="0"/>
                                          </p:stCondLst>
                                        </p:cTn>
                                        <p:tgtEl>
                                          <p:spTgt spid="135171">
                                            <p:txEl>
                                              <p:pRg st="3" end="3"/>
                                            </p:txEl>
                                          </p:spTgt>
                                        </p:tgtEl>
                                        <p:attrNameLst>
                                          <p:attrName>style.visibility</p:attrName>
                                        </p:attrNameLst>
                                      </p:cBhvr>
                                      <p:to>
                                        <p:strVal val="visible"/>
                                      </p:to>
                                    </p:set>
                                    <p:animEffect transition="in" filter="dissolve">
                                      <p:cBhvr>
                                        <p:cTn id="24" dur="500"/>
                                        <p:tgtEl>
                                          <p:spTgt spid="135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AD3F44-3996-4E72-9625-9E40D7A3454E}" type="slidenum">
              <a:rPr lang="en-GB" smtClean="0"/>
              <a:pPr>
                <a:defRPr/>
              </a:pPr>
              <a:t>65</a:t>
            </a:fld>
            <a:endParaRPr lang="en-GB"/>
          </a:p>
        </p:txBody>
      </p:sp>
      <p:sp>
        <p:nvSpPr>
          <p:cNvPr id="3" name="Date Placeholder 2"/>
          <p:cNvSpPr>
            <a:spLocks noGrp="1"/>
          </p:cNvSpPr>
          <p:nvPr>
            <p:ph type="dt" sz="half" idx="11"/>
          </p:nvPr>
        </p:nvSpPr>
        <p:spPr/>
        <p:txBody>
          <a:bodyPr/>
          <a:lstStyle/>
          <a:p>
            <a:pPr>
              <a:defRPr/>
            </a:pPr>
            <a:fld id="{DC247E92-5D2B-4E2A-87AF-EB56FF37E597}" type="datetime1">
              <a:rPr lang="en-GB" smtClean="0"/>
              <a:pPr>
                <a:defRPr/>
              </a:pPr>
              <a:t>01/02/2018</a:t>
            </a:fld>
            <a:endParaRPr lang="en-GB"/>
          </a:p>
        </p:txBody>
      </p:sp>
      <p:grpSp>
        <p:nvGrpSpPr>
          <p:cNvPr id="4" name="Group 6"/>
          <p:cNvGrpSpPr/>
          <p:nvPr/>
        </p:nvGrpSpPr>
        <p:grpSpPr>
          <a:xfrm>
            <a:off x="1087821" y="488731"/>
            <a:ext cx="7664294" cy="5186355"/>
            <a:chOff x="236482" y="504496"/>
            <a:chExt cx="7819697" cy="5628290"/>
          </a:xfrm>
        </p:grpSpPr>
        <p:pic>
          <p:nvPicPr>
            <p:cNvPr id="60418" name="Picture 2"/>
            <p:cNvPicPr>
              <a:picLocks noChangeAspect="1" noChangeArrowheads="1"/>
            </p:cNvPicPr>
            <p:nvPr/>
          </p:nvPicPr>
          <p:blipFill>
            <a:blip r:embed="rId2" cstate="print"/>
            <a:srcRect/>
            <a:stretch>
              <a:fillRect/>
            </a:stretch>
          </p:blipFill>
          <p:spPr bwMode="auto">
            <a:xfrm>
              <a:off x="819807" y="527396"/>
              <a:ext cx="7236372" cy="5595951"/>
            </a:xfrm>
            <a:prstGeom prst="rect">
              <a:avLst/>
            </a:prstGeom>
            <a:noFill/>
            <a:ln w="9525">
              <a:noFill/>
              <a:miter lim="800000"/>
              <a:headEnd/>
              <a:tailEnd/>
            </a:ln>
          </p:spPr>
        </p:pic>
        <p:sp>
          <p:nvSpPr>
            <p:cNvPr id="5" name="TextBox 4"/>
            <p:cNvSpPr txBox="1"/>
            <p:nvPr/>
          </p:nvSpPr>
          <p:spPr>
            <a:xfrm>
              <a:off x="236482" y="504496"/>
              <a:ext cx="2648608" cy="1754326"/>
            </a:xfrm>
            <a:prstGeom prst="rect">
              <a:avLst/>
            </a:prstGeom>
            <a:solidFill>
              <a:schemeClr val="bg1"/>
            </a:solidFill>
          </p:spPr>
          <p:txBody>
            <a:bodyPr wrap="square" rtlCol="0">
              <a:spAutoFit/>
            </a:bodyPr>
            <a:lstStyle/>
            <a:p>
              <a:pPr algn="l"/>
              <a:r>
                <a:rPr lang="en-GB" b="1" dirty="0" smtClean="0"/>
                <a:t>G – Generator</a:t>
              </a:r>
            </a:p>
            <a:p>
              <a:pPr algn="l"/>
              <a:r>
                <a:rPr lang="en-GB" b="1" dirty="0" smtClean="0"/>
                <a:t>T – Turbine</a:t>
              </a:r>
            </a:p>
            <a:p>
              <a:pPr algn="l"/>
              <a:r>
                <a:rPr lang="en-GB" b="1" dirty="0" smtClean="0"/>
                <a:t>C - Compressor</a:t>
              </a:r>
            </a:p>
            <a:p>
              <a:pPr algn="l"/>
              <a:r>
                <a:rPr lang="en-GB" b="1" dirty="0" smtClean="0"/>
                <a:t>REC – </a:t>
              </a:r>
              <a:r>
                <a:rPr lang="en-GB" b="1" dirty="0" err="1" smtClean="0"/>
                <a:t>Recuporator</a:t>
              </a:r>
              <a:endParaRPr lang="en-GB" b="1" dirty="0" smtClean="0"/>
            </a:p>
            <a:p>
              <a:pPr algn="l"/>
              <a:r>
                <a:rPr lang="en-GB" b="1" dirty="0" smtClean="0"/>
                <a:t>IHX  - Intermediate Heat Exchanger</a:t>
              </a:r>
              <a:endParaRPr lang="en-GB" b="1" dirty="0"/>
            </a:p>
          </p:txBody>
        </p:sp>
        <p:sp>
          <p:nvSpPr>
            <p:cNvPr id="6" name="Rectangle 5"/>
            <p:cNvSpPr/>
            <p:nvPr/>
          </p:nvSpPr>
          <p:spPr bwMode="auto">
            <a:xfrm>
              <a:off x="252248" y="2254469"/>
              <a:ext cx="1403131" cy="3878317"/>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sp>
        <p:nvSpPr>
          <p:cNvPr id="8" name="TextBox 7"/>
          <p:cNvSpPr txBox="1"/>
          <p:nvPr/>
        </p:nvSpPr>
        <p:spPr>
          <a:xfrm>
            <a:off x="553043" y="5702402"/>
            <a:ext cx="7914290" cy="1200329"/>
          </a:xfrm>
          <a:prstGeom prst="rect">
            <a:avLst/>
          </a:prstGeom>
          <a:noFill/>
        </p:spPr>
        <p:txBody>
          <a:bodyPr wrap="square" rtlCol="0">
            <a:spAutoFit/>
          </a:bodyPr>
          <a:lstStyle/>
          <a:p>
            <a:r>
              <a:rPr lang="en-GB" sz="2400" b="1" dirty="0" smtClean="0"/>
              <a:t>U2-Battery Small 20 </a:t>
            </a:r>
            <a:r>
              <a:rPr lang="en-GB" sz="2400" b="1" dirty="0" err="1" smtClean="0"/>
              <a:t>MW</a:t>
            </a:r>
            <a:r>
              <a:rPr lang="en-GB" sz="2400" b="1" baseline="-25000" dirty="0" err="1" smtClean="0"/>
              <a:t>th</a:t>
            </a:r>
            <a:r>
              <a:rPr lang="en-GB" sz="2400" b="1" dirty="0" smtClean="0"/>
              <a:t> / 10 </a:t>
            </a:r>
            <a:r>
              <a:rPr lang="en-GB" sz="2400" b="1" dirty="0" err="1" smtClean="0"/>
              <a:t>MW</a:t>
            </a:r>
            <a:r>
              <a:rPr lang="en-GB" sz="2400" b="1" baseline="-25000" dirty="0" err="1" smtClean="0"/>
              <a:t>e</a:t>
            </a:r>
            <a:r>
              <a:rPr lang="en-GB" sz="2400" b="1" baseline="-25000" dirty="0" smtClean="0"/>
              <a:t> </a:t>
            </a:r>
            <a:r>
              <a:rPr lang="en-GB" sz="2400" b="1" dirty="0" smtClean="0"/>
              <a:t>Nuclear Plant</a:t>
            </a:r>
          </a:p>
          <a:p>
            <a:r>
              <a:rPr lang="en-GB" sz="2400" b="1" dirty="0" smtClean="0">
                <a:solidFill>
                  <a:srgbClr val="FF0000"/>
                </a:solidFill>
              </a:rPr>
              <a:t>Using closed </a:t>
            </a:r>
            <a:r>
              <a:rPr lang="en-GB" sz="2400" b="1" dirty="0" err="1" smtClean="0">
                <a:solidFill>
                  <a:srgbClr val="FF0000"/>
                </a:solidFill>
              </a:rPr>
              <a:t>Brayton</a:t>
            </a:r>
            <a:r>
              <a:rPr lang="en-GB" sz="2400" b="1" dirty="0" smtClean="0">
                <a:solidFill>
                  <a:srgbClr val="FF0000"/>
                </a:solidFill>
              </a:rPr>
              <a:t> Cycle</a:t>
            </a:r>
          </a:p>
          <a:p>
            <a:r>
              <a:rPr lang="en-GB" sz="2400" b="1" smtClean="0">
                <a:solidFill>
                  <a:srgbClr val="FF0000"/>
                </a:solidFill>
              </a:rPr>
              <a:t>Deployment from late 2020s???</a:t>
            </a:r>
            <a:endParaRPr lang="en-GB" sz="2400" b="1" dirty="0">
              <a:solidFill>
                <a:srgbClr val="FF0000"/>
              </a:solidFill>
            </a:endParaRPr>
          </a:p>
        </p:txBody>
      </p:sp>
      <p:sp>
        <p:nvSpPr>
          <p:cNvPr id="12"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Generation 3+/4 Reactors  U2 Battery</a:t>
            </a:r>
          </a:p>
        </p:txBody>
      </p:sp>
      <p:sp>
        <p:nvSpPr>
          <p:cNvPr id="15" name="TextBox 14"/>
          <p:cNvSpPr txBox="1"/>
          <p:nvPr/>
        </p:nvSpPr>
        <p:spPr>
          <a:xfrm>
            <a:off x="188684" y="2278743"/>
            <a:ext cx="3120571" cy="3416320"/>
          </a:xfrm>
          <a:prstGeom prst="rect">
            <a:avLst/>
          </a:prstGeom>
          <a:solidFill>
            <a:srgbClr val="FFFF99"/>
          </a:solidFill>
          <a:ln>
            <a:solidFill>
              <a:srgbClr val="FF0000"/>
            </a:solidFill>
          </a:ln>
        </p:spPr>
        <p:txBody>
          <a:bodyPr wrap="square" rtlCol="0">
            <a:spAutoFit/>
          </a:bodyPr>
          <a:lstStyle/>
          <a:p>
            <a:r>
              <a:rPr lang="en-GB" sz="2400" dirty="0" smtClean="0"/>
              <a:t>Uses PBMR principle for fuel</a:t>
            </a:r>
          </a:p>
          <a:p>
            <a:r>
              <a:rPr lang="en-GB" sz="2400" dirty="0" smtClean="0"/>
              <a:t>Much smaller than conventional reactors @ 10MWe.</a:t>
            </a:r>
          </a:p>
          <a:p>
            <a:r>
              <a:rPr lang="en-GB" sz="2400" dirty="0" smtClean="0"/>
              <a:t>Could be truck mounted for deployment in remote areas</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ntr" presetSubtype="0" fill="hold" grpId="0" nodeType="afterEffect">
                                  <p:stCondLst>
                                    <p:cond delay="200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74151F-A333-4037-AADC-08BF997E2C5A}" type="slidenum">
              <a:rPr lang="en-GB" smtClean="0"/>
              <a:pPr>
                <a:defRPr/>
              </a:pPr>
              <a:t>66</a:t>
            </a:fld>
            <a:endParaRPr lang="en-GB"/>
          </a:p>
        </p:txBody>
      </p:sp>
      <p:sp>
        <p:nvSpPr>
          <p:cNvPr id="3" name="Date Placeholder 2"/>
          <p:cNvSpPr>
            <a:spLocks noGrp="1"/>
          </p:cNvSpPr>
          <p:nvPr>
            <p:ph type="dt" sz="half" idx="11"/>
          </p:nvPr>
        </p:nvSpPr>
        <p:spPr/>
        <p:txBody>
          <a:bodyPr/>
          <a:lstStyle/>
          <a:p>
            <a:pPr>
              <a:defRPr/>
            </a:pPr>
            <a:fld id="{8ADC8F24-900D-4EB1-95C7-968D9DFB3657}" type="datetime1">
              <a:rPr lang="en-GB" smtClean="0"/>
              <a:pPr>
                <a:defRPr/>
              </a:pPr>
              <a:t>01/02/2018</a:t>
            </a:fld>
            <a:endParaRPr lang="en-GB"/>
          </a:p>
        </p:txBody>
      </p:sp>
      <p:sp>
        <p:nvSpPr>
          <p:cNvPr id="4" name="TextBox 3"/>
          <p:cNvSpPr txBox="1"/>
          <p:nvPr/>
        </p:nvSpPr>
        <p:spPr>
          <a:xfrm>
            <a:off x="711200" y="1901371"/>
            <a:ext cx="7649029" cy="1077218"/>
          </a:xfrm>
          <a:prstGeom prst="rect">
            <a:avLst/>
          </a:prstGeom>
          <a:noFill/>
        </p:spPr>
        <p:txBody>
          <a:bodyPr wrap="square" rtlCol="0">
            <a:spAutoFit/>
          </a:bodyPr>
          <a:lstStyle/>
          <a:p>
            <a:r>
              <a:rPr lang="en-GB" sz="3200" b="1" dirty="0" smtClean="0">
                <a:latin typeface="+mj-lt"/>
              </a:rPr>
              <a:t>Supplementary Slides on Fusion which will only be shown if time permits</a:t>
            </a:r>
            <a:endParaRPr lang="en-GB" sz="3200" b="1" dirty="0">
              <a:latin typeface="+mj-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3B6E5F95-1753-43C6-AAC8-55996F9E9E30}" type="slidenum">
              <a:rPr lang="en-GB" smtClean="0">
                <a:latin typeface="Arial" pitchFamily="34" charset="0"/>
              </a:rPr>
              <a:pPr/>
              <a:t>67</a:t>
            </a:fld>
            <a:endParaRPr lang="en-GB" smtClean="0">
              <a:latin typeface="Arial" pitchFamily="34" charset="0"/>
            </a:endParaRPr>
          </a:p>
        </p:txBody>
      </p:sp>
      <p:sp>
        <p:nvSpPr>
          <p:cNvPr id="24579" name="Date Placeholder 4"/>
          <p:cNvSpPr>
            <a:spLocks noGrp="1"/>
          </p:cNvSpPr>
          <p:nvPr>
            <p:ph type="dt" sz="quarter" idx="11"/>
          </p:nvPr>
        </p:nvSpPr>
        <p:spPr>
          <a:noFill/>
        </p:spPr>
        <p:txBody>
          <a:bodyPr/>
          <a:lstStyle/>
          <a:p>
            <a:fld id="{782490EC-A397-4037-BC14-268E61668D02}" type="datetime1">
              <a:rPr lang="en-GB" smtClean="0">
                <a:latin typeface="Arial" pitchFamily="34" charset="0"/>
              </a:rPr>
              <a:pPr/>
              <a:t>01/02/2018</a:t>
            </a:fld>
            <a:endParaRPr lang="en-GB" smtClean="0">
              <a:latin typeface="Arial" pitchFamily="34" charset="0"/>
            </a:endParaRPr>
          </a:p>
        </p:txBody>
      </p:sp>
      <p:sp>
        <p:nvSpPr>
          <p:cNvPr id="2061" name="AutoShape 13"/>
          <p:cNvSpPr>
            <a:spLocks noChangeArrowheads="1"/>
          </p:cNvSpPr>
          <p:nvPr/>
        </p:nvSpPr>
        <p:spPr bwMode="auto">
          <a:xfrm>
            <a:off x="3924300" y="2462213"/>
            <a:ext cx="1584325" cy="1728787"/>
          </a:xfrm>
          <a:prstGeom prst="irregularSeal1">
            <a:avLst/>
          </a:prstGeom>
          <a:solidFill>
            <a:srgbClr val="FA431E"/>
          </a:solidFill>
          <a:ln w="9525">
            <a:solidFill>
              <a:schemeClr val="tx1"/>
            </a:solidFill>
            <a:miter lim="800000"/>
            <a:headEnd/>
            <a:tailEnd/>
          </a:ln>
        </p:spPr>
        <p:txBody>
          <a:bodyPr wrap="none" anchor="ctr"/>
          <a:lstStyle/>
          <a:p>
            <a:endParaRPr lang="en-US"/>
          </a:p>
        </p:txBody>
      </p:sp>
      <p:grpSp>
        <p:nvGrpSpPr>
          <p:cNvPr id="2" name="Group 164"/>
          <p:cNvGrpSpPr>
            <a:grpSpLocks/>
          </p:cNvGrpSpPr>
          <p:nvPr/>
        </p:nvGrpSpPr>
        <p:grpSpPr bwMode="auto">
          <a:xfrm>
            <a:off x="5040313" y="5738813"/>
            <a:ext cx="517525" cy="304800"/>
            <a:chOff x="249" y="255"/>
            <a:chExt cx="326" cy="192"/>
          </a:xfrm>
        </p:grpSpPr>
        <p:pic>
          <p:nvPicPr>
            <p:cNvPr id="24601" name="Picture 165" descr="REACT2A"/>
            <p:cNvPicPr>
              <a:picLocks noChangeAspect="1" noChangeArrowheads="1"/>
            </p:cNvPicPr>
            <p:nvPr/>
          </p:nvPicPr>
          <p:blipFill>
            <a:blip r:embed="rId4" cstate="print"/>
            <a:srcRect/>
            <a:stretch>
              <a:fillRect/>
            </a:stretch>
          </p:blipFill>
          <p:spPr bwMode="auto">
            <a:xfrm>
              <a:off x="340" y="255"/>
              <a:ext cx="235" cy="183"/>
            </a:xfrm>
            <a:prstGeom prst="rect">
              <a:avLst/>
            </a:prstGeom>
            <a:noFill/>
            <a:ln w="9525">
              <a:noFill/>
              <a:miter lim="800000"/>
              <a:headEnd/>
              <a:tailEnd/>
            </a:ln>
          </p:spPr>
        </p:pic>
        <p:sp>
          <p:nvSpPr>
            <p:cNvPr id="24602" name="Text Box 166"/>
            <p:cNvSpPr txBox="1">
              <a:spLocks noChangeArrowheads="1"/>
            </p:cNvSpPr>
            <p:nvPr/>
          </p:nvSpPr>
          <p:spPr bwMode="auto">
            <a:xfrm>
              <a:off x="249" y="255"/>
              <a:ext cx="182" cy="192"/>
            </a:xfrm>
            <a:prstGeom prst="rect">
              <a:avLst/>
            </a:prstGeom>
            <a:noFill/>
            <a:ln w="9525">
              <a:noFill/>
              <a:miter lim="800000"/>
              <a:headEnd/>
              <a:tailEnd/>
            </a:ln>
          </p:spPr>
          <p:txBody>
            <a:bodyPr lIns="0" tIns="0" rIns="0" bIns="0">
              <a:spAutoFit/>
            </a:bodyPr>
            <a:lstStyle/>
            <a:p>
              <a:pPr>
                <a:spcBef>
                  <a:spcPct val="50000"/>
                </a:spcBef>
              </a:pPr>
              <a:r>
                <a:rPr lang="en-GB" sz="2000" b="1"/>
                <a:t>n</a:t>
              </a:r>
            </a:p>
          </p:txBody>
        </p:sp>
      </p:grpSp>
      <p:grpSp>
        <p:nvGrpSpPr>
          <p:cNvPr id="3" name="Group 172"/>
          <p:cNvGrpSpPr>
            <a:grpSpLocks/>
          </p:cNvGrpSpPr>
          <p:nvPr/>
        </p:nvGrpSpPr>
        <p:grpSpPr bwMode="auto">
          <a:xfrm>
            <a:off x="1692275" y="4803775"/>
            <a:ext cx="1079500" cy="592138"/>
            <a:chOff x="1066" y="2274"/>
            <a:chExt cx="680" cy="373"/>
          </a:xfrm>
        </p:grpSpPr>
        <p:grpSp>
          <p:nvGrpSpPr>
            <p:cNvPr id="4" name="Group 163"/>
            <p:cNvGrpSpPr>
              <a:grpSpLocks/>
            </p:cNvGrpSpPr>
            <p:nvPr/>
          </p:nvGrpSpPr>
          <p:grpSpPr bwMode="auto">
            <a:xfrm>
              <a:off x="1066" y="2274"/>
              <a:ext cx="302" cy="339"/>
              <a:chOff x="1066" y="2274"/>
              <a:chExt cx="302" cy="339"/>
            </a:xfrm>
          </p:grpSpPr>
          <p:pic>
            <p:nvPicPr>
              <p:cNvPr id="24599" name="Picture 161" descr="REACT2"/>
              <p:cNvPicPr>
                <a:picLocks noChangeAspect="1" noChangeArrowheads="1"/>
              </p:cNvPicPr>
              <p:nvPr/>
            </p:nvPicPr>
            <p:blipFill>
              <a:blip r:embed="rId5" cstate="print"/>
              <a:srcRect/>
              <a:stretch>
                <a:fillRect/>
              </a:stretch>
            </p:blipFill>
            <p:spPr bwMode="auto">
              <a:xfrm rot="3600000">
                <a:off x="1036" y="2371"/>
                <a:ext cx="272" cy="212"/>
              </a:xfrm>
              <a:prstGeom prst="rect">
                <a:avLst/>
              </a:prstGeom>
              <a:noFill/>
              <a:ln w="9525">
                <a:noFill/>
                <a:miter lim="800000"/>
                <a:headEnd/>
                <a:tailEnd/>
              </a:ln>
            </p:spPr>
          </p:pic>
          <p:pic>
            <p:nvPicPr>
              <p:cNvPr id="24600" name="Picture 162" descr="REACT2"/>
              <p:cNvPicPr>
                <a:picLocks noChangeAspect="1" noChangeArrowheads="1"/>
              </p:cNvPicPr>
              <p:nvPr/>
            </p:nvPicPr>
            <p:blipFill>
              <a:blip r:embed="rId5" cstate="print"/>
              <a:srcRect/>
              <a:stretch>
                <a:fillRect/>
              </a:stretch>
            </p:blipFill>
            <p:spPr bwMode="auto">
              <a:xfrm rot="-7200000">
                <a:off x="1126" y="2304"/>
                <a:ext cx="272" cy="212"/>
              </a:xfrm>
              <a:prstGeom prst="rect">
                <a:avLst/>
              </a:prstGeom>
              <a:noFill/>
              <a:ln w="9525">
                <a:noFill/>
                <a:miter lim="800000"/>
                <a:headEnd/>
                <a:tailEnd/>
              </a:ln>
            </p:spPr>
          </p:pic>
        </p:grpSp>
        <p:sp>
          <p:nvSpPr>
            <p:cNvPr id="24598" name="Text Box 167"/>
            <p:cNvSpPr txBox="1">
              <a:spLocks noChangeArrowheads="1"/>
            </p:cNvSpPr>
            <p:nvPr/>
          </p:nvSpPr>
          <p:spPr bwMode="auto">
            <a:xfrm>
              <a:off x="1406" y="2455"/>
              <a:ext cx="340" cy="192"/>
            </a:xfrm>
            <a:prstGeom prst="rect">
              <a:avLst/>
            </a:prstGeom>
            <a:noFill/>
            <a:ln w="9525">
              <a:noFill/>
              <a:miter lim="800000"/>
              <a:headEnd/>
              <a:tailEnd/>
            </a:ln>
          </p:spPr>
          <p:txBody>
            <a:bodyPr lIns="0" tIns="0" rIns="0" bIns="0">
              <a:spAutoFit/>
            </a:bodyPr>
            <a:lstStyle/>
            <a:p>
              <a:pPr>
                <a:spcBef>
                  <a:spcPct val="50000"/>
                </a:spcBef>
              </a:pPr>
              <a:r>
                <a:rPr lang="en-GB" sz="2000" b="1" baseline="30000"/>
                <a:t>4</a:t>
              </a:r>
              <a:r>
                <a:rPr lang="en-GB" sz="2000" b="1"/>
                <a:t>He</a:t>
              </a:r>
              <a:endParaRPr lang="en-GB" sz="2000" b="1" baseline="30000"/>
            </a:p>
          </p:txBody>
        </p:sp>
      </p:grpSp>
      <p:grpSp>
        <p:nvGrpSpPr>
          <p:cNvPr id="5" name="Group 174"/>
          <p:cNvGrpSpPr>
            <a:grpSpLocks/>
          </p:cNvGrpSpPr>
          <p:nvPr/>
        </p:nvGrpSpPr>
        <p:grpSpPr bwMode="auto">
          <a:xfrm>
            <a:off x="5976938" y="4910138"/>
            <a:ext cx="790575" cy="628650"/>
            <a:chOff x="3833" y="2251"/>
            <a:chExt cx="498" cy="396"/>
          </a:xfrm>
        </p:grpSpPr>
        <p:pic>
          <p:nvPicPr>
            <p:cNvPr id="24595" name="Picture 154" descr="REACT2"/>
            <p:cNvPicPr>
              <a:picLocks noChangeAspect="1" noChangeArrowheads="1"/>
            </p:cNvPicPr>
            <p:nvPr/>
          </p:nvPicPr>
          <p:blipFill>
            <a:blip r:embed="rId5" cstate="print"/>
            <a:srcRect/>
            <a:stretch>
              <a:fillRect/>
            </a:stretch>
          </p:blipFill>
          <p:spPr bwMode="auto">
            <a:xfrm rot="3600000">
              <a:off x="3803" y="2281"/>
              <a:ext cx="272" cy="212"/>
            </a:xfrm>
            <a:prstGeom prst="rect">
              <a:avLst/>
            </a:prstGeom>
            <a:noFill/>
            <a:ln w="9525">
              <a:noFill/>
              <a:miter lim="800000"/>
              <a:headEnd/>
              <a:tailEnd/>
            </a:ln>
          </p:spPr>
        </p:pic>
        <p:sp>
          <p:nvSpPr>
            <p:cNvPr id="24596" name="Text Box 168"/>
            <p:cNvSpPr txBox="1">
              <a:spLocks noChangeArrowheads="1"/>
            </p:cNvSpPr>
            <p:nvPr/>
          </p:nvSpPr>
          <p:spPr bwMode="auto">
            <a:xfrm>
              <a:off x="3991" y="2455"/>
              <a:ext cx="340" cy="192"/>
            </a:xfrm>
            <a:prstGeom prst="rect">
              <a:avLst/>
            </a:prstGeom>
            <a:noFill/>
            <a:ln w="9525">
              <a:noFill/>
              <a:miter lim="800000"/>
              <a:headEnd/>
              <a:tailEnd/>
            </a:ln>
          </p:spPr>
          <p:txBody>
            <a:bodyPr lIns="0" tIns="0" rIns="0" bIns="0">
              <a:spAutoFit/>
            </a:bodyPr>
            <a:lstStyle/>
            <a:p>
              <a:pPr>
                <a:spcBef>
                  <a:spcPct val="50000"/>
                </a:spcBef>
              </a:pPr>
              <a:r>
                <a:rPr lang="en-GB" sz="2000" b="1" baseline="30000"/>
                <a:t>2</a:t>
              </a:r>
              <a:r>
                <a:rPr lang="en-GB" sz="2000" b="1"/>
                <a:t>H</a:t>
              </a:r>
              <a:endParaRPr lang="en-GB" sz="2000" b="1" baseline="30000"/>
            </a:p>
          </p:txBody>
        </p:sp>
      </p:grpSp>
      <p:grpSp>
        <p:nvGrpSpPr>
          <p:cNvPr id="6" name="Group 173"/>
          <p:cNvGrpSpPr>
            <a:grpSpLocks/>
          </p:cNvGrpSpPr>
          <p:nvPr/>
        </p:nvGrpSpPr>
        <p:grpSpPr bwMode="auto">
          <a:xfrm>
            <a:off x="2124075" y="1706563"/>
            <a:ext cx="904875" cy="773112"/>
            <a:chOff x="1474" y="255"/>
            <a:chExt cx="570" cy="487"/>
          </a:xfrm>
        </p:grpSpPr>
        <p:pic>
          <p:nvPicPr>
            <p:cNvPr id="24593" name="Picture 40" descr="REACT3"/>
            <p:cNvPicPr>
              <a:picLocks noChangeAspect="1" noChangeArrowheads="1"/>
            </p:cNvPicPr>
            <p:nvPr/>
          </p:nvPicPr>
          <p:blipFill>
            <a:blip r:embed="rId6" cstate="print"/>
            <a:srcRect/>
            <a:stretch>
              <a:fillRect/>
            </a:stretch>
          </p:blipFill>
          <p:spPr bwMode="auto">
            <a:xfrm>
              <a:off x="1701" y="255"/>
              <a:ext cx="343" cy="408"/>
            </a:xfrm>
            <a:prstGeom prst="rect">
              <a:avLst/>
            </a:prstGeom>
            <a:noFill/>
            <a:ln w="9525">
              <a:noFill/>
              <a:miter lim="800000"/>
              <a:headEnd/>
              <a:tailEnd/>
            </a:ln>
          </p:spPr>
        </p:pic>
        <p:sp>
          <p:nvSpPr>
            <p:cNvPr id="24594" name="Text Box 169"/>
            <p:cNvSpPr txBox="1">
              <a:spLocks noChangeArrowheads="1"/>
            </p:cNvSpPr>
            <p:nvPr/>
          </p:nvSpPr>
          <p:spPr bwMode="auto">
            <a:xfrm>
              <a:off x="1474" y="550"/>
              <a:ext cx="340" cy="192"/>
            </a:xfrm>
            <a:prstGeom prst="rect">
              <a:avLst/>
            </a:prstGeom>
            <a:noFill/>
            <a:ln w="9525">
              <a:noFill/>
              <a:miter lim="800000"/>
              <a:headEnd/>
              <a:tailEnd/>
            </a:ln>
          </p:spPr>
          <p:txBody>
            <a:bodyPr lIns="0" tIns="0" rIns="0" bIns="0">
              <a:spAutoFit/>
            </a:bodyPr>
            <a:lstStyle/>
            <a:p>
              <a:pPr>
                <a:spcBef>
                  <a:spcPct val="50000"/>
                </a:spcBef>
              </a:pPr>
              <a:r>
                <a:rPr lang="en-GB" sz="2000" b="1" baseline="30000"/>
                <a:t>3</a:t>
              </a:r>
              <a:r>
                <a:rPr lang="en-GB" sz="2000" b="1"/>
                <a:t>H</a:t>
              </a:r>
              <a:endParaRPr lang="en-GB" sz="2000" b="1" baseline="30000"/>
            </a:p>
          </p:txBody>
        </p:sp>
      </p:grpSp>
      <p:sp>
        <p:nvSpPr>
          <p:cNvPr id="2218" name="Text Box 170"/>
          <p:cNvSpPr txBox="1">
            <a:spLocks noChangeArrowheads="1"/>
          </p:cNvSpPr>
          <p:nvPr/>
        </p:nvSpPr>
        <p:spPr bwMode="auto">
          <a:xfrm>
            <a:off x="6743700" y="5127625"/>
            <a:ext cx="1296988" cy="304800"/>
          </a:xfrm>
          <a:prstGeom prst="rect">
            <a:avLst/>
          </a:prstGeom>
          <a:noFill/>
          <a:ln w="9525">
            <a:noFill/>
            <a:miter lim="800000"/>
            <a:headEnd/>
            <a:tailEnd/>
          </a:ln>
        </p:spPr>
        <p:txBody>
          <a:bodyPr lIns="0" tIns="0" rIns="0" bIns="0">
            <a:spAutoFit/>
          </a:bodyPr>
          <a:lstStyle/>
          <a:p>
            <a:pPr>
              <a:spcBef>
                <a:spcPct val="50000"/>
              </a:spcBef>
            </a:pPr>
            <a:r>
              <a:rPr lang="en-GB" sz="2000" b="1"/>
              <a:t>Deuterium</a:t>
            </a:r>
          </a:p>
        </p:txBody>
      </p:sp>
      <p:sp>
        <p:nvSpPr>
          <p:cNvPr id="2219" name="Text Box 171"/>
          <p:cNvSpPr txBox="1">
            <a:spLocks noChangeArrowheads="1"/>
          </p:cNvSpPr>
          <p:nvPr/>
        </p:nvSpPr>
        <p:spPr bwMode="auto">
          <a:xfrm>
            <a:off x="1908175" y="2390775"/>
            <a:ext cx="1296988" cy="304800"/>
          </a:xfrm>
          <a:prstGeom prst="rect">
            <a:avLst/>
          </a:prstGeom>
          <a:noFill/>
          <a:ln w="9525">
            <a:noFill/>
            <a:miter lim="800000"/>
            <a:headEnd/>
            <a:tailEnd/>
          </a:ln>
        </p:spPr>
        <p:txBody>
          <a:bodyPr lIns="0" tIns="0" rIns="0" bIns="0">
            <a:spAutoFit/>
          </a:bodyPr>
          <a:lstStyle/>
          <a:p>
            <a:pPr>
              <a:spcBef>
                <a:spcPct val="50000"/>
              </a:spcBef>
            </a:pPr>
            <a:r>
              <a:rPr lang="en-GB" sz="2000" b="1"/>
              <a:t>Tritium</a:t>
            </a:r>
          </a:p>
        </p:txBody>
      </p:sp>
      <p:sp>
        <p:nvSpPr>
          <p:cNvPr id="2223" name="Text Box 175"/>
          <p:cNvSpPr txBox="1">
            <a:spLocks noChangeArrowheads="1"/>
          </p:cNvSpPr>
          <p:nvPr/>
        </p:nvSpPr>
        <p:spPr bwMode="auto">
          <a:xfrm>
            <a:off x="4429125" y="1928813"/>
            <a:ext cx="4714875" cy="457200"/>
          </a:xfrm>
          <a:prstGeom prst="rect">
            <a:avLst/>
          </a:prstGeom>
          <a:noFill/>
          <a:ln w="9525">
            <a:noFill/>
            <a:miter lim="800000"/>
            <a:headEnd/>
            <a:tailEnd/>
          </a:ln>
        </p:spPr>
        <p:txBody>
          <a:bodyPr>
            <a:spAutoFit/>
          </a:bodyPr>
          <a:lstStyle/>
          <a:p>
            <a:pPr>
              <a:spcBef>
                <a:spcPct val="50000"/>
              </a:spcBef>
            </a:pPr>
            <a:r>
              <a:rPr lang="en-GB" sz="2400" b="1">
                <a:latin typeface="Times New Roman" pitchFamily="18" charset="0"/>
              </a:rPr>
              <a:t>Deuterium – Tritium fusion</a:t>
            </a:r>
          </a:p>
        </p:txBody>
      </p:sp>
      <p:sp>
        <p:nvSpPr>
          <p:cNvPr id="2224" name="Text Box 176"/>
          <p:cNvSpPr txBox="1">
            <a:spLocks noChangeArrowheads="1"/>
          </p:cNvSpPr>
          <p:nvPr/>
        </p:nvSpPr>
        <p:spPr bwMode="auto">
          <a:xfrm>
            <a:off x="1816100" y="5570538"/>
            <a:ext cx="1360488" cy="396875"/>
          </a:xfrm>
          <a:prstGeom prst="rect">
            <a:avLst/>
          </a:prstGeom>
          <a:noFill/>
          <a:ln w="9525">
            <a:noFill/>
            <a:miter lim="800000"/>
            <a:headEnd/>
            <a:tailEnd/>
          </a:ln>
        </p:spPr>
        <p:txBody>
          <a:bodyPr wrap="none">
            <a:spAutoFit/>
          </a:bodyPr>
          <a:lstStyle/>
          <a:p>
            <a:pPr algn="l"/>
            <a:r>
              <a:rPr lang="en-GB" sz="2000" b="1"/>
              <a:t>(3.5 MeV)</a:t>
            </a:r>
            <a:r>
              <a:rPr lang="en-GB"/>
              <a:t> </a:t>
            </a:r>
          </a:p>
        </p:txBody>
      </p:sp>
      <p:sp>
        <p:nvSpPr>
          <p:cNvPr id="2225" name="Rectangle 177"/>
          <p:cNvSpPr>
            <a:spLocks noChangeArrowheads="1"/>
          </p:cNvSpPr>
          <p:nvPr/>
        </p:nvSpPr>
        <p:spPr bwMode="auto">
          <a:xfrm>
            <a:off x="5508625" y="5957888"/>
            <a:ext cx="1501775" cy="396875"/>
          </a:xfrm>
          <a:prstGeom prst="rect">
            <a:avLst/>
          </a:prstGeom>
          <a:noFill/>
          <a:ln w="9525">
            <a:noFill/>
            <a:miter lim="800000"/>
            <a:headEnd/>
            <a:tailEnd/>
          </a:ln>
        </p:spPr>
        <p:txBody>
          <a:bodyPr wrap="none" anchor="ctr">
            <a:spAutoFit/>
          </a:bodyPr>
          <a:lstStyle/>
          <a:p>
            <a:pPr algn="l"/>
            <a:r>
              <a:rPr lang="en-GB" sz="2000" b="1"/>
              <a:t>(14.1 MeV)</a:t>
            </a:r>
            <a:r>
              <a:rPr lang="en-GB"/>
              <a:t> </a:t>
            </a:r>
          </a:p>
        </p:txBody>
      </p:sp>
      <p:sp>
        <p:nvSpPr>
          <p:cNvPr id="2227" name="Text Box 179"/>
          <p:cNvSpPr txBox="1">
            <a:spLocks noChangeArrowheads="1"/>
          </p:cNvSpPr>
          <p:nvPr/>
        </p:nvSpPr>
        <p:spPr bwMode="auto">
          <a:xfrm>
            <a:off x="922338" y="6272213"/>
            <a:ext cx="7740650" cy="396875"/>
          </a:xfrm>
          <a:prstGeom prst="rect">
            <a:avLst/>
          </a:prstGeom>
          <a:noFill/>
          <a:ln w="9525">
            <a:noFill/>
            <a:miter lim="800000"/>
            <a:headEnd/>
            <a:tailEnd/>
          </a:ln>
        </p:spPr>
        <p:txBody>
          <a:bodyPr>
            <a:spAutoFit/>
          </a:bodyPr>
          <a:lstStyle/>
          <a:p>
            <a:pPr algn="l">
              <a:spcBef>
                <a:spcPct val="50000"/>
              </a:spcBef>
            </a:pPr>
            <a:r>
              <a:rPr lang="en-GB" sz="2000" b="1">
                <a:latin typeface="Times New Roman" pitchFamily="18" charset="0"/>
              </a:rPr>
              <a:t>In each reaction 17.6 MeV is liberated or 2.8 picoJoules  (2.8 * 10</a:t>
            </a:r>
            <a:r>
              <a:rPr lang="en-GB" sz="2000" b="1" baseline="30000">
                <a:latin typeface="Times New Roman" pitchFamily="18" charset="0"/>
              </a:rPr>
              <a:t>-15</a:t>
            </a:r>
            <a:r>
              <a:rPr lang="en-GB" sz="2000" b="1">
                <a:latin typeface="Times New Roman" pitchFamily="18" charset="0"/>
              </a:rPr>
              <a:t>J)</a:t>
            </a:r>
          </a:p>
        </p:txBody>
      </p:sp>
      <p:sp>
        <p:nvSpPr>
          <p:cNvPr id="2228" name="Rectangle 180"/>
          <p:cNvSpPr>
            <a:spLocks noChangeArrowheads="1"/>
          </p:cNvSpPr>
          <p:nvPr/>
        </p:nvSpPr>
        <p:spPr bwMode="auto">
          <a:xfrm>
            <a:off x="0" y="547688"/>
            <a:ext cx="9144000" cy="822325"/>
          </a:xfrm>
          <a:prstGeom prst="rect">
            <a:avLst/>
          </a:prstGeom>
          <a:noFill/>
          <a:ln w="9525">
            <a:noFill/>
            <a:miter lim="800000"/>
            <a:headEnd/>
            <a:tailEnd/>
          </a:ln>
        </p:spPr>
        <p:txBody>
          <a:bodyPr>
            <a:spAutoFit/>
          </a:bodyPr>
          <a:lstStyle/>
          <a:p>
            <a:pPr algn="l"/>
            <a:r>
              <a:rPr lang="en-GB" sz="2400" b="1">
                <a:solidFill>
                  <a:srgbClr val="0000FF"/>
                </a:solidFill>
                <a:latin typeface="Times New Roman" pitchFamily="18" charset="0"/>
              </a:rPr>
              <a:t>Fusion of light elements e.g. DEUTERIUM and TRITIUM produces even greater quantities of energy per nucleon are released.</a:t>
            </a:r>
          </a:p>
        </p:txBody>
      </p:sp>
      <p:sp>
        <p:nvSpPr>
          <p:cNvPr id="28"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Nuclear Fusion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228"/>
                                        </p:tgtEl>
                                        <p:attrNameLst>
                                          <p:attrName>style.visibility</p:attrName>
                                        </p:attrNameLst>
                                      </p:cBhvr>
                                      <p:to>
                                        <p:strVal val="visible"/>
                                      </p:to>
                                    </p:set>
                                    <p:animEffect transition="in" filter="dissolve">
                                      <p:cBhvr>
                                        <p:cTn id="7" dur="500"/>
                                        <p:tgtEl>
                                          <p:spTgt spid="2228"/>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223"/>
                                        </p:tgtEl>
                                        <p:attrNameLst>
                                          <p:attrName>style.visibility</p:attrName>
                                        </p:attrNameLst>
                                      </p:cBhvr>
                                      <p:to>
                                        <p:strVal val="visible"/>
                                      </p:to>
                                    </p:set>
                                    <p:animEffect transition="in" filter="dissolve">
                                      <p:cBhvr>
                                        <p:cTn id="11" dur="500"/>
                                        <p:tgtEl>
                                          <p:spTgt spid="2223"/>
                                        </p:tgtEl>
                                      </p:cBhvr>
                                    </p:animEffect>
                                  </p:childTnLst>
                                </p:cTn>
                              </p:par>
                            </p:childTnLst>
                          </p:cTn>
                        </p:par>
                        <p:par>
                          <p:cTn id="12" fill="hold" nodeType="afterGroup">
                            <p:stCondLst>
                              <p:cond delay="1500"/>
                            </p:stCondLst>
                            <p:childTnLst>
                              <p:par>
                                <p:cTn id="13" presetID="9"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1" nodeType="withEffect">
                                  <p:stCondLst>
                                    <p:cond delay="0"/>
                                  </p:stCondLst>
                                  <p:childTnLst>
                                    <p:set>
                                      <p:cBhvr>
                                        <p:cTn id="17" dur="1" fill="hold">
                                          <p:stCondLst>
                                            <p:cond delay="0"/>
                                          </p:stCondLst>
                                        </p:cTn>
                                        <p:tgtEl>
                                          <p:spTgt spid="2219"/>
                                        </p:tgtEl>
                                        <p:attrNameLst>
                                          <p:attrName>style.visibility</p:attrName>
                                        </p:attrNameLst>
                                      </p:cBhvr>
                                      <p:to>
                                        <p:strVal val="visible"/>
                                      </p:to>
                                    </p:set>
                                    <p:animEffect transition="in" filter="dissolve">
                                      <p:cBhvr>
                                        <p:cTn id="18" dur="500"/>
                                        <p:tgtEl>
                                          <p:spTgt spid="2219"/>
                                        </p:tgtEl>
                                      </p:cBhvr>
                                    </p:animEffect>
                                  </p:childTnLst>
                                </p:cTn>
                              </p:par>
                              <p:par>
                                <p:cTn id="19" presetID="9"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grpId="1" nodeType="withEffect">
                                  <p:stCondLst>
                                    <p:cond delay="0"/>
                                  </p:stCondLst>
                                  <p:childTnLst>
                                    <p:set>
                                      <p:cBhvr>
                                        <p:cTn id="23" dur="1" fill="hold">
                                          <p:stCondLst>
                                            <p:cond delay="0"/>
                                          </p:stCondLst>
                                        </p:cTn>
                                        <p:tgtEl>
                                          <p:spTgt spid="2218"/>
                                        </p:tgtEl>
                                        <p:attrNameLst>
                                          <p:attrName>style.visibility</p:attrName>
                                        </p:attrNameLst>
                                      </p:cBhvr>
                                      <p:to>
                                        <p:strVal val="visible"/>
                                      </p:to>
                                    </p:set>
                                    <p:animEffect transition="in" filter="dissolve">
                                      <p:cBhvr>
                                        <p:cTn id="24" dur="500"/>
                                        <p:tgtEl>
                                          <p:spTgt spid="22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grpId="0" nodeType="clickEffect">
                                  <p:stCondLst>
                                    <p:cond delay="0"/>
                                  </p:stCondLst>
                                  <p:childTnLst>
                                    <p:animEffect transition="out" filter="dissolve">
                                      <p:cBhvr>
                                        <p:cTn id="28" dur="500"/>
                                        <p:tgtEl>
                                          <p:spTgt spid="2219"/>
                                        </p:tgtEl>
                                      </p:cBhvr>
                                    </p:animEffect>
                                    <p:set>
                                      <p:cBhvr>
                                        <p:cTn id="29" dur="1" fill="hold">
                                          <p:stCondLst>
                                            <p:cond delay="499"/>
                                          </p:stCondLst>
                                        </p:cTn>
                                        <p:tgtEl>
                                          <p:spTgt spid="2219"/>
                                        </p:tgtEl>
                                        <p:attrNameLst>
                                          <p:attrName>style.visibility</p:attrName>
                                        </p:attrNameLst>
                                      </p:cBhvr>
                                      <p:to>
                                        <p:strVal val="hidden"/>
                                      </p:to>
                                    </p:set>
                                  </p:childTnLst>
                                </p:cTn>
                              </p:par>
                              <p:par>
                                <p:cTn id="30" presetID="9" presetClass="exit" presetSubtype="0" fill="hold" grpId="0" nodeType="withEffect">
                                  <p:stCondLst>
                                    <p:cond delay="0"/>
                                  </p:stCondLst>
                                  <p:childTnLst>
                                    <p:animEffect transition="out" filter="dissolve">
                                      <p:cBhvr>
                                        <p:cTn id="31" dur="500"/>
                                        <p:tgtEl>
                                          <p:spTgt spid="2218"/>
                                        </p:tgtEl>
                                      </p:cBhvr>
                                    </p:animEffect>
                                    <p:set>
                                      <p:cBhvr>
                                        <p:cTn id="32" dur="1" fill="hold">
                                          <p:stCondLst>
                                            <p:cond delay="499"/>
                                          </p:stCondLst>
                                        </p:cTn>
                                        <p:tgtEl>
                                          <p:spTgt spid="2218"/>
                                        </p:tgtEl>
                                        <p:attrNameLst>
                                          <p:attrName>style.visibility</p:attrName>
                                        </p:attrNameLst>
                                      </p:cBhvr>
                                      <p:to>
                                        <p:strVal val="hidden"/>
                                      </p:to>
                                    </p:set>
                                  </p:childTnLst>
                                </p:cTn>
                              </p:par>
                              <p:par>
                                <p:cTn id="33" presetID="49" presetClass="path" presetSubtype="0" accel="50000" decel="50000" fill="hold" nodeType="withEffect">
                                  <p:stCondLst>
                                    <p:cond delay="0"/>
                                  </p:stCondLst>
                                  <p:childTnLst>
                                    <p:animMotion origin="layout" path="M -8.33333E-7 5.64292E-7 L 0.20642 0.17438 " pathEditMode="relative" rAng="0" ptsTypes="AA">
                                      <p:cBhvr>
                                        <p:cTn id="34" dur="2000" fill="hold"/>
                                        <p:tgtEl>
                                          <p:spTgt spid="6"/>
                                        </p:tgtEl>
                                        <p:attrNameLst>
                                          <p:attrName>ppt_x</p:attrName>
                                          <p:attrName>ppt_y</p:attrName>
                                        </p:attrNameLst>
                                      </p:cBhvr>
                                      <p:rCtr x="103" y="87"/>
                                    </p:animMotion>
                                  </p:childTnLst>
                                </p:cTn>
                              </p:par>
                              <p:par>
                                <p:cTn id="35" presetID="49" presetClass="path" presetSubtype="0" accel="50000" decel="50000" fill="hold" nodeType="withEffect">
                                  <p:stCondLst>
                                    <p:cond delay="0"/>
                                  </p:stCondLst>
                                  <p:childTnLst>
                                    <p:animMotion origin="layout" path="M -0.15365 -0.26873 L 5E-6 2.28492E-6 " pathEditMode="relative" rAng="0" ptsTypes="AA">
                                      <p:cBhvr>
                                        <p:cTn id="36" dur="2000" spd="-100000" fill="hold"/>
                                        <p:tgtEl>
                                          <p:spTgt spid="5"/>
                                        </p:tgtEl>
                                        <p:attrNameLst>
                                          <p:attrName>ppt_x</p:attrName>
                                          <p:attrName>ppt_y</p:attrName>
                                        </p:attrNameLst>
                                      </p:cBhvr>
                                      <p:rCtr x="77" y="134"/>
                                    </p:animMotion>
                                  </p:childTnLst>
                                </p:cTn>
                              </p:par>
                            </p:childTnLst>
                          </p:cTn>
                        </p:par>
                        <p:par>
                          <p:cTn id="37" fill="hold" nodeType="afterGroup">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2061"/>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par>
                                <p:cTn id="40" presetID="9" presetClass="exit" presetSubtype="0" fill="hold" nodeType="withEffect">
                                  <p:stCondLst>
                                    <p:cond delay="0"/>
                                  </p:stCondLst>
                                  <p:childTnLst>
                                    <p:animEffect transition="out" filter="dissolv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9"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dissolve">
                                      <p:cBhvr>
                                        <p:cTn id="48" dur="500"/>
                                        <p:tgtEl>
                                          <p:spTgt spid="3"/>
                                        </p:tgtEl>
                                      </p:cBhvr>
                                    </p:animEffect>
                                  </p:childTnLst>
                                </p:cTn>
                              </p:par>
                              <p:par>
                                <p:cTn id="49" presetID="9"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par>
                                <p:cTn id="52" presetID="56" presetClass="path" presetSubtype="0" accel="50000" decel="50000" fill="hold" nodeType="withEffect">
                                  <p:stCondLst>
                                    <p:cond delay="0"/>
                                  </p:stCondLst>
                                  <p:childTnLst>
                                    <p:animMotion origin="layout" path="M 2.77778E-6 0.00532 L 0.2559 -0.2581 " pathEditMode="relative" rAng="0" ptsTypes="AA">
                                      <p:cBhvr>
                                        <p:cTn id="53" dur="2000" spd="-100000" fill="hold"/>
                                        <p:tgtEl>
                                          <p:spTgt spid="3"/>
                                        </p:tgtEl>
                                        <p:attrNameLst>
                                          <p:attrName>ppt_x</p:attrName>
                                          <p:attrName>ppt_y</p:attrName>
                                        </p:attrNameLst>
                                      </p:cBhvr>
                                      <p:rCtr x="128" y="-132"/>
                                    </p:animMotion>
                                  </p:childTnLst>
                                </p:cTn>
                              </p:par>
                              <p:par>
                                <p:cTn id="54" presetID="49" presetClass="path" presetSubtype="0" accel="50000" decel="50000" fill="hold" nodeType="withEffect">
                                  <p:stCondLst>
                                    <p:cond delay="0"/>
                                  </p:stCondLst>
                                  <p:childTnLst>
                                    <p:animMotion origin="layout" path="M -0.07951 -0.3735 L -0.00468 -0.02221 " pathEditMode="relative" rAng="0" ptsTypes="AA">
                                      <p:cBhvr>
                                        <p:cTn id="55" dur="2000" fill="hold"/>
                                        <p:tgtEl>
                                          <p:spTgt spid="2"/>
                                        </p:tgtEl>
                                        <p:attrNameLst>
                                          <p:attrName>ppt_x</p:attrName>
                                          <p:attrName>ppt_y</p:attrName>
                                        </p:attrNameLst>
                                      </p:cBhvr>
                                      <p:rCtr x="37" y="176"/>
                                    </p:animMotion>
                                  </p:childTnLst>
                                </p:cTn>
                              </p:par>
                            </p:childTnLst>
                          </p:cTn>
                        </p:par>
                        <p:par>
                          <p:cTn id="56" fill="hold" nodeType="afterGroup">
                            <p:stCondLst>
                              <p:cond delay="4000"/>
                            </p:stCondLst>
                            <p:childTnLst>
                              <p:par>
                                <p:cTn id="57" presetID="9" presetClass="exit" presetSubtype="0" fill="hold" grpId="1" nodeType="afterEffect">
                                  <p:stCondLst>
                                    <p:cond delay="0"/>
                                  </p:stCondLst>
                                  <p:childTnLst>
                                    <p:animEffect transition="out" filter="dissolve">
                                      <p:cBhvr>
                                        <p:cTn id="58" dur="500"/>
                                        <p:tgtEl>
                                          <p:spTgt spid="2061"/>
                                        </p:tgtEl>
                                      </p:cBhvr>
                                    </p:animEffect>
                                    <p:set>
                                      <p:cBhvr>
                                        <p:cTn id="59" dur="1" fill="hold">
                                          <p:stCondLst>
                                            <p:cond delay="499"/>
                                          </p:stCondLst>
                                        </p:cTn>
                                        <p:tgtEl>
                                          <p:spTgt spid="2061"/>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childTnLst>
                                </p:cTn>
                              </p:par>
                              <p:par>
                                <p:cTn id="62" presetID="9" presetClass="entr" presetSubtype="0" fill="hold" grpId="0" nodeType="withEffect">
                                  <p:stCondLst>
                                    <p:cond delay="0"/>
                                  </p:stCondLst>
                                  <p:childTnLst>
                                    <p:set>
                                      <p:cBhvr>
                                        <p:cTn id="63" dur="1" fill="hold">
                                          <p:stCondLst>
                                            <p:cond delay="0"/>
                                          </p:stCondLst>
                                        </p:cTn>
                                        <p:tgtEl>
                                          <p:spTgt spid="2224"/>
                                        </p:tgtEl>
                                        <p:attrNameLst>
                                          <p:attrName>style.visibility</p:attrName>
                                        </p:attrNameLst>
                                      </p:cBhvr>
                                      <p:to>
                                        <p:strVal val="visible"/>
                                      </p:to>
                                    </p:set>
                                    <p:animEffect transition="in" filter="dissolve">
                                      <p:cBhvr>
                                        <p:cTn id="64" dur="500"/>
                                        <p:tgtEl>
                                          <p:spTgt spid="2224"/>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225"/>
                                        </p:tgtEl>
                                        <p:attrNameLst>
                                          <p:attrName>style.visibility</p:attrName>
                                        </p:attrNameLst>
                                      </p:cBhvr>
                                      <p:to>
                                        <p:strVal val="visible"/>
                                      </p:to>
                                    </p:set>
                                    <p:animEffect transition="in" filter="dissolve">
                                      <p:cBhvr>
                                        <p:cTn id="67" dur="500"/>
                                        <p:tgtEl>
                                          <p:spTgt spid="2225"/>
                                        </p:tgtEl>
                                      </p:cBhvr>
                                    </p:animEffect>
                                  </p:childTnLst>
                                </p:cTn>
                              </p:par>
                            </p:childTnLst>
                          </p:cTn>
                        </p:par>
                        <p:par>
                          <p:cTn id="68" fill="hold" nodeType="afterGroup">
                            <p:stCondLst>
                              <p:cond delay="4500"/>
                            </p:stCondLst>
                            <p:childTnLst>
                              <p:par>
                                <p:cTn id="69" presetID="9" presetClass="entr" presetSubtype="0" fill="hold" grpId="0" nodeType="afterEffect">
                                  <p:stCondLst>
                                    <p:cond delay="1000"/>
                                  </p:stCondLst>
                                  <p:childTnLst>
                                    <p:set>
                                      <p:cBhvr>
                                        <p:cTn id="70" dur="1" fill="hold">
                                          <p:stCondLst>
                                            <p:cond delay="0"/>
                                          </p:stCondLst>
                                        </p:cTn>
                                        <p:tgtEl>
                                          <p:spTgt spid="2227"/>
                                        </p:tgtEl>
                                        <p:attrNameLst>
                                          <p:attrName>style.visibility</p:attrName>
                                        </p:attrNameLst>
                                      </p:cBhvr>
                                      <p:to>
                                        <p:strVal val="visible"/>
                                      </p:to>
                                    </p:set>
                                    <p:animEffect transition="in" filter="dissolve">
                                      <p:cBhvr>
                                        <p:cTn id="71" dur="500"/>
                                        <p:tgtEl>
                                          <p:spTgt spid="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nimBg="1"/>
      <p:bldP spid="2061" grpId="1" animBg="1"/>
      <p:bldP spid="2218" grpId="0"/>
      <p:bldP spid="2218" grpId="1"/>
      <p:bldP spid="2219" grpId="0"/>
      <p:bldP spid="2219" grpId="1"/>
      <p:bldP spid="2223" grpId="0"/>
      <p:bldP spid="2224" grpId="0"/>
      <p:bldP spid="2225" grpId="0"/>
      <p:bldP spid="2227" grpId="0"/>
      <p:bldP spid="222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74151F-A333-4037-AADC-08BF997E2C5A}" type="slidenum">
              <a:rPr lang="en-GB" smtClean="0"/>
              <a:pPr>
                <a:defRPr/>
              </a:pPr>
              <a:t>68</a:t>
            </a:fld>
            <a:endParaRPr lang="en-GB"/>
          </a:p>
        </p:txBody>
      </p:sp>
      <p:sp>
        <p:nvSpPr>
          <p:cNvPr id="3" name="Date Placeholder 2"/>
          <p:cNvSpPr>
            <a:spLocks noGrp="1"/>
          </p:cNvSpPr>
          <p:nvPr>
            <p:ph type="dt" sz="half" idx="11"/>
          </p:nvPr>
        </p:nvSpPr>
        <p:spPr/>
        <p:txBody>
          <a:bodyPr/>
          <a:lstStyle/>
          <a:p>
            <a:pPr>
              <a:defRPr/>
            </a:pPr>
            <a:fld id="{8ADC8F24-900D-4EB1-95C7-968D9DFB3657}" type="datetime1">
              <a:rPr lang="en-GB" smtClean="0"/>
              <a:pPr>
                <a:defRPr/>
              </a:pPr>
              <a:t>01/02/2018</a:t>
            </a:fld>
            <a:endParaRPr lang="en-GB"/>
          </a:p>
        </p:txBody>
      </p:sp>
      <p:sp>
        <p:nvSpPr>
          <p:cNvPr id="84993" name="Rectangle 1"/>
          <p:cNvSpPr>
            <a:spLocks noChangeArrowheads="1"/>
          </p:cNvSpPr>
          <p:nvPr/>
        </p:nvSpPr>
        <p:spPr bwMode="auto">
          <a:xfrm>
            <a:off x="232230" y="830997"/>
            <a:ext cx="8592456"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GB" sz="2400" b="1" i="0" u="none" strike="noStrike" cap="none" normalizeH="0" baseline="0" dirty="0" smtClean="0">
                <a:ln>
                  <a:noFill/>
                </a:ln>
                <a:solidFill>
                  <a:schemeClr val="tx1"/>
                </a:solidFill>
                <a:effectLst/>
                <a:latin typeface="+mj-lt"/>
                <a:ea typeface="Times New Roman" pitchFamily="18" charset="0"/>
                <a:cs typeface="Arial" pitchFamily="34" charset="0"/>
              </a:rPr>
              <a:t>The basic reaction for D - T fusion is </a:t>
            </a:r>
          </a:p>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endParaRPr kumimoji="0" lang="en-GB" sz="1200" b="1" i="0" u="none" strike="noStrike" cap="none" normalizeH="0" baseline="0" dirty="0" smtClean="0">
              <a:ln>
                <a:noFill/>
              </a:ln>
              <a:solidFill>
                <a:schemeClr val="tx1"/>
              </a:solidFill>
              <a:effectLst/>
              <a:latin typeface="+mj-lt"/>
              <a:cs typeface="Arial" pitchFamily="34" charset="0"/>
            </a:endParaRPr>
          </a:p>
          <a:p>
            <a:pPr marL="449263" marR="0" lvl="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GB" sz="2400" b="1" i="0" u="none" strike="noStrike" cap="none" normalizeH="0" baseline="0" dirty="0" smtClean="0">
                <a:ln>
                  <a:noFill/>
                </a:ln>
                <a:solidFill>
                  <a:srgbClr val="FF0000"/>
                </a:solidFill>
                <a:effectLst/>
                <a:latin typeface="+mj-lt"/>
                <a:ea typeface="Times New Roman" pitchFamily="18" charset="0"/>
                <a:cs typeface="Arial" pitchFamily="34" charset="0"/>
              </a:rPr>
              <a:t>D   + T  ----</a:t>
            </a:r>
            <a:r>
              <a:rPr kumimoji="0" lang="en-GB" sz="2400" b="1" i="0" u="none" strike="noStrike" cap="none" normalizeH="0" baseline="0" dirty="0" smtClean="0">
                <a:ln>
                  <a:noFill/>
                </a:ln>
                <a:solidFill>
                  <a:srgbClr val="FF0000"/>
                </a:solidFill>
                <a:effectLst/>
                <a:latin typeface="+mj-lt"/>
                <a:ea typeface="Times New Roman" pitchFamily="18" charset="0"/>
                <a:cs typeface="Arial" pitchFamily="34" charset="0"/>
                <a:sym typeface="Wingdings" pitchFamily="2" charset="2"/>
              </a:rPr>
              <a:t></a:t>
            </a:r>
            <a:r>
              <a:rPr kumimoji="0" lang="en-GB" sz="2400" b="1" i="0" u="none" strike="noStrike" cap="none" normalizeH="0" baseline="0" dirty="0" smtClean="0">
                <a:ln>
                  <a:noFill/>
                </a:ln>
                <a:solidFill>
                  <a:srgbClr val="FF0000"/>
                </a:solidFill>
                <a:effectLst/>
                <a:latin typeface="+mj-lt"/>
                <a:ea typeface="Times New Roman" pitchFamily="18" charset="0"/>
                <a:cs typeface="Arial" pitchFamily="34" charset="0"/>
              </a:rPr>
              <a:t>               </a:t>
            </a:r>
            <a:r>
              <a:rPr kumimoji="0" lang="en-GB" sz="2400" b="1" i="0" u="none" strike="noStrike" cap="none" normalizeH="0" baseline="0" dirty="0" smtClean="0">
                <a:ln>
                  <a:noFill/>
                </a:ln>
                <a:solidFill>
                  <a:srgbClr val="FF0000"/>
                </a:solidFill>
                <a:effectLst/>
                <a:latin typeface="+mj-lt"/>
                <a:ea typeface="Times New Roman" pitchFamily="18" charset="0"/>
                <a:cs typeface="Arial" pitchFamily="34" charset="0"/>
                <a:sym typeface="Wingdings" pitchFamily="2" charset="2"/>
              </a:rPr>
              <a:t>He   + n</a:t>
            </a:r>
            <a:endParaRPr kumimoji="0" lang="en-GB" sz="2400" b="1" i="0" u="none" strike="noStrike" cap="none" normalizeH="0" baseline="0" dirty="0" smtClean="0">
              <a:ln>
                <a:noFill/>
              </a:ln>
              <a:solidFill>
                <a:srgbClr val="FF0000"/>
              </a:solidFill>
              <a:effectLst/>
              <a:latin typeface="+mj-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endParaRPr kumimoji="0" lang="en-GB" sz="1200" b="1" i="0" u="none" strike="noStrike" cap="none" normalizeH="0" baseline="0" dirty="0" smtClean="0">
              <a:ln>
                <a:noFill/>
              </a:ln>
              <a:solidFill>
                <a:schemeClr val="tx1"/>
              </a:solidFill>
              <a:effectLst/>
              <a:latin typeface="+mj-lt"/>
              <a:ea typeface="Times New Roman" pitchFamily="18" charset="0"/>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GB" sz="2400" b="1" i="0" u="none" strike="noStrike" cap="none" normalizeH="0" baseline="0" dirty="0" smtClean="0">
                <a:ln>
                  <a:noFill/>
                </a:ln>
                <a:solidFill>
                  <a:schemeClr val="tx1"/>
                </a:solidFill>
                <a:effectLst/>
                <a:latin typeface="+mj-lt"/>
                <a:ea typeface="Times New Roman" pitchFamily="18" charset="0"/>
                <a:cs typeface="Arial" pitchFamily="34" charset="0"/>
                <a:sym typeface="Wingdings" pitchFamily="2" charset="2"/>
              </a:rPr>
              <a:t>Where waste product is Helium an inert gas</a:t>
            </a:r>
            <a:endParaRPr kumimoji="0" lang="en-GB" sz="2400" b="1" i="0" u="none" strike="noStrike" cap="none" normalizeH="0" baseline="0" dirty="0" smtClean="0">
              <a:ln>
                <a:noFill/>
              </a:ln>
              <a:solidFill>
                <a:schemeClr val="tx1"/>
              </a:solidFill>
              <a:effectLst/>
              <a:latin typeface="+mj-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GB" sz="2400" b="1" i="0" u="none" strike="noStrike" cap="none" normalizeH="0" baseline="0" dirty="0" smtClean="0">
                <a:ln>
                  <a:noFill/>
                </a:ln>
                <a:solidFill>
                  <a:schemeClr val="tx1"/>
                </a:solidFill>
                <a:effectLst/>
                <a:latin typeface="+mj-lt"/>
                <a:ea typeface="Times New Roman" pitchFamily="18" charset="0"/>
                <a:cs typeface="Arial" pitchFamily="34" charset="0"/>
                <a:sym typeface="Wingdings" pitchFamily="2" charset="2"/>
              </a:rPr>
              <a:t>To generate tritium,  two further reactions are needed</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endParaRPr kumimoji="0" lang="en-GB" sz="1200" b="1" i="0" u="none" strike="noStrike" cap="none" normalizeH="0" baseline="0" dirty="0" smtClean="0">
              <a:ln>
                <a:noFill/>
              </a:ln>
              <a:solidFill>
                <a:schemeClr val="tx1"/>
              </a:solidFill>
              <a:effectLst/>
              <a:latin typeface="+mj-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GB" sz="2400" b="1" i="0" u="none" strike="noStrike" cap="none" normalizeH="0" baseline="0" dirty="0" smtClean="0">
                <a:ln>
                  <a:noFill/>
                </a:ln>
                <a:solidFill>
                  <a:schemeClr val="tx1"/>
                </a:solidFill>
                <a:effectLst/>
                <a:latin typeface="+mj-lt"/>
                <a:ea typeface="Times New Roman" pitchFamily="18" charset="0"/>
                <a:cs typeface="Arial" pitchFamily="34" charset="0"/>
                <a:sym typeface="Wingdings" pitchFamily="2" charset="2"/>
              </a:rPr>
              <a:t>          </a:t>
            </a:r>
            <a:r>
              <a:rPr kumimoji="0" lang="en-GB" sz="2400" b="1" i="0" u="none" strike="noStrike" cap="none" normalizeH="0" dirty="0" smtClean="0">
                <a:ln>
                  <a:noFill/>
                </a:ln>
                <a:solidFill>
                  <a:schemeClr val="tx1"/>
                </a:solidFill>
                <a:effectLst/>
                <a:latin typeface="+mj-lt"/>
                <a:ea typeface="Times New Roman" pitchFamily="18" charset="0"/>
                <a:cs typeface="Arial" pitchFamily="34" charset="0"/>
                <a:sym typeface="Wingdings" pitchFamily="2" charset="2"/>
              </a:rPr>
              <a:t> </a:t>
            </a:r>
            <a:r>
              <a:rPr kumimoji="0" lang="en-GB" sz="2400" b="1" i="0" u="none" strike="noStrike" cap="none" normalizeH="0" baseline="0" dirty="0" smtClean="0">
                <a:ln>
                  <a:noFill/>
                </a:ln>
                <a:solidFill>
                  <a:schemeClr val="tx1"/>
                </a:solidFill>
                <a:effectLst/>
                <a:latin typeface="+mj-lt"/>
                <a:ea typeface="Times New Roman" pitchFamily="18" charset="0"/>
                <a:cs typeface="Arial" pitchFamily="34" charset="0"/>
                <a:sym typeface="Wingdings" pitchFamily="2" charset="2"/>
              </a:rPr>
              <a:t>	    </a:t>
            </a:r>
            <a:r>
              <a:rPr kumimoji="0" lang="en-GB" sz="2400" b="1" i="0" u="none" strike="noStrike" cap="none" normalizeH="0" baseline="30000" dirty="0" smtClean="0">
                <a:ln>
                  <a:noFill/>
                </a:ln>
                <a:solidFill>
                  <a:srgbClr val="FF0000"/>
                </a:solidFill>
                <a:effectLst/>
                <a:latin typeface="+mj-lt"/>
                <a:ea typeface="Times New Roman" pitchFamily="18" charset="0"/>
                <a:cs typeface="Arial" pitchFamily="34" charset="0"/>
                <a:sym typeface="Wingdings" pitchFamily="2" charset="2"/>
              </a:rPr>
              <a:t>6</a:t>
            </a:r>
            <a:r>
              <a:rPr kumimoji="0" lang="en-GB" sz="2400" b="1" i="0" u="none" strike="noStrike" cap="none" normalizeH="0" baseline="0" dirty="0" smtClean="0">
                <a:ln>
                  <a:noFill/>
                </a:ln>
                <a:solidFill>
                  <a:srgbClr val="FF0000"/>
                </a:solidFill>
                <a:effectLst/>
                <a:latin typeface="+mj-lt"/>
                <a:ea typeface="Times New Roman" pitchFamily="18" charset="0"/>
                <a:cs typeface="Arial" pitchFamily="34" charset="0"/>
                <a:sym typeface="Wingdings" pitchFamily="2" charset="2"/>
              </a:rPr>
              <a:t>Li  +   n    =   T   +     He</a:t>
            </a:r>
            <a:endParaRPr kumimoji="0" lang="en-GB" sz="2400" b="1" i="0" u="none" strike="noStrike" cap="none" normalizeH="0" baseline="0" dirty="0" smtClean="0">
              <a:ln>
                <a:noFill/>
              </a:ln>
              <a:solidFill>
                <a:srgbClr val="FF0000"/>
              </a:solidFill>
              <a:effectLst/>
              <a:latin typeface="+mj-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GB" sz="2400" b="1" i="0" u="none" strike="noStrike" cap="none" normalizeH="0" baseline="0" dirty="0" smtClean="0">
                <a:ln>
                  <a:noFill/>
                </a:ln>
                <a:solidFill>
                  <a:schemeClr val="tx1"/>
                </a:solidFill>
                <a:effectLst/>
                <a:latin typeface="+mj-lt"/>
                <a:ea typeface="Times New Roman" pitchFamily="18" charset="0"/>
                <a:cs typeface="Arial" pitchFamily="34" charset="0"/>
                <a:sym typeface="Wingdings" pitchFamily="2" charset="2"/>
              </a:rPr>
              <a:t>and         </a:t>
            </a:r>
            <a:r>
              <a:rPr kumimoji="0" lang="en-GB" sz="2400" b="1" i="0" u="none" strike="noStrike" cap="none" normalizeH="0" baseline="30000" dirty="0" smtClean="0">
                <a:ln>
                  <a:noFill/>
                </a:ln>
                <a:solidFill>
                  <a:srgbClr val="FF0000"/>
                </a:solidFill>
                <a:effectLst/>
                <a:latin typeface="+mj-lt"/>
                <a:ea typeface="Times New Roman" pitchFamily="18" charset="0"/>
                <a:cs typeface="Arial" pitchFamily="34" charset="0"/>
                <a:sym typeface="Wingdings" pitchFamily="2" charset="2"/>
              </a:rPr>
              <a:t>7</a:t>
            </a:r>
            <a:r>
              <a:rPr kumimoji="0" lang="en-GB" sz="2400" b="1" i="0" u="none" strike="noStrike" cap="none" normalizeH="0" baseline="0" dirty="0" smtClean="0">
                <a:ln>
                  <a:noFill/>
                </a:ln>
                <a:solidFill>
                  <a:srgbClr val="FF0000"/>
                </a:solidFill>
                <a:effectLst/>
                <a:latin typeface="+mj-lt"/>
                <a:ea typeface="Times New Roman" pitchFamily="18" charset="0"/>
                <a:cs typeface="Arial" pitchFamily="34" charset="0"/>
                <a:sym typeface="Wingdings" pitchFamily="2" charset="2"/>
              </a:rPr>
              <a:t>Li   +   n    =   T   +     He   +  n</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endParaRPr lang="en-GB" sz="1200" b="1" dirty="0" smtClean="0">
              <a:solidFill>
                <a:srgbClr val="FF0000"/>
              </a:solidFill>
              <a:latin typeface="+mj-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lang="en-GB" sz="2400" b="1" dirty="0" smtClean="0">
                <a:latin typeface="+mj-lt"/>
                <a:cs typeface="Arial" pitchFamily="34" charset="0"/>
                <a:sym typeface="Wingdings" pitchFamily="2" charset="2"/>
              </a:rPr>
              <a:t>In operation the Deuterium and </a:t>
            </a:r>
            <a:r>
              <a:rPr lang="en-GB" sz="2400" b="1" dirty="0" err="1" smtClean="0">
                <a:latin typeface="+mj-lt"/>
                <a:cs typeface="Arial" pitchFamily="34" charset="0"/>
                <a:sym typeface="Wingdings" pitchFamily="2" charset="2"/>
              </a:rPr>
              <a:t>Trition</a:t>
            </a:r>
            <a:r>
              <a:rPr lang="en-GB" sz="2400" b="1" dirty="0" smtClean="0">
                <a:latin typeface="+mj-lt"/>
                <a:cs typeface="Arial" pitchFamily="34" charset="0"/>
                <a:sym typeface="Wingdings" pitchFamily="2" charset="2"/>
              </a:rPr>
              <a:t> must be as a Plasma</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GB" sz="2400" b="1" i="0" u="none" strike="noStrike" cap="none" normalizeH="0" baseline="0" dirty="0" smtClean="0">
                <a:ln>
                  <a:noFill/>
                </a:ln>
                <a:effectLst/>
                <a:latin typeface="+mj-lt"/>
                <a:cs typeface="Arial" pitchFamily="34" charset="0"/>
                <a:sym typeface="Wingdings" pitchFamily="2" charset="2"/>
              </a:rPr>
              <a:t>The performance of Fusion and how close it is to sustained power output is measured as the Triple Product of:</a:t>
            </a:r>
          </a:p>
          <a:p>
            <a:pPr marL="971550" lvl="1" indent="-514350" algn="l" eaLnBrk="0" hangingPunct="0">
              <a:buFont typeface="+mj-lt"/>
              <a:buAutoNum type="romanLcPeriod"/>
              <a:tabLst>
                <a:tab pos="457200" algn="l"/>
                <a:tab pos="914400" algn="l"/>
                <a:tab pos="1371600" algn="l"/>
                <a:tab pos="1828800" algn="l"/>
                <a:tab pos="2286000" algn="l"/>
                <a:tab pos="2743200" algn="l"/>
                <a:tab pos="3200400" algn="l"/>
                <a:tab pos="3657600" algn="l"/>
                <a:tab pos="4114800" algn="l"/>
                <a:tab pos="4572000" algn="l"/>
                <a:tab pos="5029200" algn="l"/>
              </a:tabLst>
            </a:pPr>
            <a:r>
              <a:rPr lang="en-GB" sz="2400" b="1" dirty="0" smtClean="0">
                <a:solidFill>
                  <a:srgbClr val="FF0000"/>
                </a:solidFill>
                <a:latin typeface="+mj-lt"/>
                <a:cs typeface="Arial" pitchFamily="34" charset="0"/>
                <a:sym typeface="Wingdings" pitchFamily="2" charset="2"/>
              </a:rPr>
              <a:t>Ion plasma density,</a:t>
            </a:r>
          </a:p>
          <a:p>
            <a:pPr marL="971550" lvl="1" indent="-514350" algn="l" eaLnBrk="0" hangingPunct="0">
              <a:buFont typeface="+mj-lt"/>
              <a:buAutoNum type="romanLcPeriod"/>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GB" sz="2400" b="1" i="0" u="none" strike="noStrike" cap="none" normalizeH="0" baseline="0" dirty="0" smtClean="0">
                <a:ln>
                  <a:noFill/>
                </a:ln>
                <a:solidFill>
                  <a:srgbClr val="FF0000"/>
                </a:solidFill>
                <a:effectLst/>
                <a:latin typeface="+mj-lt"/>
                <a:cs typeface="Arial" pitchFamily="34" charset="0"/>
                <a:sym typeface="Wingdings" pitchFamily="2" charset="2"/>
              </a:rPr>
              <a:t>The temperature</a:t>
            </a:r>
            <a:r>
              <a:rPr kumimoji="0" lang="en-GB" sz="2400" b="1" i="0" u="none" strike="noStrike" cap="none" normalizeH="0" dirty="0" smtClean="0">
                <a:ln>
                  <a:noFill/>
                </a:ln>
                <a:solidFill>
                  <a:srgbClr val="FF0000"/>
                </a:solidFill>
                <a:effectLst/>
                <a:latin typeface="+mj-lt"/>
                <a:cs typeface="Arial" pitchFamily="34" charset="0"/>
                <a:sym typeface="Wingdings" pitchFamily="2" charset="2"/>
              </a:rPr>
              <a:t> – at least 10 million degrees </a:t>
            </a:r>
            <a:r>
              <a:rPr kumimoji="0" lang="en-GB" sz="2400" b="1" i="0" u="none" strike="noStrike" cap="none" normalizeH="0" dirty="0" err="1" smtClean="0">
                <a:ln>
                  <a:noFill/>
                </a:ln>
                <a:solidFill>
                  <a:srgbClr val="FF0000"/>
                </a:solidFill>
                <a:effectLst/>
                <a:latin typeface="+mj-lt"/>
                <a:cs typeface="Arial" pitchFamily="34" charset="0"/>
                <a:sym typeface="Wingdings" pitchFamily="2" charset="2"/>
              </a:rPr>
              <a:t>Celcius</a:t>
            </a:r>
            <a:endParaRPr kumimoji="0" lang="en-GB" sz="2400" b="1" i="0" u="none" strike="noStrike" cap="none" normalizeH="0" dirty="0" smtClean="0">
              <a:ln>
                <a:noFill/>
              </a:ln>
              <a:solidFill>
                <a:srgbClr val="FF0000"/>
              </a:solidFill>
              <a:effectLst/>
              <a:latin typeface="+mj-lt"/>
              <a:cs typeface="Arial" pitchFamily="34" charset="0"/>
              <a:sym typeface="Wingdings" pitchFamily="2" charset="2"/>
            </a:endParaRPr>
          </a:p>
          <a:p>
            <a:pPr marL="971550" lvl="1" indent="-514350" algn="l" eaLnBrk="0" hangingPunct="0">
              <a:buFont typeface="+mj-lt"/>
              <a:buAutoNum type="romanLcPeriod"/>
              <a:tabLst>
                <a:tab pos="457200" algn="l"/>
                <a:tab pos="914400" algn="l"/>
                <a:tab pos="1371600" algn="l"/>
                <a:tab pos="1828800" algn="l"/>
                <a:tab pos="2286000" algn="l"/>
                <a:tab pos="2743200" algn="l"/>
                <a:tab pos="3200400" algn="l"/>
                <a:tab pos="3657600" algn="l"/>
                <a:tab pos="4114800" algn="l"/>
                <a:tab pos="4572000" algn="l"/>
                <a:tab pos="5029200" algn="l"/>
              </a:tabLst>
            </a:pPr>
            <a:r>
              <a:rPr lang="en-GB" sz="2400" b="1" baseline="0" dirty="0" smtClean="0">
                <a:solidFill>
                  <a:srgbClr val="FF0000"/>
                </a:solidFill>
                <a:latin typeface="+mj-lt"/>
                <a:cs typeface="Arial" pitchFamily="34" charset="0"/>
                <a:sym typeface="Wingdings" pitchFamily="2" charset="2"/>
              </a:rPr>
              <a:t>The confinement time</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endParaRPr kumimoji="0" lang="en-GB" sz="2400" b="1" i="0" u="none" strike="noStrike" cap="none" normalizeH="0" baseline="0" dirty="0" smtClean="0">
              <a:ln>
                <a:noFill/>
              </a:ln>
              <a:solidFill>
                <a:srgbClr val="FF0000"/>
              </a:solidFill>
              <a:effectLst/>
              <a:latin typeface="+mj-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endParaRPr kumimoji="0" lang="en-GB" sz="2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Wingdings" pitchFamily="2" charset="2"/>
            </a:endParaRPr>
          </a:p>
        </p:txBody>
      </p:sp>
      <p:sp>
        <p:nvSpPr>
          <p:cNvPr id="5"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Nuclear Fusion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33829" y="377371"/>
            <a:ext cx="7765142" cy="5965372"/>
          </a:xfrm>
          <a:prstGeom prst="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10"/>
          </p:nvPr>
        </p:nvSpPr>
        <p:spPr/>
        <p:txBody>
          <a:bodyPr/>
          <a:lstStyle/>
          <a:p>
            <a:pPr>
              <a:defRPr/>
            </a:pPr>
            <a:fld id="{8B74151F-A333-4037-AADC-08BF997E2C5A}" type="slidenum">
              <a:rPr lang="en-GB" smtClean="0"/>
              <a:pPr>
                <a:defRPr/>
              </a:pPr>
              <a:t>69</a:t>
            </a:fld>
            <a:endParaRPr lang="en-GB"/>
          </a:p>
        </p:txBody>
      </p:sp>
      <p:sp>
        <p:nvSpPr>
          <p:cNvPr id="3" name="Date Placeholder 2"/>
          <p:cNvSpPr>
            <a:spLocks noGrp="1"/>
          </p:cNvSpPr>
          <p:nvPr>
            <p:ph type="dt" sz="half" idx="11"/>
          </p:nvPr>
        </p:nvSpPr>
        <p:spPr/>
        <p:txBody>
          <a:bodyPr/>
          <a:lstStyle/>
          <a:p>
            <a:pPr>
              <a:defRPr/>
            </a:pPr>
            <a:fld id="{8ADC8F24-900D-4EB1-95C7-968D9DFB3657}" type="datetime1">
              <a:rPr lang="en-GB" smtClean="0"/>
              <a:pPr>
                <a:defRPr/>
              </a:pPr>
              <a:t>01/02/2018</a:t>
            </a:fld>
            <a:endParaRPr lang="en-GB"/>
          </a:p>
        </p:txBody>
      </p:sp>
      <p:pic>
        <p:nvPicPr>
          <p:cNvPr id="83970" name="Picture 2" descr="Illustration of the magnetic confinement fusion concept"/>
          <p:cNvPicPr>
            <a:picLocks noChangeAspect="1" noChangeArrowheads="1"/>
          </p:cNvPicPr>
          <p:nvPr/>
        </p:nvPicPr>
        <p:blipFill>
          <a:blip r:embed="rId2" cstate="print"/>
          <a:srcRect/>
          <a:stretch>
            <a:fillRect/>
          </a:stretch>
        </p:blipFill>
        <p:spPr bwMode="auto">
          <a:xfrm>
            <a:off x="1030515" y="595086"/>
            <a:ext cx="6773401" cy="5433773"/>
          </a:xfrm>
          <a:prstGeom prst="rect">
            <a:avLst/>
          </a:prstGeom>
          <a:noFill/>
        </p:spPr>
      </p:pic>
      <p:sp>
        <p:nvSpPr>
          <p:cNvPr id="6"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Nuclear Fusion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Content Placeholder 2"/>
          <p:cNvSpPr>
            <a:spLocks noGrp="1"/>
          </p:cNvSpPr>
          <p:nvPr>
            <p:ph idx="1"/>
          </p:nvPr>
        </p:nvSpPr>
        <p:spPr/>
        <p:txBody>
          <a:bodyPr/>
          <a:lstStyle/>
          <a:p>
            <a:endParaRPr lang="en-US" smtClean="0"/>
          </a:p>
        </p:txBody>
      </p:sp>
      <p:sp>
        <p:nvSpPr>
          <p:cNvPr id="14340" name="Slide Number Placeholder 3"/>
          <p:cNvSpPr>
            <a:spLocks noGrp="1"/>
          </p:cNvSpPr>
          <p:nvPr>
            <p:ph type="sldNum" sz="quarter" idx="10"/>
          </p:nvPr>
        </p:nvSpPr>
        <p:spPr>
          <a:noFill/>
        </p:spPr>
        <p:txBody>
          <a:bodyPr/>
          <a:lstStyle/>
          <a:p>
            <a:fld id="{9D6C9032-DB8A-4ADA-8A75-464F2DAD1DE9}" type="slidenum">
              <a:rPr lang="en-GB" smtClean="0"/>
              <a:pPr/>
              <a:t>7</a:t>
            </a:fld>
            <a:endParaRPr lang="en-GB" smtClean="0"/>
          </a:p>
        </p:txBody>
      </p:sp>
      <p:sp>
        <p:nvSpPr>
          <p:cNvPr id="14341" name="Date Placeholder 4"/>
          <p:cNvSpPr>
            <a:spLocks noGrp="1"/>
          </p:cNvSpPr>
          <p:nvPr>
            <p:ph type="dt" sz="quarter" idx="11"/>
          </p:nvPr>
        </p:nvSpPr>
        <p:spPr>
          <a:noFill/>
        </p:spPr>
        <p:txBody>
          <a:bodyPr/>
          <a:lstStyle/>
          <a:p>
            <a:fld id="{50FCBD60-2363-4FFE-B0C1-5EC2F4882FBB}" type="datetime1">
              <a:rPr lang="en-GB" smtClean="0"/>
              <a:pPr/>
              <a:t>01/02/2018</a:t>
            </a:fld>
            <a:endParaRPr lang="en-GB" smtClean="0"/>
          </a:p>
        </p:txBody>
      </p:sp>
      <p:sp>
        <p:nvSpPr>
          <p:cNvPr id="14342" name="Rectangle 6"/>
          <p:cNvSpPr>
            <a:spLocks noChangeArrowheads="1"/>
          </p:cNvSpPr>
          <p:nvPr/>
        </p:nvSpPr>
        <p:spPr bwMode="auto">
          <a:xfrm>
            <a:off x="0" y="0"/>
            <a:ext cx="9144000" cy="519113"/>
          </a:xfrm>
          <a:prstGeom prst="rect">
            <a:avLst/>
          </a:prstGeom>
          <a:solidFill>
            <a:srgbClr val="FF0000"/>
          </a:solidFill>
          <a:ln w="9525">
            <a:noFill/>
            <a:miter lim="800000"/>
            <a:headEnd/>
            <a:tailEnd/>
          </a:ln>
        </p:spPr>
        <p:txBody>
          <a:bodyPr>
            <a:spAutoFit/>
          </a:bodyPr>
          <a:lstStyle/>
          <a:p>
            <a:r>
              <a:rPr lang="en-GB" sz="2800" b="1">
                <a:solidFill>
                  <a:schemeClr val="bg1"/>
                </a:solidFill>
                <a:latin typeface="Times New Roman" pitchFamily="18" charset="0"/>
              </a:rPr>
              <a:t>NUCLEAR POWER in the UK</a:t>
            </a:r>
          </a:p>
        </p:txBody>
      </p:sp>
      <p:sp>
        <p:nvSpPr>
          <p:cNvPr id="7" name="TextBox 6"/>
          <p:cNvSpPr txBox="1"/>
          <p:nvPr/>
        </p:nvSpPr>
        <p:spPr>
          <a:xfrm>
            <a:off x="174625" y="4948238"/>
            <a:ext cx="8737600" cy="1938337"/>
          </a:xfrm>
          <a:prstGeom prst="rect">
            <a:avLst/>
          </a:prstGeom>
          <a:noFill/>
        </p:spPr>
        <p:txBody>
          <a:bodyPr>
            <a:spAutoFit/>
          </a:bodyPr>
          <a:lstStyle/>
          <a:p>
            <a:pPr marL="1800225" indent="-1800225" algn="l" defTabSz="696913">
              <a:defRPr/>
            </a:pPr>
            <a:r>
              <a:rPr lang="en-GB" sz="2000" dirty="0">
                <a:latin typeface="+mj-lt"/>
              </a:rPr>
              <a:t>Generation 1:      MAGNOX:  (Anglo-French design) final reactor closed on 30</a:t>
            </a:r>
            <a:r>
              <a:rPr lang="en-GB" sz="2000" baseline="30000" dirty="0">
                <a:latin typeface="+mj-lt"/>
              </a:rPr>
              <a:t>th</a:t>
            </a:r>
            <a:r>
              <a:rPr lang="en-GB" sz="2000" dirty="0">
                <a:latin typeface="+mj-lt"/>
              </a:rPr>
              <a:t> December 2015</a:t>
            </a:r>
          </a:p>
          <a:p>
            <a:pPr marL="1800225" indent="-1800225" algn="l" defTabSz="696913">
              <a:defRPr/>
            </a:pPr>
            <a:r>
              <a:rPr lang="en-GB" sz="2000" dirty="0">
                <a:latin typeface="+mj-lt"/>
              </a:rPr>
              <a:t>Generation 2a:    Advanced Gas Cooled reactors (unique UK design) – most efficient nuclear power stations ever built -  14 reactors operating.</a:t>
            </a:r>
          </a:p>
          <a:p>
            <a:pPr marL="1800225" indent="-1800225" algn="l" defTabSz="696913">
              <a:defRPr/>
            </a:pPr>
            <a:r>
              <a:rPr lang="en-GB" sz="2000" dirty="0">
                <a:latin typeface="+mj-lt"/>
              </a:rPr>
              <a:t>Generation 2b:    Pressurised Water Reactor – most common reactor Worldwide.   UK has just one Reactor 1198MW at Sizewell B. </a:t>
            </a:r>
          </a:p>
        </p:txBody>
      </p:sp>
      <p:graphicFrame>
        <p:nvGraphicFramePr>
          <p:cNvPr id="9" name="Chart 8"/>
          <p:cNvGraphicFramePr/>
          <p:nvPr/>
        </p:nvGraphicFramePr>
        <p:xfrm>
          <a:off x="0" y="495579"/>
          <a:ext cx="8821271" cy="452465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099300" y="2422525"/>
            <a:ext cx="2044700" cy="1630363"/>
          </a:xfrm>
          <a:prstGeom prst="rect">
            <a:avLst/>
          </a:prstGeom>
          <a:solidFill>
            <a:srgbClr val="FDFF9F"/>
          </a:solidFill>
          <a:ln>
            <a:solidFill>
              <a:schemeClr val="tx1"/>
            </a:solidFill>
          </a:ln>
        </p:spPr>
        <p:txBody>
          <a:bodyPr>
            <a:spAutoFit/>
          </a:bodyPr>
          <a:lstStyle/>
          <a:p>
            <a:pPr>
              <a:defRPr/>
            </a:pPr>
            <a:r>
              <a:rPr lang="en-GB" sz="2000" b="1" dirty="0">
                <a:latin typeface="+mj-lt"/>
              </a:rPr>
              <a:t>New Build ~s 1 new nuclear reactor is completed each year </a:t>
            </a:r>
            <a:r>
              <a:rPr lang="en-GB" sz="2000" b="1" dirty="0" smtClean="0">
                <a:latin typeface="+mj-lt"/>
              </a:rPr>
              <a:t>2025-2030</a:t>
            </a:r>
            <a:r>
              <a:rPr lang="en-GB" sz="2000" b="1" dirty="0">
                <a:latin typeface="+mj-lt"/>
              </a:rPr>
              <a:t>). </a:t>
            </a:r>
          </a:p>
        </p:txBody>
      </p:sp>
      <p:sp>
        <p:nvSpPr>
          <p:cNvPr id="10" name="TextBox 9"/>
          <p:cNvSpPr txBox="1">
            <a:spLocks noChangeArrowheads="1"/>
          </p:cNvSpPr>
          <p:nvPr/>
        </p:nvSpPr>
        <p:spPr bwMode="auto">
          <a:xfrm>
            <a:off x="5108575" y="520700"/>
            <a:ext cx="3425825" cy="369888"/>
          </a:xfrm>
          <a:prstGeom prst="rect">
            <a:avLst/>
          </a:prstGeom>
          <a:noFill/>
          <a:ln w="9525">
            <a:noFill/>
            <a:miter lim="800000"/>
            <a:headEnd/>
            <a:tailEnd/>
          </a:ln>
        </p:spPr>
        <p:txBody>
          <a:bodyPr>
            <a:spAutoFit/>
          </a:bodyPr>
          <a:lstStyle/>
          <a:p>
            <a:r>
              <a:rPr lang="en-GB"/>
              <a:t>Chart updated  28th Jan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dissolve">
                                      <p:cBhvr>
                                        <p:cTn id="7" dur="500"/>
                                        <p:tgtEl>
                                          <p:spTgt spid="9">
                                            <p:graphicEl>
                                              <a:chart seriesIdx="-3" categoryIdx="-3" bldStep="gridLegend"/>
                                            </p:graphic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dissolve">
                                      <p:cBhvr>
                                        <p:cTn id="11" dur="500"/>
                                        <p:tgtEl>
                                          <p:spTgt spid="9">
                                            <p:graphicEl>
                                              <a:chart seriesIdx="0" categoryIdx="-4" bldStep="series"/>
                                            </p:graphic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dissolve">
                                      <p:cBhvr>
                                        <p:cTn id="15" dur="500"/>
                                        <p:tgtEl>
                                          <p:spTgt spid="9">
                                            <p:graphicEl>
                                              <a:chart seriesIdx="1" categoryIdx="-4" bldStep="series"/>
                                            </p:graphic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dissolv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dissolve">
                                      <p:cBhvr>
                                        <p:cTn id="23" dur="500"/>
                                        <p:tgtEl>
                                          <p:spTgt spid="7">
                                            <p:txEl>
                                              <p:pRg st="1" end="1"/>
                                            </p:txEl>
                                          </p:spTgt>
                                        </p:tgtEl>
                                      </p:cBhvr>
                                    </p:animEffec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dissolve">
                                      <p:cBhvr>
                                        <p:cTn id="27" dur="500"/>
                                        <p:tgtEl>
                                          <p:spTgt spid="9">
                                            <p:graphicEl>
                                              <a:chart seriesIdx="2" categoryIdx="-4" bldStep="series"/>
                                            </p:graphicEl>
                                          </p:spTgt>
                                        </p:tgtEl>
                                      </p:cBhvr>
                                    </p:animEffec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9">
                                            <p:graphicEl>
                                              <a:chart seriesIdx="3" categoryIdx="-4" bldStep="series"/>
                                            </p:graphicEl>
                                          </p:spTgt>
                                        </p:tgtEl>
                                        <p:attrNameLst>
                                          <p:attrName>style.visibility</p:attrName>
                                        </p:attrNameLst>
                                      </p:cBhvr>
                                      <p:to>
                                        <p:strVal val="visible"/>
                                      </p:to>
                                    </p:set>
                                    <p:animEffect transition="in" filter="dissolve">
                                      <p:cBhvr>
                                        <p:cTn id="31" dur="500"/>
                                        <p:tgtEl>
                                          <p:spTgt spid="9">
                                            <p:graphicEl>
                                              <a:chart seriesIdx="3"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dissolve">
                                      <p:cBhvr>
                                        <p:cTn id="36" dur="500"/>
                                        <p:tgtEl>
                                          <p:spTgt spid="7">
                                            <p:txEl>
                                              <p:pRg st="2" end="2"/>
                                            </p:txEl>
                                          </p:spTgt>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9">
                                            <p:graphicEl>
                                              <a:chart seriesIdx="4" categoryIdx="-4" bldStep="series"/>
                                            </p:graphicEl>
                                          </p:spTgt>
                                        </p:tgtEl>
                                        <p:attrNameLst>
                                          <p:attrName>style.visibility</p:attrName>
                                        </p:attrNameLst>
                                      </p:cBhvr>
                                      <p:to>
                                        <p:strVal val="visible"/>
                                      </p:to>
                                    </p:set>
                                    <p:animEffect transition="in" filter="dissolve">
                                      <p:cBhvr>
                                        <p:cTn id="40" dur="500"/>
                                        <p:tgtEl>
                                          <p:spTgt spid="9">
                                            <p:graphicEl>
                                              <a:chart seriesIdx="4" categoryIdx="-4" bldStep="series"/>
                                            </p:graphicEl>
                                          </p:spTgt>
                                        </p:tgtEl>
                                      </p:cBhvr>
                                    </p:animEffect>
                                  </p:childTnLst>
                                </p:cTn>
                              </p:par>
                            </p:childTnLst>
                          </p:cTn>
                        </p:par>
                        <p:par>
                          <p:cTn id="41" fill="hold">
                            <p:stCondLst>
                              <p:cond delay="1000"/>
                            </p:stCondLst>
                            <p:childTnLst>
                              <p:par>
                                <p:cTn id="42" presetID="9" presetClass="entr" presetSubtype="0" fill="hold" grpId="0" nodeType="afterEffect">
                                  <p:stCondLst>
                                    <p:cond delay="0"/>
                                  </p:stCondLst>
                                  <p:childTnLst>
                                    <p:set>
                                      <p:cBhvr>
                                        <p:cTn id="43" dur="1" fill="hold">
                                          <p:stCondLst>
                                            <p:cond delay="0"/>
                                          </p:stCondLst>
                                        </p:cTn>
                                        <p:tgtEl>
                                          <p:spTgt spid="9">
                                            <p:graphicEl>
                                              <a:chart seriesIdx="5" categoryIdx="-4" bldStep="series"/>
                                            </p:graphicEl>
                                          </p:spTgt>
                                        </p:tgtEl>
                                        <p:attrNameLst>
                                          <p:attrName>style.visibility</p:attrName>
                                        </p:attrNameLst>
                                      </p:cBhvr>
                                      <p:to>
                                        <p:strVal val="visible"/>
                                      </p:to>
                                    </p:set>
                                    <p:animEffect transition="in" filter="dissolve">
                                      <p:cBhvr>
                                        <p:cTn id="44" dur="500"/>
                                        <p:tgtEl>
                                          <p:spTgt spid="9">
                                            <p:graphicEl>
                                              <a:chart seriesIdx="5" categoryIdx="-4" bldStep="series"/>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9">
                                            <p:graphicEl>
                                              <a:chart seriesIdx="6" categoryIdx="-4" bldStep="series"/>
                                            </p:graphicEl>
                                          </p:spTgt>
                                        </p:tgtEl>
                                        <p:attrNameLst>
                                          <p:attrName>style.visibility</p:attrName>
                                        </p:attrNameLst>
                                      </p:cBhvr>
                                      <p:to>
                                        <p:strVal val="visible"/>
                                      </p:to>
                                    </p:set>
                                    <p:animEffect transition="in" filter="dissolve">
                                      <p:cBhvr>
                                        <p:cTn id="49" dur="500"/>
                                        <p:tgtEl>
                                          <p:spTgt spid="9">
                                            <p:graphicEl>
                                              <a:chart seriesIdx="6" categoryIdx="-4" bldStep="series"/>
                                            </p:graphicEl>
                                          </p:spTgt>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dissolve">
                                      <p:cBhvr>
                                        <p:cTn id="53" dur="500"/>
                                        <p:tgtEl>
                                          <p:spTgt spid="8"/>
                                        </p:tgtEl>
                                      </p:cBhvr>
                                    </p:animEffect>
                                  </p:childTnLst>
                                </p:cTn>
                              </p:par>
                            </p:childTnLst>
                          </p:cTn>
                        </p:par>
                        <p:par>
                          <p:cTn id="54" fill="hold">
                            <p:stCondLst>
                              <p:cond delay="1000"/>
                            </p:stCondLst>
                            <p:childTnLst>
                              <p:par>
                                <p:cTn id="55" presetID="9"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8" grpId="0" animBg="1"/>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74151F-A333-4037-AADC-08BF997E2C5A}" type="slidenum">
              <a:rPr lang="en-GB" smtClean="0"/>
              <a:pPr>
                <a:defRPr/>
              </a:pPr>
              <a:t>70</a:t>
            </a:fld>
            <a:endParaRPr lang="en-GB"/>
          </a:p>
        </p:txBody>
      </p:sp>
      <p:sp>
        <p:nvSpPr>
          <p:cNvPr id="3" name="Date Placeholder 2"/>
          <p:cNvSpPr>
            <a:spLocks noGrp="1"/>
          </p:cNvSpPr>
          <p:nvPr>
            <p:ph type="dt" sz="half" idx="11"/>
          </p:nvPr>
        </p:nvSpPr>
        <p:spPr/>
        <p:txBody>
          <a:bodyPr/>
          <a:lstStyle/>
          <a:p>
            <a:pPr>
              <a:defRPr/>
            </a:pPr>
            <a:fld id="{8ADC8F24-900D-4EB1-95C7-968D9DFB3657}" type="datetime1">
              <a:rPr lang="en-GB" smtClean="0"/>
              <a:pPr>
                <a:defRPr/>
              </a:pPr>
              <a:t>01/02/2018</a:t>
            </a:fld>
            <a:endParaRPr lang="en-GB"/>
          </a:p>
        </p:txBody>
      </p:sp>
      <p:pic>
        <p:nvPicPr>
          <p:cNvPr id="45058" name="Picture 2" descr="JET plasma superimposed inside a photo of the JET vacuum vessel"/>
          <p:cNvPicPr>
            <a:picLocks noChangeAspect="1" noChangeArrowheads="1"/>
          </p:cNvPicPr>
          <p:nvPr/>
        </p:nvPicPr>
        <p:blipFill>
          <a:blip r:embed="rId2" cstate="print"/>
          <a:srcRect/>
          <a:stretch>
            <a:fillRect/>
          </a:stretch>
        </p:blipFill>
        <p:spPr bwMode="auto">
          <a:xfrm>
            <a:off x="260620" y="508000"/>
            <a:ext cx="4195266" cy="3221964"/>
          </a:xfrm>
          <a:prstGeom prst="rect">
            <a:avLst/>
          </a:prstGeom>
          <a:noFill/>
        </p:spPr>
      </p:pic>
      <p:sp>
        <p:nvSpPr>
          <p:cNvPr id="5"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Nuclear Fusion</a:t>
            </a:r>
          </a:p>
        </p:txBody>
      </p:sp>
      <p:pic>
        <p:nvPicPr>
          <p:cNvPr id="45060" name="Picture 4" descr="The JET tokamak at Culham"/>
          <p:cNvPicPr>
            <a:picLocks noChangeAspect="1" noChangeArrowheads="1"/>
          </p:cNvPicPr>
          <p:nvPr/>
        </p:nvPicPr>
        <p:blipFill>
          <a:blip r:embed="rId3" cstate="print"/>
          <a:srcRect/>
          <a:stretch>
            <a:fillRect/>
          </a:stretch>
        </p:blipFill>
        <p:spPr bwMode="auto">
          <a:xfrm>
            <a:off x="4696140" y="537029"/>
            <a:ext cx="4236497" cy="3236684"/>
          </a:xfrm>
          <a:prstGeom prst="rect">
            <a:avLst/>
          </a:prstGeom>
          <a:noFill/>
        </p:spPr>
      </p:pic>
      <p:sp>
        <p:nvSpPr>
          <p:cNvPr id="7" name="TextBox 6"/>
          <p:cNvSpPr txBox="1"/>
          <p:nvPr/>
        </p:nvSpPr>
        <p:spPr>
          <a:xfrm>
            <a:off x="232230" y="3744687"/>
            <a:ext cx="8708570" cy="2862322"/>
          </a:xfrm>
          <a:prstGeom prst="rect">
            <a:avLst/>
          </a:prstGeom>
          <a:noFill/>
        </p:spPr>
        <p:txBody>
          <a:bodyPr wrap="square" rtlCol="0">
            <a:spAutoFit/>
          </a:bodyPr>
          <a:lstStyle/>
          <a:p>
            <a:r>
              <a:rPr lang="en-GB" sz="2400" b="1" dirty="0" smtClean="0">
                <a:latin typeface="+mj-lt"/>
              </a:rPr>
              <a:t>Photographs of JET </a:t>
            </a:r>
            <a:r>
              <a:rPr lang="en-GB" sz="2400" b="1" dirty="0" err="1" smtClean="0">
                <a:latin typeface="+mj-lt"/>
              </a:rPr>
              <a:t>Culham</a:t>
            </a:r>
            <a:r>
              <a:rPr lang="en-GB" sz="2400" b="1" dirty="0" smtClean="0">
                <a:latin typeface="+mj-lt"/>
              </a:rPr>
              <a:t> Reactor</a:t>
            </a:r>
          </a:p>
          <a:p>
            <a:endParaRPr lang="en-GB" sz="1200" b="1" dirty="0" smtClean="0">
              <a:latin typeface="+mj-lt"/>
            </a:endParaRPr>
          </a:p>
          <a:p>
            <a:r>
              <a:rPr lang="en-GB" sz="2400" b="1" dirty="0" smtClean="0">
                <a:latin typeface="+mj-lt"/>
              </a:rPr>
              <a:t>Reactor achieved Break Even in mid 1990s</a:t>
            </a:r>
          </a:p>
          <a:p>
            <a:r>
              <a:rPr lang="en-GB" sz="2400" b="1" dirty="0" smtClean="0">
                <a:solidFill>
                  <a:srgbClr val="FF0000"/>
                </a:solidFill>
                <a:latin typeface="+mj-lt"/>
              </a:rPr>
              <a:t>– i.e. amount of Energy Out = amount of Energy</a:t>
            </a:r>
          </a:p>
          <a:p>
            <a:r>
              <a:rPr lang="en-GB" sz="2400" b="1" dirty="0" smtClean="0">
                <a:solidFill>
                  <a:srgbClr val="FF0000"/>
                </a:solidFill>
                <a:latin typeface="+mj-lt"/>
              </a:rPr>
              <a:t>ITER</a:t>
            </a:r>
            <a:r>
              <a:rPr lang="en-GB" sz="2400" b="1" dirty="0" smtClean="0">
                <a:latin typeface="+mj-lt"/>
              </a:rPr>
              <a:t> Reactor, under construction in </a:t>
            </a:r>
            <a:r>
              <a:rPr lang="en-GB" sz="2400" b="1" dirty="0" err="1" smtClean="0">
                <a:latin typeface="+mj-lt"/>
              </a:rPr>
              <a:t>Cadarache</a:t>
            </a:r>
            <a:r>
              <a:rPr lang="en-GB" sz="2400" b="1" dirty="0" smtClean="0">
                <a:latin typeface="+mj-lt"/>
              </a:rPr>
              <a:t> should generate up to 500MWe of thermal power</a:t>
            </a:r>
          </a:p>
          <a:p>
            <a:r>
              <a:rPr lang="en-GB" sz="2400" b="1" dirty="0" smtClean="0">
                <a:solidFill>
                  <a:srgbClr val="FF0000"/>
                </a:solidFill>
                <a:latin typeface="+mj-lt"/>
              </a:rPr>
              <a:t>DEMO</a:t>
            </a:r>
            <a:r>
              <a:rPr lang="en-GB" sz="2400" b="1" dirty="0" smtClean="0">
                <a:latin typeface="+mj-lt"/>
              </a:rPr>
              <a:t> Reactor to provide electricity to Grid, planned from 2030</a:t>
            </a:r>
          </a:p>
          <a:p>
            <a:pPr algn="l"/>
            <a:r>
              <a:rPr lang="en-GB" sz="2400" b="1" dirty="0" smtClean="0">
                <a:solidFill>
                  <a:srgbClr val="FF0000"/>
                </a:solidFill>
                <a:latin typeface="+mj-lt"/>
              </a:rPr>
              <a:t>COMMERCIAL OPERATION </a:t>
            </a:r>
            <a:r>
              <a:rPr lang="en-GB" sz="2400" b="1" dirty="0" smtClean="0">
                <a:latin typeface="+mj-lt"/>
              </a:rPr>
              <a:t>from late 2040s</a:t>
            </a:r>
            <a:endParaRPr lang="en-GB"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dissolve">
                                      <p:cBhvr>
                                        <p:cTn id="11" dur="500"/>
                                        <p:tgtEl>
                                          <p:spTgt spid="7">
                                            <p:txEl>
                                              <p:pRg st="3" end="3"/>
                                            </p:txEl>
                                          </p:spTgt>
                                        </p:tgtEl>
                                      </p:cBhvr>
                                    </p:animEffect>
                                  </p:childTnLst>
                                </p:cTn>
                              </p:par>
                            </p:childTnLst>
                          </p:cTn>
                        </p:par>
                        <p:par>
                          <p:cTn id="12" fill="hold">
                            <p:stCondLst>
                              <p:cond delay="1000"/>
                            </p:stCondLst>
                            <p:childTnLst>
                              <p:par>
                                <p:cTn id="13" presetID="9" presetClass="entr" presetSubtype="0" fill="hold" nodeType="afterEffect">
                                  <p:stCondLst>
                                    <p:cond delay="100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dissolve">
                                      <p:cBhvr>
                                        <p:cTn id="15" dur="500"/>
                                        <p:tgtEl>
                                          <p:spTgt spid="7">
                                            <p:txEl>
                                              <p:pRg st="4" end="4"/>
                                            </p:txEl>
                                          </p:spTgt>
                                        </p:tgtEl>
                                      </p:cBhvr>
                                    </p:animEffect>
                                  </p:childTnLst>
                                </p:cTn>
                              </p:par>
                            </p:childTnLst>
                          </p:cTn>
                        </p:par>
                        <p:par>
                          <p:cTn id="16" fill="hold">
                            <p:stCondLst>
                              <p:cond delay="2500"/>
                            </p:stCondLst>
                            <p:childTnLst>
                              <p:par>
                                <p:cTn id="17" presetID="9" presetClass="entr" presetSubtype="0" fill="hold" nodeType="afterEffect">
                                  <p:stCondLst>
                                    <p:cond delay="100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dissolve">
                                      <p:cBhvr>
                                        <p:cTn id="19" dur="500"/>
                                        <p:tgtEl>
                                          <p:spTgt spid="7">
                                            <p:txEl>
                                              <p:pRg st="5" end="5"/>
                                            </p:txEl>
                                          </p:spTgt>
                                        </p:tgtEl>
                                      </p:cBhvr>
                                    </p:animEffect>
                                  </p:childTnLst>
                                </p:cTn>
                              </p:par>
                            </p:childTnLst>
                          </p:cTn>
                        </p:par>
                        <p:par>
                          <p:cTn id="20" fill="hold">
                            <p:stCondLst>
                              <p:cond delay="4000"/>
                            </p:stCondLst>
                            <p:childTnLst>
                              <p:par>
                                <p:cTn id="21" presetID="9" presetClass="entr" presetSubtype="0" fill="hold" nodeType="afterEffect">
                                  <p:stCondLst>
                                    <p:cond delay="100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dissolve">
                                      <p:cBhvr>
                                        <p:cTn id="2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74151F-A333-4037-AADC-08BF997E2C5A}" type="slidenum">
              <a:rPr lang="en-GB" smtClean="0"/>
              <a:pPr>
                <a:defRPr/>
              </a:pPr>
              <a:t>71</a:t>
            </a:fld>
            <a:endParaRPr lang="en-GB"/>
          </a:p>
        </p:txBody>
      </p:sp>
      <p:sp>
        <p:nvSpPr>
          <p:cNvPr id="3" name="Date Placeholder 2"/>
          <p:cNvSpPr>
            <a:spLocks noGrp="1"/>
          </p:cNvSpPr>
          <p:nvPr>
            <p:ph type="dt" sz="half" idx="11"/>
          </p:nvPr>
        </p:nvSpPr>
        <p:spPr/>
        <p:txBody>
          <a:bodyPr/>
          <a:lstStyle/>
          <a:p>
            <a:pPr>
              <a:defRPr/>
            </a:pPr>
            <a:fld id="{8ADC8F24-900D-4EB1-95C7-968D9DFB3657}" type="datetime1">
              <a:rPr lang="en-GB" smtClean="0"/>
              <a:pPr>
                <a:defRPr/>
              </a:pPr>
              <a:t>01/02/2018</a:t>
            </a:fld>
            <a:endParaRPr lang="en-GB"/>
          </a:p>
        </p:txBody>
      </p:sp>
      <p:pic>
        <p:nvPicPr>
          <p:cNvPr id="82946" name="Picture 2"/>
          <p:cNvPicPr>
            <a:picLocks noChangeAspect="1" noChangeArrowheads="1"/>
          </p:cNvPicPr>
          <p:nvPr/>
        </p:nvPicPr>
        <p:blipFill>
          <a:blip r:embed="rId2" cstate="print"/>
          <a:srcRect l="39104" t="21230" r="29412" b="26984"/>
          <a:stretch>
            <a:fillRect/>
          </a:stretch>
        </p:blipFill>
        <p:spPr bwMode="auto">
          <a:xfrm>
            <a:off x="786328" y="570034"/>
            <a:ext cx="5933785" cy="5511451"/>
          </a:xfrm>
          <a:prstGeom prst="rect">
            <a:avLst/>
          </a:prstGeom>
          <a:noFill/>
          <a:ln w="9525">
            <a:noFill/>
            <a:miter lim="800000"/>
            <a:headEnd/>
            <a:tailEnd/>
          </a:ln>
        </p:spPr>
      </p:pic>
      <p:sp>
        <p:nvSpPr>
          <p:cNvPr id="5" name="Rectangle 4"/>
          <p:cNvSpPr/>
          <p:nvPr/>
        </p:nvSpPr>
        <p:spPr bwMode="auto">
          <a:xfrm>
            <a:off x="1204685" y="5268685"/>
            <a:ext cx="2104571" cy="595086"/>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Nuclear Fusion</a:t>
            </a:r>
          </a:p>
        </p:txBody>
      </p:sp>
      <p:sp>
        <p:nvSpPr>
          <p:cNvPr id="7" name="TextBox 6"/>
          <p:cNvSpPr txBox="1"/>
          <p:nvPr/>
        </p:nvSpPr>
        <p:spPr>
          <a:xfrm>
            <a:off x="435430" y="5994401"/>
            <a:ext cx="8708570" cy="646331"/>
          </a:xfrm>
          <a:prstGeom prst="rect">
            <a:avLst/>
          </a:prstGeom>
          <a:noFill/>
        </p:spPr>
        <p:txBody>
          <a:bodyPr wrap="square" rtlCol="0">
            <a:spAutoFit/>
          </a:bodyPr>
          <a:lstStyle/>
          <a:p>
            <a:r>
              <a:rPr lang="en-GB" sz="2400" b="1" dirty="0" smtClean="0">
                <a:solidFill>
                  <a:srgbClr val="FF0000"/>
                </a:solidFill>
                <a:latin typeface="+mj-lt"/>
              </a:rPr>
              <a:t>Possible Configuration of  DEMO</a:t>
            </a:r>
          </a:p>
          <a:p>
            <a:endParaRPr lang="en-GB" sz="1200" b="1" dirty="0" smtClean="0">
              <a:latin typeface="+mj-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74151F-A333-4037-AADC-08BF997E2C5A}" type="slidenum">
              <a:rPr lang="en-GB" smtClean="0"/>
              <a:pPr>
                <a:defRPr/>
              </a:pPr>
              <a:t>72</a:t>
            </a:fld>
            <a:endParaRPr lang="en-GB"/>
          </a:p>
        </p:txBody>
      </p:sp>
      <p:sp>
        <p:nvSpPr>
          <p:cNvPr id="3" name="Date Placeholder 2"/>
          <p:cNvSpPr>
            <a:spLocks noGrp="1"/>
          </p:cNvSpPr>
          <p:nvPr>
            <p:ph type="dt" sz="half" idx="11"/>
          </p:nvPr>
        </p:nvSpPr>
        <p:spPr/>
        <p:txBody>
          <a:bodyPr/>
          <a:lstStyle/>
          <a:p>
            <a:pPr>
              <a:defRPr/>
            </a:pPr>
            <a:fld id="{8ADC8F24-900D-4EB1-95C7-968D9DFB3657}" type="datetime1">
              <a:rPr lang="en-GB" smtClean="0"/>
              <a:pPr>
                <a:defRPr/>
              </a:pPr>
              <a:t>01/02/2018</a:t>
            </a:fld>
            <a:endParaRPr lang="en-GB"/>
          </a:p>
        </p:txBody>
      </p:sp>
      <p:pic>
        <p:nvPicPr>
          <p:cNvPr id="45058" name="Picture 2"/>
          <p:cNvPicPr>
            <a:picLocks noChangeAspect="1" noChangeArrowheads="1"/>
          </p:cNvPicPr>
          <p:nvPr/>
        </p:nvPicPr>
        <p:blipFill>
          <a:blip r:embed="rId2" cstate="print"/>
          <a:srcRect l="336" t="19643" r="40504" b="18055"/>
          <a:stretch>
            <a:fillRect/>
          </a:stretch>
        </p:blipFill>
        <p:spPr bwMode="auto">
          <a:xfrm>
            <a:off x="566056" y="899886"/>
            <a:ext cx="7663543" cy="4557486"/>
          </a:xfrm>
          <a:prstGeom prst="rect">
            <a:avLst/>
          </a:prstGeom>
          <a:noFill/>
          <a:ln w="9525">
            <a:noFill/>
            <a:miter lim="800000"/>
            <a:headEnd/>
            <a:tailEnd/>
          </a:ln>
        </p:spPr>
      </p:pic>
      <p:sp>
        <p:nvSpPr>
          <p:cNvPr id="5" name="Rectangle 2"/>
          <p:cNvSpPr txBox="1">
            <a:spLocks/>
          </p:cNvSpPr>
          <p:nvPr/>
        </p:nvSpPr>
        <p:spPr>
          <a:xfrm>
            <a:off x="0" y="0"/>
            <a:ext cx="9144000" cy="538163"/>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FFFF00"/>
                </a:solidFill>
                <a:effectLst/>
                <a:uLnTx/>
                <a:uFillTx/>
                <a:latin typeface="Times New Roman" pitchFamily="18" charset="0"/>
                <a:ea typeface="+mj-ea"/>
                <a:cs typeface="+mj-cs"/>
              </a:rPr>
              <a:t>Nuclear Fusion</a:t>
            </a:r>
          </a:p>
        </p:txBody>
      </p:sp>
      <p:sp>
        <p:nvSpPr>
          <p:cNvPr id="6" name="TextBox 5"/>
          <p:cNvSpPr txBox="1"/>
          <p:nvPr/>
        </p:nvSpPr>
        <p:spPr>
          <a:xfrm>
            <a:off x="914400" y="5776686"/>
            <a:ext cx="7228114" cy="461665"/>
          </a:xfrm>
          <a:prstGeom prst="rect">
            <a:avLst/>
          </a:prstGeom>
          <a:noFill/>
        </p:spPr>
        <p:txBody>
          <a:bodyPr wrap="square" rtlCol="0">
            <a:spAutoFit/>
          </a:bodyPr>
          <a:lstStyle/>
          <a:p>
            <a:r>
              <a:rPr lang="en-GB" sz="2400" b="1" dirty="0" smtClean="0">
                <a:solidFill>
                  <a:srgbClr val="FF0000"/>
                </a:solidFill>
                <a:latin typeface="+mj-lt"/>
              </a:rPr>
              <a:t>STOP PRESS:  30</a:t>
            </a:r>
            <a:r>
              <a:rPr lang="en-GB" sz="2400" b="1" baseline="30000" dirty="0" smtClean="0">
                <a:solidFill>
                  <a:srgbClr val="FF0000"/>
                </a:solidFill>
                <a:latin typeface="+mj-lt"/>
              </a:rPr>
              <a:t>th</a:t>
            </a:r>
            <a:r>
              <a:rPr lang="en-GB" sz="2400" b="1" dirty="0" smtClean="0">
                <a:solidFill>
                  <a:srgbClr val="FF0000"/>
                </a:solidFill>
                <a:latin typeface="+mj-lt"/>
              </a:rPr>
              <a:t> January 2017</a:t>
            </a:r>
            <a:endParaRPr lang="en-GB" sz="2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ChangeArrowheads="1"/>
          </p:cNvSpPr>
          <p:nvPr/>
        </p:nvSpPr>
        <p:spPr bwMode="auto">
          <a:xfrm>
            <a:off x="0" y="0"/>
            <a:ext cx="9144000" cy="461963"/>
          </a:xfrm>
          <a:prstGeom prst="rect">
            <a:avLst/>
          </a:prstGeom>
          <a:solidFill>
            <a:srgbClr val="FF0000"/>
          </a:solidFill>
          <a:ln w="9525">
            <a:noFill/>
            <a:miter lim="800000"/>
            <a:headEnd/>
            <a:tailEnd/>
          </a:ln>
        </p:spPr>
        <p:txBody>
          <a:bodyPr>
            <a:spAutoFit/>
          </a:bodyPr>
          <a:lstStyle/>
          <a:p>
            <a:r>
              <a:rPr lang="en-GB" sz="2400" b="1" dirty="0">
                <a:solidFill>
                  <a:schemeClr val="bg1"/>
                </a:solidFill>
                <a:latin typeface="Times New Roman" pitchFamily="18" charset="0"/>
                <a:ea typeface="宋体" pitchFamily="2" charset="-122"/>
                <a:cs typeface="Times New Roman" pitchFamily="18" charset="0"/>
              </a:rPr>
              <a:t>Electricity Generation Futures – with New Nuclear and New Coal</a:t>
            </a:r>
          </a:p>
        </p:txBody>
      </p:sp>
      <p:sp>
        <p:nvSpPr>
          <p:cNvPr id="6" name="TextBox 19"/>
          <p:cNvSpPr txBox="1">
            <a:spLocks noChangeArrowheads="1"/>
          </p:cNvSpPr>
          <p:nvPr/>
        </p:nvSpPr>
        <p:spPr bwMode="auto">
          <a:xfrm>
            <a:off x="1331640" y="476672"/>
            <a:ext cx="6120680" cy="784830"/>
          </a:xfrm>
          <a:prstGeom prst="rect">
            <a:avLst/>
          </a:prstGeom>
          <a:solidFill>
            <a:srgbClr val="CCFFCC"/>
          </a:solidFill>
          <a:ln w="9525">
            <a:solidFill>
              <a:srgbClr val="FF0000"/>
            </a:solidFill>
            <a:miter lim="800000"/>
            <a:headEnd/>
            <a:tailEnd/>
          </a:ln>
        </p:spPr>
        <p:txBody>
          <a:bodyPr wrap="square">
            <a:spAutoFit/>
          </a:bodyPr>
          <a:lstStyle/>
          <a:p>
            <a:pPr>
              <a:lnSpc>
                <a:spcPts val="1800"/>
              </a:lnSpc>
            </a:pPr>
            <a:r>
              <a:rPr lang="en-GB" sz="1600" b="1" dirty="0">
                <a:latin typeface="Times New Roman" pitchFamily="18" charset="0"/>
                <a:ea typeface="宋体" pitchFamily="2" charset="-122"/>
                <a:cs typeface="Times New Roman" pitchFamily="18" charset="0"/>
              </a:rPr>
              <a:t>Data for </a:t>
            </a:r>
            <a:r>
              <a:rPr lang="en-GB" sz="1600" b="1" dirty="0" smtClean="0">
                <a:latin typeface="Times New Roman" pitchFamily="18" charset="0"/>
                <a:ea typeface="宋体" pitchFamily="2" charset="-122"/>
                <a:cs typeface="Times New Roman" pitchFamily="18" charset="0"/>
              </a:rPr>
              <a:t>future demand </a:t>
            </a:r>
            <a:r>
              <a:rPr lang="en-GB" sz="1600" b="1" dirty="0">
                <a:latin typeface="Times New Roman" pitchFamily="18" charset="0"/>
                <a:ea typeface="宋体" pitchFamily="2" charset="-122"/>
                <a:cs typeface="Times New Roman" pitchFamily="18" charset="0"/>
              </a:rPr>
              <a:t>derived from DECC &amp; Climate Change Committee (2011) </a:t>
            </a:r>
            <a:r>
              <a:rPr lang="en-GB" sz="1600" b="1" dirty="0" smtClean="0">
                <a:latin typeface="Times New Roman" pitchFamily="18" charset="0"/>
                <a:ea typeface="宋体" pitchFamily="2" charset="-122"/>
                <a:cs typeface="Times New Roman" pitchFamily="18" charset="0"/>
              </a:rPr>
              <a:t>  </a:t>
            </a:r>
            <a:r>
              <a:rPr lang="en-GB" sz="1600" b="1" dirty="0">
                <a:latin typeface="Times New Roman" pitchFamily="18" charset="0"/>
                <a:ea typeface="宋体" pitchFamily="2" charset="-122"/>
                <a:cs typeface="Times New Roman" pitchFamily="18" charset="0"/>
              </a:rPr>
              <a:t>- allowing for significant deployment of electric vehicles and heat pumps by 2030.</a:t>
            </a:r>
          </a:p>
        </p:txBody>
      </p:sp>
      <p:sp>
        <p:nvSpPr>
          <p:cNvPr id="7" name="TextBox 6"/>
          <p:cNvSpPr txBox="1">
            <a:spLocks noChangeArrowheads="1"/>
          </p:cNvSpPr>
          <p:nvPr/>
        </p:nvSpPr>
        <p:spPr bwMode="auto">
          <a:xfrm>
            <a:off x="323528" y="6026150"/>
            <a:ext cx="8424862" cy="831850"/>
          </a:xfrm>
          <a:prstGeom prst="rect">
            <a:avLst/>
          </a:prstGeom>
          <a:solidFill>
            <a:srgbClr val="CCFFCC"/>
          </a:solidFill>
          <a:ln w="9525">
            <a:solidFill>
              <a:srgbClr val="000000"/>
            </a:solidFill>
            <a:miter lim="800000"/>
            <a:headEnd/>
            <a:tailEnd/>
          </a:ln>
        </p:spPr>
        <p:txBody>
          <a:bodyPr lIns="36000" tIns="0" rIns="0" bIns="0">
            <a:spAutoFit/>
          </a:bodyPr>
          <a:lstStyle/>
          <a:p>
            <a:pPr>
              <a:buFont typeface="Arial" charset="0"/>
              <a:buChar char="•"/>
            </a:pPr>
            <a:r>
              <a:rPr lang="en-GB" b="1" dirty="0">
                <a:solidFill>
                  <a:srgbClr val="FF0000"/>
                </a:solidFill>
                <a:latin typeface="Times New Roman" pitchFamily="18" charset="0"/>
                <a:cs typeface="Times New Roman" pitchFamily="18" charset="0"/>
              </a:rPr>
              <a:t>  1 new nuclear station  and coal station completed each year after 2025.</a:t>
            </a:r>
          </a:p>
          <a:p>
            <a:pPr>
              <a:buFont typeface="Arial" charset="0"/>
              <a:buChar char="•"/>
            </a:pPr>
            <a:r>
              <a:rPr lang="en-GB" b="1" dirty="0">
                <a:solidFill>
                  <a:srgbClr val="FF0000"/>
                </a:solidFill>
                <a:latin typeface="Times New Roman" pitchFamily="18" charset="0"/>
                <a:cs typeface="Times New Roman" pitchFamily="18" charset="0"/>
              </a:rPr>
              <a:t>  1  million homes fitted with PV each year from 2020     40% of homes fitted by 2030 </a:t>
            </a:r>
          </a:p>
          <a:p>
            <a:pPr>
              <a:buFont typeface="Arial" charset="0"/>
              <a:buChar char="•"/>
            </a:pPr>
            <a:r>
              <a:rPr lang="en-GB" b="1" dirty="0">
                <a:solidFill>
                  <a:srgbClr val="FF0000"/>
                </a:solidFill>
                <a:latin typeface="Times New Roman" pitchFamily="18" charset="0"/>
                <a:cs typeface="Times New Roman" pitchFamily="18" charset="0"/>
              </a:rPr>
              <a:t>   19 GW of onshore wind by 2030 </a:t>
            </a:r>
            <a:r>
              <a:rPr lang="en-GB" b="1" dirty="0" err="1">
                <a:solidFill>
                  <a:srgbClr val="FF0000"/>
                </a:solidFill>
                <a:latin typeface="Times New Roman" pitchFamily="18" charset="0"/>
                <a:cs typeface="Times New Roman" pitchFamily="18" charset="0"/>
              </a:rPr>
              <a:t>cf</a:t>
            </a:r>
            <a:r>
              <a:rPr lang="en-GB" b="1" dirty="0">
                <a:solidFill>
                  <a:srgbClr val="FF0000"/>
                </a:solidFill>
                <a:latin typeface="Times New Roman" pitchFamily="18" charset="0"/>
                <a:cs typeface="Times New Roman" pitchFamily="18" charset="0"/>
              </a:rPr>
              <a:t> </a:t>
            </a:r>
            <a:r>
              <a:rPr lang="en-GB" b="1" dirty="0" smtClean="0">
                <a:solidFill>
                  <a:srgbClr val="FF0000"/>
                </a:solidFill>
                <a:latin typeface="Times New Roman" pitchFamily="18" charset="0"/>
                <a:cs typeface="Times New Roman" pitchFamily="18" charset="0"/>
              </a:rPr>
              <a:t>11 </a:t>
            </a:r>
            <a:r>
              <a:rPr lang="en-GB" b="1" dirty="0">
                <a:solidFill>
                  <a:srgbClr val="FF0000"/>
                </a:solidFill>
                <a:latin typeface="Times New Roman" pitchFamily="18" charset="0"/>
                <a:cs typeface="Times New Roman" pitchFamily="18" charset="0"/>
              </a:rPr>
              <a:t>GW </a:t>
            </a:r>
            <a:r>
              <a:rPr lang="en-GB" b="1" dirty="0" smtClean="0">
                <a:solidFill>
                  <a:srgbClr val="FF0000"/>
                </a:solidFill>
                <a:latin typeface="Times New Roman" pitchFamily="18" charset="0"/>
                <a:cs typeface="Times New Roman" pitchFamily="18" charset="0"/>
              </a:rPr>
              <a:t>in 2016: offshore 20GW </a:t>
            </a:r>
            <a:r>
              <a:rPr lang="en-GB" b="1" dirty="0" err="1" smtClean="0">
                <a:solidFill>
                  <a:srgbClr val="FF0000"/>
                </a:solidFill>
                <a:latin typeface="Times New Roman" pitchFamily="18" charset="0"/>
                <a:cs typeface="Times New Roman" pitchFamily="18" charset="0"/>
              </a:rPr>
              <a:t>cf</a:t>
            </a:r>
            <a:r>
              <a:rPr lang="en-GB" b="1" dirty="0" smtClean="0">
                <a:solidFill>
                  <a:srgbClr val="FF0000"/>
                </a:solidFill>
                <a:latin typeface="Times New Roman" pitchFamily="18" charset="0"/>
                <a:cs typeface="Times New Roman" pitchFamily="18" charset="0"/>
              </a:rPr>
              <a:t> 5.3 GW</a:t>
            </a:r>
            <a:endParaRPr lang="en-GB" b="1" dirty="0">
              <a:latin typeface="Times New Roman" pitchFamily="18" charset="0"/>
              <a:cs typeface="Times New Roman" pitchFamily="18" charset="0"/>
            </a:endParaRPr>
          </a:p>
        </p:txBody>
      </p:sp>
      <p:sp>
        <p:nvSpPr>
          <p:cNvPr id="8" name="Freeform 7"/>
          <p:cNvSpPr/>
          <p:nvPr/>
        </p:nvSpPr>
        <p:spPr>
          <a:xfrm>
            <a:off x="1326852" y="908720"/>
            <a:ext cx="6629524" cy="2304256"/>
          </a:xfrm>
          <a:custGeom>
            <a:avLst/>
            <a:gdLst>
              <a:gd name="connsiteX0" fmla="*/ 0 w 1721247"/>
              <a:gd name="connsiteY0" fmla="*/ 822722 h 822722"/>
              <a:gd name="connsiteX1" fmla="*/ 211931 w 1721247"/>
              <a:gd name="connsiteY1" fmla="*/ 732235 h 822722"/>
              <a:gd name="connsiteX2" fmla="*/ 314325 w 1721247"/>
              <a:gd name="connsiteY2" fmla="*/ 598885 h 822722"/>
              <a:gd name="connsiteX3" fmla="*/ 423862 w 1721247"/>
              <a:gd name="connsiteY3" fmla="*/ 663178 h 822722"/>
              <a:gd name="connsiteX4" fmla="*/ 592931 w 1721247"/>
              <a:gd name="connsiteY4" fmla="*/ 656035 h 822722"/>
              <a:gd name="connsiteX5" fmla="*/ 766762 w 1721247"/>
              <a:gd name="connsiteY5" fmla="*/ 589360 h 822722"/>
              <a:gd name="connsiteX6" fmla="*/ 885825 w 1721247"/>
              <a:gd name="connsiteY6" fmla="*/ 527447 h 822722"/>
              <a:gd name="connsiteX7" fmla="*/ 962025 w 1721247"/>
              <a:gd name="connsiteY7" fmla="*/ 470297 h 822722"/>
              <a:gd name="connsiteX8" fmla="*/ 1057275 w 1721247"/>
              <a:gd name="connsiteY8" fmla="*/ 558403 h 822722"/>
              <a:gd name="connsiteX9" fmla="*/ 1143000 w 1721247"/>
              <a:gd name="connsiteY9" fmla="*/ 603647 h 822722"/>
              <a:gd name="connsiteX10" fmla="*/ 1285875 w 1721247"/>
              <a:gd name="connsiteY10" fmla="*/ 646510 h 822722"/>
              <a:gd name="connsiteX11" fmla="*/ 1414462 w 1721247"/>
              <a:gd name="connsiteY11" fmla="*/ 629841 h 822722"/>
              <a:gd name="connsiteX12" fmla="*/ 1514475 w 1721247"/>
              <a:gd name="connsiteY12" fmla="*/ 586978 h 822722"/>
              <a:gd name="connsiteX13" fmla="*/ 1628775 w 1721247"/>
              <a:gd name="connsiteY13" fmla="*/ 486966 h 822722"/>
              <a:gd name="connsiteX14" fmla="*/ 1704975 w 1721247"/>
              <a:gd name="connsiteY14" fmla="*/ 467916 h 822722"/>
              <a:gd name="connsiteX15" fmla="*/ 1531144 w 1721247"/>
              <a:gd name="connsiteY15" fmla="*/ 289322 h 822722"/>
              <a:gd name="connsiteX16" fmla="*/ 1512094 w 1721247"/>
              <a:gd name="connsiteY16" fmla="*/ 72628 h 822722"/>
              <a:gd name="connsiteX17" fmla="*/ 1626394 w 1721247"/>
              <a:gd name="connsiteY17" fmla="*/ 3572 h 822722"/>
              <a:gd name="connsiteX18" fmla="*/ 1652587 w 1721247"/>
              <a:gd name="connsiteY18" fmla="*/ 94060 h 822722"/>
              <a:gd name="connsiteX19" fmla="*/ 1652587 w 1721247"/>
              <a:gd name="connsiteY19" fmla="*/ 94060 h 822722"/>
              <a:gd name="connsiteX0" fmla="*/ 0 w 1960960"/>
              <a:gd name="connsiteY0" fmla="*/ 822722 h 822722"/>
              <a:gd name="connsiteX1" fmla="*/ 211931 w 1960960"/>
              <a:gd name="connsiteY1" fmla="*/ 732235 h 822722"/>
              <a:gd name="connsiteX2" fmla="*/ 314325 w 1960960"/>
              <a:gd name="connsiteY2" fmla="*/ 598885 h 822722"/>
              <a:gd name="connsiteX3" fmla="*/ 423862 w 1960960"/>
              <a:gd name="connsiteY3" fmla="*/ 663178 h 822722"/>
              <a:gd name="connsiteX4" fmla="*/ 592931 w 1960960"/>
              <a:gd name="connsiteY4" fmla="*/ 656035 h 822722"/>
              <a:gd name="connsiteX5" fmla="*/ 766762 w 1960960"/>
              <a:gd name="connsiteY5" fmla="*/ 589360 h 822722"/>
              <a:gd name="connsiteX6" fmla="*/ 885825 w 1960960"/>
              <a:gd name="connsiteY6" fmla="*/ 527447 h 822722"/>
              <a:gd name="connsiteX7" fmla="*/ 962025 w 1960960"/>
              <a:gd name="connsiteY7" fmla="*/ 470297 h 822722"/>
              <a:gd name="connsiteX8" fmla="*/ 1057275 w 1960960"/>
              <a:gd name="connsiteY8" fmla="*/ 558403 h 822722"/>
              <a:gd name="connsiteX9" fmla="*/ 1143000 w 1960960"/>
              <a:gd name="connsiteY9" fmla="*/ 603647 h 822722"/>
              <a:gd name="connsiteX10" fmla="*/ 1285875 w 1960960"/>
              <a:gd name="connsiteY10" fmla="*/ 646510 h 822722"/>
              <a:gd name="connsiteX11" fmla="*/ 1414462 w 1960960"/>
              <a:gd name="connsiteY11" fmla="*/ 629841 h 822722"/>
              <a:gd name="connsiteX12" fmla="*/ 1514475 w 1960960"/>
              <a:gd name="connsiteY12" fmla="*/ 586978 h 822722"/>
              <a:gd name="connsiteX13" fmla="*/ 1628775 w 1960960"/>
              <a:gd name="connsiteY13" fmla="*/ 486966 h 822722"/>
              <a:gd name="connsiteX14" fmla="*/ 1704975 w 1960960"/>
              <a:gd name="connsiteY14" fmla="*/ 467916 h 822722"/>
              <a:gd name="connsiteX15" fmla="*/ 1928813 w 1960960"/>
              <a:gd name="connsiteY15" fmla="*/ 408384 h 822722"/>
              <a:gd name="connsiteX16" fmla="*/ 1512094 w 1960960"/>
              <a:gd name="connsiteY16" fmla="*/ 72628 h 822722"/>
              <a:gd name="connsiteX17" fmla="*/ 1626394 w 1960960"/>
              <a:gd name="connsiteY17" fmla="*/ 3572 h 822722"/>
              <a:gd name="connsiteX18" fmla="*/ 1652587 w 1960960"/>
              <a:gd name="connsiteY18" fmla="*/ 94060 h 822722"/>
              <a:gd name="connsiteX19" fmla="*/ 1652587 w 1960960"/>
              <a:gd name="connsiteY19" fmla="*/ 94060 h 822722"/>
              <a:gd name="connsiteX0" fmla="*/ 0 w 2191147"/>
              <a:gd name="connsiteY0" fmla="*/ 856853 h 856853"/>
              <a:gd name="connsiteX1" fmla="*/ 211931 w 2191147"/>
              <a:gd name="connsiteY1" fmla="*/ 766366 h 856853"/>
              <a:gd name="connsiteX2" fmla="*/ 314325 w 2191147"/>
              <a:gd name="connsiteY2" fmla="*/ 633016 h 856853"/>
              <a:gd name="connsiteX3" fmla="*/ 423862 w 2191147"/>
              <a:gd name="connsiteY3" fmla="*/ 697309 h 856853"/>
              <a:gd name="connsiteX4" fmla="*/ 592931 w 2191147"/>
              <a:gd name="connsiteY4" fmla="*/ 690166 h 856853"/>
              <a:gd name="connsiteX5" fmla="*/ 766762 w 2191147"/>
              <a:gd name="connsiteY5" fmla="*/ 623491 h 856853"/>
              <a:gd name="connsiteX6" fmla="*/ 885825 w 2191147"/>
              <a:gd name="connsiteY6" fmla="*/ 561578 h 856853"/>
              <a:gd name="connsiteX7" fmla="*/ 962025 w 2191147"/>
              <a:gd name="connsiteY7" fmla="*/ 504428 h 856853"/>
              <a:gd name="connsiteX8" fmla="*/ 1057275 w 2191147"/>
              <a:gd name="connsiteY8" fmla="*/ 592534 h 856853"/>
              <a:gd name="connsiteX9" fmla="*/ 1143000 w 2191147"/>
              <a:gd name="connsiteY9" fmla="*/ 637778 h 856853"/>
              <a:gd name="connsiteX10" fmla="*/ 1285875 w 2191147"/>
              <a:gd name="connsiteY10" fmla="*/ 680641 h 856853"/>
              <a:gd name="connsiteX11" fmla="*/ 1414462 w 2191147"/>
              <a:gd name="connsiteY11" fmla="*/ 663972 h 856853"/>
              <a:gd name="connsiteX12" fmla="*/ 1514475 w 2191147"/>
              <a:gd name="connsiteY12" fmla="*/ 621109 h 856853"/>
              <a:gd name="connsiteX13" fmla="*/ 1628775 w 2191147"/>
              <a:gd name="connsiteY13" fmla="*/ 521097 h 856853"/>
              <a:gd name="connsiteX14" fmla="*/ 1704975 w 2191147"/>
              <a:gd name="connsiteY14" fmla="*/ 502047 h 856853"/>
              <a:gd name="connsiteX15" fmla="*/ 1928813 w 2191147"/>
              <a:gd name="connsiteY15" fmla="*/ 442515 h 856853"/>
              <a:gd name="connsiteX16" fmla="*/ 2140744 w 2191147"/>
              <a:gd name="connsiteY16" fmla="*/ 354409 h 856853"/>
              <a:gd name="connsiteX17" fmla="*/ 1626394 w 2191147"/>
              <a:gd name="connsiteY17" fmla="*/ 37703 h 856853"/>
              <a:gd name="connsiteX18" fmla="*/ 1652587 w 2191147"/>
              <a:gd name="connsiteY18" fmla="*/ 128191 h 856853"/>
              <a:gd name="connsiteX19" fmla="*/ 1652587 w 2191147"/>
              <a:gd name="connsiteY19" fmla="*/ 128191 h 856853"/>
              <a:gd name="connsiteX0" fmla="*/ 0 w 2428874"/>
              <a:gd name="connsiteY0" fmla="*/ 856853 h 856853"/>
              <a:gd name="connsiteX1" fmla="*/ 211931 w 2428874"/>
              <a:gd name="connsiteY1" fmla="*/ 766366 h 856853"/>
              <a:gd name="connsiteX2" fmla="*/ 314325 w 2428874"/>
              <a:gd name="connsiteY2" fmla="*/ 633016 h 856853"/>
              <a:gd name="connsiteX3" fmla="*/ 423862 w 2428874"/>
              <a:gd name="connsiteY3" fmla="*/ 697309 h 856853"/>
              <a:gd name="connsiteX4" fmla="*/ 592931 w 2428874"/>
              <a:gd name="connsiteY4" fmla="*/ 690166 h 856853"/>
              <a:gd name="connsiteX5" fmla="*/ 766762 w 2428874"/>
              <a:gd name="connsiteY5" fmla="*/ 623491 h 856853"/>
              <a:gd name="connsiteX6" fmla="*/ 885825 w 2428874"/>
              <a:gd name="connsiteY6" fmla="*/ 561578 h 856853"/>
              <a:gd name="connsiteX7" fmla="*/ 962025 w 2428874"/>
              <a:gd name="connsiteY7" fmla="*/ 504428 h 856853"/>
              <a:gd name="connsiteX8" fmla="*/ 1057275 w 2428874"/>
              <a:gd name="connsiteY8" fmla="*/ 592534 h 856853"/>
              <a:gd name="connsiteX9" fmla="*/ 1143000 w 2428874"/>
              <a:gd name="connsiteY9" fmla="*/ 637778 h 856853"/>
              <a:gd name="connsiteX10" fmla="*/ 1285875 w 2428874"/>
              <a:gd name="connsiteY10" fmla="*/ 680641 h 856853"/>
              <a:gd name="connsiteX11" fmla="*/ 1414462 w 2428874"/>
              <a:gd name="connsiteY11" fmla="*/ 663972 h 856853"/>
              <a:gd name="connsiteX12" fmla="*/ 1514475 w 2428874"/>
              <a:gd name="connsiteY12" fmla="*/ 621109 h 856853"/>
              <a:gd name="connsiteX13" fmla="*/ 1628775 w 2428874"/>
              <a:gd name="connsiteY13" fmla="*/ 521097 h 856853"/>
              <a:gd name="connsiteX14" fmla="*/ 1704975 w 2428874"/>
              <a:gd name="connsiteY14" fmla="*/ 502047 h 856853"/>
              <a:gd name="connsiteX15" fmla="*/ 1928813 w 2428874"/>
              <a:gd name="connsiteY15" fmla="*/ 442515 h 856853"/>
              <a:gd name="connsiteX16" fmla="*/ 2140744 w 2428874"/>
              <a:gd name="connsiteY16" fmla="*/ 354409 h 856853"/>
              <a:gd name="connsiteX17" fmla="*/ 1626394 w 2428874"/>
              <a:gd name="connsiteY17" fmla="*/ 37703 h 856853"/>
              <a:gd name="connsiteX18" fmla="*/ 1652587 w 2428874"/>
              <a:gd name="connsiteY18" fmla="*/ 128191 h 856853"/>
              <a:gd name="connsiteX19" fmla="*/ 2428874 w 2428874"/>
              <a:gd name="connsiteY19" fmla="*/ 30559 h 856853"/>
              <a:gd name="connsiteX0" fmla="*/ 0 w 2428874"/>
              <a:gd name="connsiteY0" fmla="*/ 826294 h 826294"/>
              <a:gd name="connsiteX1" fmla="*/ 211931 w 2428874"/>
              <a:gd name="connsiteY1" fmla="*/ 735807 h 826294"/>
              <a:gd name="connsiteX2" fmla="*/ 314325 w 2428874"/>
              <a:gd name="connsiteY2" fmla="*/ 602457 h 826294"/>
              <a:gd name="connsiteX3" fmla="*/ 423862 w 2428874"/>
              <a:gd name="connsiteY3" fmla="*/ 666750 h 826294"/>
              <a:gd name="connsiteX4" fmla="*/ 592931 w 2428874"/>
              <a:gd name="connsiteY4" fmla="*/ 659607 h 826294"/>
              <a:gd name="connsiteX5" fmla="*/ 766762 w 2428874"/>
              <a:gd name="connsiteY5" fmla="*/ 592932 h 826294"/>
              <a:gd name="connsiteX6" fmla="*/ 885825 w 2428874"/>
              <a:gd name="connsiteY6" fmla="*/ 531019 h 826294"/>
              <a:gd name="connsiteX7" fmla="*/ 962025 w 2428874"/>
              <a:gd name="connsiteY7" fmla="*/ 473869 h 826294"/>
              <a:gd name="connsiteX8" fmla="*/ 1057275 w 2428874"/>
              <a:gd name="connsiteY8" fmla="*/ 561975 h 826294"/>
              <a:gd name="connsiteX9" fmla="*/ 1143000 w 2428874"/>
              <a:gd name="connsiteY9" fmla="*/ 607219 h 826294"/>
              <a:gd name="connsiteX10" fmla="*/ 1285875 w 2428874"/>
              <a:gd name="connsiteY10" fmla="*/ 650082 h 826294"/>
              <a:gd name="connsiteX11" fmla="*/ 1414462 w 2428874"/>
              <a:gd name="connsiteY11" fmla="*/ 633413 h 826294"/>
              <a:gd name="connsiteX12" fmla="*/ 1514475 w 2428874"/>
              <a:gd name="connsiteY12" fmla="*/ 590550 h 826294"/>
              <a:gd name="connsiteX13" fmla="*/ 1628775 w 2428874"/>
              <a:gd name="connsiteY13" fmla="*/ 490538 h 826294"/>
              <a:gd name="connsiteX14" fmla="*/ 1704975 w 2428874"/>
              <a:gd name="connsiteY14" fmla="*/ 471488 h 826294"/>
              <a:gd name="connsiteX15" fmla="*/ 1928813 w 2428874"/>
              <a:gd name="connsiteY15" fmla="*/ 411956 h 826294"/>
              <a:gd name="connsiteX16" fmla="*/ 2140744 w 2428874"/>
              <a:gd name="connsiteY16" fmla="*/ 323850 h 826294"/>
              <a:gd name="connsiteX17" fmla="*/ 2255044 w 2428874"/>
              <a:gd name="connsiteY17" fmla="*/ 285750 h 826294"/>
              <a:gd name="connsiteX18" fmla="*/ 1652587 w 2428874"/>
              <a:gd name="connsiteY18" fmla="*/ 97632 h 826294"/>
              <a:gd name="connsiteX19" fmla="*/ 2428874 w 2428874"/>
              <a:gd name="connsiteY19" fmla="*/ 0 h 826294"/>
              <a:gd name="connsiteX0" fmla="*/ 0 w 2428874"/>
              <a:gd name="connsiteY0" fmla="*/ 826294 h 826294"/>
              <a:gd name="connsiteX1" fmla="*/ 211931 w 2428874"/>
              <a:gd name="connsiteY1" fmla="*/ 735807 h 826294"/>
              <a:gd name="connsiteX2" fmla="*/ 314325 w 2428874"/>
              <a:gd name="connsiteY2" fmla="*/ 602457 h 826294"/>
              <a:gd name="connsiteX3" fmla="*/ 423862 w 2428874"/>
              <a:gd name="connsiteY3" fmla="*/ 666750 h 826294"/>
              <a:gd name="connsiteX4" fmla="*/ 592931 w 2428874"/>
              <a:gd name="connsiteY4" fmla="*/ 659607 h 826294"/>
              <a:gd name="connsiteX5" fmla="*/ 766762 w 2428874"/>
              <a:gd name="connsiteY5" fmla="*/ 592932 h 826294"/>
              <a:gd name="connsiteX6" fmla="*/ 885825 w 2428874"/>
              <a:gd name="connsiteY6" fmla="*/ 531019 h 826294"/>
              <a:gd name="connsiteX7" fmla="*/ 962025 w 2428874"/>
              <a:gd name="connsiteY7" fmla="*/ 473869 h 826294"/>
              <a:gd name="connsiteX8" fmla="*/ 1057275 w 2428874"/>
              <a:gd name="connsiteY8" fmla="*/ 561975 h 826294"/>
              <a:gd name="connsiteX9" fmla="*/ 1143000 w 2428874"/>
              <a:gd name="connsiteY9" fmla="*/ 607219 h 826294"/>
              <a:gd name="connsiteX10" fmla="*/ 1285875 w 2428874"/>
              <a:gd name="connsiteY10" fmla="*/ 650082 h 826294"/>
              <a:gd name="connsiteX11" fmla="*/ 1414462 w 2428874"/>
              <a:gd name="connsiteY11" fmla="*/ 633413 h 826294"/>
              <a:gd name="connsiteX12" fmla="*/ 1514475 w 2428874"/>
              <a:gd name="connsiteY12" fmla="*/ 590550 h 826294"/>
              <a:gd name="connsiteX13" fmla="*/ 1628775 w 2428874"/>
              <a:gd name="connsiteY13" fmla="*/ 490538 h 826294"/>
              <a:gd name="connsiteX14" fmla="*/ 1704975 w 2428874"/>
              <a:gd name="connsiteY14" fmla="*/ 471488 h 826294"/>
              <a:gd name="connsiteX15" fmla="*/ 1928813 w 2428874"/>
              <a:gd name="connsiteY15" fmla="*/ 411956 h 826294"/>
              <a:gd name="connsiteX16" fmla="*/ 2140744 w 2428874"/>
              <a:gd name="connsiteY16" fmla="*/ 323850 h 826294"/>
              <a:gd name="connsiteX17" fmla="*/ 2255044 w 2428874"/>
              <a:gd name="connsiteY17" fmla="*/ 285750 h 826294"/>
              <a:gd name="connsiteX18" fmla="*/ 2364581 w 2428874"/>
              <a:gd name="connsiteY18" fmla="*/ 316707 h 826294"/>
              <a:gd name="connsiteX19" fmla="*/ 2428874 w 2428874"/>
              <a:gd name="connsiteY19" fmla="*/ 0 h 826294"/>
              <a:gd name="connsiteX0" fmla="*/ 0 w 2428874"/>
              <a:gd name="connsiteY0" fmla="*/ 826294 h 826294"/>
              <a:gd name="connsiteX1" fmla="*/ 211931 w 2428874"/>
              <a:gd name="connsiteY1" fmla="*/ 735807 h 826294"/>
              <a:gd name="connsiteX2" fmla="*/ 314325 w 2428874"/>
              <a:gd name="connsiteY2" fmla="*/ 602457 h 826294"/>
              <a:gd name="connsiteX3" fmla="*/ 423862 w 2428874"/>
              <a:gd name="connsiteY3" fmla="*/ 666750 h 826294"/>
              <a:gd name="connsiteX4" fmla="*/ 592931 w 2428874"/>
              <a:gd name="connsiteY4" fmla="*/ 659607 h 826294"/>
              <a:gd name="connsiteX5" fmla="*/ 766762 w 2428874"/>
              <a:gd name="connsiteY5" fmla="*/ 592932 h 826294"/>
              <a:gd name="connsiteX6" fmla="*/ 885825 w 2428874"/>
              <a:gd name="connsiteY6" fmla="*/ 531019 h 826294"/>
              <a:gd name="connsiteX7" fmla="*/ 962025 w 2428874"/>
              <a:gd name="connsiteY7" fmla="*/ 473869 h 826294"/>
              <a:gd name="connsiteX8" fmla="*/ 1057275 w 2428874"/>
              <a:gd name="connsiteY8" fmla="*/ 561975 h 826294"/>
              <a:gd name="connsiteX9" fmla="*/ 1143000 w 2428874"/>
              <a:gd name="connsiteY9" fmla="*/ 607219 h 826294"/>
              <a:gd name="connsiteX10" fmla="*/ 1285875 w 2428874"/>
              <a:gd name="connsiteY10" fmla="*/ 650082 h 826294"/>
              <a:gd name="connsiteX11" fmla="*/ 1414462 w 2428874"/>
              <a:gd name="connsiteY11" fmla="*/ 633413 h 826294"/>
              <a:gd name="connsiteX12" fmla="*/ 1514475 w 2428874"/>
              <a:gd name="connsiteY12" fmla="*/ 590550 h 826294"/>
              <a:gd name="connsiteX13" fmla="*/ 1628775 w 2428874"/>
              <a:gd name="connsiteY13" fmla="*/ 490538 h 826294"/>
              <a:gd name="connsiteX14" fmla="*/ 1704975 w 2428874"/>
              <a:gd name="connsiteY14" fmla="*/ 471488 h 826294"/>
              <a:gd name="connsiteX15" fmla="*/ 1924051 w 2428874"/>
              <a:gd name="connsiteY15" fmla="*/ 426243 h 826294"/>
              <a:gd name="connsiteX16" fmla="*/ 2140744 w 2428874"/>
              <a:gd name="connsiteY16" fmla="*/ 323850 h 826294"/>
              <a:gd name="connsiteX17" fmla="*/ 2255044 w 2428874"/>
              <a:gd name="connsiteY17" fmla="*/ 285750 h 826294"/>
              <a:gd name="connsiteX18" fmla="*/ 2364581 w 2428874"/>
              <a:gd name="connsiteY18" fmla="*/ 316707 h 826294"/>
              <a:gd name="connsiteX19" fmla="*/ 2428874 w 2428874"/>
              <a:gd name="connsiteY19" fmla="*/ 0 h 826294"/>
              <a:gd name="connsiteX0" fmla="*/ 0 w 2428874"/>
              <a:gd name="connsiteY0" fmla="*/ 826294 h 826294"/>
              <a:gd name="connsiteX1" fmla="*/ 211931 w 2428874"/>
              <a:gd name="connsiteY1" fmla="*/ 735807 h 826294"/>
              <a:gd name="connsiteX2" fmla="*/ 314325 w 2428874"/>
              <a:gd name="connsiteY2" fmla="*/ 602457 h 826294"/>
              <a:gd name="connsiteX3" fmla="*/ 423862 w 2428874"/>
              <a:gd name="connsiteY3" fmla="*/ 666750 h 826294"/>
              <a:gd name="connsiteX4" fmla="*/ 592931 w 2428874"/>
              <a:gd name="connsiteY4" fmla="*/ 659607 h 826294"/>
              <a:gd name="connsiteX5" fmla="*/ 766762 w 2428874"/>
              <a:gd name="connsiteY5" fmla="*/ 592932 h 826294"/>
              <a:gd name="connsiteX6" fmla="*/ 885825 w 2428874"/>
              <a:gd name="connsiteY6" fmla="*/ 531019 h 826294"/>
              <a:gd name="connsiteX7" fmla="*/ 962025 w 2428874"/>
              <a:gd name="connsiteY7" fmla="*/ 473869 h 826294"/>
              <a:gd name="connsiteX8" fmla="*/ 1057275 w 2428874"/>
              <a:gd name="connsiteY8" fmla="*/ 561975 h 826294"/>
              <a:gd name="connsiteX9" fmla="*/ 1143000 w 2428874"/>
              <a:gd name="connsiteY9" fmla="*/ 607219 h 826294"/>
              <a:gd name="connsiteX10" fmla="*/ 1285875 w 2428874"/>
              <a:gd name="connsiteY10" fmla="*/ 650082 h 826294"/>
              <a:gd name="connsiteX11" fmla="*/ 1414462 w 2428874"/>
              <a:gd name="connsiteY11" fmla="*/ 633413 h 826294"/>
              <a:gd name="connsiteX12" fmla="*/ 1514475 w 2428874"/>
              <a:gd name="connsiteY12" fmla="*/ 590550 h 826294"/>
              <a:gd name="connsiteX13" fmla="*/ 1628775 w 2428874"/>
              <a:gd name="connsiteY13" fmla="*/ 490538 h 826294"/>
              <a:gd name="connsiteX14" fmla="*/ 1704975 w 2428874"/>
              <a:gd name="connsiteY14" fmla="*/ 471488 h 826294"/>
              <a:gd name="connsiteX15" fmla="*/ 1924051 w 2428874"/>
              <a:gd name="connsiteY15" fmla="*/ 426243 h 826294"/>
              <a:gd name="connsiteX16" fmla="*/ 2021679 w 2428874"/>
              <a:gd name="connsiteY16" fmla="*/ 378619 h 826294"/>
              <a:gd name="connsiteX17" fmla="*/ 2140744 w 2428874"/>
              <a:gd name="connsiteY17" fmla="*/ 323850 h 826294"/>
              <a:gd name="connsiteX18" fmla="*/ 2255044 w 2428874"/>
              <a:gd name="connsiteY18" fmla="*/ 285750 h 826294"/>
              <a:gd name="connsiteX19" fmla="*/ 2364581 w 2428874"/>
              <a:gd name="connsiteY19" fmla="*/ 316707 h 826294"/>
              <a:gd name="connsiteX20" fmla="*/ 2428874 w 2428874"/>
              <a:gd name="connsiteY20" fmla="*/ 0 h 826294"/>
              <a:gd name="connsiteX0" fmla="*/ 0 w 2428874"/>
              <a:gd name="connsiteY0" fmla="*/ 826294 h 826294"/>
              <a:gd name="connsiteX1" fmla="*/ 211931 w 2428874"/>
              <a:gd name="connsiteY1" fmla="*/ 735807 h 826294"/>
              <a:gd name="connsiteX2" fmla="*/ 314325 w 2428874"/>
              <a:gd name="connsiteY2" fmla="*/ 602457 h 826294"/>
              <a:gd name="connsiteX3" fmla="*/ 423862 w 2428874"/>
              <a:gd name="connsiteY3" fmla="*/ 666750 h 826294"/>
              <a:gd name="connsiteX4" fmla="*/ 592931 w 2428874"/>
              <a:gd name="connsiteY4" fmla="*/ 659607 h 826294"/>
              <a:gd name="connsiteX5" fmla="*/ 766762 w 2428874"/>
              <a:gd name="connsiteY5" fmla="*/ 592932 h 826294"/>
              <a:gd name="connsiteX6" fmla="*/ 885825 w 2428874"/>
              <a:gd name="connsiteY6" fmla="*/ 531019 h 826294"/>
              <a:gd name="connsiteX7" fmla="*/ 962025 w 2428874"/>
              <a:gd name="connsiteY7" fmla="*/ 473869 h 826294"/>
              <a:gd name="connsiteX8" fmla="*/ 1057275 w 2428874"/>
              <a:gd name="connsiteY8" fmla="*/ 561975 h 826294"/>
              <a:gd name="connsiteX9" fmla="*/ 1143000 w 2428874"/>
              <a:gd name="connsiteY9" fmla="*/ 607219 h 826294"/>
              <a:gd name="connsiteX10" fmla="*/ 1285875 w 2428874"/>
              <a:gd name="connsiteY10" fmla="*/ 650082 h 826294"/>
              <a:gd name="connsiteX11" fmla="*/ 1414462 w 2428874"/>
              <a:gd name="connsiteY11" fmla="*/ 633413 h 826294"/>
              <a:gd name="connsiteX12" fmla="*/ 1514475 w 2428874"/>
              <a:gd name="connsiteY12" fmla="*/ 590550 h 826294"/>
              <a:gd name="connsiteX13" fmla="*/ 1628775 w 2428874"/>
              <a:gd name="connsiteY13" fmla="*/ 490538 h 826294"/>
              <a:gd name="connsiteX14" fmla="*/ 1704975 w 2428874"/>
              <a:gd name="connsiteY14" fmla="*/ 471488 h 826294"/>
              <a:gd name="connsiteX15" fmla="*/ 1924051 w 2428874"/>
              <a:gd name="connsiteY15" fmla="*/ 426243 h 826294"/>
              <a:gd name="connsiteX16" fmla="*/ 2021679 w 2428874"/>
              <a:gd name="connsiteY16" fmla="*/ 366713 h 826294"/>
              <a:gd name="connsiteX17" fmla="*/ 2140744 w 2428874"/>
              <a:gd name="connsiteY17" fmla="*/ 323850 h 826294"/>
              <a:gd name="connsiteX18" fmla="*/ 2255044 w 2428874"/>
              <a:gd name="connsiteY18" fmla="*/ 285750 h 826294"/>
              <a:gd name="connsiteX19" fmla="*/ 2364581 w 2428874"/>
              <a:gd name="connsiteY19" fmla="*/ 316707 h 826294"/>
              <a:gd name="connsiteX20" fmla="*/ 2428874 w 2428874"/>
              <a:gd name="connsiteY20" fmla="*/ 0 h 826294"/>
              <a:gd name="connsiteX0" fmla="*/ 0 w 2428874"/>
              <a:gd name="connsiteY0" fmla="*/ 826294 h 826294"/>
              <a:gd name="connsiteX1" fmla="*/ 211931 w 2428874"/>
              <a:gd name="connsiteY1" fmla="*/ 735807 h 826294"/>
              <a:gd name="connsiteX2" fmla="*/ 314325 w 2428874"/>
              <a:gd name="connsiteY2" fmla="*/ 602457 h 826294"/>
              <a:gd name="connsiteX3" fmla="*/ 423862 w 2428874"/>
              <a:gd name="connsiteY3" fmla="*/ 666750 h 826294"/>
              <a:gd name="connsiteX4" fmla="*/ 592931 w 2428874"/>
              <a:gd name="connsiteY4" fmla="*/ 659607 h 826294"/>
              <a:gd name="connsiteX5" fmla="*/ 766762 w 2428874"/>
              <a:gd name="connsiteY5" fmla="*/ 592932 h 826294"/>
              <a:gd name="connsiteX6" fmla="*/ 885825 w 2428874"/>
              <a:gd name="connsiteY6" fmla="*/ 531019 h 826294"/>
              <a:gd name="connsiteX7" fmla="*/ 962025 w 2428874"/>
              <a:gd name="connsiteY7" fmla="*/ 473869 h 826294"/>
              <a:gd name="connsiteX8" fmla="*/ 1057275 w 2428874"/>
              <a:gd name="connsiteY8" fmla="*/ 561975 h 826294"/>
              <a:gd name="connsiteX9" fmla="*/ 1143000 w 2428874"/>
              <a:gd name="connsiteY9" fmla="*/ 607219 h 826294"/>
              <a:gd name="connsiteX10" fmla="*/ 1285875 w 2428874"/>
              <a:gd name="connsiteY10" fmla="*/ 650082 h 826294"/>
              <a:gd name="connsiteX11" fmla="*/ 1414462 w 2428874"/>
              <a:gd name="connsiteY11" fmla="*/ 633413 h 826294"/>
              <a:gd name="connsiteX12" fmla="*/ 1514475 w 2428874"/>
              <a:gd name="connsiteY12" fmla="*/ 590550 h 826294"/>
              <a:gd name="connsiteX13" fmla="*/ 1628775 w 2428874"/>
              <a:gd name="connsiteY13" fmla="*/ 490538 h 826294"/>
              <a:gd name="connsiteX14" fmla="*/ 1704975 w 2428874"/>
              <a:gd name="connsiteY14" fmla="*/ 471488 h 826294"/>
              <a:gd name="connsiteX15" fmla="*/ 1924051 w 2428874"/>
              <a:gd name="connsiteY15" fmla="*/ 426243 h 826294"/>
              <a:gd name="connsiteX16" fmla="*/ 2021679 w 2428874"/>
              <a:gd name="connsiteY16" fmla="*/ 366713 h 826294"/>
              <a:gd name="connsiteX17" fmla="*/ 2140744 w 2428874"/>
              <a:gd name="connsiteY17" fmla="*/ 323850 h 826294"/>
              <a:gd name="connsiteX18" fmla="*/ 2255044 w 2428874"/>
              <a:gd name="connsiteY18" fmla="*/ 285750 h 826294"/>
              <a:gd name="connsiteX19" fmla="*/ 2364581 w 2428874"/>
              <a:gd name="connsiteY19" fmla="*/ 316707 h 826294"/>
              <a:gd name="connsiteX20" fmla="*/ 2307429 w 2428874"/>
              <a:gd name="connsiteY20" fmla="*/ 73819 h 826294"/>
              <a:gd name="connsiteX21" fmla="*/ 2428874 w 2428874"/>
              <a:gd name="connsiteY21" fmla="*/ 0 h 826294"/>
              <a:gd name="connsiteX0" fmla="*/ 0 w 2530076"/>
              <a:gd name="connsiteY0" fmla="*/ 826294 h 826294"/>
              <a:gd name="connsiteX1" fmla="*/ 211931 w 2530076"/>
              <a:gd name="connsiteY1" fmla="*/ 735807 h 826294"/>
              <a:gd name="connsiteX2" fmla="*/ 314325 w 2530076"/>
              <a:gd name="connsiteY2" fmla="*/ 602457 h 826294"/>
              <a:gd name="connsiteX3" fmla="*/ 423862 w 2530076"/>
              <a:gd name="connsiteY3" fmla="*/ 666750 h 826294"/>
              <a:gd name="connsiteX4" fmla="*/ 592931 w 2530076"/>
              <a:gd name="connsiteY4" fmla="*/ 659607 h 826294"/>
              <a:gd name="connsiteX5" fmla="*/ 766762 w 2530076"/>
              <a:gd name="connsiteY5" fmla="*/ 592932 h 826294"/>
              <a:gd name="connsiteX6" fmla="*/ 885825 w 2530076"/>
              <a:gd name="connsiteY6" fmla="*/ 531019 h 826294"/>
              <a:gd name="connsiteX7" fmla="*/ 962025 w 2530076"/>
              <a:gd name="connsiteY7" fmla="*/ 473869 h 826294"/>
              <a:gd name="connsiteX8" fmla="*/ 1057275 w 2530076"/>
              <a:gd name="connsiteY8" fmla="*/ 561975 h 826294"/>
              <a:gd name="connsiteX9" fmla="*/ 1143000 w 2530076"/>
              <a:gd name="connsiteY9" fmla="*/ 607219 h 826294"/>
              <a:gd name="connsiteX10" fmla="*/ 1285875 w 2530076"/>
              <a:gd name="connsiteY10" fmla="*/ 650082 h 826294"/>
              <a:gd name="connsiteX11" fmla="*/ 1414462 w 2530076"/>
              <a:gd name="connsiteY11" fmla="*/ 633413 h 826294"/>
              <a:gd name="connsiteX12" fmla="*/ 1514475 w 2530076"/>
              <a:gd name="connsiteY12" fmla="*/ 590550 h 826294"/>
              <a:gd name="connsiteX13" fmla="*/ 1628775 w 2530076"/>
              <a:gd name="connsiteY13" fmla="*/ 490538 h 826294"/>
              <a:gd name="connsiteX14" fmla="*/ 1704975 w 2530076"/>
              <a:gd name="connsiteY14" fmla="*/ 471488 h 826294"/>
              <a:gd name="connsiteX15" fmla="*/ 1924051 w 2530076"/>
              <a:gd name="connsiteY15" fmla="*/ 426243 h 826294"/>
              <a:gd name="connsiteX16" fmla="*/ 2021679 w 2530076"/>
              <a:gd name="connsiteY16" fmla="*/ 366713 h 826294"/>
              <a:gd name="connsiteX17" fmla="*/ 2140744 w 2530076"/>
              <a:gd name="connsiteY17" fmla="*/ 323850 h 826294"/>
              <a:gd name="connsiteX18" fmla="*/ 2255044 w 2530076"/>
              <a:gd name="connsiteY18" fmla="*/ 285750 h 826294"/>
              <a:gd name="connsiteX19" fmla="*/ 2364581 w 2530076"/>
              <a:gd name="connsiteY19" fmla="*/ 316707 h 826294"/>
              <a:gd name="connsiteX20" fmla="*/ 2519360 w 2530076"/>
              <a:gd name="connsiteY20" fmla="*/ 266700 h 826294"/>
              <a:gd name="connsiteX21" fmla="*/ 2428874 w 2530076"/>
              <a:gd name="connsiteY21" fmla="*/ 0 h 826294"/>
              <a:gd name="connsiteX0" fmla="*/ 0 w 2535631"/>
              <a:gd name="connsiteY0" fmla="*/ 826294 h 826294"/>
              <a:gd name="connsiteX1" fmla="*/ 211931 w 2535631"/>
              <a:gd name="connsiteY1" fmla="*/ 735807 h 826294"/>
              <a:gd name="connsiteX2" fmla="*/ 314325 w 2535631"/>
              <a:gd name="connsiteY2" fmla="*/ 602457 h 826294"/>
              <a:gd name="connsiteX3" fmla="*/ 423862 w 2535631"/>
              <a:gd name="connsiteY3" fmla="*/ 666750 h 826294"/>
              <a:gd name="connsiteX4" fmla="*/ 592931 w 2535631"/>
              <a:gd name="connsiteY4" fmla="*/ 659607 h 826294"/>
              <a:gd name="connsiteX5" fmla="*/ 766762 w 2535631"/>
              <a:gd name="connsiteY5" fmla="*/ 592932 h 826294"/>
              <a:gd name="connsiteX6" fmla="*/ 885825 w 2535631"/>
              <a:gd name="connsiteY6" fmla="*/ 531019 h 826294"/>
              <a:gd name="connsiteX7" fmla="*/ 962025 w 2535631"/>
              <a:gd name="connsiteY7" fmla="*/ 473869 h 826294"/>
              <a:gd name="connsiteX8" fmla="*/ 1057275 w 2535631"/>
              <a:gd name="connsiteY8" fmla="*/ 561975 h 826294"/>
              <a:gd name="connsiteX9" fmla="*/ 1143000 w 2535631"/>
              <a:gd name="connsiteY9" fmla="*/ 607219 h 826294"/>
              <a:gd name="connsiteX10" fmla="*/ 1285875 w 2535631"/>
              <a:gd name="connsiteY10" fmla="*/ 650082 h 826294"/>
              <a:gd name="connsiteX11" fmla="*/ 1414462 w 2535631"/>
              <a:gd name="connsiteY11" fmla="*/ 633413 h 826294"/>
              <a:gd name="connsiteX12" fmla="*/ 1514475 w 2535631"/>
              <a:gd name="connsiteY12" fmla="*/ 590550 h 826294"/>
              <a:gd name="connsiteX13" fmla="*/ 1628775 w 2535631"/>
              <a:gd name="connsiteY13" fmla="*/ 490538 h 826294"/>
              <a:gd name="connsiteX14" fmla="*/ 1704975 w 2535631"/>
              <a:gd name="connsiteY14" fmla="*/ 471488 h 826294"/>
              <a:gd name="connsiteX15" fmla="*/ 1924051 w 2535631"/>
              <a:gd name="connsiteY15" fmla="*/ 426243 h 826294"/>
              <a:gd name="connsiteX16" fmla="*/ 2021679 w 2535631"/>
              <a:gd name="connsiteY16" fmla="*/ 366713 h 826294"/>
              <a:gd name="connsiteX17" fmla="*/ 2140744 w 2535631"/>
              <a:gd name="connsiteY17" fmla="*/ 323850 h 826294"/>
              <a:gd name="connsiteX18" fmla="*/ 2255044 w 2535631"/>
              <a:gd name="connsiteY18" fmla="*/ 285750 h 826294"/>
              <a:gd name="connsiteX19" fmla="*/ 2364581 w 2535631"/>
              <a:gd name="connsiteY19" fmla="*/ 316707 h 826294"/>
              <a:gd name="connsiteX20" fmla="*/ 2519360 w 2535631"/>
              <a:gd name="connsiteY20" fmla="*/ 266700 h 826294"/>
              <a:gd name="connsiteX21" fmla="*/ 2462210 w 2535631"/>
              <a:gd name="connsiteY21" fmla="*/ 100013 h 826294"/>
              <a:gd name="connsiteX22" fmla="*/ 2428874 w 2535631"/>
              <a:gd name="connsiteY22" fmla="*/ 0 h 826294"/>
              <a:gd name="connsiteX0" fmla="*/ 0 w 2541981"/>
              <a:gd name="connsiteY0" fmla="*/ 826294 h 826294"/>
              <a:gd name="connsiteX1" fmla="*/ 211931 w 2541981"/>
              <a:gd name="connsiteY1" fmla="*/ 735807 h 826294"/>
              <a:gd name="connsiteX2" fmla="*/ 314325 w 2541981"/>
              <a:gd name="connsiteY2" fmla="*/ 602457 h 826294"/>
              <a:gd name="connsiteX3" fmla="*/ 423862 w 2541981"/>
              <a:gd name="connsiteY3" fmla="*/ 666750 h 826294"/>
              <a:gd name="connsiteX4" fmla="*/ 592931 w 2541981"/>
              <a:gd name="connsiteY4" fmla="*/ 659607 h 826294"/>
              <a:gd name="connsiteX5" fmla="*/ 766762 w 2541981"/>
              <a:gd name="connsiteY5" fmla="*/ 592932 h 826294"/>
              <a:gd name="connsiteX6" fmla="*/ 885825 w 2541981"/>
              <a:gd name="connsiteY6" fmla="*/ 531019 h 826294"/>
              <a:gd name="connsiteX7" fmla="*/ 962025 w 2541981"/>
              <a:gd name="connsiteY7" fmla="*/ 473869 h 826294"/>
              <a:gd name="connsiteX8" fmla="*/ 1057275 w 2541981"/>
              <a:gd name="connsiteY8" fmla="*/ 561975 h 826294"/>
              <a:gd name="connsiteX9" fmla="*/ 1143000 w 2541981"/>
              <a:gd name="connsiteY9" fmla="*/ 607219 h 826294"/>
              <a:gd name="connsiteX10" fmla="*/ 1285875 w 2541981"/>
              <a:gd name="connsiteY10" fmla="*/ 650082 h 826294"/>
              <a:gd name="connsiteX11" fmla="*/ 1414462 w 2541981"/>
              <a:gd name="connsiteY11" fmla="*/ 633413 h 826294"/>
              <a:gd name="connsiteX12" fmla="*/ 1514475 w 2541981"/>
              <a:gd name="connsiteY12" fmla="*/ 590550 h 826294"/>
              <a:gd name="connsiteX13" fmla="*/ 1628775 w 2541981"/>
              <a:gd name="connsiteY13" fmla="*/ 490538 h 826294"/>
              <a:gd name="connsiteX14" fmla="*/ 1704975 w 2541981"/>
              <a:gd name="connsiteY14" fmla="*/ 471488 h 826294"/>
              <a:gd name="connsiteX15" fmla="*/ 1924051 w 2541981"/>
              <a:gd name="connsiteY15" fmla="*/ 426243 h 826294"/>
              <a:gd name="connsiteX16" fmla="*/ 2021679 w 2541981"/>
              <a:gd name="connsiteY16" fmla="*/ 366713 h 826294"/>
              <a:gd name="connsiteX17" fmla="*/ 2140744 w 2541981"/>
              <a:gd name="connsiteY17" fmla="*/ 323850 h 826294"/>
              <a:gd name="connsiteX18" fmla="*/ 2255044 w 2541981"/>
              <a:gd name="connsiteY18" fmla="*/ 285750 h 826294"/>
              <a:gd name="connsiteX19" fmla="*/ 2364581 w 2541981"/>
              <a:gd name="connsiteY19" fmla="*/ 316707 h 826294"/>
              <a:gd name="connsiteX20" fmla="*/ 2519360 w 2541981"/>
              <a:gd name="connsiteY20" fmla="*/ 266700 h 826294"/>
              <a:gd name="connsiteX21" fmla="*/ 2500310 w 2541981"/>
              <a:gd name="connsiteY21" fmla="*/ 169069 h 826294"/>
              <a:gd name="connsiteX22" fmla="*/ 2462210 w 2541981"/>
              <a:gd name="connsiteY22" fmla="*/ 100013 h 826294"/>
              <a:gd name="connsiteX23" fmla="*/ 2428874 w 2541981"/>
              <a:gd name="connsiteY23" fmla="*/ 0 h 826294"/>
              <a:gd name="connsiteX0" fmla="*/ 0 w 2790822"/>
              <a:gd name="connsiteY0" fmla="*/ 826294 h 826294"/>
              <a:gd name="connsiteX1" fmla="*/ 211931 w 2790822"/>
              <a:gd name="connsiteY1" fmla="*/ 735807 h 826294"/>
              <a:gd name="connsiteX2" fmla="*/ 314325 w 2790822"/>
              <a:gd name="connsiteY2" fmla="*/ 602457 h 826294"/>
              <a:gd name="connsiteX3" fmla="*/ 423862 w 2790822"/>
              <a:gd name="connsiteY3" fmla="*/ 666750 h 826294"/>
              <a:gd name="connsiteX4" fmla="*/ 592931 w 2790822"/>
              <a:gd name="connsiteY4" fmla="*/ 659607 h 826294"/>
              <a:gd name="connsiteX5" fmla="*/ 766762 w 2790822"/>
              <a:gd name="connsiteY5" fmla="*/ 592932 h 826294"/>
              <a:gd name="connsiteX6" fmla="*/ 885825 w 2790822"/>
              <a:gd name="connsiteY6" fmla="*/ 531019 h 826294"/>
              <a:gd name="connsiteX7" fmla="*/ 962025 w 2790822"/>
              <a:gd name="connsiteY7" fmla="*/ 473869 h 826294"/>
              <a:gd name="connsiteX8" fmla="*/ 1057275 w 2790822"/>
              <a:gd name="connsiteY8" fmla="*/ 561975 h 826294"/>
              <a:gd name="connsiteX9" fmla="*/ 1143000 w 2790822"/>
              <a:gd name="connsiteY9" fmla="*/ 607219 h 826294"/>
              <a:gd name="connsiteX10" fmla="*/ 1285875 w 2790822"/>
              <a:gd name="connsiteY10" fmla="*/ 650082 h 826294"/>
              <a:gd name="connsiteX11" fmla="*/ 1414462 w 2790822"/>
              <a:gd name="connsiteY11" fmla="*/ 633413 h 826294"/>
              <a:gd name="connsiteX12" fmla="*/ 1514475 w 2790822"/>
              <a:gd name="connsiteY12" fmla="*/ 590550 h 826294"/>
              <a:gd name="connsiteX13" fmla="*/ 1628775 w 2790822"/>
              <a:gd name="connsiteY13" fmla="*/ 490538 h 826294"/>
              <a:gd name="connsiteX14" fmla="*/ 1704975 w 2790822"/>
              <a:gd name="connsiteY14" fmla="*/ 471488 h 826294"/>
              <a:gd name="connsiteX15" fmla="*/ 1924051 w 2790822"/>
              <a:gd name="connsiteY15" fmla="*/ 426243 h 826294"/>
              <a:gd name="connsiteX16" fmla="*/ 2021679 w 2790822"/>
              <a:gd name="connsiteY16" fmla="*/ 366713 h 826294"/>
              <a:gd name="connsiteX17" fmla="*/ 2140744 w 2790822"/>
              <a:gd name="connsiteY17" fmla="*/ 323850 h 826294"/>
              <a:gd name="connsiteX18" fmla="*/ 2255044 w 2790822"/>
              <a:gd name="connsiteY18" fmla="*/ 285750 h 826294"/>
              <a:gd name="connsiteX19" fmla="*/ 2364581 w 2790822"/>
              <a:gd name="connsiteY19" fmla="*/ 316707 h 826294"/>
              <a:gd name="connsiteX20" fmla="*/ 2519360 w 2790822"/>
              <a:gd name="connsiteY20" fmla="*/ 266700 h 826294"/>
              <a:gd name="connsiteX21" fmla="*/ 2781297 w 2790822"/>
              <a:gd name="connsiteY21" fmla="*/ 54769 h 826294"/>
              <a:gd name="connsiteX22" fmla="*/ 2462210 w 2790822"/>
              <a:gd name="connsiteY22" fmla="*/ 100013 h 826294"/>
              <a:gd name="connsiteX23" fmla="*/ 2428874 w 2790822"/>
              <a:gd name="connsiteY23" fmla="*/ 0 h 826294"/>
              <a:gd name="connsiteX0" fmla="*/ 0 w 2968622"/>
              <a:gd name="connsiteY0" fmla="*/ 826294 h 826294"/>
              <a:gd name="connsiteX1" fmla="*/ 211931 w 2968622"/>
              <a:gd name="connsiteY1" fmla="*/ 735807 h 826294"/>
              <a:gd name="connsiteX2" fmla="*/ 314325 w 2968622"/>
              <a:gd name="connsiteY2" fmla="*/ 602457 h 826294"/>
              <a:gd name="connsiteX3" fmla="*/ 423862 w 2968622"/>
              <a:gd name="connsiteY3" fmla="*/ 666750 h 826294"/>
              <a:gd name="connsiteX4" fmla="*/ 592931 w 2968622"/>
              <a:gd name="connsiteY4" fmla="*/ 659607 h 826294"/>
              <a:gd name="connsiteX5" fmla="*/ 766762 w 2968622"/>
              <a:gd name="connsiteY5" fmla="*/ 592932 h 826294"/>
              <a:gd name="connsiteX6" fmla="*/ 885825 w 2968622"/>
              <a:gd name="connsiteY6" fmla="*/ 531019 h 826294"/>
              <a:gd name="connsiteX7" fmla="*/ 962025 w 2968622"/>
              <a:gd name="connsiteY7" fmla="*/ 473869 h 826294"/>
              <a:gd name="connsiteX8" fmla="*/ 1057275 w 2968622"/>
              <a:gd name="connsiteY8" fmla="*/ 561975 h 826294"/>
              <a:gd name="connsiteX9" fmla="*/ 1143000 w 2968622"/>
              <a:gd name="connsiteY9" fmla="*/ 607219 h 826294"/>
              <a:gd name="connsiteX10" fmla="*/ 1285875 w 2968622"/>
              <a:gd name="connsiteY10" fmla="*/ 650082 h 826294"/>
              <a:gd name="connsiteX11" fmla="*/ 1414462 w 2968622"/>
              <a:gd name="connsiteY11" fmla="*/ 633413 h 826294"/>
              <a:gd name="connsiteX12" fmla="*/ 1514475 w 2968622"/>
              <a:gd name="connsiteY12" fmla="*/ 590550 h 826294"/>
              <a:gd name="connsiteX13" fmla="*/ 1628775 w 2968622"/>
              <a:gd name="connsiteY13" fmla="*/ 490538 h 826294"/>
              <a:gd name="connsiteX14" fmla="*/ 1704975 w 2968622"/>
              <a:gd name="connsiteY14" fmla="*/ 471488 h 826294"/>
              <a:gd name="connsiteX15" fmla="*/ 1924051 w 2968622"/>
              <a:gd name="connsiteY15" fmla="*/ 426243 h 826294"/>
              <a:gd name="connsiteX16" fmla="*/ 2021679 w 2968622"/>
              <a:gd name="connsiteY16" fmla="*/ 366713 h 826294"/>
              <a:gd name="connsiteX17" fmla="*/ 2140744 w 2968622"/>
              <a:gd name="connsiteY17" fmla="*/ 323850 h 826294"/>
              <a:gd name="connsiteX18" fmla="*/ 2255044 w 2968622"/>
              <a:gd name="connsiteY18" fmla="*/ 285750 h 826294"/>
              <a:gd name="connsiteX19" fmla="*/ 2364581 w 2968622"/>
              <a:gd name="connsiteY19" fmla="*/ 316707 h 826294"/>
              <a:gd name="connsiteX20" fmla="*/ 2519360 w 2968622"/>
              <a:gd name="connsiteY20" fmla="*/ 266700 h 826294"/>
              <a:gd name="connsiteX21" fmla="*/ 2781297 w 2968622"/>
              <a:gd name="connsiteY21" fmla="*/ 54769 h 826294"/>
              <a:gd name="connsiteX22" fmla="*/ 2909885 w 2968622"/>
              <a:gd name="connsiteY22" fmla="*/ 57150 h 826294"/>
              <a:gd name="connsiteX23" fmla="*/ 2428874 w 2968622"/>
              <a:gd name="connsiteY23" fmla="*/ 0 h 826294"/>
              <a:gd name="connsiteX0" fmla="*/ 0 w 3132136"/>
              <a:gd name="connsiteY0" fmla="*/ 1157288 h 1157288"/>
              <a:gd name="connsiteX1" fmla="*/ 211931 w 3132136"/>
              <a:gd name="connsiteY1" fmla="*/ 1066801 h 1157288"/>
              <a:gd name="connsiteX2" fmla="*/ 314325 w 3132136"/>
              <a:gd name="connsiteY2" fmla="*/ 933451 h 1157288"/>
              <a:gd name="connsiteX3" fmla="*/ 423862 w 3132136"/>
              <a:gd name="connsiteY3" fmla="*/ 997744 h 1157288"/>
              <a:gd name="connsiteX4" fmla="*/ 592931 w 3132136"/>
              <a:gd name="connsiteY4" fmla="*/ 990601 h 1157288"/>
              <a:gd name="connsiteX5" fmla="*/ 766762 w 3132136"/>
              <a:gd name="connsiteY5" fmla="*/ 923926 h 1157288"/>
              <a:gd name="connsiteX6" fmla="*/ 885825 w 3132136"/>
              <a:gd name="connsiteY6" fmla="*/ 862013 h 1157288"/>
              <a:gd name="connsiteX7" fmla="*/ 962025 w 3132136"/>
              <a:gd name="connsiteY7" fmla="*/ 804863 h 1157288"/>
              <a:gd name="connsiteX8" fmla="*/ 1057275 w 3132136"/>
              <a:gd name="connsiteY8" fmla="*/ 892969 h 1157288"/>
              <a:gd name="connsiteX9" fmla="*/ 1143000 w 3132136"/>
              <a:gd name="connsiteY9" fmla="*/ 938213 h 1157288"/>
              <a:gd name="connsiteX10" fmla="*/ 1285875 w 3132136"/>
              <a:gd name="connsiteY10" fmla="*/ 981076 h 1157288"/>
              <a:gd name="connsiteX11" fmla="*/ 1414462 w 3132136"/>
              <a:gd name="connsiteY11" fmla="*/ 964407 h 1157288"/>
              <a:gd name="connsiteX12" fmla="*/ 1514475 w 3132136"/>
              <a:gd name="connsiteY12" fmla="*/ 921544 h 1157288"/>
              <a:gd name="connsiteX13" fmla="*/ 1628775 w 3132136"/>
              <a:gd name="connsiteY13" fmla="*/ 821532 h 1157288"/>
              <a:gd name="connsiteX14" fmla="*/ 1704975 w 3132136"/>
              <a:gd name="connsiteY14" fmla="*/ 802482 h 1157288"/>
              <a:gd name="connsiteX15" fmla="*/ 1924051 w 3132136"/>
              <a:gd name="connsiteY15" fmla="*/ 757237 h 1157288"/>
              <a:gd name="connsiteX16" fmla="*/ 2021679 w 3132136"/>
              <a:gd name="connsiteY16" fmla="*/ 697707 h 1157288"/>
              <a:gd name="connsiteX17" fmla="*/ 2140744 w 3132136"/>
              <a:gd name="connsiteY17" fmla="*/ 654844 h 1157288"/>
              <a:gd name="connsiteX18" fmla="*/ 2255044 w 3132136"/>
              <a:gd name="connsiteY18" fmla="*/ 616744 h 1157288"/>
              <a:gd name="connsiteX19" fmla="*/ 2364581 w 3132136"/>
              <a:gd name="connsiteY19" fmla="*/ 647701 h 1157288"/>
              <a:gd name="connsiteX20" fmla="*/ 2519360 w 3132136"/>
              <a:gd name="connsiteY20" fmla="*/ 597694 h 1157288"/>
              <a:gd name="connsiteX21" fmla="*/ 2781297 w 3132136"/>
              <a:gd name="connsiteY21" fmla="*/ 385763 h 1157288"/>
              <a:gd name="connsiteX22" fmla="*/ 2909885 w 3132136"/>
              <a:gd name="connsiteY22" fmla="*/ 388144 h 1157288"/>
              <a:gd name="connsiteX23" fmla="*/ 3126580 w 3132136"/>
              <a:gd name="connsiteY23" fmla="*/ 0 h 1157288"/>
              <a:gd name="connsiteX0" fmla="*/ 0 w 3126580"/>
              <a:gd name="connsiteY0" fmla="*/ 1157288 h 1157288"/>
              <a:gd name="connsiteX1" fmla="*/ 211931 w 3126580"/>
              <a:gd name="connsiteY1" fmla="*/ 1066801 h 1157288"/>
              <a:gd name="connsiteX2" fmla="*/ 314325 w 3126580"/>
              <a:gd name="connsiteY2" fmla="*/ 933451 h 1157288"/>
              <a:gd name="connsiteX3" fmla="*/ 423862 w 3126580"/>
              <a:gd name="connsiteY3" fmla="*/ 997744 h 1157288"/>
              <a:gd name="connsiteX4" fmla="*/ 592931 w 3126580"/>
              <a:gd name="connsiteY4" fmla="*/ 990601 h 1157288"/>
              <a:gd name="connsiteX5" fmla="*/ 766762 w 3126580"/>
              <a:gd name="connsiteY5" fmla="*/ 923926 h 1157288"/>
              <a:gd name="connsiteX6" fmla="*/ 885825 w 3126580"/>
              <a:gd name="connsiteY6" fmla="*/ 862013 h 1157288"/>
              <a:gd name="connsiteX7" fmla="*/ 962025 w 3126580"/>
              <a:gd name="connsiteY7" fmla="*/ 804863 h 1157288"/>
              <a:gd name="connsiteX8" fmla="*/ 1057275 w 3126580"/>
              <a:gd name="connsiteY8" fmla="*/ 892969 h 1157288"/>
              <a:gd name="connsiteX9" fmla="*/ 1143000 w 3126580"/>
              <a:gd name="connsiteY9" fmla="*/ 938213 h 1157288"/>
              <a:gd name="connsiteX10" fmla="*/ 1285875 w 3126580"/>
              <a:gd name="connsiteY10" fmla="*/ 981076 h 1157288"/>
              <a:gd name="connsiteX11" fmla="*/ 1414462 w 3126580"/>
              <a:gd name="connsiteY11" fmla="*/ 964407 h 1157288"/>
              <a:gd name="connsiteX12" fmla="*/ 1514475 w 3126580"/>
              <a:gd name="connsiteY12" fmla="*/ 921544 h 1157288"/>
              <a:gd name="connsiteX13" fmla="*/ 1628775 w 3126580"/>
              <a:gd name="connsiteY13" fmla="*/ 821532 h 1157288"/>
              <a:gd name="connsiteX14" fmla="*/ 1704975 w 3126580"/>
              <a:gd name="connsiteY14" fmla="*/ 802482 h 1157288"/>
              <a:gd name="connsiteX15" fmla="*/ 1924051 w 3126580"/>
              <a:gd name="connsiteY15" fmla="*/ 757237 h 1157288"/>
              <a:gd name="connsiteX16" fmla="*/ 2021679 w 3126580"/>
              <a:gd name="connsiteY16" fmla="*/ 697707 h 1157288"/>
              <a:gd name="connsiteX17" fmla="*/ 2140744 w 3126580"/>
              <a:gd name="connsiteY17" fmla="*/ 654844 h 1157288"/>
              <a:gd name="connsiteX18" fmla="*/ 2255044 w 3126580"/>
              <a:gd name="connsiteY18" fmla="*/ 616744 h 1157288"/>
              <a:gd name="connsiteX19" fmla="*/ 2364581 w 3126580"/>
              <a:gd name="connsiteY19" fmla="*/ 647701 h 1157288"/>
              <a:gd name="connsiteX20" fmla="*/ 2519360 w 3126580"/>
              <a:gd name="connsiteY20" fmla="*/ 597694 h 1157288"/>
              <a:gd name="connsiteX21" fmla="*/ 2781297 w 3126580"/>
              <a:gd name="connsiteY21" fmla="*/ 385763 h 1157288"/>
              <a:gd name="connsiteX22" fmla="*/ 2909885 w 3126580"/>
              <a:gd name="connsiteY22" fmla="*/ 388144 h 1157288"/>
              <a:gd name="connsiteX23" fmla="*/ 3024184 w 3126580"/>
              <a:gd name="connsiteY23" fmla="*/ 207169 h 1157288"/>
              <a:gd name="connsiteX24" fmla="*/ 3126580 w 3126580"/>
              <a:gd name="connsiteY24" fmla="*/ 0 h 1157288"/>
              <a:gd name="connsiteX0" fmla="*/ 0 w 3126580"/>
              <a:gd name="connsiteY0" fmla="*/ 1157288 h 1157288"/>
              <a:gd name="connsiteX1" fmla="*/ 211931 w 3126580"/>
              <a:gd name="connsiteY1" fmla="*/ 1066801 h 1157288"/>
              <a:gd name="connsiteX2" fmla="*/ 314325 w 3126580"/>
              <a:gd name="connsiteY2" fmla="*/ 933451 h 1157288"/>
              <a:gd name="connsiteX3" fmla="*/ 423862 w 3126580"/>
              <a:gd name="connsiteY3" fmla="*/ 997744 h 1157288"/>
              <a:gd name="connsiteX4" fmla="*/ 592931 w 3126580"/>
              <a:gd name="connsiteY4" fmla="*/ 990601 h 1157288"/>
              <a:gd name="connsiteX5" fmla="*/ 766762 w 3126580"/>
              <a:gd name="connsiteY5" fmla="*/ 923926 h 1157288"/>
              <a:gd name="connsiteX6" fmla="*/ 885825 w 3126580"/>
              <a:gd name="connsiteY6" fmla="*/ 862013 h 1157288"/>
              <a:gd name="connsiteX7" fmla="*/ 962025 w 3126580"/>
              <a:gd name="connsiteY7" fmla="*/ 804863 h 1157288"/>
              <a:gd name="connsiteX8" fmla="*/ 1057275 w 3126580"/>
              <a:gd name="connsiteY8" fmla="*/ 892969 h 1157288"/>
              <a:gd name="connsiteX9" fmla="*/ 1143000 w 3126580"/>
              <a:gd name="connsiteY9" fmla="*/ 938213 h 1157288"/>
              <a:gd name="connsiteX10" fmla="*/ 1285875 w 3126580"/>
              <a:gd name="connsiteY10" fmla="*/ 981076 h 1157288"/>
              <a:gd name="connsiteX11" fmla="*/ 1414462 w 3126580"/>
              <a:gd name="connsiteY11" fmla="*/ 964407 h 1157288"/>
              <a:gd name="connsiteX12" fmla="*/ 1514475 w 3126580"/>
              <a:gd name="connsiteY12" fmla="*/ 921544 h 1157288"/>
              <a:gd name="connsiteX13" fmla="*/ 1628775 w 3126580"/>
              <a:gd name="connsiteY13" fmla="*/ 821532 h 1157288"/>
              <a:gd name="connsiteX14" fmla="*/ 1704975 w 3126580"/>
              <a:gd name="connsiteY14" fmla="*/ 802482 h 1157288"/>
              <a:gd name="connsiteX15" fmla="*/ 1924051 w 3126580"/>
              <a:gd name="connsiteY15" fmla="*/ 757237 h 1157288"/>
              <a:gd name="connsiteX16" fmla="*/ 2021679 w 3126580"/>
              <a:gd name="connsiteY16" fmla="*/ 697707 h 1157288"/>
              <a:gd name="connsiteX17" fmla="*/ 2140744 w 3126580"/>
              <a:gd name="connsiteY17" fmla="*/ 654844 h 1157288"/>
              <a:gd name="connsiteX18" fmla="*/ 2255044 w 3126580"/>
              <a:gd name="connsiteY18" fmla="*/ 616744 h 1157288"/>
              <a:gd name="connsiteX19" fmla="*/ 2364581 w 3126580"/>
              <a:gd name="connsiteY19" fmla="*/ 647701 h 1157288"/>
              <a:gd name="connsiteX20" fmla="*/ 2519360 w 3126580"/>
              <a:gd name="connsiteY20" fmla="*/ 597694 h 1157288"/>
              <a:gd name="connsiteX21" fmla="*/ 2781297 w 3126580"/>
              <a:gd name="connsiteY21" fmla="*/ 385763 h 1157288"/>
              <a:gd name="connsiteX22" fmla="*/ 2909885 w 3126580"/>
              <a:gd name="connsiteY22" fmla="*/ 388144 h 1157288"/>
              <a:gd name="connsiteX23" fmla="*/ 2993227 w 3126580"/>
              <a:gd name="connsiteY23" fmla="*/ 300038 h 1157288"/>
              <a:gd name="connsiteX24" fmla="*/ 3126580 w 3126580"/>
              <a:gd name="connsiteY24" fmla="*/ 0 h 1157288"/>
              <a:gd name="connsiteX0" fmla="*/ 0 w 3126580"/>
              <a:gd name="connsiteY0" fmla="*/ 1157288 h 1157288"/>
              <a:gd name="connsiteX1" fmla="*/ 211931 w 3126580"/>
              <a:gd name="connsiteY1" fmla="*/ 1066801 h 1157288"/>
              <a:gd name="connsiteX2" fmla="*/ 314325 w 3126580"/>
              <a:gd name="connsiteY2" fmla="*/ 933451 h 1157288"/>
              <a:gd name="connsiteX3" fmla="*/ 423862 w 3126580"/>
              <a:gd name="connsiteY3" fmla="*/ 997744 h 1157288"/>
              <a:gd name="connsiteX4" fmla="*/ 592931 w 3126580"/>
              <a:gd name="connsiteY4" fmla="*/ 990601 h 1157288"/>
              <a:gd name="connsiteX5" fmla="*/ 766762 w 3126580"/>
              <a:gd name="connsiteY5" fmla="*/ 923926 h 1157288"/>
              <a:gd name="connsiteX6" fmla="*/ 885825 w 3126580"/>
              <a:gd name="connsiteY6" fmla="*/ 862013 h 1157288"/>
              <a:gd name="connsiteX7" fmla="*/ 962025 w 3126580"/>
              <a:gd name="connsiteY7" fmla="*/ 804863 h 1157288"/>
              <a:gd name="connsiteX8" fmla="*/ 1057275 w 3126580"/>
              <a:gd name="connsiteY8" fmla="*/ 892969 h 1157288"/>
              <a:gd name="connsiteX9" fmla="*/ 1143000 w 3126580"/>
              <a:gd name="connsiteY9" fmla="*/ 938213 h 1157288"/>
              <a:gd name="connsiteX10" fmla="*/ 1285875 w 3126580"/>
              <a:gd name="connsiteY10" fmla="*/ 981076 h 1157288"/>
              <a:gd name="connsiteX11" fmla="*/ 1414462 w 3126580"/>
              <a:gd name="connsiteY11" fmla="*/ 964407 h 1157288"/>
              <a:gd name="connsiteX12" fmla="*/ 1514475 w 3126580"/>
              <a:gd name="connsiteY12" fmla="*/ 921544 h 1157288"/>
              <a:gd name="connsiteX13" fmla="*/ 1628775 w 3126580"/>
              <a:gd name="connsiteY13" fmla="*/ 821532 h 1157288"/>
              <a:gd name="connsiteX14" fmla="*/ 1704975 w 3126580"/>
              <a:gd name="connsiteY14" fmla="*/ 802482 h 1157288"/>
              <a:gd name="connsiteX15" fmla="*/ 1924051 w 3126580"/>
              <a:gd name="connsiteY15" fmla="*/ 757237 h 1157288"/>
              <a:gd name="connsiteX16" fmla="*/ 2021679 w 3126580"/>
              <a:gd name="connsiteY16" fmla="*/ 697707 h 1157288"/>
              <a:gd name="connsiteX17" fmla="*/ 2140744 w 3126580"/>
              <a:gd name="connsiteY17" fmla="*/ 654844 h 1157288"/>
              <a:gd name="connsiteX18" fmla="*/ 2255044 w 3126580"/>
              <a:gd name="connsiteY18" fmla="*/ 616744 h 1157288"/>
              <a:gd name="connsiteX19" fmla="*/ 2364581 w 3126580"/>
              <a:gd name="connsiteY19" fmla="*/ 647701 h 1157288"/>
              <a:gd name="connsiteX20" fmla="*/ 2519360 w 3126580"/>
              <a:gd name="connsiteY20" fmla="*/ 597694 h 1157288"/>
              <a:gd name="connsiteX21" fmla="*/ 2662234 w 3126580"/>
              <a:gd name="connsiteY21" fmla="*/ 473869 h 1157288"/>
              <a:gd name="connsiteX22" fmla="*/ 2781297 w 3126580"/>
              <a:gd name="connsiteY22" fmla="*/ 385763 h 1157288"/>
              <a:gd name="connsiteX23" fmla="*/ 2909885 w 3126580"/>
              <a:gd name="connsiteY23" fmla="*/ 388144 h 1157288"/>
              <a:gd name="connsiteX24" fmla="*/ 2993227 w 3126580"/>
              <a:gd name="connsiteY24" fmla="*/ 300038 h 1157288"/>
              <a:gd name="connsiteX25" fmla="*/ 3126580 w 3126580"/>
              <a:gd name="connsiteY25" fmla="*/ 0 h 1157288"/>
              <a:gd name="connsiteX0" fmla="*/ 0 w 3126580"/>
              <a:gd name="connsiteY0" fmla="*/ 1157288 h 1157288"/>
              <a:gd name="connsiteX1" fmla="*/ 211931 w 3126580"/>
              <a:gd name="connsiteY1" fmla="*/ 1066801 h 1157288"/>
              <a:gd name="connsiteX2" fmla="*/ 314325 w 3126580"/>
              <a:gd name="connsiteY2" fmla="*/ 933451 h 1157288"/>
              <a:gd name="connsiteX3" fmla="*/ 423862 w 3126580"/>
              <a:gd name="connsiteY3" fmla="*/ 997744 h 1157288"/>
              <a:gd name="connsiteX4" fmla="*/ 592931 w 3126580"/>
              <a:gd name="connsiteY4" fmla="*/ 990601 h 1157288"/>
              <a:gd name="connsiteX5" fmla="*/ 766762 w 3126580"/>
              <a:gd name="connsiteY5" fmla="*/ 923926 h 1157288"/>
              <a:gd name="connsiteX6" fmla="*/ 885825 w 3126580"/>
              <a:gd name="connsiteY6" fmla="*/ 862013 h 1157288"/>
              <a:gd name="connsiteX7" fmla="*/ 962025 w 3126580"/>
              <a:gd name="connsiteY7" fmla="*/ 804863 h 1157288"/>
              <a:gd name="connsiteX8" fmla="*/ 1057275 w 3126580"/>
              <a:gd name="connsiteY8" fmla="*/ 892969 h 1157288"/>
              <a:gd name="connsiteX9" fmla="*/ 1143000 w 3126580"/>
              <a:gd name="connsiteY9" fmla="*/ 938213 h 1157288"/>
              <a:gd name="connsiteX10" fmla="*/ 1285875 w 3126580"/>
              <a:gd name="connsiteY10" fmla="*/ 981076 h 1157288"/>
              <a:gd name="connsiteX11" fmla="*/ 1414462 w 3126580"/>
              <a:gd name="connsiteY11" fmla="*/ 964407 h 1157288"/>
              <a:gd name="connsiteX12" fmla="*/ 1514475 w 3126580"/>
              <a:gd name="connsiteY12" fmla="*/ 921544 h 1157288"/>
              <a:gd name="connsiteX13" fmla="*/ 1628775 w 3126580"/>
              <a:gd name="connsiteY13" fmla="*/ 821532 h 1157288"/>
              <a:gd name="connsiteX14" fmla="*/ 1704975 w 3126580"/>
              <a:gd name="connsiteY14" fmla="*/ 802482 h 1157288"/>
              <a:gd name="connsiteX15" fmla="*/ 1924051 w 3126580"/>
              <a:gd name="connsiteY15" fmla="*/ 757237 h 1157288"/>
              <a:gd name="connsiteX16" fmla="*/ 2021679 w 3126580"/>
              <a:gd name="connsiteY16" fmla="*/ 697707 h 1157288"/>
              <a:gd name="connsiteX17" fmla="*/ 2140744 w 3126580"/>
              <a:gd name="connsiteY17" fmla="*/ 654844 h 1157288"/>
              <a:gd name="connsiteX18" fmla="*/ 2255044 w 3126580"/>
              <a:gd name="connsiteY18" fmla="*/ 616744 h 1157288"/>
              <a:gd name="connsiteX19" fmla="*/ 2364581 w 3126580"/>
              <a:gd name="connsiteY19" fmla="*/ 647701 h 1157288"/>
              <a:gd name="connsiteX20" fmla="*/ 2519360 w 3126580"/>
              <a:gd name="connsiteY20" fmla="*/ 597694 h 1157288"/>
              <a:gd name="connsiteX21" fmla="*/ 2683666 w 3126580"/>
              <a:gd name="connsiteY21" fmla="*/ 495300 h 1157288"/>
              <a:gd name="connsiteX22" fmla="*/ 2781297 w 3126580"/>
              <a:gd name="connsiteY22" fmla="*/ 385763 h 1157288"/>
              <a:gd name="connsiteX23" fmla="*/ 2909885 w 3126580"/>
              <a:gd name="connsiteY23" fmla="*/ 388144 h 1157288"/>
              <a:gd name="connsiteX24" fmla="*/ 2993227 w 3126580"/>
              <a:gd name="connsiteY24" fmla="*/ 300038 h 1157288"/>
              <a:gd name="connsiteX25" fmla="*/ 3126580 w 3126580"/>
              <a:gd name="connsiteY25" fmla="*/ 0 h 1157288"/>
              <a:gd name="connsiteX0" fmla="*/ 0 w 3126580"/>
              <a:gd name="connsiteY0" fmla="*/ 1157288 h 1157288"/>
              <a:gd name="connsiteX1" fmla="*/ 211931 w 3126580"/>
              <a:gd name="connsiteY1" fmla="*/ 1066801 h 1157288"/>
              <a:gd name="connsiteX2" fmla="*/ 314325 w 3126580"/>
              <a:gd name="connsiteY2" fmla="*/ 933451 h 1157288"/>
              <a:gd name="connsiteX3" fmla="*/ 423862 w 3126580"/>
              <a:gd name="connsiteY3" fmla="*/ 997744 h 1157288"/>
              <a:gd name="connsiteX4" fmla="*/ 592931 w 3126580"/>
              <a:gd name="connsiteY4" fmla="*/ 990601 h 1157288"/>
              <a:gd name="connsiteX5" fmla="*/ 766762 w 3126580"/>
              <a:gd name="connsiteY5" fmla="*/ 923926 h 1157288"/>
              <a:gd name="connsiteX6" fmla="*/ 885825 w 3126580"/>
              <a:gd name="connsiteY6" fmla="*/ 862013 h 1157288"/>
              <a:gd name="connsiteX7" fmla="*/ 962025 w 3126580"/>
              <a:gd name="connsiteY7" fmla="*/ 804863 h 1157288"/>
              <a:gd name="connsiteX8" fmla="*/ 1057275 w 3126580"/>
              <a:gd name="connsiteY8" fmla="*/ 892969 h 1157288"/>
              <a:gd name="connsiteX9" fmla="*/ 1143000 w 3126580"/>
              <a:gd name="connsiteY9" fmla="*/ 938213 h 1157288"/>
              <a:gd name="connsiteX10" fmla="*/ 1285875 w 3126580"/>
              <a:gd name="connsiteY10" fmla="*/ 981076 h 1157288"/>
              <a:gd name="connsiteX11" fmla="*/ 1414462 w 3126580"/>
              <a:gd name="connsiteY11" fmla="*/ 964407 h 1157288"/>
              <a:gd name="connsiteX12" fmla="*/ 1514475 w 3126580"/>
              <a:gd name="connsiteY12" fmla="*/ 921544 h 1157288"/>
              <a:gd name="connsiteX13" fmla="*/ 1628775 w 3126580"/>
              <a:gd name="connsiteY13" fmla="*/ 821532 h 1157288"/>
              <a:gd name="connsiteX14" fmla="*/ 1704975 w 3126580"/>
              <a:gd name="connsiteY14" fmla="*/ 802482 h 1157288"/>
              <a:gd name="connsiteX15" fmla="*/ 1924051 w 3126580"/>
              <a:gd name="connsiteY15" fmla="*/ 757237 h 1157288"/>
              <a:gd name="connsiteX16" fmla="*/ 2021679 w 3126580"/>
              <a:gd name="connsiteY16" fmla="*/ 697707 h 1157288"/>
              <a:gd name="connsiteX17" fmla="*/ 2140744 w 3126580"/>
              <a:gd name="connsiteY17" fmla="*/ 654844 h 1157288"/>
              <a:gd name="connsiteX18" fmla="*/ 2255044 w 3126580"/>
              <a:gd name="connsiteY18" fmla="*/ 616744 h 1157288"/>
              <a:gd name="connsiteX19" fmla="*/ 2364581 w 3126580"/>
              <a:gd name="connsiteY19" fmla="*/ 647701 h 1157288"/>
              <a:gd name="connsiteX20" fmla="*/ 2519360 w 3126580"/>
              <a:gd name="connsiteY20" fmla="*/ 597694 h 1157288"/>
              <a:gd name="connsiteX21" fmla="*/ 2683666 w 3126580"/>
              <a:gd name="connsiteY21" fmla="*/ 495300 h 1157288"/>
              <a:gd name="connsiteX22" fmla="*/ 2781297 w 3126580"/>
              <a:gd name="connsiteY22" fmla="*/ 385763 h 1157288"/>
              <a:gd name="connsiteX23" fmla="*/ 2909885 w 3126580"/>
              <a:gd name="connsiteY23" fmla="*/ 388144 h 1157288"/>
              <a:gd name="connsiteX24" fmla="*/ 2993227 w 3126580"/>
              <a:gd name="connsiteY24" fmla="*/ 300038 h 1157288"/>
              <a:gd name="connsiteX25" fmla="*/ 3071809 w 3126580"/>
              <a:gd name="connsiteY25" fmla="*/ 128588 h 1157288"/>
              <a:gd name="connsiteX26" fmla="*/ 3126580 w 3126580"/>
              <a:gd name="connsiteY26" fmla="*/ 0 h 1157288"/>
              <a:gd name="connsiteX0" fmla="*/ 0 w 3148804"/>
              <a:gd name="connsiteY0" fmla="*/ 1157288 h 1157288"/>
              <a:gd name="connsiteX1" fmla="*/ 211931 w 3148804"/>
              <a:gd name="connsiteY1" fmla="*/ 1066801 h 1157288"/>
              <a:gd name="connsiteX2" fmla="*/ 314325 w 3148804"/>
              <a:gd name="connsiteY2" fmla="*/ 933451 h 1157288"/>
              <a:gd name="connsiteX3" fmla="*/ 423862 w 3148804"/>
              <a:gd name="connsiteY3" fmla="*/ 997744 h 1157288"/>
              <a:gd name="connsiteX4" fmla="*/ 592931 w 3148804"/>
              <a:gd name="connsiteY4" fmla="*/ 990601 h 1157288"/>
              <a:gd name="connsiteX5" fmla="*/ 766762 w 3148804"/>
              <a:gd name="connsiteY5" fmla="*/ 923926 h 1157288"/>
              <a:gd name="connsiteX6" fmla="*/ 885825 w 3148804"/>
              <a:gd name="connsiteY6" fmla="*/ 862013 h 1157288"/>
              <a:gd name="connsiteX7" fmla="*/ 962025 w 3148804"/>
              <a:gd name="connsiteY7" fmla="*/ 804863 h 1157288"/>
              <a:gd name="connsiteX8" fmla="*/ 1057275 w 3148804"/>
              <a:gd name="connsiteY8" fmla="*/ 892969 h 1157288"/>
              <a:gd name="connsiteX9" fmla="*/ 1143000 w 3148804"/>
              <a:gd name="connsiteY9" fmla="*/ 938213 h 1157288"/>
              <a:gd name="connsiteX10" fmla="*/ 1285875 w 3148804"/>
              <a:gd name="connsiteY10" fmla="*/ 981076 h 1157288"/>
              <a:gd name="connsiteX11" fmla="*/ 1414462 w 3148804"/>
              <a:gd name="connsiteY11" fmla="*/ 964407 h 1157288"/>
              <a:gd name="connsiteX12" fmla="*/ 1514475 w 3148804"/>
              <a:gd name="connsiteY12" fmla="*/ 921544 h 1157288"/>
              <a:gd name="connsiteX13" fmla="*/ 1628775 w 3148804"/>
              <a:gd name="connsiteY13" fmla="*/ 821532 h 1157288"/>
              <a:gd name="connsiteX14" fmla="*/ 1704975 w 3148804"/>
              <a:gd name="connsiteY14" fmla="*/ 802482 h 1157288"/>
              <a:gd name="connsiteX15" fmla="*/ 1924051 w 3148804"/>
              <a:gd name="connsiteY15" fmla="*/ 757237 h 1157288"/>
              <a:gd name="connsiteX16" fmla="*/ 2021679 w 3148804"/>
              <a:gd name="connsiteY16" fmla="*/ 697707 h 1157288"/>
              <a:gd name="connsiteX17" fmla="*/ 2140744 w 3148804"/>
              <a:gd name="connsiteY17" fmla="*/ 654844 h 1157288"/>
              <a:gd name="connsiteX18" fmla="*/ 2255044 w 3148804"/>
              <a:gd name="connsiteY18" fmla="*/ 616744 h 1157288"/>
              <a:gd name="connsiteX19" fmla="*/ 2364581 w 3148804"/>
              <a:gd name="connsiteY19" fmla="*/ 647701 h 1157288"/>
              <a:gd name="connsiteX20" fmla="*/ 2519360 w 3148804"/>
              <a:gd name="connsiteY20" fmla="*/ 597694 h 1157288"/>
              <a:gd name="connsiteX21" fmla="*/ 2683666 w 3148804"/>
              <a:gd name="connsiteY21" fmla="*/ 495300 h 1157288"/>
              <a:gd name="connsiteX22" fmla="*/ 2781297 w 3148804"/>
              <a:gd name="connsiteY22" fmla="*/ 385763 h 1157288"/>
              <a:gd name="connsiteX23" fmla="*/ 2909885 w 3148804"/>
              <a:gd name="connsiteY23" fmla="*/ 388144 h 1157288"/>
              <a:gd name="connsiteX24" fmla="*/ 2993227 w 3148804"/>
              <a:gd name="connsiteY24" fmla="*/ 300038 h 1157288"/>
              <a:gd name="connsiteX25" fmla="*/ 3126578 w 3148804"/>
              <a:gd name="connsiteY25" fmla="*/ 269081 h 1157288"/>
              <a:gd name="connsiteX26" fmla="*/ 3126580 w 3148804"/>
              <a:gd name="connsiteY26" fmla="*/ 0 h 1157288"/>
              <a:gd name="connsiteX0" fmla="*/ 0 w 3149200"/>
              <a:gd name="connsiteY0" fmla="*/ 1157288 h 1157288"/>
              <a:gd name="connsiteX1" fmla="*/ 211931 w 3149200"/>
              <a:gd name="connsiteY1" fmla="*/ 1066801 h 1157288"/>
              <a:gd name="connsiteX2" fmla="*/ 314325 w 3149200"/>
              <a:gd name="connsiteY2" fmla="*/ 933451 h 1157288"/>
              <a:gd name="connsiteX3" fmla="*/ 423862 w 3149200"/>
              <a:gd name="connsiteY3" fmla="*/ 997744 h 1157288"/>
              <a:gd name="connsiteX4" fmla="*/ 592931 w 3149200"/>
              <a:gd name="connsiteY4" fmla="*/ 990601 h 1157288"/>
              <a:gd name="connsiteX5" fmla="*/ 766762 w 3149200"/>
              <a:gd name="connsiteY5" fmla="*/ 923926 h 1157288"/>
              <a:gd name="connsiteX6" fmla="*/ 885825 w 3149200"/>
              <a:gd name="connsiteY6" fmla="*/ 862013 h 1157288"/>
              <a:gd name="connsiteX7" fmla="*/ 962025 w 3149200"/>
              <a:gd name="connsiteY7" fmla="*/ 804863 h 1157288"/>
              <a:gd name="connsiteX8" fmla="*/ 1057275 w 3149200"/>
              <a:gd name="connsiteY8" fmla="*/ 892969 h 1157288"/>
              <a:gd name="connsiteX9" fmla="*/ 1143000 w 3149200"/>
              <a:gd name="connsiteY9" fmla="*/ 938213 h 1157288"/>
              <a:gd name="connsiteX10" fmla="*/ 1285875 w 3149200"/>
              <a:gd name="connsiteY10" fmla="*/ 981076 h 1157288"/>
              <a:gd name="connsiteX11" fmla="*/ 1414462 w 3149200"/>
              <a:gd name="connsiteY11" fmla="*/ 964407 h 1157288"/>
              <a:gd name="connsiteX12" fmla="*/ 1514475 w 3149200"/>
              <a:gd name="connsiteY12" fmla="*/ 921544 h 1157288"/>
              <a:gd name="connsiteX13" fmla="*/ 1628775 w 3149200"/>
              <a:gd name="connsiteY13" fmla="*/ 821532 h 1157288"/>
              <a:gd name="connsiteX14" fmla="*/ 1704975 w 3149200"/>
              <a:gd name="connsiteY14" fmla="*/ 802482 h 1157288"/>
              <a:gd name="connsiteX15" fmla="*/ 1924051 w 3149200"/>
              <a:gd name="connsiteY15" fmla="*/ 757237 h 1157288"/>
              <a:gd name="connsiteX16" fmla="*/ 2021679 w 3149200"/>
              <a:gd name="connsiteY16" fmla="*/ 697707 h 1157288"/>
              <a:gd name="connsiteX17" fmla="*/ 2140744 w 3149200"/>
              <a:gd name="connsiteY17" fmla="*/ 654844 h 1157288"/>
              <a:gd name="connsiteX18" fmla="*/ 2255044 w 3149200"/>
              <a:gd name="connsiteY18" fmla="*/ 616744 h 1157288"/>
              <a:gd name="connsiteX19" fmla="*/ 2364581 w 3149200"/>
              <a:gd name="connsiteY19" fmla="*/ 647701 h 1157288"/>
              <a:gd name="connsiteX20" fmla="*/ 2519360 w 3149200"/>
              <a:gd name="connsiteY20" fmla="*/ 597694 h 1157288"/>
              <a:gd name="connsiteX21" fmla="*/ 2683666 w 3149200"/>
              <a:gd name="connsiteY21" fmla="*/ 495300 h 1157288"/>
              <a:gd name="connsiteX22" fmla="*/ 2781297 w 3149200"/>
              <a:gd name="connsiteY22" fmla="*/ 385763 h 1157288"/>
              <a:gd name="connsiteX23" fmla="*/ 2909885 w 3149200"/>
              <a:gd name="connsiteY23" fmla="*/ 388144 h 1157288"/>
              <a:gd name="connsiteX24" fmla="*/ 2993227 w 3149200"/>
              <a:gd name="connsiteY24" fmla="*/ 300038 h 1157288"/>
              <a:gd name="connsiteX25" fmla="*/ 3126578 w 3149200"/>
              <a:gd name="connsiteY25" fmla="*/ 269081 h 1157288"/>
              <a:gd name="connsiteX26" fmla="*/ 3128959 w 3149200"/>
              <a:gd name="connsiteY26" fmla="*/ 85726 h 1157288"/>
              <a:gd name="connsiteX27" fmla="*/ 3126580 w 3149200"/>
              <a:gd name="connsiteY27" fmla="*/ 0 h 1157288"/>
              <a:gd name="connsiteX0" fmla="*/ 0 w 3312316"/>
              <a:gd name="connsiteY0" fmla="*/ 1157288 h 1157288"/>
              <a:gd name="connsiteX1" fmla="*/ 211931 w 3312316"/>
              <a:gd name="connsiteY1" fmla="*/ 1066801 h 1157288"/>
              <a:gd name="connsiteX2" fmla="*/ 314325 w 3312316"/>
              <a:gd name="connsiteY2" fmla="*/ 933451 h 1157288"/>
              <a:gd name="connsiteX3" fmla="*/ 423862 w 3312316"/>
              <a:gd name="connsiteY3" fmla="*/ 997744 h 1157288"/>
              <a:gd name="connsiteX4" fmla="*/ 592931 w 3312316"/>
              <a:gd name="connsiteY4" fmla="*/ 990601 h 1157288"/>
              <a:gd name="connsiteX5" fmla="*/ 766762 w 3312316"/>
              <a:gd name="connsiteY5" fmla="*/ 923926 h 1157288"/>
              <a:gd name="connsiteX6" fmla="*/ 885825 w 3312316"/>
              <a:gd name="connsiteY6" fmla="*/ 862013 h 1157288"/>
              <a:gd name="connsiteX7" fmla="*/ 962025 w 3312316"/>
              <a:gd name="connsiteY7" fmla="*/ 804863 h 1157288"/>
              <a:gd name="connsiteX8" fmla="*/ 1057275 w 3312316"/>
              <a:gd name="connsiteY8" fmla="*/ 892969 h 1157288"/>
              <a:gd name="connsiteX9" fmla="*/ 1143000 w 3312316"/>
              <a:gd name="connsiteY9" fmla="*/ 938213 h 1157288"/>
              <a:gd name="connsiteX10" fmla="*/ 1285875 w 3312316"/>
              <a:gd name="connsiteY10" fmla="*/ 981076 h 1157288"/>
              <a:gd name="connsiteX11" fmla="*/ 1414462 w 3312316"/>
              <a:gd name="connsiteY11" fmla="*/ 964407 h 1157288"/>
              <a:gd name="connsiteX12" fmla="*/ 1514475 w 3312316"/>
              <a:gd name="connsiteY12" fmla="*/ 921544 h 1157288"/>
              <a:gd name="connsiteX13" fmla="*/ 1628775 w 3312316"/>
              <a:gd name="connsiteY13" fmla="*/ 821532 h 1157288"/>
              <a:gd name="connsiteX14" fmla="*/ 1704975 w 3312316"/>
              <a:gd name="connsiteY14" fmla="*/ 802482 h 1157288"/>
              <a:gd name="connsiteX15" fmla="*/ 1924051 w 3312316"/>
              <a:gd name="connsiteY15" fmla="*/ 757237 h 1157288"/>
              <a:gd name="connsiteX16" fmla="*/ 2021679 w 3312316"/>
              <a:gd name="connsiteY16" fmla="*/ 697707 h 1157288"/>
              <a:gd name="connsiteX17" fmla="*/ 2140744 w 3312316"/>
              <a:gd name="connsiteY17" fmla="*/ 654844 h 1157288"/>
              <a:gd name="connsiteX18" fmla="*/ 2255044 w 3312316"/>
              <a:gd name="connsiteY18" fmla="*/ 616744 h 1157288"/>
              <a:gd name="connsiteX19" fmla="*/ 2364581 w 3312316"/>
              <a:gd name="connsiteY19" fmla="*/ 647701 h 1157288"/>
              <a:gd name="connsiteX20" fmla="*/ 2519360 w 3312316"/>
              <a:gd name="connsiteY20" fmla="*/ 597694 h 1157288"/>
              <a:gd name="connsiteX21" fmla="*/ 2683666 w 3312316"/>
              <a:gd name="connsiteY21" fmla="*/ 495300 h 1157288"/>
              <a:gd name="connsiteX22" fmla="*/ 2781297 w 3312316"/>
              <a:gd name="connsiteY22" fmla="*/ 385763 h 1157288"/>
              <a:gd name="connsiteX23" fmla="*/ 2909885 w 3312316"/>
              <a:gd name="connsiteY23" fmla="*/ 388144 h 1157288"/>
              <a:gd name="connsiteX24" fmla="*/ 2993227 w 3312316"/>
              <a:gd name="connsiteY24" fmla="*/ 300038 h 1157288"/>
              <a:gd name="connsiteX25" fmla="*/ 3126578 w 3312316"/>
              <a:gd name="connsiteY25" fmla="*/ 269081 h 1157288"/>
              <a:gd name="connsiteX26" fmla="*/ 3312316 w 3312316"/>
              <a:gd name="connsiteY26" fmla="*/ 147638 h 1157288"/>
              <a:gd name="connsiteX27" fmla="*/ 3126580 w 3312316"/>
              <a:gd name="connsiteY27" fmla="*/ 0 h 1157288"/>
              <a:gd name="connsiteX0" fmla="*/ 0 w 3333350"/>
              <a:gd name="connsiteY0" fmla="*/ 1157288 h 1157288"/>
              <a:gd name="connsiteX1" fmla="*/ 211931 w 3333350"/>
              <a:gd name="connsiteY1" fmla="*/ 1066801 h 1157288"/>
              <a:gd name="connsiteX2" fmla="*/ 314325 w 3333350"/>
              <a:gd name="connsiteY2" fmla="*/ 933451 h 1157288"/>
              <a:gd name="connsiteX3" fmla="*/ 423862 w 3333350"/>
              <a:gd name="connsiteY3" fmla="*/ 997744 h 1157288"/>
              <a:gd name="connsiteX4" fmla="*/ 592931 w 3333350"/>
              <a:gd name="connsiteY4" fmla="*/ 990601 h 1157288"/>
              <a:gd name="connsiteX5" fmla="*/ 766762 w 3333350"/>
              <a:gd name="connsiteY5" fmla="*/ 923926 h 1157288"/>
              <a:gd name="connsiteX6" fmla="*/ 885825 w 3333350"/>
              <a:gd name="connsiteY6" fmla="*/ 862013 h 1157288"/>
              <a:gd name="connsiteX7" fmla="*/ 962025 w 3333350"/>
              <a:gd name="connsiteY7" fmla="*/ 804863 h 1157288"/>
              <a:gd name="connsiteX8" fmla="*/ 1057275 w 3333350"/>
              <a:gd name="connsiteY8" fmla="*/ 892969 h 1157288"/>
              <a:gd name="connsiteX9" fmla="*/ 1143000 w 3333350"/>
              <a:gd name="connsiteY9" fmla="*/ 938213 h 1157288"/>
              <a:gd name="connsiteX10" fmla="*/ 1285875 w 3333350"/>
              <a:gd name="connsiteY10" fmla="*/ 981076 h 1157288"/>
              <a:gd name="connsiteX11" fmla="*/ 1414462 w 3333350"/>
              <a:gd name="connsiteY11" fmla="*/ 964407 h 1157288"/>
              <a:gd name="connsiteX12" fmla="*/ 1514475 w 3333350"/>
              <a:gd name="connsiteY12" fmla="*/ 921544 h 1157288"/>
              <a:gd name="connsiteX13" fmla="*/ 1628775 w 3333350"/>
              <a:gd name="connsiteY13" fmla="*/ 821532 h 1157288"/>
              <a:gd name="connsiteX14" fmla="*/ 1704975 w 3333350"/>
              <a:gd name="connsiteY14" fmla="*/ 802482 h 1157288"/>
              <a:gd name="connsiteX15" fmla="*/ 1924051 w 3333350"/>
              <a:gd name="connsiteY15" fmla="*/ 757237 h 1157288"/>
              <a:gd name="connsiteX16" fmla="*/ 2021679 w 3333350"/>
              <a:gd name="connsiteY16" fmla="*/ 697707 h 1157288"/>
              <a:gd name="connsiteX17" fmla="*/ 2140744 w 3333350"/>
              <a:gd name="connsiteY17" fmla="*/ 654844 h 1157288"/>
              <a:gd name="connsiteX18" fmla="*/ 2255044 w 3333350"/>
              <a:gd name="connsiteY18" fmla="*/ 616744 h 1157288"/>
              <a:gd name="connsiteX19" fmla="*/ 2364581 w 3333350"/>
              <a:gd name="connsiteY19" fmla="*/ 647701 h 1157288"/>
              <a:gd name="connsiteX20" fmla="*/ 2519360 w 3333350"/>
              <a:gd name="connsiteY20" fmla="*/ 597694 h 1157288"/>
              <a:gd name="connsiteX21" fmla="*/ 2683666 w 3333350"/>
              <a:gd name="connsiteY21" fmla="*/ 495300 h 1157288"/>
              <a:gd name="connsiteX22" fmla="*/ 2781297 w 3333350"/>
              <a:gd name="connsiteY22" fmla="*/ 385763 h 1157288"/>
              <a:gd name="connsiteX23" fmla="*/ 2909885 w 3333350"/>
              <a:gd name="connsiteY23" fmla="*/ 388144 h 1157288"/>
              <a:gd name="connsiteX24" fmla="*/ 2993227 w 3333350"/>
              <a:gd name="connsiteY24" fmla="*/ 300038 h 1157288"/>
              <a:gd name="connsiteX25" fmla="*/ 3126578 w 3333350"/>
              <a:gd name="connsiteY25" fmla="*/ 269081 h 1157288"/>
              <a:gd name="connsiteX26" fmla="*/ 3312316 w 3333350"/>
              <a:gd name="connsiteY26" fmla="*/ 147638 h 1157288"/>
              <a:gd name="connsiteX27" fmla="*/ 3252784 w 3333350"/>
              <a:gd name="connsiteY27" fmla="*/ 83344 h 1157288"/>
              <a:gd name="connsiteX28" fmla="*/ 3126580 w 3333350"/>
              <a:gd name="connsiteY28" fmla="*/ 0 h 1157288"/>
              <a:gd name="connsiteX0" fmla="*/ 0 w 3483765"/>
              <a:gd name="connsiteY0" fmla="*/ 1157288 h 1157288"/>
              <a:gd name="connsiteX1" fmla="*/ 211931 w 3483765"/>
              <a:gd name="connsiteY1" fmla="*/ 1066801 h 1157288"/>
              <a:gd name="connsiteX2" fmla="*/ 314325 w 3483765"/>
              <a:gd name="connsiteY2" fmla="*/ 933451 h 1157288"/>
              <a:gd name="connsiteX3" fmla="*/ 423862 w 3483765"/>
              <a:gd name="connsiteY3" fmla="*/ 997744 h 1157288"/>
              <a:gd name="connsiteX4" fmla="*/ 592931 w 3483765"/>
              <a:gd name="connsiteY4" fmla="*/ 990601 h 1157288"/>
              <a:gd name="connsiteX5" fmla="*/ 766762 w 3483765"/>
              <a:gd name="connsiteY5" fmla="*/ 923926 h 1157288"/>
              <a:gd name="connsiteX6" fmla="*/ 885825 w 3483765"/>
              <a:gd name="connsiteY6" fmla="*/ 862013 h 1157288"/>
              <a:gd name="connsiteX7" fmla="*/ 962025 w 3483765"/>
              <a:gd name="connsiteY7" fmla="*/ 804863 h 1157288"/>
              <a:gd name="connsiteX8" fmla="*/ 1057275 w 3483765"/>
              <a:gd name="connsiteY8" fmla="*/ 892969 h 1157288"/>
              <a:gd name="connsiteX9" fmla="*/ 1143000 w 3483765"/>
              <a:gd name="connsiteY9" fmla="*/ 938213 h 1157288"/>
              <a:gd name="connsiteX10" fmla="*/ 1285875 w 3483765"/>
              <a:gd name="connsiteY10" fmla="*/ 981076 h 1157288"/>
              <a:gd name="connsiteX11" fmla="*/ 1414462 w 3483765"/>
              <a:gd name="connsiteY11" fmla="*/ 964407 h 1157288"/>
              <a:gd name="connsiteX12" fmla="*/ 1514475 w 3483765"/>
              <a:gd name="connsiteY12" fmla="*/ 921544 h 1157288"/>
              <a:gd name="connsiteX13" fmla="*/ 1628775 w 3483765"/>
              <a:gd name="connsiteY13" fmla="*/ 821532 h 1157288"/>
              <a:gd name="connsiteX14" fmla="*/ 1704975 w 3483765"/>
              <a:gd name="connsiteY14" fmla="*/ 802482 h 1157288"/>
              <a:gd name="connsiteX15" fmla="*/ 1924051 w 3483765"/>
              <a:gd name="connsiteY15" fmla="*/ 757237 h 1157288"/>
              <a:gd name="connsiteX16" fmla="*/ 2021679 w 3483765"/>
              <a:gd name="connsiteY16" fmla="*/ 697707 h 1157288"/>
              <a:gd name="connsiteX17" fmla="*/ 2140744 w 3483765"/>
              <a:gd name="connsiteY17" fmla="*/ 654844 h 1157288"/>
              <a:gd name="connsiteX18" fmla="*/ 2255044 w 3483765"/>
              <a:gd name="connsiteY18" fmla="*/ 616744 h 1157288"/>
              <a:gd name="connsiteX19" fmla="*/ 2364581 w 3483765"/>
              <a:gd name="connsiteY19" fmla="*/ 647701 h 1157288"/>
              <a:gd name="connsiteX20" fmla="*/ 2519360 w 3483765"/>
              <a:gd name="connsiteY20" fmla="*/ 597694 h 1157288"/>
              <a:gd name="connsiteX21" fmla="*/ 2683666 w 3483765"/>
              <a:gd name="connsiteY21" fmla="*/ 495300 h 1157288"/>
              <a:gd name="connsiteX22" fmla="*/ 2781297 w 3483765"/>
              <a:gd name="connsiteY22" fmla="*/ 385763 h 1157288"/>
              <a:gd name="connsiteX23" fmla="*/ 2909885 w 3483765"/>
              <a:gd name="connsiteY23" fmla="*/ 388144 h 1157288"/>
              <a:gd name="connsiteX24" fmla="*/ 2993227 w 3483765"/>
              <a:gd name="connsiteY24" fmla="*/ 300038 h 1157288"/>
              <a:gd name="connsiteX25" fmla="*/ 3126578 w 3483765"/>
              <a:gd name="connsiteY25" fmla="*/ 269081 h 1157288"/>
              <a:gd name="connsiteX26" fmla="*/ 3312316 w 3483765"/>
              <a:gd name="connsiteY26" fmla="*/ 147638 h 1157288"/>
              <a:gd name="connsiteX27" fmla="*/ 3452809 w 3483765"/>
              <a:gd name="connsiteY27" fmla="*/ 102394 h 1157288"/>
              <a:gd name="connsiteX28" fmla="*/ 3126580 w 3483765"/>
              <a:gd name="connsiteY28" fmla="*/ 0 h 1157288"/>
              <a:gd name="connsiteX0" fmla="*/ 0 w 3455587"/>
              <a:gd name="connsiteY0" fmla="*/ 1157288 h 1157288"/>
              <a:gd name="connsiteX1" fmla="*/ 211931 w 3455587"/>
              <a:gd name="connsiteY1" fmla="*/ 1066801 h 1157288"/>
              <a:gd name="connsiteX2" fmla="*/ 314325 w 3455587"/>
              <a:gd name="connsiteY2" fmla="*/ 933451 h 1157288"/>
              <a:gd name="connsiteX3" fmla="*/ 423862 w 3455587"/>
              <a:gd name="connsiteY3" fmla="*/ 997744 h 1157288"/>
              <a:gd name="connsiteX4" fmla="*/ 592931 w 3455587"/>
              <a:gd name="connsiteY4" fmla="*/ 990601 h 1157288"/>
              <a:gd name="connsiteX5" fmla="*/ 766762 w 3455587"/>
              <a:gd name="connsiteY5" fmla="*/ 923926 h 1157288"/>
              <a:gd name="connsiteX6" fmla="*/ 885825 w 3455587"/>
              <a:gd name="connsiteY6" fmla="*/ 862013 h 1157288"/>
              <a:gd name="connsiteX7" fmla="*/ 962025 w 3455587"/>
              <a:gd name="connsiteY7" fmla="*/ 804863 h 1157288"/>
              <a:gd name="connsiteX8" fmla="*/ 1057275 w 3455587"/>
              <a:gd name="connsiteY8" fmla="*/ 892969 h 1157288"/>
              <a:gd name="connsiteX9" fmla="*/ 1143000 w 3455587"/>
              <a:gd name="connsiteY9" fmla="*/ 938213 h 1157288"/>
              <a:gd name="connsiteX10" fmla="*/ 1285875 w 3455587"/>
              <a:gd name="connsiteY10" fmla="*/ 981076 h 1157288"/>
              <a:gd name="connsiteX11" fmla="*/ 1414462 w 3455587"/>
              <a:gd name="connsiteY11" fmla="*/ 964407 h 1157288"/>
              <a:gd name="connsiteX12" fmla="*/ 1514475 w 3455587"/>
              <a:gd name="connsiteY12" fmla="*/ 921544 h 1157288"/>
              <a:gd name="connsiteX13" fmla="*/ 1628775 w 3455587"/>
              <a:gd name="connsiteY13" fmla="*/ 821532 h 1157288"/>
              <a:gd name="connsiteX14" fmla="*/ 1704975 w 3455587"/>
              <a:gd name="connsiteY14" fmla="*/ 802482 h 1157288"/>
              <a:gd name="connsiteX15" fmla="*/ 1924051 w 3455587"/>
              <a:gd name="connsiteY15" fmla="*/ 757237 h 1157288"/>
              <a:gd name="connsiteX16" fmla="*/ 2021679 w 3455587"/>
              <a:gd name="connsiteY16" fmla="*/ 697707 h 1157288"/>
              <a:gd name="connsiteX17" fmla="*/ 2140744 w 3455587"/>
              <a:gd name="connsiteY17" fmla="*/ 654844 h 1157288"/>
              <a:gd name="connsiteX18" fmla="*/ 2255044 w 3455587"/>
              <a:gd name="connsiteY18" fmla="*/ 616744 h 1157288"/>
              <a:gd name="connsiteX19" fmla="*/ 2364581 w 3455587"/>
              <a:gd name="connsiteY19" fmla="*/ 647701 h 1157288"/>
              <a:gd name="connsiteX20" fmla="*/ 2519360 w 3455587"/>
              <a:gd name="connsiteY20" fmla="*/ 597694 h 1157288"/>
              <a:gd name="connsiteX21" fmla="*/ 2683666 w 3455587"/>
              <a:gd name="connsiteY21" fmla="*/ 495300 h 1157288"/>
              <a:gd name="connsiteX22" fmla="*/ 2781297 w 3455587"/>
              <a:gd name="connsiteY22" fmla="*/ 385763 h 1157288"/>
              <a:gd name="connsiteX23" fmla="*/ 2909885 w 3455587"/>
              <a:gd name="connsiteY23" fmla="*/ 388144 h 1157288"/>
              <a:gd name="connsiteX24" fmla="*/ 2993227 w 3455587"/>
              <a:gd name="connsiteY24" fmla="*/ 300038 h 1157288"/>
              <a:gd name="connsiteX25" fmla="*/ 3126578 w 3455587"/>
              <a:gd name="connsiteY25" fmla="*/ 269081 h 1157288"/>
              <a:gd name="connsiteX26" fmla="*/ 3312316 w 3455587"/>
              <a:gd name="connsiteY26" fmla="*/ 147638 h 1157288"/>
              <a:gd name="connsiteX27" fmla="*/ 3452809 w 3455587"/>
              <a:gd name="connsiteY27" fmla="*/ 102394 h 1157288"/>
              <a:gd name="connsiteX28" fmla="*/ 3295647 w 3455587"/>
              <a:gd name="connsiteY28" fmla="*/ 47626 h 1157288"/>
              <a:gd name="connsiteX29" fmla="*/ 3126580 w 3455587"/>
              <a:gd name="connsiteY29" fmla="*/ 0 h 1157288"/>
              <a:gd name="connsiteX0" fmla="*/ 0 w 3580999"/>
              <a:gd name="connsiteY0" fmla="*/ 1157288 h 1157288"/>
              <a:gd name="connsiteX1" fmla="*/ 211931 w 3580999"/>
              <a:gd name="connsiteY1" fmla="*/ 1066801 h 1157288"/>
              <a:gd name="connsiteX2" fmla="*/ 314325 w 3580999"/>
              <a:gd name="connsiteY2" fmla="*/ 933451 h 1157288"/>
              <a:gd name="connsiteX3" fmla="*/ 423862 w 3580999"/>
              <a:gd name="connsiteY3" fmla="*/ 997744 h 1157288"/>
              <a:gd name="connsiteX4" fmla="*/ 592931 w 3580999"/>
              <a:gd name="connsiteY4" fmla="*/ 990601 h 1157288"/>
              <a:gd name="connsiteX5" fmla="*/ 766762 w 3580999"/>
              <a:gd name="connsiteY5" fmla="*/ 923926 h 1157288"/>
              <a:gd name="connsiteX6" fmla="*/ 885825 w 3580999"/>
              <a:gd name="connsiteY6" fmla="*/ 862013 h 1157288"/>
              <a:gd name="connsiteX7" fmla="*/ 962025 w 3580999"/>
              <a:gd name="connsiteY7" fmla="*/ 804863 h 1157288"/>
              <a:gd name="connsiteX8" fmla="*/ 1057275 w 3580999"/>
              <a:gd name="connsiteY8" fmla="*/ 892969 h 1157288"/>
              <a:gd name="connsiteX9" fmla="*/ 1143000 w 3580999"/>
              <a:gd name="connsiteY9" fmla="*/ 938213 h 1157288"/>
              <a:gd name="connsiteX10" fmla="*/ 1285875 w 3580999"/>
              <a:gd name="connsiteY10" fmla="*/ 981076 h 1157288"/>
              <a:gd name="connsiteX11" fmla="*/ 1414462 w 3580999"/>
              <a:gd name="connsiteY11" fmla="*/ 964407 h 1157288"/>
              <a:gd name="connsiteX12" fmla="*/ 1514475 w 3580999"/>
              <a:gd name="connsiteY12" fmla="*/ 921544 h 1157288"/>
              <a:gd name="connsiteX13" fmla="*/ 1628775 w 3580999"/>
              <a:gd name="connsiteY13" fmla="*/ 821532 h 1157288"/>
              <a:gd name="connsiteX14" fmla="*/ 1704975 w 3580999"/>
              <a:gd name="connsiteY14" fmla="*/ 802482 h 1157288"/>
              <a:gd name="connsiteX15" fmla="*/ 1924051 w 3580999"/>
              <a:gd name="connsiteY15" fmla="*/ 757237 h 1157288"/>
              <a:gd name="connsiteX16" fmla="*/ 2021679 w 3580999"/>
              <a:gd name="connsiteY16" fmla="*/ 697707 h 1157288"/>
              <a:gd name="connsiteX17" fmla="*/ 2140744 w 3580999"/>
              <a:gd name="connsiteY17" fmla="*/ 654844 h 1157288"/>
              <a:gd name="connsiteX18" fmla="*/ 2255044 w 3580999"/>
              <a:gd name="connsiteY18" fmla="*/ 616744 h 1157288"/>
              <a:gd name="connsiteX19" fmla="*/ 2364581 w 3580999"/>
              <a:gd name="connsiteY19" fmla="*/ 647701 h 1157288"/>
              <a:gd name="connsiteX20" fmla="*/ 2519360 w 3580999"/>
              <a:gd name="connsiteY20" fmla="*/ 597694 h 1157288"/>
              <a:gd name="connsiteX21" fmla="*/ 2683666 w 3580999"/>
              <a:gd name="connsiteY21" fmla="*/ 495300 h 1157288"/>
              <a:gd name="connsiteX22" fmla="*/ 2781297 w 3580999"/>
              <a:gd name="connsiteY22" fmla="*/ 385763 h 1157288"/>
              <a:gd name="connsiteX23" fmla="*/ 2909885 w 3580999"/>
              <a:gd name="connsiteY23" fmla="*/ 388144 h 1157288"/>
              <a:gd name="connsiteX24" fmla="*/ 2993227 w 3580999"/>
              <a:gd name="connsiteY24" fmla="*/ 300038 h 1157288"/>
              <a:gd name="connsiteX25" fmla="*/ 3126578 w 3580999"/>
              <a:gd name="connsiteY25" fmla="*/ 269081 h 1157288"/>
              <a:gd name="connsiteX26" fmla="*/ 3312316 w 3580999"/>
              <a:gd name="connsiteY26" fmla="*/ 147638 h 1157288"/>
              <a:gd name="connsiteX27" fmla="*/ 3452809 w 3580999"/>
              <a:gd name="connsiteY27" fmla="*/ 102394 h 1157288"/>
              <a:gd name="connsiteX28" fmla="*/ 3526628 w 3580999"/>
              <a:gd name="connsiteY28" fmla="*/ 45245 h 1157288"/>
              <a:gd name="connsiteX29" fmla="*/ 3126580 w 3580999"/>
              <a:gd name="connsiteY29" fmla="*/ 0 h 1157288"/>
              <a:gd name="connsiteX0" fmla="*/ 0 w 3546075"/>
              <a:gd name="connsiteY0" fmla="*/ 1157288 h 1157288"/>
              <a:gd name="connsiteX1" fmla="*/ 211931 w 3546075"/>
              <a:gd name="connsiteY1" fmla="*/ 1066801 h 1157288"/>
              <a:gd name="connsiteX2" fmla="*/ 314325 w 3546075"/>
              <a:gd name="connsiteY2" fmla="*/ 933451 h 1157288"/>
              <a:gd name="connsiteX3" fmla="*/ 423862 w 3546075"/>
              <a:gd name="connsiteY3" fmla="*/ 997744 h 1157288"/>
              <a:gd name="connsiteX4" fmla="*/ 592931 w 3546075"/>
              <a:gd name="connsiteY4" fmla="*/ 990601 h 1157288"/>
              <a:gd name="connsiteX5" fmla="*/ 766762 w 3546075"/>
              <a:gd name="connsiteY5" fmla="*/ 923926 h 1157288"/>
              <a:gd name="connsiteX6" fmla="*/ 885825 w 3546075"/>
              <a:gd name="connsiteY6" fmla="*/ 862013 h 1157288"/>
              <a:gd name="connsiteX7" fmla="*/ 962025 w 3546075"/>
              <a:gd name="connsiteY7" fmla="*/ 804863 h 1157288"/>
              <a:gd name="connsiteX8" fmla="*/ 1057275 w 3546075"/>
              <a:gd name="connsiteY8" fmla="*/ 892969 h 1157288"/>
              <a:gd name="connsiteX9" fmla="*/ 1143000 w 3546075"/>
              <a:gd name="connsiteY9" fmla="*/ 938213 h 1157288"/>
              <a:gd name="connsiteX10" fmla="*/ 1285875 w 3546075"/>
              <a:gd name="connsiteY10" fmla="*/ 981076 h 1157288"/>
              <a:gd name="connsiteX11" fmla="*/ 1414462 w 3546075"/>
              <a:gd name="connsiteY11" fmla="*/ 964407 h 1157288"/>
              <a:gd name="connsiteX12" fmla="*/ 1514475 w 3546075"/>
              <a:gd name="connsiteY12" fmla="*/ 921544 h 1157288"/>
              <a:gd name="connsiteX13" fmla="*/ 1628775 w 3546075"/>
              <a:gd name="connsiteY13" fmla="*/ 821532 h 1157288"/>
              <a:gd name="connsiteX14" fmla="*/ 1704975 w 3546075"/>
              <a:gd name="connsiteY14" fmla="*/ 802482 h 1157288"/>
              <a:gd name="connsiteX15" fmla="*/ 1924051 w 3546075"/>
              <a:gd name="connsiteY15" fmla="*/ 757237 h 1157288"/>
              <a:gd name="connsiteX16" fmla="*/ 2021679 w 3546075"/>
              <a:gd name="connsiteY16" fmla="*/ 697707 h 1157288"/>
              <a:gd name="connsiteX17" fmla="*/ 2140744 w 3546075"/>
              <a:gd name="connsiteY17" fmla="*/ 654844 h 1157288"/>
              <a:gd name="connsiteX18" fmla="*/ 2255044 w 3546075"/>
              <a:gd name="connsiteY18" fmla="*/ 616744 h 1157288"/>
              <a:gd name="connsiteX19" fmla="*/ 2364581 w 3546075"/>
              <a:gd name="connsiteY19" fmla="*/ 647701 h 1157288"/>
              <a:gd name="connsiteX20" fmla="*/ 2519360 w 3546075"/>
              <a:gd name="connsiteY20" fmla="*/ 597694 h 1157288"/>
              <a:gd name="connsiteX21" fmla="*/ 2683666 w 3546075"/>
              <a:gd name="connsiteY21" fmla="*/ 495300 h 1157288"/>
              <a:gd name="connsiteX22" fmla="*/ 2781297 w 3546075"/>
              <a:gd name="connsiteY22" fmla="*/ 385763 h 1157288"/>
              <a:gd name="connsiteX23" fmla="*/ 2909885 w 3546075"/>
              <a:gd name="connsiteY23" fmla="*/ 388144 h 1157288"/>
              <a:gd name="connsiteX24" fmla="*/ 2993227 w 3546075"/>
              <a:gd name="connsiteY24" fmla="*/ 300038 h 1157288"/>
              <a:gd name="connsiteX25" fmla="*/ 3126578 w 3546075"/>
              <a:gd name="connsiteY25" fmla="*/ 269081 h 1157288"/>
              <a:gd name="connsiteX26" fmla="*/ 3312316 w 3546075"/>
              <a:gd name="connsiteY26" fmla="*/ 147638 h 1157288"/>
              <a:gd name="connsiteX27" fmla="*/ 3452809 w 3546075"/>
              <a:gd name="connsiteY27" fmla="*/ 102394 h 1157288"/>
              <a:gd name="connsiteX28" fmla="*/ 3526628 w 3546075"/>
              <a:gd name="connsiteY28" fmla="*/ 45245 h 1157288"/>
              <a:gd name="connsiteX29" fmla="*/ 3336128 w 3546075"/>
              <a:gd name="connsiteY29" fmla="*/ 19051 h 1157288"/>
              <a:gd name="connsiteX30" fmla="*/ 3126580 w 3546075"/>
              <a:gd name="connsiteY30" fmla="*/ 0 h 1157288"/>
              <a:gd name="connsiteX0" fmla="*/ 0 w 3714746"/>
              <a:gd name="connsiteY0" fmla="*/ 1157288 h 1157288"/>
              <a:gd name="connsiteX1" fmla="*/ 211931 w 3714746"/>
              <a:gd name="connsiteY1" fmla="*/ 1066801 h 1157288"/>
              <a:gd name="connsiteX2" fmla="*/ 314325 w 3714746"/>
              <a:gd name="connsiteY2" fmla="*/ 933451 h 1157288"/>
              <a:gd name="connsiteX3" fmla="*/ 423862 w 3714746"/>
              <a:gd name="connsiteY3" fmla="*/ 997744 h 1157288"/>
              <a:gd name="connsiteX4" fmla="*/ 592931 w 3714746"/>
              <a:gd name="connsiteY4" fmla="*/ 990601 h 1157288"/>
              <a:gd name="connsiteX5" fmla="*/ 766762 w 3714746"/>
              <a:gd name="connsiteY5" fmla="*/ 923926 h 1157288"/>
              <a:gd name="connsiteX6" fmla="*/ 885825 w 3714746"/>
              <a:gd name="connsiteY6" fmla="*/ 862013 h 1157288"/>
              <a:gd name="connsiteX7" fmla="*/ 962025 w 3714746"/>
              <a:gd name="connsiteY7" fmla="*/ 804863 h 1157288"/>
              <a:gd name="connsiteX8" fmla="*/ 1057275 w 3714746"/>
              <a:gd name="connsiteY8" fmla="*/ 892969 h 1157288"/>
              <a:gd name="connsiteX9" fmla="*/ 1143000 w 3714746"/>
              <a:gd name="connsiteY9" fmla="*/ 938213 h 1157288"/>
              <a:gd name="connsiteX10" fmla="*/ 1285875 w 3714746"/>
              <a:gd name="connsiteY10" fmla="*/ 981076 h 1157288"/>
              <a:gd name="connsiteX11" fmla="*/ 1414462 w 3714746"/>
              <a:gd name="connsiteY11" fmla="*/ 964407 h 1157288"/>
              <a:gd name="connsiteX12" fmla="*/ 1514475 w 3714746"/>
              <a:gd name="connsiteY12" fmla="*/ 921544 h 1157288"/>
              <a:gd name="connsiteX13" fmla="*/ 1628775 w 3714746"/>
              <a:gd name="connsiteY13" fmla="*/ 821532 h 1157288"/>
              <a:gd name="connsiteX14" fmla="*/ 1704975 w 3714746"/>
              <a:gd name="connsiteY14" fmla="*/ 802482 h 1157288"/>
              <a:gd name="connsiteX15" fmla="*/ 1924051 w 3714746"/>
              <a:gd name="connsiteY15" fmla="*/ 757237 h 1157288"/>
              <a:gd name="connsiteX16" fmla="*/ 2021679 w 3714746"/>
              <a:gd name="connsiteY16" fmla="*/ 697707 h 1157288"/>
              <a:gd name="connsiteX17" fmla="*/ 2140744 w 3714746"/>
              <a:gd name="connsiteY17" fmla="*/ 654844 h 1157288"/>
              <a:gd name="connsiteX18" fmla="*/ 2255044 w 3714746"/>
              <a:gd name="connsiteY18" fmla="*/ 616744 h 1157288"/>
              <a:gd name="connsiteX19" fmla="*/ 2364581 w 3714746"/>
              <a:gd name="connsiteY19" fmla="*/ 647701 h 1157288"/>
              <a:gd name="connsiteX20" fmla="*/ 2519360 w 3714746"/>
              <a:gd name="connsiteY20" fmla="*/ 597694 h 1157288"/>
              <a:gd name="connsiteX21" fmla="*/ 2683666 w 3714746"/>
              <a:gd name="connsiteY21" fmla="*/ 495300 h 1157288"/>
              <a:gd name="connsiteX22" fmla="*/ 2781297 w 3714746"/>
              <a:gd name="connsiteY22" fmla="*/ 385763 h 1157288"/>
              <a:gd name="connsiteX23" fmla="*/ 2909885 w 3714746"/>
              <a:gd name="connsiteY23" fmla="*/ 388144 h 1157288"/>
              <a:gd name="connsiteX24" fmla="*/ 2993227 w 3714746"/>
              <a:gd name="connsiteY24" fmla="*/ 300038 h 1157288"/>
              <a:gd name="connsiteX25" fmla="*/ 3126578 w 3714746"/>
              <a:gd name="connsiteY25" fmla="*/ 269081 h 1157288"/>
              <a:gd name="connsiteX26" fmla="*/ 3312316 w 3714746"/>
              <a:gd name="connsiteY26" fmla="*/ 147638 h 1157288"/>
              <a:gd name="connsiteX27" fmla="*/ 3452809 w 3714746"/>
              <a:gd name="connsiteY27" fmla="*/ 102394 h 1157288"/>
              <a:gd name="connsiteX28" fmla="*/ 3526628 w 3714746"/>
              <a:gd name="connsiteY28" fmla="*/ 45245 h 1157288"/>
              <a:gd name="connsiteX29" fmla="*/ 3648071 w 3714746"/>
              <a:gd name="connsiteY29" fmla="*/ 78583 h 1157288"/>
              <a:gd name="connsiteX30" fmla="*/ 3126580 w 3714746"/>
              <a:gd name="connsiteY30" fmla="*/ 0 h 1157288"/>
              <a:gd name="connsiteX0" fmla="*/ 0 w 3987799"/>
              <a:gd name="connsiteY0" fmla="*/ 1278732 h 1278732"/>
              <a:gd name="connsiteX1" fmla="*/ 211931 w 3987799"/>
              <a:gd name="connsiteY1" fmla="*/ 1188245 h 1278732"/>
              <a:gd name="connsiteX2" fmla="*/ 314325 w 3987799"/>
              <a:gd name="connsiteY2" fmla="*/ 1054895 h 1278732"/>
              <a:gd name="connsiteX3" fmla="*/ 423862 w 3987799"/>
              <a:gd name="connsiteY3" fmla="*/ 1119188 h 1278732"/>
              <a:gd name="connsiteX4" fmla="*/ 592931 w 3987799"/>
              <a:gd name="connsiteY4" fmla="*/ 1112045 h 1278732"/>
              <a:gd name="connsiteX5" fmla="*/ 766762 w 3987799"/>
              <a:gd name="connsiteY5" fmla="*/ 1045370 h 1278732"/>
              <a:gd name="connsiteX6" fmla="*/ 885825 w 3987799"/>
              <a:gd name="connsiteY6" fmla="*/ 983457 h 1278732"/>
              <a:gd name="connsiteX7" fmla="*/ 962025 w 3987799"/>
              <a:gd name="connsiteY7" fmla="*/ 926307 h 1278732"/>
              <a:gd name="connsiteX8" fmla="*/ 1057275 w 3987799"/>
              <a:gd name="connsiteY8" fmla="*/ 1014413 h 1278732"/>
              <a:gd name="connsiteX9" fmla="*/ 1143000 w 3987799"/>
              <a:gd name="connsiteY9" fmla="*/ 1059657 h 1278732"/>
              <a:gd name="connsiteX10" fmla="*/ 1285875 w 3987799"/>
              <a:gd name="connsiteY10" fmla="*/ 1102520 h 1278732"/>
              <a:gd name="connsiteX11" fmla="*/ 1414462 w 3987799"/>
              <a:gd name="connsiteY11" fmla="*/ 1085851 h 1278732"/>
              <a:gd name="connsiteX12" fmla="*/ 1514475 w 3987799"/>
              <a:gd name="connsiteY12" fmla="*/ 1042988 h 1278732"/>
              <a:gd name="connsiteX13" fmla="*/ 1628775 w 3987799"/>
              <a:gd name="connsiteY13" fmla="*/ 942976 h 1278732"/>
              <a:gd name="connsiteX14" fmla="*/ 1704975 w 3987799"/>
              <a:gd name="connsiteY14" fmla="*/ 923926 h 1278732"/>
              <a:gd name="connsiteX15" fmla="*/ 1924051 w 3987799"/>
              <a:gd name="connsiteY15" fmla="*/ 878681 h 1278732"/>
              <a:gd name="connsiteX16" fmla="*/ 2021679 w 3987799"/>
              <a:gd name="connsiteY16" fmla="*/ 819151 h 1278732"/>
              <a:gd name="connsiteX17" fmla="*/ 2140744 w 3987799"/>
              <a:gd name="connsiteY17" fmla="*/ 776288 h 1278732"/>
              <a:gd name="connsiteX18" fmla="*/ 2255044 w 3987799"/>
              <a:gd name="connsiteY18" fmla="*/ 738188 h 1278732"/>
              <a:gd name="connsiteX19" fmla="*/ 2364581 w 3987799"/>
              <a:gd name="connsiteY19" fmla="*/ 769145 h 1278732"/>
              <a:gd name="connsiteX20" fmla="*/ 2519360 w 3987799"/>
              <a:gd name="connsiteY20" fmla="*/ 719138 h 1278732"/>
              <a:gd name="connsiteX21" fmla="*/ 2683666 w 3987799"/>
              <a:gd name="connsiteY21" fmla="*/ 616744 h 1278732"/>
              <a:gd name="connsiteX22" fmla="*/ 2781297 w 3987799"/>
              <a:gd name="connsiteY22" fmla="*/ 507207 h 1278732"/>
              <a:gd name="connsiteX23" fmla="*/ 2909885 w 3987799"/>
              <a:gd name="connsiteY23" fmla="*/ 509588 h 1278732"/>
              <a:gd name="connsiteX24" fmla="*/ 2993227 w 3987799"/>
              <a:gd name="connsiteY24" fmla="*/ 421482 h 1278732"/>
              <a:gd name="connsiteX25" fmla="*/ 3126578 w 3987799"/>
              <a:gd name="connsiteY25" fmla="*/ 390525 h 1278732"/>
              <a:gd name="connsiteX26" fmla="*/ 3312316 w 3987799"/>
              <a:gd name="connsiteY26" fmla="*/ 269082 h 1278732"/>
              <a:gd name="connsiteX27" fmla="*/ 3452809 w 3987799"/>
              <a:gd name="connsiteY27" fmla="*/ 223838 h 1278732"/>
              <a:gd name="connsiteX28" fmla="*/ 3526628 w 3987799"/>
              <a:gd name="connsiteY28" fmla="*/ 166689 h 1278732"/>
              <a:gd name="connsiteX29" fmla="*/ 3648071 w 3987799"/>
              <a:gd name="connsiteY29" fmla="*/ 200027 h 1278732"/>
              <a:gd name="connsiteX30" fmla="*/ 3952874 w 3987799"/>
              <a:gd name="connsiteY30" fmla="*/ 0 h 1278732"/>
              <a:gd name="connsiteX0" fmla="*/ 0 w 3952874"/>
              <a:gd name="connsiteY0" fmla="*/ 1278732 h 1278732"/>
              <a:gd name="connsiteX1" fmla="*/ 211931 w 3952874"/>
              <a:gd name="connsiteY1" fmla="*/ 1188245 h 1278732"/>
              <a:gd name="connsiteX2" fmla="*/ 314325 w 3952874"/>
              <a:gd name="connsiteY2" fmla="*/ 1054895 h 1278732"/>
              <a:gd name="connsiteX3" fmla="*/ 423862 w 3952874"/>
              <a:gd name="connsiteY3" fmla="*/ 1119188 h 1278732"/>
              <a:gd name="connsiteX4" fmla="*/ 592931 w 3952874"/>
              <a:gd name="connsiteY4" fmla="*/ 1112045 h 1278732"/>
              <a:gd name="connsiteX5" fmla="*/ 766762 w 3952874"/>
              <a:gd name="connsiteY5" fmla="*/ 1045370 h 1278732"/>
              <a:gd name="connsiteX6" fmla="*/ 885825 w 3952874"/>
              <a:gd name="connsiteY6" fmla="*/ 983457 h 1278732"/>
              <a:gd name="connsiteX7" fmla="*/ 962025 w 3952874"/>
              <a:gd name="connsiteY7" fmla="*/ 926307 h 1278732"/>
              <a:gd name="connsiteX8" fmla="*/ 1057275 w 3952874"/>
              <a:gd name="connsiteY8" fmla="*/ 1014413 h 1278732"/>
              <a:gd name="connsiteX9" fmla="*/ 1143000 w 3952874"/>
              <a:gd name="connsiteY9" fmla="*/ 1059657 h 1278732"/>
              <a:gd name="connsiteX10" fmla="*/ 1285875 w 3952874"/>
              <a:gd name="connsiteY10" fmla="*/ 1102520 h 1278732"/>
              <a:gd name="connsiteX11" fmla="*/ 1414462 w 3952874"/>
              <a:gd name="connsiteY11" fmla="*/ 1085851 h 1278732"/>
              <a:gd name="connsiteX12" fmla="*/ 1514475 w 3952874"/>
              <a:gd name="connsiteY12" fmla="*/ 1042988 h 1278732"/>
              <a:gd name="connsiteX13" fmla="*/ 1628775 w 3952874"/>
              <a:gd name="connsiteY13" fmla="*/ 942976 h 1278732"/>
              <a:gd name="connsiteX14" fmla="*/ 1704975 w 3952874"/>
              <a:gd name="connsiteY14" fmla="*/ 923926 h 1278732"/>
              <a:gd name="connsiteX15" fmla="*/ 1924051 w 3952874"/>
              <a:gd name="connsiteY15" fmla="*/ 878681 h 1278732"/>
              <a:gd name="connsiteX16" fmla="*/ 2021679 w 3952874"/>
              <a:gd name="connsiteY16" fmla="*/ 819151 h 1278732"/>
              <a:gd name="connsiteX17" fmla="*/ 2140744 w 3952874"/>
              <a:gd name="connsiteY17" fmla="*/ 776288 h 1278732"/>
              <a:gd name="connsiteX18" fmla="*/ 2255044 w 3952874"/>
              <a:gd name="connsiteY18" fmla="*/ 738188 h 1278732"/>
              <a:gd name="connsiteX19" fmla="*/ 2364581 w 3952874"/>
              <a:gd name="connsiteY19" fmla="*/ 769145 h 1278732"/>
              <a:gd name="connsiteX20" fmla="*/ 2519360 w 3952874"/>
              <a:gd name="connsiteY20" fmla="*/ 719138 h 1278732"/>
              <a:gd name="connsiteX21" fmla="*/ 2683666 w 3952874"/>
              <a:gd name="connsiteY21" fmla="*/ 616744 h 1278732"/>
              <a:gd name="connsiteX22" fmla="*/ 2781297 w 3952874"/>
              <a:gd name="connsiteY22" fmla="*/ 507207 h 1278732"/>
              <a:gd name="connsiteX23" fmla="*/ 2909885 w 3952874"/>
              <a:gd name="connsiteY23" fmla="*/ 509588 h 1278732"/>
              <a:gd name="connsiteX24" fmla="*/ 2993227 w 3952874"/>
              <a:gd name="connsiteY24" fmla="*/ 421482 h 1278732"/>
              <a:gd name="connsiteX25" fmla="*/ 3126578 w 3952874"/>
              <a:gd name="connsiteY25" fmla="*/ 390525 h 1278732"/>
              <a:gd name="connsiteX26" fmla="*/ 3312316 w 3952874"/>
              <a:gd name="connsiteY26" fmla="*/ 269082 h 1278732"/>
              <a:gd name="connsiteX27" fmla="*/ 3452809 w 3952874"/>
              <a:gd name="connsiteY27" fmla="*/ 223838 h 1278732"/>
              <a:gd name="connsiteX28" fmla="*/ 3526628 w 3952874"/>
              <a:gd name="connsiteY28" fmla="*/ 166689 h 1278732"/>
              <a:gd name="connsiteX29" fmla="*/ 3648071 w 3952874"/>
              <a:gd name="connsiteY29" fmla="*/ 200027 h 1278732"/>
              <a:gd name="connsiteX30" fmla="*/ 3836190 w 3952874"/>
              <a:gd name="connsiteY30" fmla="*/ 90488 h 1278732"/>
              <a:gd name="connsiteX31" fmla="*/ 3952874 w 3952874"/>
              <a:gd name="connsiteY31" fmla="*/ 0 h 1278732"/>
              <a:gd name="connsiteX0" fmla="*/ 0 w 3952874"/>
              <a:gd name="connsiteY0" fmla="*/ 1278732 h 1278732"/>
              <a:gd name="connsiteX1" fmla="*/ 211931 w 3952874"/>
              <a:gd name="connsiteY1" fmla="*/ 1188245 h 1278732"/>
              <a:gd name="connsiteX2" fmla="*/ 314325 w 3952874"/>
              <a:gd name="connsiteY2" fmla="*/ 1054895 h 1278732"/>
              <a:gd name="connsiteX3" fmla="*/ 423862 w 3952874"/>
              <a:gd name="connsiteY3" fmla="*/ 1119188 h 1278732"/>
              <a:gd name="connsiteX4" fmla="*/ 592931 w 3952874"/>
              <a:gd name="connsiteY4" fmla="*/ 1112045 h 1278732"/>
              <a:gd name="connsiteX5" fmla="*/ 766762 w 3952874"/>
              <a:gd name="connsiteY5" fmla="*/ 1045370 h 1278732"/>
              <a:gd name="connsiteX6" fmla="*/ 885825 w 3952874"/>
              <a:gd name="connsiteY6" fmla="*/ 983457 h 1278732"/>
              <a:gd name="connsiteX7" fmla="*/ 962025 w 3952874"/>
              <a:gd name="connsiteY7" fmla="*/ 926307 h 1278732"/>
              <a:gd name="connsiteX8" fmla="*/ 1057275 w 3952874"/>
              <a:gd name="connsiteY8" fmla="*/ 1014413 h 1278732"/>
              <a:gd name="connsiteX9" fmla="*/ 1143000 w 3952874"/>
              <a:gd name="connsiteY9" fmla="*/ 1059657 h 1278732"/>
              <a:gd name="connsiteX10" fmla="*/ 1285875 w 3952874"/>
              <a:gd name="connsiteY10" fmla="*/ 1102520 h 1278732"/>
              <a:gd name="connsiteX11" fmla="*/ 1414462 w 3952874"/>
              <a:gd name="connsiteY11" fmla="*/ 1085851 h 1278732"/>
              <a:gd name="connsiteX12" fmla="*/ 1514475 w 3952874"/>
              <a:gd name="connsiteY12" fmla="*/ 1042988 h 1278732"/>
              <a:gd name="connsiteX13" fmla="*/ 1628775 w 3952874"/>
              <a:gd name="connsiteY13" fmla="*/ 942976 h 1278732"/>
              <a:gd name="connsiteX14" fmla="*/ 1704975 w 3952874"/>
              <a:gd name="connsiteY14" fmla="*/ 923926 h 1278732"/>
              <a:gd name="connsiteX15" fmla="*/ 1924051 w 3952874"/>
              <a:gd name="connsiteY15" fmla="*/ 878681 h 1278732"/>
              <a:gd name="connsiteX16" fmla="*/ 2021679 w 3952874"/>
              <a:gd name="connsiteY16" fmla="*/ 819151 h 1278732"/>
              <a:gd name="connsiteX17" fmla="*/ 2140744 w 3952874"/>
              <a:gd name="connsiteY17" fmla="*/ 776288 h 1278732"/>
              <a:gd name="connsiteX18" fmla="*/ 2255044 w 3952874"/>
              <a:gd name="connsiteY18" fmla="*/ 738188 h 1278732"/>
              <a:gd name="connsiteX19" fmla="*/ 2364581 w 3952874"/>
              <a:gd name="connsiteY19" fmla="*/ 769145 h 1278732"/>
              <a:gd name="connsiteX20" fmla="*/ 2519360 w 3952874"/>
              <a:gd name="connsiteY20" fmla="*/ 719138 h 1278732"/>
              <a:gd name="connsiteX21" fmla="*/ 2683666 w 3952874"/>
              <a:gd name="connsiteY21" fmla="*/ 616744 h 1278732"/>
              <a:gd name="connsiteX22" fmla="*/ 2781297 w 3952874"/>
              <a:gd name="connsiteY22" fmla="*/ 507207 h 1278732"/>
              <a:gd name="connsiteX23" fmla="*/ 2909885 w 3952874"/>
              <a:gd name="connsiteY23" fmla="*/ 509588 h 1278732"/>
              <a:gd name="connsiteX24" fmla="*/ 2993227 w 3952874"/>
              <a:gd name="connsiteY24" fmla="*/ 421482 h 1278732"/>
              <a:gd name="connsiteX25" fmla="*/ 3126578 w 3952874"/>
              <a:gd name="connsiteY25" fmla="*/ 390525 h 1278732"/>
              <a:gd name="connsiteX26" fmla="*/ 3312316 w 3952874"/>
              <a:gd name="connsiteY26" fmla="*/ 269082 h 1278732"/>
              <a:gd name="connsiteX27" fmla="*/ 3452809 w 3952874"/>
              <a:gd name="connsiteY27" fmla="*/ 223838 h 1278732"/>
              <a:gd name="connsiteX28" fmla="*/ 3526628 w 3952874"/>
              <a:gd name="connsiteY28" fmla="*/ 166689 h 1278732"/>
              <a:gd name="connsiteX29" fmla="*/ 3648071 w 3952874"/>
              <a:gd name="connsiteY29" fmla="*/ 200027 h 1278732"/>
              <a:gd name="connsiteX30" fmla="*/ 3745702 w 3952874"/>
              <a:gd name="connsiteY30" fmla="*/ 171450 h 1278732"/>
              <a:gd name="connsiteX31" fmla="*/ 3952874 w 3952874"/>
              <a:gd name="connsiteY31" fmla="*/ 0 h 1278732"/>
              <a:gd name="connsiteX0" fmla="*/ 0 w 3952874"/>
              <a:gd name="connsiteY0" fmla="*/ 1278732 h 1278732"/>
              <a:gd name="connsiteX1" fmla="*/ 211931 w 3952874"/>
              <a:gd name="connsiteY1" fmla="*/ 1188245 h 1278732"/>
              <a:gd name="connsiteX2" fmla="*/ 314325 w 3952874"/>
              <a:gd name="connsiteY2" fmla="*/ 1054895 h 1278732"/>
              <a:gd name="connsiteX3" fmla="*/ 423862 w 3952874"/>
              <a:gd name="connsiteY3" fmla="*/ 1119188 h 1278732"/>
              <a:gd name="connsiteX4" fmla="*/ 592931 w 3952874"/>
              <a:gd name="connsiteY4" fmla="*/ 1112045 h 1278732"/>
              <a:gd name="connsiteX5" fmla="*/ 766762 w 3952874"/>
              <a:gd name="connsiteY5" fmla="*/ 1045370 h 1278732"/>
              <a:gd name="connsiteX6" fmla="*/ 885825 w 3952874"/>
              <a:gd name="connsiteY6" fmla="*/ 983457 h 1278732"/>
              <a:gd name="connsiteX7" fmla="*/ 962025 w 3952874"/>
              <a:gd name="connsiteY7" fmla="*/ 926307 h 1278732"/>
              <a:gd name="connsiteX8" fmla="*/ 1057275 w 3952874"/>
              <a:gd name="connsiteY8" fmla="*/ 1014413 h 1278732"/>
              <a:gd name="connsiteX9" fmla="*/ 1143000 w 3952874"/>
              <a:gd name="connsiteY9" fmla="*/ 1059657 h 1278732"/>
              <a:gd name="connsiteX10" fmla="*/ 1285875 w 3952874"/>
              <a:gd name="connsiteY10" fmla="*/ 1102520 h 1278732"/>
              <a:gd name="connsiteX11" fmla="*/ 1414462 w 3952874"/>
              <a:gd name="connsiteY11" fmla="*/ 1085851 h 1278732"/>
              <a:gd name="connsiteX12" fmla="*/ 1514475 w 3952874"/>
              <a:gd name="connsiteY12" fmla="*/ 1042988 h 1278732"/>
              <a:gd name="connsiteX13" fmla="*/ 1628775 w 3952874"/>
              <a:gd name="connsiteY13" fmla="*/ 942976 h 1278732"/>
              <a:gd name="connsiteX14" fmla="*/ 1704975 w 3952874"/>
              <a:gd name="connsiteY14" fmla="*/ 923926 h 1278732"/>
              <a:gd name="connsiteX15" fmla="*/ 1924051 w 3952874"/>
              <a:gd name="connsiteY15" fmla="*/ 878681 h 1278732"/>
              <a:gd name="connsiteX16" fmla="*/ 2021679 w 3952874"/>
              <a:gd name="connsiteY16" fmla="*/ 819151 h 1278732"/>
              <a:gd name="connsiteX17" fmla="*/ 2140744 w 3952874"/>
              <a:gd name="connsiteY17" fmla="*/ 776288 h 1278732"/>
              <a:gd name="connsiteX18" fmla="*/ 2255044 w 3952874"/>
              <a:gd name="connsiteY18" fmla="*/ 738188 h 1278732"/>
              <a:gd name="connsiteX19" fmla="*/ 2364581 w 3952874"/>
              <a:gd name="connsiteY19" fmla="*/ 769145 h 1278732"/>
              <a:gd name="connsiteX20" fmla="*/ 2519360 w 3952874"/>
              <a:gd name="connsiteY20" fmla="*/ 719138 h 1278732"/>
              <a:gd name="connsiteX21" fmla="*/ 2683666 w 3952874"/>
              <a:gd name="connsiteY21" fmla="*/ 616744 h 1278732"/>
              <a:gd name="connsiteX22" fmla="*/ 2781297 w 3952874"/>
              <a:gd name="connsiteY22" fmla="*/ 507207 h 1278732"/>
              <a:gd name="connsiteX23" fmla="*/ 2909885 w 3952874"/>
              <a:gd name="connsiteY23" fmla="*/ 509588 h 1278732"/>
              <a:gd name="connsiteX24" fmla="*/ 2993227 w 3952874"/>
              <a:gd name="connsiteY24" fmla="*/ 421482 h 1278732"/>
              <a:gd name="connsiteX25" fmla="*/ 3126578 w 3952874"/>
              <a:gd name="connsiteY25" fmla="*/ 390525 h 1278732"/>
              <a:gd name="connsiteX26" fmla="*/ 3312316 w 3952874"/>
              <a:gd name="connsiteY26" fmla="*/ 269082 h 1278732"/>
              <a:gd name="connsiteX27" fmla="*/ 3452809 w 3952874"/>
              <a:gd name="connsiteY27" fmla="*/ 223838 h 1278732"/>
              <a:gd name="connsiteX28" fmla="*/ 3545678 w 3952874"/>
              <a:gd name="connsiteY28" fmla="*/ 166689 h 1278732"/>
              <a:gd name="connsiteX29" fmla="*/ 3648071 w 3952874"/>
              <a:gd name="connsiteY29" fmla="*/ 200027 h 1278732"/>
              <a:gd name="connsiteX30" fmla="*/ 3745702 w 3952874"/>
              <a:gd name="connsiteY30" fmla="*/ 171450 h 1278732"/>
              <a:gd name="connsiteX31" fmla="*/ 3952874 w 3952874"/>
              <a:gd name="connsiteY31" fmla="*/ 0 h 1278732"/>
              <a:gd name="connsiteX0" fmla="*/ 0 w 3952874"/>
              <a:gd name="connsiteY0" fmla="*/ 1278732 h 1278732"/>
              <a:gd name="connsiteX1" fmla="*/ 211931 w 3952874"/>
              <a:gd name="connsiteY1" fmla="*/ 1188245 h 1278732"/>
              <a:gd name="connsiteX2" fmla="*/ 314325 w 3952874"/>
              <a:gd name="connsiteY2" fmla="*/ 1054895 h 1278732"/>
              <a:gd name="connsiteX3" fmla="*/ 423862 w 3952874"/>
              <a:gd name="connsiteY3" fmla="*/ 1119188 h 1278732"/>
              <a:gd name="connsiteX4" fmla="*/ 592931 w 3952874"/>
              <a:gd name="connsiteY4" fmla="*/ 1112045 h 1278732"/>
              <a:gd name="connsiteX5" fmla="*/ 766762 w 3952874"/>
              <a:gd name="connsiteY5" fmla="*/ 1045370 h 1278732"/>
              <a:gd name="connsiteX6" fmla="*/ 885825 w 3952874"/>
              <a:gd name="connsiteY6" fmla="*/ 983457 h 1278732"/>
              <a:gd name="connsiteX7" fmla="*/ 962025 w 3952874"/>
              <a:gd name="connsiteY7" fmla="*/ 926307 h 1278732"/>
              <a:gd name="connsiteX8" fmla="*/ 1057275 w 3952874"/>
              <a:gd name="connsiteY8" fmla="*/ 1014413 h 1278732"/>
              <a:gd name="connsiteX9" fmla="*/ 1143000 w 3952874"/>
              <a:gd name="connsiteY9" fmla="*/ 1059657 h 1278732"/>
              <a:gd name="connsiteX10" fmla="*/ 1285875 w 3952874"/>
              <a:gd name="connsiteY10" fmla="*/ 1102520 h 1278732"/>
              <a:gd name="connsiteX11" fmla="*/ 1414462 w 3952874"/>
              <a:gd name="connsiteY11" fmla="*/ 1085851 h 1278732"/>
              <a:gd name="connsiteX12" fmla="*/ 1514475 w 3952874"/>
              <a:gd name="connsiteY12" fmla="*/ 1042988 h 1278732"/>
              <a:gd name="connsiteX13" fmla="*/ 1628775 w 3952874"/>
              <a:gd name="connsiteY13" fmla="*/ 942976 h 1278732"/>
              <a:gd name="connsiteX14" fmla="*/ 1704975 w 3952874"/>
              <a:gd name="connsiteY14" fmla="*/ 923926 h 1278732"/>
              <a:gd name="connsiteX15" fmla="*/ 1924051 w 3952874"/>
              <a:gd name="connsiteY15" fmla="*/ 878681 h 1278732"/>
              <a:gd name="connsiteX16" fmla="*/ 2021679 w 3952874"/>
              <a:gd name="connsiteY16" fmla="*/ 819151 h 1278732"/>
              <a:gd name="connsiteX17" fmla="*/ 2140744 w 3952874"/>
              <a:gd name="connsiteY17" fmla="*/ 776288 h 1278732"/>
              <a:gd name="connsiteX18" fmla="*/ 2255044 w 3952874"/>
              <a:gd name="connsiteY18" fmla="*/ 738188 h 1278732"/>
              <a:gd name="connsiteX19" fmla="*/ 2364581 w 3952874"/>
              <a:gd name="connsiteY19" fmla="*/ 769145 h 1278732"/>
              <a:gd name="connsiteX20" fmla="*/ 2519360 w 3952874"/>
              <a:gd name="connsiteY20" fmla="*/ 719138 h 1278732"/>
              <a:gd name="connsiteX21" fmla="*/ 2683666 w 3952874"/>
              <a:gd name="connsiteY21" fmla="*/ 616744 h 1278732"/>
              <a:gd name="connsiteX22" fmla="*/ 2781297 w 3952874"/>
              <a:gd name="connsiteY22" fmla="*/ 507207 h 1278732"/>
              <a:gd name="connsiteX23" fmla="*/ 2909885 w 3952874"/>
              <a:gd name="connsiteY23" fmla="*/ 509588 h 1278732"/>
              <a:gd name="connsiteX24" fmla="*/ 2993227 w 3952874"/>
              <a:gd name="connsiteY24" fmla="*/ 421482 h 1278732"/>
              <a:gd name="connsiteX25" fmla="*/ 3126578 w 3952874"/>
              <a:gd name="connsiteY25" fmla="*/ 390525 h 1278732"/>
              <a:gd name="connsiteX26" fmla="*/ 3312316 w 3952874"/>
              <a:gd name="connsiteY26" fmla="*/ 269082 h 1278732"/>
              <a:gd name="connsiteX27" fmla="*/ 3452809 w 3952874"/>
              <a:gd name="connsiteY27" fmla="*/ 223838 h 1278732"/>
              <a:gd name="connsiteX28" fmla="*/ 3545678 w 3952874"/>
              <a:gd name="connsiteY28" fmla="*/ 166689 h 1278732"/>
              <a:gd name="connsiteX29" fmla="*/ 3648071 w 3952874"/>
              <a:gd name="connsiteY29" fmla="*/ 200027 h 1278732"/>
              <a:gd name="connsiteX30" fmla="*/ 3745702 w 3952874"/>
              <a:gd name="connsiteY30" fmla="*/ 171450 h 1278732"/>
              <a:gd name="connsiteX31" fmla="*/ 3879052 w 3952874"/>
              <a:gd name="connsiteY31" fmla="*/ 66676 h 1278732"/>
              <a:gd name="connsiteX32" fmla="*/ 3952874 w 3952874"/>
              <a:gd name="connsiteY32" fmla="*/ 0 h 1278732"/>
              <a:gd name="connsiteX0" fmla="*/ 0 w 4001687"/>
              <a:gd name="connsiteY0" fmla="*/ 1278732 h 1278732"/>
              <a:gd name="connsiteX1" fmla="*/ 211931 w 4001687"/>
              <a:gd name="connsiteY1" fmla="*/ 1188245 h 1278732"/>
              <a:gd name="connsiteX2" fmla="*/ 314325 w 4001687"/>
              <a:gd name="connsiteY2" fmla="*/ 1054895 h 1278732"/>
              <a:gd name="connsiteX3" fmla="*/ 423862 w 4001687"/>
              <a:gd name="connsiteY3" fmla="*/ 1119188 h 1278732"/>
              <a:gd name="connsiteX4" fmla="*/ 592931 w 4001687"/>
              <a:gd name="connsiteY4" fmla="*/ 1112045 h 1278732"/>
              <a:gd name="connsiteX5" fmla="*/ 766762 w 4001687"/>
              <a:gd name="connsiteY5" fmla="*/ 1045370 h 1278732"/>
              <a:gd name="connsiteX6" fmla="*/ 885825 w 4001687"/>
              <a:gd name="connsiteY6" fmla="*/ 983457 h 1278732"/>
              <a:gd name="connsiteX7" fmla="*/ 962025 w 4001687"/>
              <a:gd name="connsiteY7" fmla="*/ 926307 h 1278732"/>
              <a:gd name="connsiteX8" fmla="*/ 1057275 w 4001687"/>
              <a:gd name="connsiteY8" fmla="*/ 1014413 h 1278732"/>
              <a:gd name="connsiteX9" fmla="*/ 1143000 w 4001687"/>
              <a:gd name="connsiteY9" fmla="*/ 1059657 h 1278732"/>
              <a:gd name="connsiteX10" fmla="*/ 1285875 w 4001687"/>
              <a:gd name="connsiteY10" fmla="*/ 1102520 h 1278732"/>
              <a:gd name="connsiteX11" fmla="*/ 1414462 w 4001687"/>
              <a:gd name="connsiteY11" fmla="*/ 1085851 h 1278732"/>
              <a:gd name="connsiteX12" fmla="*/ 1514475 w 4001687"/>
              <a:gd name="connsiteY12" fmla="*/ 1042988 h 1278732"/>
              <a:gd name="connsiteX13" fmla="*/ 1628775 w 4001687"/>
              <a:gd name="connsiteY13" fmla="*/ 942976 h 1278732"/>
              <a:gd name="connsiteX14" fmla="*/ 1704975 w 4001687"/>
              <a:gd name="connsiteY14" fmla="*/ 923926 h 1278732"/>
              <a:gd name="connsiteX15" fmla="*/ 1924051 w 4001687"/>
              <a:gd name="connsiteY15" fmla="*/ 878681 h 1278732"/>
              <a:gd name="connsiteX16" fmla="*/ 2021679 w 4001687"/>
              <a:gd name="connsiteY16" fmla="*/ 819151 h 1278732"/>
              <a:gd name="connsiteX17" fmla="*/ 2140744 w 4001687"/>
              <a:gd name="connsiteY17" fmla="*/ 776288 h 1278732"/>
              <a:gd name="connsiteX18" fmla="*/ 2255044 w 4001687"/>
              <a:gd name="connsiteY18" fmla="*/ 738188 h 1278732"/>
              <a:gd name="connsiteX19" fmla="*/ 2364581 w 4001687"/>
              <a:gd name="connsiteY19" fmla="*/ 769145 h 1278732"/>
              <a:gd name="connsiteX20" fmla="*/ 2519360 w 4001687"/>
              <a:gd name="connsiteY20" fmla="*/ 719138 h 1278732"/>
              <a:gd name="connsiteX21" fmla="*/ 2683666 w 4001687"/>
              <a:gd name="connsiteY21" fmla="*/ 616744 h 1278732"/>
              <a:gd name="connsiteX22" fmla="*/ 2781297 w 4001687"/>
              <a:gd name="connsiteY22" fmla="*/ 507207 h 1278732"/>
              <a:gd name="connsiteX23" fmla="*/ 2909885 w 4001687"/>
              <a:gd name="connsiteY23" fmla="*/ 509588 h 1278732"/>
              <a:gd name="connsiteX24" fmla="*/ 2993227 w 4001687"/>
              <a:gd name="connsiteY24" fmla="*/ 421482 h 1278732"/>
              <a:gd name="connsiteX25" fmla="*/ 3126578 w 4001687"/>
              <a:gd name="connsiteY25" fmla="*/ 390525 h 1278732"/>
              <a:gd name="connsiteX26" fmla="*/ 3312316 w 4001687"/>
              <a:gd name="connsiteY26" fmla="*/ 269082 h 1278732"/>
              <a:gd name="connsiteX27" fmla="*/ 3452809 w 4001687"/>
              <a:gd name="connsiteY27" fmla="*/ 223838 h 1278732"/>
              <a:gd name="connsiteX28" fmla="*/ 3545678 w 4001687"/>
              <a:gd name="connsiteY28" fmla="*/ 166689 h 1278732"/>
              <a:gd name="connsiteX29" fmla="*/ 3648071 w 4001687"/>
              <a:gd name="connsiteY29" fmla="*/ 200027 h 1278732"/>
              <a:gd name="connsiteX30" fmla="*/ 3745702 w 4001687"/>
              <a:gd name="connsiteY30" fmla="*/ 171450 h 1278732"/>
              <a:gd name="connsiteX31" fmla="*/ 3967158 w 4001687"/>
              <a:gd name="connsiteY31" fmla="*/ 178595 h 1278732"/>
              <a:gd name="connsiteX32" fmla="*/ 3952874 w 4001687"/>
              <a:gd name="connsiteY32" fmla="*/ 0 h 1278732"/>
              <a:gd name="connsiteX0" fmla="*/ 0 w 4983956"/>
              <a:gd name="connsiteY0" fmla="*/ 1312070 h 1312070"/>
              <a:gd name="connsiteX1" fmla="*/ 211931 w 4983956"/>
              <a:gd name="connsiteY1" fmla="*/ 1221583 h 1312070"/>
              <a:gd name="connsiteX2" fmla="*/ 314325 w 4983956"/>
              <a:gd name="connsiteY2" fmla="*/ 1088233 h 1312070"/>
              <a:gd name="connsiteX3" fmla="*/ 423862 w 4983956"/>
              <a:gd name="connsiteY3" fmla="*/ 1152526 h 1312070"/>
              <a:gd name="connsiteX4" fmla="*/ 592931 w 4983956"/>
              <a:gd name="connsiteY4" fmla="*/ 1145383 h 1312070"/>
              <a:gd name="connsiteX5" fmla="*/ 766762 w 4983956"/>
              <a:gd name="connsiteY5" fmla="*/ 1078708 h 1312070"/>
              <a:gd name="connsiteX6" fmla="*/ 885825 w 4983956"/>
              <a:gd name="connsiteY6" fmla="*/ 1016795 h 1312070"/>
              <a:gd name="connsiteX7" fmla="*/ 962025 w 4983956"/>
              <a:gd name="connsiteY7" fmla="*/ 959645 h 1312070"/>
              <a:gd name="connsiteX8" fmla="*/ 1057275 w 4983956"/>
              <a:gd name="connsiteY8" fmla="*/ 1047751 h 1312070"/>
              <a:gd name="connsiteX9" fmla="*/ 1143000 w 4983956"/>
              <a:gd name="connsiteY9" fmla="*/ 1092995 h 1312070"/>
              <a:gd name="connsiteX10" fmla="*/ 1285875 w 4983956"/>
              <a:gd name="connsiteY10" fmla="*/ 1135858 h 1312070"/>
              <a:gd name="connsiteX11" fmla="*/ 1414462 w 4983956"/>
              <a:gd name="connsiteY11" fmla="*/ 1119189 h 1312070"/>
              <a:gd name="connsiteX12" fmla="*/ 1514475 w 4983956"/>
              <a:gd name="connsiteY12" fmla="*/ 1076326 h 1312070"/>
              <a:gd name="connsiteX13" fmla="*/ 1628775 w 4983956"/>
              <a:gd name="connsiteY13" fmla="*/ 976314 h 1312070"/>
              <a:gd name="connsiteX14" fmla="*/ 1704975 w 4983956"/>
              <a:gd name="connsiteY14" fmla="*/ 957264 h 1312070"/>
              <a:gd name="connsiteX15" fmla="*/ 1924051 w 4983956"/>
              <a:gd name="connsiteY15" fmla="*/ 912019 h 1312070"/>
              <a:gd name="connsiteX16" fmla="*/ 2021679 w 4983956"/>
              <a:gd name="connsiteY16" fmla="*/ 852489 h 1312070"/>
              <a:gd name="connsiteX17" fmla="*/ 2140744 w 4983956"/>
              <a:gd name="connsiteY17" fmla="*/ 809626 h 1312070"/>
              <a:gd name="connsiteX18" fmla="*/ 2255044 w 4983956"/>
              <a:gd name="connsiteY18" fmla="*/ 771526 h 1312070"/>
              <a:gd name="connsiteX19" fmla="*/ 2364581 w 4983956"/>
              <a:gd name="connsiteY19" fmla="*/ 802483 h 1312070"/>
              <a:gd name="connsiteX20" fmla="*/ 2519360 w 4983956"/>
              <a:gd name="connsiteY20" fmla="*/ 752476 h 1312070"/>
              <a:gd name="connsiteX21" fmla="*/ 2683666 w 4983956"/>
              <a:gd name="connsiteY21" fmla="*/ 650082 h 1312070"/>
              <a:gd name="connsiteX22" fmla="*/ 2781297 w 4983956"/>
              <a:gd name="connsiteY22" fmla="*/ 540545 h 1312070"/>
              <a:gd name="connsiteX23" fmla="*/ 2909885 w 4983956"/>
              <a:gd name="connsiteY23" fmla="*/ 542926 h 1312070"/>
              <a:gd name="connsiteX24" fmla="*/ 2993227 w 4983956"/>
              <a:gd name="connsiteY24" fmla="*/ 454820 h 1312070"/>
              <a:gd name="connsiteX25" fmla="*/ 3126578 w 4983956"/>
              <a:gd name="connsiteY25" fmla="*/ 423863 h 1312070"/>
              <a:gd name="connsiteX26" fmla="*/ 3312316 w 4983956"/>
              <a:gd name="connsiteY26" fmla="*/ 302420 h 1312070"/>
              <a:gd name="connsiteX27" fmla="*/ 3452809 w 4983956"/>
              <a:gd name="connsiteY27" fmla="*/ 257176 h 1312070"/>
              <a:gd name="connsiteX28" fmla="*/ 3545678 w 4983956"/>
              <a:gd name="connsiteY28" fmla="*/ 200027 h 1312070"/>
              <a:gd name="connsiteX29" fmla="*/ 3648071 w 4983956"/>
              <a:gd name="connsiteY29" fmla="*/ 233365 h 1312070"/>
              <a:gd name="connsiteX30" fmla="*/ 3745702 w 4983956"/>
              <a:gd name="connsiteY30" fmla="*/ 204788 h 1312070"/>
              <a:gd name="connsiteX31" fmla="*/ 3967158 w 4983956"/>
              <a:gd name="connsiteY31" fmla="*/ 211933 h 1312070"/>
              <a:gd name="connsiteX32" fmla="*/ 4983956 w 4983956"/>
              <a:gd name="connsiteY32" fmla="*/ 0 h 1312070"/>
              <a:gd name="connsiteX0" fmla="*/ 0 w 4983956"/>
              <a:gd name="connsiteY0" fmla="*/ 1312070 h 1312070"/>
              <a:gd name="connsiteX1" fmla="*/ 211931 w 4983956"/>
              <a:gd name="connsiteY1" fmla="*/ 1221583 h 1312070"/>
              <a:gd name="connsiteX2" fmla="*/ 314325 w 4983956"/>
              <a:gd name="connsiteY2" fmla="*/ 1088233 h 1312070"/>
              <a:gd name="connsiteX3" fmla="*/ 423862 w 4983956"/>
              <a:gd name="connsiteY3" fmla="*/ 1152526 h 1312070"/>
              <a:gd name="connsiteX4" fmla="*/ 592931 w 4983956"/>
              <a:gd name="connsiteY4" fmla="*/ 1145383 h 1312070"/>
              <a:gd name="connsiteX5" fmla="*/ 766762 w 4983956"/>
              <a:gd name="connsiteY5" fmla="*/ 1078708 h 1312070"/>
              <a:gd name="connsiteX6" fmla="*/ 885825 w 4983956"/>
              <a:gd name="connsiteY6" fmla="*/ 1016795 h 1312070"/>
              <a:gd name="connsiteX7" fmla="*/ 962025 w 4983956"/>
              <a:gd name="connsiteY7" fmla="*/ 959645 h 1312070"/>
              <a:gd name="connsiteX8" fmla="*/ 1057275 w 4983956"/>
              <a:gd name="connsiteY8" fmla="*/ 1047751 h 1312070"/>
              <a:gd name="connsiteX9" fmla="*/ 1143000 w 4983956"/>
              <a:gd name="connsiteY9" fmla="*/ 1092995 h 1312070"/>
              <a:gd name="connsiteX10" fmla="*/ 1285875 w 4983956"/>
              <a:gd name="connsiteY10" fmla="*/ 1135858 h 1312070"/>
              <a:gd name="connsiteX11" fmla="*/ 1414462 w 4983956"/>
              <a:gd name="connsiteY11" fmla="*/ 1119189 h 1312070"/>
              <a:gd name="connsiteX12" fmla="*/ 1514475 w 4983956"/>
              <a:gd name="connsiteY12" fmla="*/ 1076326 h 1312070"/>
              <a:gd name="connsiteX13" fmla="*/ 1628775 w 4983956"/>
              <a:gd name="connsiteY13" fmla="*/ 976314 h 1312070"/>
              <a:gd name="connsiteX14" fmla="*/ 1704975 w 4983956"/>
              <a:gd name="connsiteY14" fmla="*/ 957264 h 1312070"/>
              <a:gd name="connsiteX15" fmla="*/ 1924051 w 4983956"/>
              <a:gd name="connsiteY15" fmla="*/ 912019 h 1312070"/>
              <a:gd name="connsiteX16" fmla="*/ 2021679 w 4983956"/>
              <a:gd name="connsiteY16" fmla="*/ 852489 h 1312070"/>
              <a:gd name="connsiteX17" fmla="*/ 2140744 w 4983956"/>
              <a:gd name="connsiteY17" fmla="*/ 809626 h 1312070"/>
              <a:gd name="connsiteX18" fmla="*/ 2255044 w 4983956"/>
              <a:gd name="connsiteY18" fmla="*/ 771526 h 1312070"/>
              <a:gd name="connsiteX19" fmla="*/ 2364581 w 4983956"/>
              <a:gd name="connsiteY19" fmla="*/ 802483 h 1312070"/>
              <a:gd name="connsiteX20" fmla="*/ 2519360 w 4983956"/>
              <a:gd name="connsiteY20" fmla="*/ 752476 h 1312070"/>
              <a:gd name="connsiteX21" fmla="*/ 2683666 w 4983956"/>
              <a:gd name="connsiteY21" fmla="*/ 650082 h 1312070"/>
              <a:gd name="connsiteX22" fmla="*/ 2781297 w 4983956"/>
              <a:gd name="connsiteY22" fmla="*/ 540545 h 1312070"/>
              <a:gd name="connsiteX23" fmla="*/ 2909885 w 4983956"/>
              <a:gd name="connsiteY23" fmla="*/ 542926 h 1312070"/>
              <a:gd name="connsiteX24" fmla="*/ 2993227 w 4983956"/>
              <a:gd name="connsiteY24" fmla="*/ 454820 h 1312070"/>
              <a:gd name="connsiteX25" fmla="*/ 3126578 w 4983956"/>
              <a:gd name="connsiteY25" fmla="*/ 423863 h 1312070"/>
              <a:gd name="connsiteX26" fmla="*/ 3312316 w 4983956"/>
              <a:gd name="connsiteY26" fmla="*/ 302420 h 1312070"/>
              <a:gd name="connsiteX27" fmla="*/ 3452809 w 4983956"/>
              <a:gd name="connsiteY27" fmla="*/ 257176 h 1312070"/>
              <a:gd name="connsiteX28" fmla="*/ 3545678 w 4983956"/>
              <a:gd name="connsiteY28" fmla="*/ 200027 h 1312070"/>
              <a:gd name="connsiteX29" fmla="*/ 3648071 w 4983956"/>
              <a:gd name="connsiteY29" fmla="*/ 233365 h 1312070"/>
              <a:gd name="connsiteX30" fmla="*/ 3745702 w 4983956"/>
              <a:gd name="connsiteY30" fmla="*/ 204788 h 1312070"/>
              <a:gd name="connsiteX31" fmla="*/ 3967158 w 4983956"/>
              <a:gd name="connsiteY31" fmla="*/ 211933 h 1312070"/>
              <a:gd name="connsiteX32" fmla="*/ 4136226 w 4983956"/>
              <a:gd name="connsiteY32" fmla="*/ 180976 h 1312070"/>
              <a:gd name="connsiteX33" fmla="*/ 4983956 w 4983956"/>
              <a:gd name="connsiteY33" fmla="*/ 0 h 1312070"/>
              <a:gd name="connsiteX0" fmla="*/ 0 w 4983956"/>
              <a:gd name="connsiteY0" fmla="*/ 1312070 h 1312070"/>
              <a:gd name="connsiteX1" fmla="*/ 211931 w 4983956"/>
              <a:gd name="connsiteY1" fmla="*/ 1221583 h 1312070"/>
              <a:gd name="connsiteX2" fmla="*/ 314325 w 4983956"/>
              <a:gd name="connsiteY2" fmla="*/ 1088233 h 1312070"/>
              <a:gd name="connsiteX3" fmla="*/ 423862 w 4983956"/>
              <a:gd name="connsiteY3" fmla="*/ 1152526 h 1312070"/>
              <a:gd name="connsiteX4" fmla="*/ 592931 w 4983956"/>
              <a:gd name="connsiteY4" fmla="*/ 1145383 h 1312070"/>
              <a:gd name="connsiteX5" fmla="*/ 766762 w 4983956"/>
              <a:gd name="connsiteY5" fmla="*/ 1078708 h 1312070"/>
              <a:gd name="connsiteX6" fmla="*/ 885825 w 4983956"/>
              <a:gd name="connsiteY6" fmla="*/ 1016795 h 1312070"/>
              <a:gd name="connsiteX7" fmla="*/ 962025 w 4983956"/>
              <a:gd name="connsiteY7" fmla="*/ 959645 h 1312070"/>
              <a:gd name="connsiteX8" fmla="*/ 1057275 w 4983956"/>
              <a:gd name="connsiteY8" fmla="*/ 1047751 h 1312070"/>
              <a:gd name="connsiteX9" fmla="*/ 1143000 w 4983956"/>
              <a:gd name="connsiteY9" fmla="*/ 1092995 h 1312070"/>
              <a:gd name="connsiteX10" fmla="*/ 1285875 w 4983956"/>
              <a:gd name="connsiteY10" fmla="*/ 1135858 h 1312070"/>
              <a:gd name="connsiteX11" fmla="*/ 1414462 w 4983956"/>
              <a:gd name="connsiteY11" fmla="*/ 1119189 h 1312070"/>
              <a:gd name="connsiteX12" fmla="*/ 1514475 w 4983956"/>
              <a:gd name="connsiteY12" fmla="*/ 1076326 h 1312070"/>
              <a:gd name="connsiteX13" fmla="*/ 1628775 w 4983956"/>
              <a:gd name="connsiteY13" fmla="*/ 976314 h 1312070"/>
              <a:gd name="connsiteX14" fmla="*/ 1704975 w 4983956"/>
              <a:gd name="connsiteY14" fmla="*/ 957264 h 1312070"/>
              <a:gd name="connsiteX15" fmla="*/ 1924051 w 4983956"/>
              <a:gd name="connsiteY15" fmla="*/ 912019 h 1312070"/>
              <a:gd name="connsiteX16" fmla="*/ 2021679 w 4983956"/>
              <a:gd name="connsiteY16" fmla="*/ 852489 h 1312070"/>
              <a:gd name="connsiteX17" fmla="*/ 2140744 w 4983956"/>
              <a:gd name="connsiteY17" fmla="*/ 809626 h 1312070"/>
              <a:gd name="connsiteX18" fmla="*/ 2255044 w 4983956"/>
              <a:gd name="connsiteY18" fmla="*/ 771526 h 1312070"/>
              <a:gd name="connsiteX19" fmla="*/ 2364581 w 4983956"/>
              <a:gd name="connsiteY19" fmla="*/ 802483 h 1312070"/>
              <a:gd name="connsiteX20" fmla="*/ 2519360 w 4983956"/>
              <a:gd name="connsiteY20" fmla="*/ 752476 h 1312070"/>
              <a:gd name="connsiteX21" fmla="*/ 2683666 w 4983956"/>
              <a:gd name="connsiteY21" fmla="*/ 650082 h 1312070"/>
              <a:gd name="connsiteX22" fmla="*/ 2781297 w 4983956"/>
              <a:gd name="connsiteY22" fmla="*/ 540545 h 1312070"/>
              <a:gd name="connsiteX23" fmla="*/ 2909885 w 4983956"/>
              <a:gd name="connsiteY23" fmla="*/ 542926 h 1312070"/>
              <a:gd name="connsiteX24" fmla="*/ 2993227 w 4983956"/>
              <a:gd name="connsiteY24" fmla="*/ 454820 h 1312070"/>
              <a:gd name="connsiteX25" fmla="*/ 3126578 w 4983956"/>
              <a:gd name="connsiteY25" fmla="*/ 423863 h 1312070"/>
              <a:gd name="connsiteX26" fmla="*/ 3312316 w 4983956"/>
              <a:gd name="connsiteY26" fmla="*/ 302420 h 1312070"/>
              <a:gd name="connsiteX27" fmla="*/ 3452809 w 4983956"/>
              <a:gd name="connsiteY27" fmla="*/ 257176 h 1312070"/>
              <a:gd name="connsiteX28" fmla="*/ 3545678 w 4983956"/>
              <a:gd name="connsiteY28" fmla="*/ 200027 h 1312070"/>
              <a:gd name="connsiteX29" fmla="*/ 3648071 w 4983956"/>
              <a:gd name="connsiteY29" fmla="*/ 233365 h 1312070"/>
              <a:gd name="connsiteX30" fmla="*/ 3745702 w 4983956"/>
              <a:gd name="connsiteY30" fmla="*/ 204788 h 1312070"/>
              <a:gd name="connsiteX31" fmla="*/ 3967158 w 4983956"/>
              <a:gd name="connsiteY31" fmla="*/ 211933 h 1312070"/>
              <a:gd name="connsiteX32" fmla="*/ 4086219 w 4983956"/>
              <a:gd name="connsiteY32" fmla="*/ 288133 h 1312070"/>
              <a:gd name="connsiteX33" fmla="*/ 4983956 w 4983956"/>
              <a:gd name="connsiteY33" fmla="*/ 0 h 1312070"/>
              <a:gd name="connsiteX0" fmla="*/ 0 w 4983956"/>
              <a:gd name="connsiteY0" fmla="*/ 1312070 h 1312070"/>
              <a:gd name="connsiteX1" fmla="*/ 211931 w 4983956"/>
              <a:gd name="connsiteY1" fmla="*/ 1221583 h 1312070"/>
              <a:gd name="connsiteX2" fmla="*/ 314325 w 4983956"/>
              <a:gd name="connsiteY2" fmla="*/ 1088233 h 1312070"/>
              <a:gd name="connsiteX3" fmla="*/ 423862 w 4983956"/>
              <a:gd name="connsiteY3" fmla="*/ 1152526 h 1312070"/>
              <a:gd name="connsiteX4" fmla="*/ 592931 w 4983956"/>
              <a:gd name="connsiteY4" fmla="*/ 1145383 h 1312070"/>
              <a:gd name="connsiteX5" fmla="*/ 766762 w 4983956"/>
              <a:gd name="connsiteY5" fmla="*/ 1078708 h 1312070"/>
              <a:gd name="connsiteX6" fmla="*/ 885825 w 4983956"/>
              <a:gd name="connsiteY6" fmla="*/ 1016795 h 1312070"/>
              <a:gd name="connsiteX7" fmla="*/ 962025 w 4983956"/>
              <a:gd name="connsiteY7" fmla="*/ 959645 h 1312070"/>
              <a:gd name="connsiteX8" fmla="*/ 1057275 w 4983956"/>
              <a:gd name="connsiteY8" fmla="*/ 1047751 h 1312070"/>
              <a:gd name="connsiteX9" fmla="*/ 1143000 w 4983956"/>
              <a:gd name="connsiteY9" fmla="*/ 1092995 h 1312070"/>
              <a:gd name="connsiteX10" fmla="*/ 1285875 w 4983956"/>
              <a:gd name="connsiteY10" fmla="*/ 1135858 h 1312070"/>
              <a:gd name="connsiteX11" fmla="*/ 1414462 w 4983956"/>
              <a:gd name="connsiteY11" fmla="*/ 1119189 h 1312070"/>
              <a:gd name="connsiteX12" fmla="*/ 1514475 w 4983956"/>
              <a:gd name="connsiteY12" fmla="*/ 1076326 h 1312070"/>
              <a:gd name="connsiteX13" fmla="*/ 1628775 w 4983956"/>
              <a:gd name="connsiteY13" fmla="*/ 976314 h 1312070"/>
              <a:gd name="connsiteX14" fmla="*/ 1704975 w 4983956"/>
              <a:gd name="connsiteY14" fmla="*/ 957264 h 1312070"/>
              <a:gd name="connsiteX15" fmla="*/ 1924051 w 4983956"/>
              <a:gd name="connsiteY15" fmla="*/ 912019 h 1312070"/>
              <a:gd name="connsiteX16" fmla="*/ 2021679 w 4983956"/>
              <a:gd name="connsiteY16" fmla="*/ 852489 h 1312070"/>
              <a:gd name="connsiteX17" fmla="*/ 2140744 w 4983956"/>
              <a:gd name="connsiteY17" fmla="*/ 809626 h 1312070"/>
              <a:gd name="connsiteX18" fmla="*/ 2255044 w 4983956"/>
              <a:gd name="connsiteY18" fmla="*/ 771526 h 1312070"/>
              <a:gd name="connsiteX19" fmla="*/ 2364581 w 4983956"/>
              <a:gd name="connsiteY19" fmla="*/ 802483 h 1312070"/>
              <a:gd name="connsiteX20" fmla="*/ 2519360 w 4983956"/>
              <a:gd name="connsiteY20" fmla="*/ 752476 h 1312070"/>
              <a:gd name="connsiteX21" fmla="*/ 2683666 w 4983956"/>
              <a:gd name="connsiteY21" fmla="*/ 650082 h 1312070"/>
              <a:gd name="connsiteX22" fmla="*/ 2781297 w 4983956"/>
              <a:gd name="connsiteY22" fmla="*/ 540545 h 1312070"/>
              <a:gd name="connsiteX23" fmla="*/ 2909885 w 4983956"/>
              <a:gd name="connsiteY23" fmla="*/ 542926 h 1312070"/>
              <a:gd name="connsiteX24" fmla="*/ 2993227 w 4983956"/>
              <a:gd name="connsiteY24" fmla="*/ 454820 h 1312070"/>
              <a:gd name="connsiteX25" fmla="*/ 3126578 w 4983956"/>
              <a:gd name="connsiteY25" fmla="*/ 423863 h 1312070"/>
              <a:gd name="connsiteX26" fmla="*/ 3312316 w 4983956"/>
              <a:gd name="connsiteY26" fmla="*/ 302420 h 1312070"/>
              <a:gd name="connsiteX27" fmla="*/ 3452809 w 4983956"/>
              <a:gd name="connsiteY27" fmla="*/ 257176 h 1312070"/>
              <a:gd name="connsiteX28" fmla="*/ 3545678 w 4983956"/>
              <a:gd name="connsiteY28" fmla="*/ 200027 h 1312070"/>
              <a:gd name="connsiteX29" fmla="*/ 3648071 w 4983956"/>
              <a:gd name="connsiteY29" fmla="*/ 233365 h 1312070"/>
              <a:gd name="connsiteX30" fmla="*/ 3745702 w 4983956"/>
              <a:gd name="connsiteY30" fmla="*/ 204788 h 1312070"/>
              <a:gd name="connsiteX31" fmla="*/ 3967158 w 4983956"/>
              <a:gd name="connsiteY31" fmla="*/ 211933 h 1312070"/>
              <a:gd name="connsiteX32" fmla="*/ 4086219 w 4983956"/>
              <a:gd name="connsiteY32" fmla="*/ 288133 h 1312070"/>
              <a:gd name="connsiteX33" fmla="*/ 4345776 w 4983956"/>
              <a:gd name="connsiteY33" fmla="*/ 202408 h 1312070"/>
              <a:gd name="connsiteX34" fmla="*/ 4983956 w 4983956"/>
              <a:gd name="connsiteY34" fmla="*/ 0 h 1312070"/>
              <a:gd name="connsiteX0" fmla="*/ 0 w 4983956"/>
              <a:gd name="connsiteY0" fmla="*/ 1312070 h 1312070"/>
              <a:gd name="connsiteX1" fmla="*/ 211931 w 4983956"/>
              <a:gd name="connsiteY1" fmla="*/ 1221583 h 1312070"/>
              <a:gd name="connsiteX2" fmla="*/ 314325 w 4983956"/>
              <a:gd name="connsiteY2" fmla="*/ 1088233 h 1312070"/>
              <a:gd name="connsiteX3" fmla="*/ 423862 w 4983956"/>
              <a:gd name="connsiteY3" fmla="*/ 1152526 h 1312070"/>
              <a:gd name="connsiteX4" fmla="*/ 592931 w 4983956"/>
              <a:gd name="connsiteY4" fmla="*/ 1145383 h 1312070"/>
              <a:gd name="connsiteX5" fmla="*/ 766762 w 4983956"/>
              <a:gd name="connsiteY5" fmla="*/ 1078708 h 1312070"/>
              <a:gd name="connsiteX6" fmla="*/ 885825 w 4983956"/>
              <a:gd name="connsiteY6" fmla="*/ 1016795 h 1312070"/>
              <a:gd name="connsiteX7" fmla="*/ 962025 w 4983956"/>
              <a:gd name="connsiteY7" fmla="*/ 959645 h 1312070"/>
              <a:gd name="connsiteX8" fmla="*/ 1057275 w 4983956"/>
              <a:gd name="connsiteY8" fmla="*/ 1047751 h 1312070"/>
              <a:gd name="connsiteX9" fmla="*/ 1143000 w 4983956"/>
              <a:gd name="connsiteY9" fmla="*/ 1092995 h 1312070"/>
              <a:gd name="connsiteX10" fmla="*/ 1285875 w 4983956"/>
              <a:gd name="connsiteY10" fmla="*/ 1135858 h 1312070"/>
              <a:gd name="connsiteX11" fmla="*/ 1414462 w 4983956"/>
              <a:gd name="connsiteY11" fmla="*/ 1119189 h 1312070"/>
              <a:gd name="connsiteX12" fmla="*/ 1514475 w 4983956"/>
              <a:gd name="connsiteY12" fmla="*/ 1076326 h 1312070"/>
              <a:gd name="connsiteX13" fmla="*/ 1628775 w 4983956"/>
              <a:gd name="connsiteY13" fmla="*/ 976314 h 1312070"/>
              <a:gd name="connsiteX14" fmla="*/ 1704975 w 4983956"/>
              <a:gd name="connsiteY14" fmla="*/ 957264 h 1312070"/>
              <a:gd name="connsiteX15" fmla="*/ 1924051 w 4983956"/>
              <a:gd name="connsiteY15" fmla="*/ 912019 h 1312070"/>
              <a:gd name="connsiteX16" fmla="*/ 2021679 w 4983956"/>
              <a:gd name="connsiteY16" fmla="*/ 852489 h 1312070"/>
              <a:gd name="connsiteX17" fmla="*/ 2140744 w 4983956"/>
              <a:gd name="connsiteY17" fmla="*/ 809626 h 1312070"/>
              <a:gd name="connsiteX18" fmla="*/ 2255044 w 4983956"/>
              <a:gd name="connsiteY18" fmla="*/ 771526 h 1312070"/>
              <a:gd name="connsiteX19" fmla="*/ 2364581 w 4983956"/>
              <a:gd name="connsiteY19" fmla="*/ 802483 h 1312070"/>
              <a:gd name="connsiteX20" fmla="*/ 2519360 w 4983956"/>
              <a:gd name="connsiteY20" fmla="*/ 752476 h 1312070"/>
              <a:gd name="connsiteX21" fmla="*/ 2683666 w 4983956"/>
              <a:gd name="connsiteY21" fmla="*/ 650082 h 1312070"/>
              <a:gd name="connsiteX22" fmla="*/ 2781297 w 4983956"/>
              <a:gd name="connsiteY22" fmla="*/ 540545 h 1312070"/>
              <a:gd name="connsiteX23" fmla="*/ 2909885 w 4983956"/>
              <a:gd name="connsiteY23" fmla="*/ 542926 h 1312070"/>
              <a:gd name="connsiteX24" fmla="*/ 2993227 w 4983956"/>
              <a:gd name="connsiteY24" fmla="*/ 454820 h 1312070"/>
              <a:gd name="connsiteX25" fmla="*/ 3126578 w 4983956"/>
              <a:gd name="connsiteY25" fmla="*/ 423863 h 1312070"/>
              <a:gd name="connsiteX26" fmla="*/ 3312316 w 4983956"/>
              <a:gd name="connsiteY26" fmla="*/ 302420 h 1312070"/>
              <a:gd name="connsiteX27" fmla="*/ 3452809 w 4983956"/>
              <a:gd name="connsiteY27" fmla="*/ 257176 h 1312070"/>
              <a:gd name="connsiteX28" fmla="*/ 3545678 w 4983956"/>
              <a:gd name="connsiteY28" fmla="*/ 200027 h 1312070"/>
              <a:gd name="connsiteX29" fmla="*/ 3648071 w 4983956"/>
              <a:gd name="connsiteY29" fmla="*/ 233365 h 1312070"/>
              <a:gd name="connsiteX30" fmla="*/ 3745702 w 4983956"/>
              <a:gd name="connsiteY30" fmla="*/ 204788 h 1312070"/>
              <a:gd name="connsiteX31" fmla="*/ 3967158 w 4983956"/>
              <a:gd name="connsiteY31" fmla="*/ 211933 h 1312070"/>
              <a:gd name="connsiteX32" fmla="*/ 4086219 w 4983956"/>
              <a:gd name="connsiteY32" fmla="*/ 288133 h 1312070"/>
              <a:gd name="connsiteX33" fmla="*/ 4188614 w 4983956"/>
              <a:gd name="connsiteY33" fmla="*/ 371476 h 1312070"/>
              <a:gd name="connsiteX34" fmla="*/ 4983956 w 4983956"/>
              <a:gd name="connsiteY34" fmla="*/ 0 h 1312070"/>
              <a:gd name="connsiteX0" fmla="*/ 0 w 4983956"/>
              <a:gd name="connsiteY0" fmla="*/ 1312070 h 1312070"/>
              <a:gd name="connsiteX1" fmla="*/ 211931 w 4983956"/>
              <a:gd name="connsiteY1" fmla="*/ 1221583 h 1312070"/>
              <a:gd name="connsiteX2" fmla="*/ 314325 w 4983956"/>
              <a:gd name="connsiteY2" fmla="*/ 1088233 h 1312070"/>
              <a:gd name="connsiteX3" fmla="*/ 423862 w 4983956"/>
              <a:gd name="connsiteY3" fmla="*/ 1152526 h 1312070"/>
              <a:gd name="connsiteX4" fmla="*/ 592931 w 4983956"/>
              <a:gd name="connsiteY4" fmla="*/ 1145383 h 1312070"/>
              <a:gd name="connsiteX5" fmla="*/ 766762 w 4983956"/>
              <a:gd name="connsiteY5" fmla="*/ 1078708 h 1312070"/>
              <a:gd name="connsiteX6" fmla="*/ 885825 w 4983956"/>
              <a:gd name="connsiteY6" fmla="*/ 1016795 h 1312070"/>
              <a:gd name="connsiteX7" fmla="*/ 962025 w 4983956"/>
              <a:gd name="connsiteY7" fmla="*/ 959645 h 1312070"/>
              <a:gd name="connsiteX8" fmla="*/ 1057275 w 4983956"/>
              <a:gd name="connsiteY8" fmla="*/ 1047751 h 1312070"/>
              <a:gd name="connsiteX9" fmla="*/ 1143000 w 4983956"/>
              <a:gd name="connsiteY9" fmla="*/ 1092995 h 1312070"/>
              <a:gd name="connsiteX10" fmla="*/ 1285875 w 4983956"/>
              <a:gd name="connsiteY10" fmla="*/ 1135858 h 1312070"/>
              <a:gd name="connsiteX11" fmla="*/ 1414462 w 4983956"/>
              <a:gd name="connsiteY11" fmla="*/ 1119189 h 1312070"/>
              <a:gd name="connsiteX12" fmla="*/ 1514475 w 4983956"/>
              <a:gd name="connsiteY12" fmla="*/ 1076326 h 1312070"/>
              <a:gd name="connsiteX13" fmla="*/ 1628775 w 4983956"/>
              <a:gd name="connsiteY13" fmla="*/ 976314 h 1312070"/>
              <a:gd name="connsiteX14" fmla="*/ 1704975 w 4983956"/>
              <a:gd name="connsiteY14" fmla="*/ 957264 h 1312070"/>
              <a:gd name="connsiteX15" fmla="*/ 1924051 w 4983956"/>
              <a:gd name="connsiteY15" fmla="*/ 912019 h 1312070"/>
              <a:gd name="connsiteX16" fmla="*/ 2021679 w 4983956"/>
              <a:gd name="connsiteY16" fmla="*/ 852489 h 1312070"/>
              <a:gd name="connsiteX17" fmla="*/ 2140744 w 4983956"/>
              <a:gd name="connsiteY17" fmla="*/ 809626 h 1312070"/>
              <a:gd name="connsiteX18" fmla="*/ 2255044 w 4983956"/>
              <a:gd name="connsiteY18" fmla="*/ 771526 h 1312070"/>
              <a:gd name="connsiteX19" fmla="*/ 2364581 w 4983956"/>
              <a:gd name="connsiteY19" fmla="*/ 802483 h 1312070"/>
              <a:gd name="connsiteX20" fmla="*/ 2519360 w 4983956"/>
              <a:gd name="connsiteY20" fmla="*/ 752476 h 1312070"/>
              <a:gd name="connsiteX21" fmla="*/ 2683666 w 4983956"/>
              <a:gd name="connsiteY21" fmla="*/ 650082 h 1312070"/>
              <a:gd name="connsiteX22" fmla="*/ 2781297 w 4983956"/>
              <a:gd name="connsiteY22" fmla="*/ 540545 h 1312070"/>
              <a:gd name="connsiteX23" fmla="*/ 2909885 w 4983956"/>
              <a:gd name="connsiteY23" fmla="*/ 542926 h 1312070"/>
              <a:gd name="connsiteX24" fmla="*/ 2993227 w 4983956"/>
              <a:gd name="connsiteY24" fmla="*/ 454820 h 1312070"/>
              <a:gd name="connsiteX25" fmla="*/ 3126578 w 4983956"/>
              <a:gd name="connsiteY25" fmla="*/ 423863 h 1312070"/>
              <a:gd name="connsiteX26" fmla="*/ 3312316 w 4983956"/>
              <a:gd name="connsiteY26" fmla="*/ 302420 h 1312070"/>
              <a:gd name="connsiteX27" fmla="*/ 3452809 w 4983956"/>
              <a:gd name="connsiteY27" fmla="*/ 257176 h 1312070"/>
              <a:gd name="connsiteX28" fmla="*/ 3545678 w 4983956"/>
              <a:gd name="connsiteY28" fmla="*/ 200027 h 1312070"/>
              <a:gd name="connsiteX29" fmla="*/ 3648071 w 4983956"/>
              <a:gd name="connsiteY29" fmla="*/ 233365 h 1312070"/>
              <a:gd name="connsiteX30" fmla="*/ 3745702 w 4983956"/>
              <a:gd name="connsiteY30" fmla="*/ 204788 h 1312070"/>
              <a:gd name="connsiteX31" fmla="*/ 3967158 w 4983956"/>
              <a:gd name="connsiteY31" fmla="*/ 211933 h 1312070"/>
              <a:gd name="connsiteX32" fmla="*/ 4086219 w 4983956"/>
              <a:gd name="connsiteY32" fmla="*/ 288133 h 1312070"/>
              <a:gd name="connsiteX33" fmla="*/ 4188614 w 4983956"/>
              <a:gd name="connsiteY33" fmla="*/ 371476 h 1312070"/>
              <a:gd name="connsiteX34" fmla="*/ 4598189 w 4983956"/>
              <a:gd name="connsiteY34" fmla="*/ 180976 h 1312070"/>
              <a:gd name="connsiteX35" fmla="*/ 4983956 w 4983956"/>
              <a:gd name="connsiteY35" fmla="*/ 0 h 1312070"/>
              <a:gd name="connsiteX0" fmla="*/ 0 w 4983956"/>
              <a:gd name="connsiteY0" fmla="*/ 1312070 h 1312070"/>
              <a:gd name="connsiteX1" fmla="*/ 211931 w 4983956"/>
              <a:gd name="connsiteY1" fmla="*/ 1221583 h 1312070"/>
              <a:gd name="connsiteX2" fmla="*/ 314325 w 4983956"/>
              <a:gd name="connsiteY2" fmla="*/ 1088233 h 1312070"/>
              <a:gd name="connsiteX3" fmla="*/ 423862 w 4983956"/>
              <a:gd name="connsiteY3" fmla="*/ 1152526 h 1312070"/>
              <a:gd name="connsiteX4" fmla="*/ 592931 w 4983956"/>
              <a:gd name="connsiteY4" fmla="*/ 1145383 h 1312070"/>
              <a:gd name="connsiteX5" fmla="*/ 766762 w 4983956"/>
              <a:gd name="connsiteY5" fmla="*/ 1078708 h 1312070"/>
              <a:gd name="connsiteX6" fmla="*/ 885825 w 4983956"/>
              <a:gd name="connsiteY6" fmla="*/ 1016795 h 1312070"/>
              <a:gd name="connsiteX7" fmla="*/ 962025 w 4983956"/>
              <a:gd name="connsiteY7" fmla="*/ 959645 h 1312070"/>
              <a:gd name="connsiteX8" fmla="*/ 1057275 w 4983956"/>
              <a:gd name="connsiteY8" fmla="*/ 1047751 h 1312070"/>
              <a:gd name="connsiteX9" fmla="*/ 1143000 w 4983956"/>
              <a:gd name="connsiteY9" fmla="*/ 1092995 h 1312070"/>
              <a:gd name="connsiteX10" fmla="*/ 1285875 w 4983956"/>
              <a:gd name="connsiteY10" fmla="*/ 1135858 h 1312070"/>
              <a:gd name="connsiteX11" fmla="*/ 1414462 w 4983956"/>
              <a:gd name="connsiteY11" fmla="*/ 1119189 h 1312070"/>
              <a:gd name="connsiteX12" fmla="*/ 1514475 w 4983956"/>
              <a:gd name="connsiteY12" fmla="*/ 1076326 h 1312070"/>
              <a:gd name="connsiteX13" fmla="*/ 1628775 w 4983956"/>
              <a:gd name="connsiteY13" fmla="*/ 976314 h 1312070"/>
              <a:gd name="connsiteX14" fmla="*/ 1704975 w 4983956"/>
              <a:gd name="connsiteY14" fmla="*/ 957264 h 1312070"/>
              <a:gd name="connsiteX15" fmla="*/ 1924051 w 4983956"/>
              <a:gd name="connsiteY15" fmla="*/ 912019 h 1312070"/>
              <a:gd name="connsiteX16" fmla="*/ 2021679 w 4983956"/>
              <a:gd name="connsiteY16" fmla="*/ 852489 h 1312070"/>
              <a:gd name="connsiteX17" fmla="*/ 2140744 w 4983956"/>
              <a:gd name="connsiteY17" fmla="*/ 809626 h 1312070"/>
              <a:gd name="connsiteX18" fmla="*/ 2255044 w 4983956"/>
              <a:gd name="connsiteY18" fmla="*/ 771526 h 1312070"/>
              <a:gd name="connsiteX19" fmla="*/ 2364581 w 4983956"/>
              <a:gd name="connsiteY19" fmla="*/ 802483 h 1312070"/>
              <a:gd name="connsiteX20" fmla="*/ 2519360 w 4983956"/>
              <a:gd name="connsiteY20" fmla="*/ 752476 h 1312070"/>
              <a:gd name="connsiteX21" fmla="*/ 2683666 w 4983956"/>
              <a:gd name="connsiteY21" fmla="*/ 650082 h 1312070"/>
              <a:gd name="connsiteX22" fmla="*/ 2781297 w 4983956"/>
              <a:gd name="connsiteY22" fmla="*/ 540545 h 1312070"/>
              <a:gd name="connsiteX23" fmla="*/ 2909885 w 4983956"/>
              <a:gd name="connsiteY23" fmla="*/ 542926 h 1312070"/>
              <a:gd name="connsiteX24" fmla="*/ 2993227 w 4983956"/>
              <a:gd name="connsiteY24" fmla="*/ 454820 h 1312070"/>
              <a:gd name="connsiteX25" fmla="*/ 3126578 w 4983956"/>
              <a:gd name="connsiteY25" fmla="*/ 423863 h 1312070"/>
              <a:gd name="connsiteX26" fmla="*/ 3312316 w 4983956"/>
              <a:gd name="connsiteY26" fmla="*/ 302420 h 1312070"/>
              <a:gd name="connsiteX27" fmla="*/ 3452809 w 4983956"/>
              <a:gd name="connsiteY27" fmla="*/ 257176 h 1312070"/>
              <a:gd name="connsiteX28" fmla="*/ 3545678 w 4983956"/>
              <a:gd name="connsiteY28" fmla="*/ 200027 h 1312070"/>
              <a:gd name="connsiteX29" fmla="*/ 3648071 w 4983956"/>
              <a:gd name="connsiteY29" fmla="*/ 233365 h 1312070"/>
              <a:gd name="connsiteX30" fmla="*/ 3745702 w 4983956"/>
              <a:gd name="connsiteY30" fmla="*/ 204788 h 1312070"/>
              <a:gd name="connsiteX31" fmla="*/ 3967158 w 4983956"/>
              <a:gd name="connsiteY31" fmla="*/ 211933 h 1312070"/>
              <a:gd name="connsiteX32" fmla="*/ 4086219 w 4983956"/>
              <a:gd name="connsiteY32" fmla="*/ 288133 h 1312070"/>
              <a:gd name="connsiteX33" fmla="*/ 4188614 w 4983956"/>
              <a:gd name="connsiteY33" fmla="*/ 371476 h 1312070"/>
              <a:gd name="connsiteX34" fmla="*/ 4291008 w 4983956"/>
              <a:gd name="connsiteY34" fmla="*/ 314326 h 1312070"/>
              <a:gd name="connsiteX35" fmla="*/ 4983956 w 4983956"/>
              <a:gd name="connsiteY35" fmla="*/ 0 h 1312070"/>
              <a:gd name="connsiteX0" fmla="*/ 0 w 4983956"/>
              <a:gd name="connsiteY0" fmla="*/ 1312070 h 1312070"/>
              <a:gd name="connsiteX1" fmla="*/ 211931 w 4983956"/>
              <a:gd name="connsiteY1" fmla="*/ 1221583 h 1312070"/>
              <a:gd name="connsiteX2" fmla="*/ 314325 w 4983956"/>
              <a:gd name="connsiteY2" fmla="*/ 1088233 h 1312070"/>
              <a:gd name="connsiteX3" fmla="*/ 423862 w 4983956"/>
              <a:gd name="connsiteY3" fmla="*/ 1152526 h 1312070"/>
              <a:gd name="connsiteX4" fmla="*/ 592931 w 4983956"/>
              <a:gd name="connsiteY4" fmla="*/ 1145383 h 1312070"/>
              <a:gd name="connsiteX5" fmla="*/ 766762 w 4983956"/>
              <a:gd name="connsiteY5" fmla="*/ 1078708 h 1312070"/>
              <a:gd name="connsiteX6" fmla="*/ 885825 w 4983956"/>
              <a:gd name="connsiteY6" fmla="*/ 1016795 h 1312070"/>
              <a:gd name="connsiteX7" fmla="*/ 962025 w 4983956"/>
              <a:gd name="connsiteY7" fmla="*/ 959645 h 1312070"/>
              <a:gd name="connsiteX8" fmla="*/ 1057275 w 4983956"/>
              <a:gd name="connsiteY8" fmla="*/ 1047751 h 1312070"/>
              <a:gd name="connsiteX9" fmla="*/ 1143000 w 4983956"/>
              <a:gd name="connsiteY9" fmla="*/ 1092995 h 1312070"/>
              <a:gd name="connsiteX10" fmla="*/ 1285875 w 4983956"/>
              <a:gd name="connsiteY10" fmla="*/ 1135858 h 1312070"/>
              <a:gd name="connsiteX11" fmla="*/ 1414462 w 4983956"/>
              <a:gd name="connsiteY11" fmla="*/ 1119189 h 1312070"/>
              <a:gd name="connsiteX12" fmla="*/ 1514475 w 4983956"/>
              <a:gd name="connsiteY12" fmla="*/ 1076326 h 1312070"/>
              <a:gd name="connsiteX13" fmla="*/ 1628775 w 4983956"/>
              <a:gd name="connsiteY13" fmla="*/ 976314 h 1312070"/>
              <a:gd name="connsiteX14" fmla="*/ 1704975 w 4983956"/>
              <a:gd name="connsiteY14" fmla="*/ 957264 h 1312070"/>
              <a:gd name="connsiteX15" fmla="*/ 1924051 w 4983956"/>
              <a:gd name="connsiteY15" fmla="*/ 912019 h 1312070"/>
              <a:gd name="connsiteX16" fmla="*/ 2021679 w 4983956"/>
              <a:gd name="connsiteY16" fmla="*/ 852489 h 1312070"/>
              <a:gd name="connsiteX17" fmla="*/ 2140744 w 4983956"/>
              <a:gd name="connsiteY17" fmla="*/ 809626 h 1312070"/>
              <a:gd name="connsiteX18" fmla="*/ 2255044 w 4983956"/>
              <a:gd name="connsiteY18" fmla="*/ 771526 h 1312070"/>
              <a:gd name="connsiteX19" fmla="*/ 2364581 w 4983956"/>
              <a:gd name="connsiteY19" fmla="*/ 802483 h 1312070"/>
              <a:gd name="connsiteX20" fmla="*/ 2519360 w 4983956"/>
              <a:gd name="connsiteY20" fmla="*/ 752476 h 1312070"/>
              <a:gd name="connsiteX21" fmla="*/ 2683666 w 4983956"/>
              <a:gd name="connsiteY21" fmla="*/ 650082 h 1312070"/>
              <a:gd name="connsiteX22" fmla="*/ 2781297 w 4983956"/>
              <a:gd name="connsiteY22" fmla="*/ 540545 h 1312070"/>
              <a:gd name="connsiteX23" fmla="*/ 2909885 w 4983956"/>
              <a:gd name="connsiteY23" fmla="*/ 542926 h 1312070"/>
              <a:gd name="connsiteX24" fmla="*/ 2993227 w 4983956"/>
              <a:gd name="connsiteY24" fmla="*/ 454820 h 1312070"/>
              <a:gd name="connsiteX25" fmla="*/ 3126578 w 4983956"/>
              <a:gd name="connsiteY25" fmla="*/ 423863 h 1312070"/>
              <a:gd name="connsiteX26" fmla="*/ 3312316 w 4983956"/>
              <a:gd name="connsiteY26" fmla="*/ 302420 h 1312070"/>
              <a:gd name="connsiteX27" fmla="*/ 3452809 w 4983956"/>
              <a:gd name="connsiteY27" fmla="*/ 257176 h 1312070"/>
              <a:gd name="connsiteX28" fmla="*/ 3545678 w 4983956"/>
              <a:gd name="connsiteY28" fmla="*/ 200027 h 1312070"/>
              <a:gd name="connsiteX29" fmla="*/ 3648071 w 4983956"/>
              <a:gd name="connsiteY29" fmla="*/ 233365 h 1312070"/>
              <a:gd name="connsiteX30" fmla="*/ 3745702 w 4983956"/>
              <a:gd name="connsiteY30" fmla="*/ 204788 h 1312070"/>
              <a:gd name="connsiteX31" fmla="*/ 3967158 w 4983956"/>
              <a:gd name="connsiteY31" fmla="*/ 211933 h 1312070"/>
              <a:gd name="connsiteX32" fmla="*/ 4086219 w 4983956"/>
              <a:gd name="connsiteY32" fmla="*/ 288133 h 1312070"/>
              <a:gd name="connsiteX33" fmla="*/ 4188614 w 4983956"/>
              <a:gd name="connsiteY33" fmla="*/ 371476 h 1312070"/>
              <a:gd name="connsiteX34" fmla="*/ 4291008 w 4983956"/>
              <a:gd name="connsiteY34" fmla="*/ 314326 h 1312070"/>
              <a:gd name="connsiteX35" fmla="*/ 4631526 w 4983956"/>
              <a:gd name="connsiteY35" fmla="*/ 157164 h 1312070"/>
              <a:gd name="connsiteX36" fmla="*/ 4983956 w 4983956"/>
              <a:gd name="connsiteY36" fmla="*/ 0 h 1312070"/>
              <a:gd name="connsiteX0" fmla="*/ 0 w 4983956"/>
              <a:gd name="connsiteY0" fmla="*/ 1312070 h 1312070"/>
              <a:gd name="connsiteX1" fmla="*/ 211931 w 4983956"/>
              <a:gd name="connsiteY1" fmla="*/ 1221583 h 1312070"/>
              <a:gd name="connsiteX2" fmla="*/ 314325 w 4983956"/>
              <a:gd name="connsiteY2" fmla="*/ 1088233 h 1312070"/>
              <a:gd name="connsiteX3" fmla="*/ 423862 w 4983956"/>
              <a:gd name="connsiteY3" fmla="*/ 1152526 h 1312070"/>
              <a:gd name="connsiteX4" fmla="*/ 592931 w 4983956"/>
              <a:gd name="connsiteY4" fmla="*/ 1145383 h 1312070"/>
              <a:gd name="connsiteX5" fmla="*/ 766762 w 4983956"/>
              <a:gd name="connsiteY5" fmla="*/ 1078708 h 1312070"/>
              <a:gd name="connsiteX6" fmla="*/ 885825 w 4983956"/>
              <a:gd name="connsiteY6" fmla="*/ 1016795 h 1312070"/>
              <a:gd name="connsiteX7" fmla="*/ 962025 w 4983956"/>
              <a:gd name="connsiteY7" fmla="*/ 959645 h 1312070"/>
              <a:gd name="connsiteX8" fmla="*/ 1057275 w 4983956"/>
              <a:gd name="connsiteY8" fmla="*/ 1047751 h 1312070"/>
              <a:gd name="connsiteX9" fmla="*/ 1143000 w 4983956"/>
              <a:gd name="connsiteY9" fmla="*/ 1092995 h 1312070"/>
              <a:gd name="connsiteX10" fmla="*/ 1285875 w 4983956"/>
              <a:gd name="connsiteY10" fmla="*/ 1135858 h 1312070"/>
              <a:gd name="connsiteX11" fmla="*/ 1414462 w 4983956"/>
              <a:gd name="connsiteY11" fmla="*/ 1119189 h 1312070"/>
              <a:gd name="connsiteX12" fmla="*/ 1514475 w 4983956"/>
              <a:gd name="connsiteY12" fmla="*/ 1076326 h 1312070"/>
              <a:gd name="connsiteX13" fmla="*/ 1628775 w 4983956"/>
              <a:gd name="connsiteY13" fmla="*/ 976314 h 1312070"/>
              <a:gd name="connsiteX14" fmla="*/ 1704975 w 4983956"/>
              <a:gd name="connsiteY14" fmla="*/ 957264 h 1312070"/>
              <a:gd name="connsiteX15" fmla="*/ 1924051 w 4983956"/>
              <a:gd name="connsiteY15" fmla="*/ 912019 h 1312070"/>
              <a:gd name="connsiteX16" fmla="*/ 2021679 w 4983956"/>
              <a:gd name="connsiteY16" fmla="*/ 852489 h 1312070"/>
              <a:gd name="connsiteX17" fmla="*/ 2140744 w 4983956"/>
              <a:gd name="connsiteY17" fmla="*/ 809626 h 1312070"/>
              <a:gd name="connsiteX18" fmla="*/ 2255044 w 4983956"/>
              <a:gd name="connsiteY18" fmla="*/ 771526 h 1312070"/>
              <a:gd name="connsiteX19" fmla="*/ 2364581 w 4983956"/>
              <a:gd name="connsiteY19" fmla="*/ 802483 h 1312070"/>
              <a:gd name="connsiteX20" fmla="*/ 2519360 w 4983956"/>
              <a:gd name="connsiteY20" fmla="*/ 752476 h 1312070"/>
              <a:gd name="connsiteX21" fmla="*/ 2683666 w 4983956"/>
              <a:gd name="connsiteY21" fmla="*/ 650082 h 1312070"/>
              <a:gd name="connsiteX22" fmla="*/ 2781297 w 4983956"/>
              <a:gd name="connsiteY22" fmla="*/ 540545 h 1312070"/>
              <a:gd name="connsiteX23" fmla="*/ 2909885 w 4983956"/>
              <a:gd name="connsiteY23" fmla="*/ 542926 h 1312070"/>
              <a:gd name="connsiteX24" fmla="*/ 2993227 w 4983956"/>
              <a:gd name="connsiteY24" fmla="*/ 454820 h 1312070"/>
              <a:gd name="connsiteX25" fmla="*/ 3126578 w 4983956"/>
              <a:gd name="connsiteY25" fmla="*/ 423863 h 1312070"/>
              <a:gd name="connsiteX26" fmla="*/ 3312316 w 4983956"/>
              <a:gd name="connsiteY26" fmla="*/ 302420 h 1312070"/>
              <a:gd name="connsiteX27" fmla="*/ 3452809 w 4983956"/>
              <a:gd name="connsiteY27" fmla="*/ 257176 h 1312070"/>
              <a:gd name="connsiteX28" fmla="*/ 3545678 w 4983956"/>
              <a:gd name="connsiteY28" fmla="*/ 200027 h 1312070"/>
              <a:gd name="connsiteX29" fmla="*/ 3648071 w 4983956"/>
              <a:gd name="connsiteY29" fmla="*/ 233365 h 1312070"/>
              <a:gd name="connsiteX30" fmla="*/ 3745702 w 4983956"/>
              <a:gd name="connsiteY30" fmla="*/ 204788 h 1312070"/>
              <a:gd name="connsiteX31" fmla="*/ 3967158 w 4983956"/>
              <a:gd name="connsiteY31" fmla="*/ 211933 h 1312070"/>
              <a:gd name="connsiteX32" fmla="*/ 4086219 w 4983956"/>
              <a:gd name="connsiteY32" fmla="*/ 288133 h 1312070"/>
              <a:gd name="connsiteX33" fmla="*/ 4188614 w 4983956"/>
              <a:gd name="connsiteY33" fmla="*/ 371476 h 1312070"/>
              <a:gd name="connsiteX34" fmla="*/ 4291008 w 4983956"/>
              <a:gd name="connsiteY34" fmla="*/ 314326 h 1312070"/>
              <a:gd name="connsiteX35" fmla="*/ 4424357 w 4983956"/>
              <a:gd name="connsiteY35" fmla="*/ 314326 h 1312070"/>
              <a:gd name="connsiteX36" fmla="*/ 4983956 w 4983956"/>
              <a:gd name="connsiteY36" fmla="*/ 0 h 1312070"/>
              <a:gd name="connsiteX0" fmla="*/ 0 w 4983956"/>
              <a:gd name="connsiteY0" fmla="*/ 1312070 h 1312070"/>
              <a:gd name="connsiteX1" fmla="*/ 211931 w 4983956"/>
              <a:gd name="connsiteY1" fmla="*/ 1221583 h 1312070"/>
              <a:gd name="connsiteX2" fmla="*/ 314325 w 4983956"/>
              <a:gd name="connsiteY2" fmla="*/ 1088233 h 1312070"/>
              <a:gd name="connsiteX3" fmla="*/ 423862 w 4983956"/>
              <a:gd name="connsiteY3" fmla="*/ 1152526 h 1312070"/>
              <a:gd name="connsiteX4" fmla="*/ 592931 w 4983956"/>
              <a:gd name="connsiteY4" fmla="*/ 1145383 h 1312070"/>
              <a:gd name="connsiteX5" fmla="*/ 766762 w 4983956"/>
              <a:gd name="connsiteY5" fmla="*/ 1078708 h 1312070"/>
              <a:gd name="connsiteX6" fmla="*/ 885825 w 4983956"/>
              <a:gd name="connsiteY6" fmla="*/ 1016795 h 1312070"/>
              <a:gd name="connsiteX7" fmla="*/ 962025 w 4983956"/>
              <a:gd name="connsiteY7" fmla="*/ 959645 h 1312070"/>
              <a:gd name="connsiteX8" fmla="*/ 1057275 w 4983956"/>
              <a:gd name="connsiteY8" fmla="*/ 1047751 h 1312070"/>
              <a:gd name="connsiteX9" fmla="*/ 1143000 w 4983956"/>
              <a:gd name="connsiteY9" fmla="*/ 1092995 h 1312070"/>
              <a:gd name="connsiteX10" fmla="*/ 1285875 w 4983956"/>
              <a:gd name="connsiteY10" fmla="*/ 1135858 h 1312070"/>
              <a:gd name="connsiteX11" fmla="*/ 1414462 w 4983956"/>
              <a:gd name="connsiteY11" fmla="*/ 1119189 h 1312070"/>
              <a:gd name="connsiteX12" fmla="*/ 1514475 w 4983956"/>
              <a:gd name="connsiteY12" fmla="*/ 1076326 h 1312070"/>
              <a:gd name="connsiteX13" fmla="*/ 1628775 w 4983956"/>
              <a:gd name="connsiteY13" fmla="*/ 976314 h 1312070"/>
              <a:gd name="connsiteX14" fmla="*/ 1704975 w 4983956"/>
              <a:gd name="connsiteY14" fmla="*/ 957264 h 1312070"/>
              <a:gd name="connsiteX15" fmla="*/ 1924051 w 4983956"/>
              <a:gd name="connsiteY15" fmla="*/ 912019 h 1312070"/>
              <a:gd name="connsiteX16" fmla="*/ 2021679 w 4983956"/>
              <a:gd name="connsiteY16" fmla="*/ 852489 h 1312070"/>
              <a:gd name="connsiteX17" fmla="*/ 2140744 w 4983956"/>
              <a:gd name="connsiteY17" fmla="*/ 809626 h 1312070"/>
              <a:gd name="connsiteX18" fmla="*/ 2255044 w 4983956"/>
              <a:gd name="connsiteY18" fmla="*/ 771526 h 1312070"/>
              <a:gd name="connsiteX19" fmla="*/ 2364581 w 4983956"/>
              <a:gd name="connsiteY19" fmla="*/ 802483 h 1312070"/>
              <a:gd name="connsiteX20" fmla="*/ 2519360 w 4983956"/>
              <a:gd name="connsiteY20" fmla="*/ 752476 h 1312070"/>
              <a:gd name="connsiteX21" fmla="*/ 2683666 w 4983956"/>
              <a:gd name="connsiteY21" fmla="*/ 650082 h 1312070"/>
              <a:gd name="connsiteX22" fmla="*/ 2781297 w 4983956"/>
              <a:gd name="connsiteY22" fmla="*/ 540545 h 1312070"/>
              <a:gd name="connsiteX23" fmla="*/ 2909885 w 4983956"/>
              <a:gd name="connsiteY23" fmla="*/ 542926 h 1312070"/>
              <a:gd name="connsiteX24" fmla="*/ 2993227 w 4983956"/>
              <a:gd name="connsiteY24" fmla="*/ 454820 h 1312070"/>
              <a:gd name="connsiteX25" fmla="*/ 3126578 w 4983956"/>
              <a:gd name="connsiteY25" fmla="*/ 423863 h 1312070"/>
              <a:gd name="connsiteX26" fmla="*/ 3312316 w 4983956"/>
              <a:gd name="connsiteY26" fmla="*/ 302420 h 1312070"/>
              <a:gd name="connsiteX27" fmla="*/ 3452809 w 4983956"/>
              <a:gd name="connsiteY27" fmla="*/ 257176 h 1312070"/>
              <a:gd name="connsiteX28" fmla="*/ 3545678 w 4983956"/>
              <a:gd name="connsiteY28" fmla="*/ 200027 h 1312070"/>
              <a:gd name="connsiteX29" fmla="*/ 3648071 w 4983956"/>
              <a:gd name="connsiteY29" fmla="*/ 233365 h 1312070"/>
              <a:gd name="connsiteX30" fmla="*/ 3745702 w 4983956"/>
              <a:gd name="connsiteY30" fmla="*/ 204788 h 1312070"/>
              <a:gd name="connsiteX31" fmla="*/ 3967158 w 4983956"/>
              <a:gd name="connsiteY31" fmla="*/ 211933 h 1312070"/>
              <a:gd name="connsiteX32" fmla="*/ 4086219 w 4983956"/>
              <a:gd name="connsiteY32" fmla="*/ 288133 h 1312070"/>
              <a:gd name="connsiteX33" fmla="*/ 4188614 w 4983956"/>
              <a:gd name="connsiteY33" fmla="*/ 371476 h 1312070"/>
              <a:gd name="connsiteX34" fmla="*/ 4291008 w 4983956"/>
              <a:gd name="connsiteY34" fmla="*/ 314326 h 1312070"/>
              <a:gd name="connsiteX35" fmla="*/ 4424357 w 4983956"/>
              <a:gd name="connsiteY35" fmla="*/ 314326 h 1312070"/>
              <a:gd name="connsiteX36" fmla="*/ 4745826 w 4983956"/>
              <a:gd name="connsiteY36" fmla="*/ 130970 h 1312070"/>
              <a:gd name="connsiteX37" fmla="*/ 4983956 w 4983956"/>
              <a:gd name="connsiteY37" fmla="*/ 0 h 1312070"/>
              <a:gd name="connsiteX0" fmla="*/ 0 w 4983956"/>
              <a:gd name="connsiteY0" fmla="*/ 1312070 h 1312070"/>
              <a:gd name="connsiteX1" fmla="*/ 211931 w 4983956"/>
              <a:gd name="connsiteY1" fmla="*/ 1221583 h 1312070"/>
              <a:gd name="connsiteX2" fmla="*/ 314325 w 4983956"/>
              <a:gd name="connsiteY2" fmla="*/ 1088233 h 1312070"/>
              <a:gd name="connsiteX3" fmla="*/ 423862 w 4983956"/>
              <a:gd name="connsiteY3" fmla="*/ 1152526 h 1312070"/>
              <a:gd name="connsiteX4" fmla="*/ 592931 w 4983956"/>
              <a:gd name="connsiteY4" fmla="*/ 1145383 h 1312070"/>
              <a:gd name="connsiteX5" fmla="*/ 766762 w 4983956"/>
              <a:gd name="connsiteY5" fmla="*/ 1078708 h 1312070"/>
              <a:gd name="connsiteX6" fmla="*/ 885825 w 4983956"/>
              <a:gd name="connsiteY6" fmla="*/ 1016795 h 1312070"/>
              <a:gd name="connsiteX7" fmla="*/ 962025 w 4983956"/>
              <a:gd name="connsiteY7" fmla="*/ 959645 h 1312070"/>
              <a:gd name="connsiteX8" fmla="*/ 1057275 w 4983956"/>
              <a:gd name="connsiteY8" fmla="*/ 1047751 h 1312070"/>
              <a:gd name="connsiteX9" fmla="*/ 1143000 w 4983956"/>
              <a:gd name="connsiteY9" fmla="*/ 1092995 h 1312070"/>
              <a:gd name="connsiteX10" fmla="*/ 1285875 w 4983956"/>
              <a:gd name="connsiteY10" fmla="*/ 1135858 h 1312070"/>
              <a:gd name="connsiteX11" fmla="*/ 1414462 w 4983956"/>
              <a:gd name="connsiteY11" fmla="*/ 1119189 h 1312070"/>
              <a:gd name="connsiteX12" fmla="*/ 1514475 w 4983956"/>
              <a:gd name="connsiteY12" fmla="*/ 1076326 h 1312070"/>
              <a:gd name="connsiteX13" fmla="*/ 1628775 w 4983956"/>
              <a:gd name="connsiteY13" fmla="*/ 976314 h 1312070"/>
              <a:gd name="connsiteX14" fmla="*/ 1704975 w 4983956"/>
              <a:gd name="connsiteY14" fmla="*/ 957264 h 1312070"/>
              <a:gd name="connsiteX15" fmla="*/ 1924051 w 4983956"/>
              <a:gd name="connsiteY15" fmla="*/ 912019 h 1312070"/>
              <a:gd name="connsiteX16" fmla="*/ 2021679 w 4983956"/>
              <a:gd name="connsiteY16" fmla="*/ 852489 h 1312070"/>
              <a:gd name="connsiteX17" fmla="*/ 2140744 w 4983956"/>
              <a:gd name="connsiteY17" fmla="*/ 809626 h 1312070"/>
              <a:gd name="connsiteX18" fmla="*/ 2255044 w 4983956"/>
              <a:gd name="connsiteY18" fmla="*/ 771526 h 1312070"/>
              <a:gd name="connsiteX19" fmla="*/ 2364581 w 4983956"/>
              <a:gd name="connsiteY19" fmla="*/ 802483 h 1312070"/>
              <a:gd name="connsiteX20" fmla="*/ 2519360 w 4983956"/>
              <a:gd name="connsiteY20" fmla="*/ 752476 h 1312070"/>
              <a:gd name="connsiteX21" fmla="*/ 2683666 w 4983956"/>
              <a:gd name="connsiteY21" fmla="*/ 650082 h 1312070"/>
              <a:gd name="connsiteX22" fmla="*/ 2781297 w 4983956"/>
              <a:gd name="connsiteY22" fmla="*/ 540545 h 1312070"/>
              <a:gd name="connsiteX23" fmla="*/ 2909885 w 4983956"/>
              <a:gd name="connsiteY23" fmla="*/ 542926 h 1312070"/>
              <a:gd name="connsiteX24" fmla="*/ 2993227 w 4983956"/>
              <a:gd name="connsiteY24" fmla="*/ 454820 h 1312070"/>
              <a:gd name="connsiteX25" fmla="*/ 3126578 w 4983956"/>
              <a:gd name="connsiteY25" fmla="*/ 423863 h 1312070"/>
              <a:gd name="connsiteX26" fmla="*/ 3312316 w 4983956"/>
              <a:gd name="connsiteY26" fmla="*/ 302420 h 1312070"/>
              <a:gd name="connsiteX27" fmla="*/ 3452809 w 4983956"/>
              <a:gd name="connsiteY27" fmla="*/ 257176 h 1312070"/>
              <a:gd name="connsiteX28" fmla="*/ 3545678 w 4983956"/>
              <a:gd name="connsiteY28" fmla="*/ 200027 h 1312070"/>
              <a:gd name="connsiteX29" fmla="*/ 3648071 w 4983956"/>
              <a:gd name="connsiteY29" fmla="*/ 233365 h 1312070"/>
              <a:gd name="connsiteX30" fmla="*/ 3745702 w 4983956"/>
              <a:gd name="connsiteY30" fmla="*/ 204788 h 1312070"/>
              <a:gd name="connsiteX31" fmla="*/ 3967158 w 4983956"/>
              <a:gd name="connsiteY31" fmla="*/ 211933 h 1312070"/>
              <a:gd name="connsiteX32" fmla="*/ 4086219 w 4983956"/>
              <a:gd name="connsiteY32" fmla="*/ 288133 h 1312070"/>
              <a:gd name="connsiteX33" fmla="*/ 4188614 w 4983956"/>
              <a:gd name="connsiteY33" fmla="*/ 371476 h 1312070"/>
              <a:gd name="connsiteX34" fmla="*/ 4291008 w 4983956"/>
              <a:gd name="connsiteY34" fmla="*/ 314326 h 1312070"/>
              <a:gd name="connsiteX35" fmla="*/ 4424357 w 4983956"/>
              <a:gd name="connsiteY35" fmla="*/ 314326 h 1312070"/>
              <a:gd name="connsiteX36" fmla="*/ 4779163 w 4983956"/>
              <a:gd name="connsiteY36" fmla="*/ 188120 h 1312070"/>
              <a:gd name="connsiteX37" fmla="*/ 4983956 w 4983956"/>
              <a:gd name="connsiteY37" fmla="*/ 0 h 1312070"/>
              <a:gd name="connsiteX0" fmla="*/ 0 w 4983956"/>
              <a:gd name="connsiteY0" fmla="*/ 1312070 h 1312070"/>
              <a:gd name="connsiteX1" fmla="*/ 211931 w 4983956"/>
              <a:gd name="connsiteY1" fmla="*/ 1221583 h 1312070"/>
              <a:gd name="connsiteX2" fmla="*/ 314325 w 4983956"/>
              <a:gd name="connsiteY2" fmla="*/ 1088233 h 1312070"/>
              <a:gd name="connsiteX3" fmla="*/ 423862 w 4983956"/>
              <a:gd name="connsiteY3" fmla="*/ 1152526 h 1312070"/>
              <a:gd name="connsiteX4" fmla="*/ 592931 w 4983956"/>
              <a:gd name="connsiteY4" fmla="*/ 1145383 h 1312070"/>
              <a:gd name="connsiteX5" fmla="*/ 766762 w 4983956"/>
              <a:gd name="connsiteY5" fmla="*/ 1078708 h 1312070"/>
              <a:gd name="connsiteX6" fmla="*/ 885825 w 4983956"/>
              <a:gd name="connsiteY6" fmla="*/ 1016795 h 1312070"/>
              <a:gd name="connsiteX7" fmla="*/ 962025 w 4983956"/>
              <a:gd name="connsiteY7" fmla="*/ 959645 h 1312070"/>
              <a:gd name="connsiteX8" fmla="*/ 1057275 w 4983956"/>
              <a:gd name="connsiteY8" fmla="*/ 1047751 h 1312070"/>
              <a:gd name="connsiteX9" fmla="*/ 1143000 w 4983956"/>
              <a:gd name="connsiteY9" fmla="*/ 1092995 h 1312070"/>
              <a:gd name="connsiteX10" fmla="*/ 1285875 w 4983956"/>
              <a:gd name="connsiteY10" fmla="*/ 1135858 h 1312070"/>
              <a:gd name="connsiteX11" fmla="*/ 1414462 w 4983956"/>
              <a:gd name="connsiteY11" fmla="*/ 1119189 h 1312070"/>
              <a:gd name="connsiteX12" fmla="*/ 1514475 w 4983956"/>
              <a:gd name="connsiteY12" fmla="*/ 1076326 h 1312070"/>
              <a:gd name="connsiteX13" fmla="*/ 1628775 w 4983956"/>
              <a:gd name="connsiteY13" fmla="*/ 976314 h 1312070"/>
              <a:gd name="connsiteX14" fmla="*/ 1704975 w 4983956"/>
              <a:gd name="connsiteY14" fmla="*/ 957264 h 1312070"/>
              <a:gd name="connsiteX15" fmla="*/ 1924051 w 4983956"/>
              <a:gd name="connsiteY15" fmla="*/ 912019 h 1312070"/>
              <a:gd name="connsiteX16" fmla="*/ 2021679 w 4983956"/>
              <a:gd name="connsiteY16" fmla="*/ 852489 h 1312070"/>
              <a:gd name="connsiteX17" fmla="*/ 2140744 w 4983956"/>
              <a:gd name="connsiteY17" fmla="*/ 809626 h 1312070"/>
              <a:gd name="connsiteX18" fmla="*/ 2255044 w 4983956"/>
              <a:gd name="connsiteY18" fmla="*/ 771526 h 1312070"/>
              <a:gd name="connsiteX19" fmla="*/ 2364581 w 4983956"/>
              <a:gd name="connsiteY19" fmla="*/ 802483 h 1312070"/>
              <a:gd name="connsiteX20" fmla="*/ 2519360 w 4983956"/>
              <a:gd name="connsiteY20" fmla="*/ 752476 h 1312070"/>
              <a:gd name="connsiteX21" fmla="*/ 2683666 w 4983956"/>
              <a:gd name="connsiteY21" fmla="*/ 650082 h 1312070"/>
              <a:gd name="connsiteX22" fmla="*/ 2781297 w 4983956"/>
              <a:gd name="connsiteY22" fmla="*/ 540545 h 1312070"/>
              <a:gd name="connsiteX23" fmla="*/ 2909885 w 4983956"/>
              <a:gd name="connsiteY23" fmla="*/ 542926 h 1312070"/>
              <a:gd name="connsiteX24" fmla="*/ 2993227 w 4983956"/>
              <a:gd name="connsiteY24" fmla="*/ 454820 h 1312070"/>
              <a:gd name="connsiteX25" fmla="*/ 3126578 w 4983956"/>
              <a:gd name="connsiteY25" fmla="*/ 423863 h 1312070"/>
              <a:gd name="connsiteX26" fmla="*/ 3312316 w 4983956"/>
              <a:gd name="connsiteY26" fmla="*/ 302420 h 1312070"/>
              <a:gd name="connsiteX27" fmla="*/ 3452809 w 4983956"/>
              <a:gd name="connsiteY27" fmla="*/ 257176 h 1312070"/>
              <a:gd name="connsiteX28" fmla="*/ 3545678 w 4983956"/>
              <a:gd name="connsiteY28" fmla="*/ 200027 h 1312070"/>
              <a:gd name="connsiteX29" fmla="*/ 3648071 w 4983956"/>
              <a:gd name="connsiteY29" fmla="*/ 233365 h 1312070"/>
              <a:gd name="connsiteX30" fmla="*/ 3745702 w 4983956"/>
              <a:gd name="connsiteY30" fmla="*/ 204788 h 1312070"/>
              <a:gd name="connsiteX31" fmla="*/ 3967158 w 4983956"/>
              <a:gd name="connsiteY31" fmla="*/ 211933 h 1312070"/>
              <a:gd name="connsiteX32" fmla="*/ 4086219 w 4983956"/>
              <a:gd name="connsiteY32" fmla="*/ 288133 h 1312070"/>
              <a:gd name="connsiteX33" fmla="*/ 4188614 w 4983956"/>
              <a:gd name="connsiteY33" fmla="*/ 371476 h 1312070"/>
              <a:gd name="connsiteX34" fmla="*/ 4291008 w 4983956"/>
              <a:gd name="connsiteY34" fmla="*/ 314326 h 1312070"/>
              <a:gd name="connsiteX35" fmla="*/ 4424357 w 4983956"/>
              <a:gd name="connsiteY35" fmla="*/ 314326 h 1312070"/>
              <a:gd name="connsiteX36" fmla="*/ 4779163 w 4983956"/>
              <a:gd name="connsiteY36" fmla="*/ 188120 h 1312070"/>
              <a:gd name="connsiteX37" fmla="*/ 4910132 w 4983956"/>
              <a:gd name="connsiteY37" fmla="*/ 69058 h 1312070"/>
              <a:gd name="connsiteX38" fmla="*/ 4983956 w 4983956"/>
              <a:gd name="connsiteY38" fmla="*/ 0 h 1312070"/>
              <a:gd name="connsiteX0" fmla="*/ 0 w 5174450"/>
              <a:gd name="connsiteY0" fmla="*/ 1312070 h 1312070"/>
              <a:gd name="connsiteX1" fmla="*/ 211931 w 5174450"/>
              <a:gd name="connsiteY1" fmla="*/ 1221583 h 1312070"/>
              <a:gd name="connsiteX2" fmla="*/ 314325 w 5174450"/>
              <a:gd name="connsiteY2" fmla="*/ 1088233 h 1312070"/>
              <a:gd name="connsiteX3" fmla="*/ 423862 w 5174450"/>
              <a:gd name="connsiteY3" fmla="*/ 1152526 h 1312070"/>
              <a:gd name="connsiteX4" fmla="*/ 592931 w 5174450"/>
              <a:gd name="connsiteY4" fmla="*/ 1145383 h 1312070"/>
              <a:gd name="connsiteX5" fmla="*/ 766762 w 5174450"/>
              <a:gd name="connsiteY5" fmla="*/ 1078708 h 1312070"/>
              <a:gd name="connsiteX6" fmla="*/ 885825 w 5174450"/>
              <a:gd name="connsiteY6" fmla="*/ 1016795 h 1312070"/>
              <a:gd name="connsiteX7" fmla="*/ 962025 w 5174450"/>
              <a:gd name="connsiteY7" fmla="*/ 959645 h 1312070"/>
              <a:gd name="connsiteX8" fmla="*/ 1057275 w 5174450"/>
              <a:gd name="connsiteY8" fmla="*/ 1047751 h 1312070"/>
              <a:gd name="connsiteX9" fmla="*/ 1143000 w 5174450"/>
              <a:gd name="connsiteY9" fmla="*/ 1092995 h 1312070"/>
              <a:gd name="connsiteX10" fmla="*/ 1285875 w 5174450"/>
              <a:gd name="connsiteY10" fmla="*/ 1135858 h 1312070"/>
              <a:gd name="connsiteX11" fmla="*/ 1414462 w 5174450"/>
              <a:gd name="connsiteY11" fmla="*/ 1119189 h 1312070"/>
              <a:gd name="connsiteX12" fmla="*/ 1514475 w 5174450"/>
              <a:gd name="connsiteY12" fmla="*/ 1076326 h 1312070"/>
              <a:gd name="connsiteX13" fmla="*/ 1628775 w 5174450"/>
              <a:gd name="connsiteY13" fmla="*/ 976314 h 1312070"/>
              <a:gd name="connsiteX14" fmla="*/ 1704975 w 5174450"/>
              <a:gd name="connsiteY14" fmla="*/ 957264 h 1312070"/>
              <a:gd name="connsiteX15" fmla="*/ 1924051 w 5174450"/>
              <a:gd name="connsiteY15" fmla="*/ 912019 h 1312070"/>
              <a:gd name="connsiteX16" fmla="*/ 2021679 w 5174450"/>
              <a:gd name="connsiteY16" fmla="*/ 852489 h 1312070"/>
              <a:gd name="connsiteX17" fmla="*/ 2140744 w 5174450"/>
              <a:gd name="connsiteY17" fmla="*/ 809626 h 1312070"/>
              <a:gd name="connsiteX18" fmla="*/ 2255044 w 5174450"/>
              <a:gd name="connsiteY18" fmla="*/ 771526 h 1312070"/>
              <a:gd name="connsiteX19" fmla="*/ 2364581 w 5174450"/>
              <a:gd name="connsiteY19" fmla="*/ 802483 h 1312070"/>
              <a:gd name="connsiteX20" fmla="*/ 2519360 w 5174450"/>
              <a:gd name="connsiteY20" fmla="*/ 752476 h 1312070"/>
              <a:gd name="connsiteX21" fmla="*/ 2683666 w 5174450"/>
              <a:gd name="connsiteY21" fmla="*/ 650082 h 1312070"/>
              <a:gd name="connsiteX22" fmla="*/ 2781297 w 5174450"/>
              <a:gd name="connsiteY22" fmla="*/ 540545 h 1312070"/>
              <a:gd name="connsiteX23" fmla="*/ 2909885 w 5174450"/>
              <a:gd name="connsiteY23" fmla="*/ 542926 h 1312070"/>
              <a:gd name="connsiteX24" fmla="*/ 2993227 w 5174450"/>
              <a:gd name="connsiteY24" fmla="*/ 454820 h 1312070"/>
              <a:gd name="connsiteX25" fmla="*/ 3126578 w 5174450"/>
              <a:gd name="connsiteY25" fmla="*/ 423863 h 1312070"/>
              <a:gd name="connsiteX26" fmla="*/ 3312316 w 5174450"/>
              <a:gd name="connsiteY26" fmla="*/ 302420 h 1312070"/>
              <a:gd name="connsiteX27" fmla="*/ 3452809 w 5174450"/>
              <a:gd name="connsiteY27" fmla="*/ 257176 h 1312070"/>
              <a:gd name="connsiteX28" fmla="*/ 3545678 w 5174450"/>
              <a:gd name="connsiteY28" fmla="*/ 200027 h 1312070"/>
              <a:gd name="connsiteX29" fmla="*/ 3648071 w 5174450"/>
              <a:gd name="connsiteY29" fmla="*/ 233365 h 1312070"/>
              <a:gd name="connsiteX30" fmla="*/ 3745702 w 5174450"/>
              <a:gd name="connsiteY30" fmla="*/ 204788 h 1312070"/>
              <a:gd name="connsiteX31" fmla="*/ 3967158 w 5174450"/>
              <a:gd name="connsiteY31" fmla="*/ 211933 h 1312070"/>
              <a:gd name="connsiteX32" fmla="*/ 4086219 w 5174450"/>
              <a:gd name="connsiteY32" fmla="*/ 288133 h 1312070"/>
              <a:gd name="connsiteX33" fmla="*/ 4188614 w 5174450"/>
              <a:gd name="connsiteY33" fmla="*/ 371476 h 1312070"/>
              <a:gd name="connsiteX34" fmla="*/ 4291008 w 5174450"/>
              <a:gd name="connsiteY34" fmla="*/ 314326 h 1312070"/>
              <a:gd name="connsiteX35" fmla="*/ 4424357 w 5174450"/>
              <a:gd name="connsiteY35" fmla="*/ 314326 h 1312070"/>
              <a:gd name="connsiteX36" fmla="*/ 4779163 w 5174450"/>
              <a:gd name="connsiteY36" fmla="*/ 188120 h 1312070"/>
              <a:gd name="connsiteX37" fmla="*/ 5174450 w 5174450"/>
              <a:gd name="connsiteY37" fmla="*/ 61914 h 1312070"/>
              <a:gd name="connsiteX38" fmla="*/ 4983956 w 5174450"/>
              <a:gd name="connsiteY38" fmla="*/ 0 h 1312070"/>
              <a:gd name="connsiteX0" fmla="*/ 0 w 5174450"/>
              <a:gd name="connsiteY0" fmla="*/ 1312070 h 1312070"/>
              <a:gd name="connsiteX1" fmla="*/ 211931 w 5174450"/>
              <a:gd name="connsiteY1" fmla="*/ 1221583 h 1312070"/>
              <a:gd name="connsiteX2" fmla="*/ 314325 w 5174450"/>
              <a:gd name="connsiteY2" fmla="*/ 1088233 h 1312070"/>
              <a:gd name="connsiteX3" fmla="*/ 423862 w 5174450"/>
              <a:gd name="connsiteY3" fmla="*/ 1152526 h 1312070"/>
              <a:gd name="connsiteX4" fmla="*/ 592931 w 5174450"/>
              <a:gd name="connsiteY4" fmla="*/ 1145383 h 1312070"/>
              <a:gd name="connsiteX5" fmla="*/ 766762 w 5174450"/>
              <a:gd name="connsiteY5" fmla="*/ 1078708 h 1312070"/>
              <a:gd name="connsiteX6" fmla="*/ 885825 w 5174450"/>
              <a:gd name="connsiteY6" fmla="*/ 1016795 h 1312070"/>
              <a:gd name="connsiteX7" fmla="*/ 962025 w 5174450"/>
              <a:gd name="connsiteY7" fmla="*/ 959645 h 1312070"/>
              <a:gd name="connsiteX8" fmla="*/ 1057275 w 5174450"/>
              <a:gd name="connsiteY8" fmla="*/ 1047751 h 1312070"/>
              <a:gd name="connsiteX9" fmla="*/ 1143000 w 5174450"/>
              <a:gd name="connsiteY9" fmla="*/ 1092995 h 1312070"/>
              <a:gd name="connsiteX10" fmla="*/ 1285875 w 5174450"/>
              <a:gd name="connsiteY10" fmla="*/ 1135858 h 1312070"/>
              <a:gd name="connsiteX11" fmla="*/ 1414462 w 5174450"/>
              <a:gd name="connsiteY11" fmla="*/ 1119189 h 1312070"/>
              <a:gd name="connsiteX12" fmla="*/ 1514475 w 5174450"/>
              <a:gd name="connsiteY12" fmla="*/ 1076326 h 1312070"/>
              <a:gd name="connsiteX13" fmla="*/ 1628775 w 5174450"/>
              <a:gd name="connsiteY13" fmla="*/ 976314 h 1312070"/>
              <a:gd name="connsiteX14" fmla="*/ 1704975 w 5174450"/>
              <a:gd name="connsiteY14" fmla="*/ 957264 h 1312070"/>
              <a:gd name="connsiteX15" fmla="*/ 1924051 w 5174450"/>
              <a:gd name="connsiteY15" fmla="*/ 912019 h 1312070"/>
              <a:gd name="connsiteX16" fmla="*/ 2021679 w 5174450"/>
              <a:gd name="connsiteY16" fmla="*/ 852489 h 1312070"/>
              <a:gd name="connsiteX17" fmla="*/ 2140744 w 5174450"/>
              <a:gd name="connsiteY17" fmla="*/ 809626 h 1312070"/>
              <a:gd name="connsiteX18" fmla="*/ 2255044 w 5174450"/>
              <a:gd name="connsiteY18" fmla="*/ 771526 h 1312070"/>
              <a:gd name="connsiteX19" fmla="*/ 2364581 w 5174450"/>
              <a:gd name="connsiteY19" fmla="*/ 802483 h 1312070"/>
              <a:gd name="connsiteX20" fmla="*/ 2519360 w 5174450"/>
              <a:gd name="connsiteY20" fmla="*/ 752476 h 1312070"/>
              <a:gd name="connsiteX21" fmla="*/ 2683666 w 5174450"/>
              <a:gd name="connsiteY21" fmla="*/ 650082 h 1312070"/>
              <a:gd name="connsiteX22" fmla="*/ 2781297 w 5174450"/>
              <a:gd name="connsiteY22" fmla="*/ 540545 h 1312070"/>
              <a:gd name="connsiteX23" fmla="*/ 2909885 w 5174450"/>
              <a:gd name="connsiteY23" fmla="*/ 542926 h 1312070"/>
              <a:gd name="connsiteX24" fmla="*/ 2993227 w 5174450"/>
              <a:gd name="connsiteY24" fmla="*/ 454820 h 1312070"/>
              <a:gd name="connsiteX25" fmla="*/ 3126578 w 5174450"/>
              <a:gd name="connsiteY25" fmla="*/ 423863 h 1312070"/>
              <a:gd name="connsiteX26" fmla="*/ 3312316 w 5174450"/>
              <a:gd name="connsiteY26" fmla="*/ 302420 h 1312070"/>
              <a:gd name="connsiteX27" fmla="*/ 3452809 w 5174450"/>
              <a:gd name="connsiteY27" fmla="*/ 257176 h 1312070"/>
              <a:gd name="connsiteX28" fmla="*/ 3545678 w 5174450"/>
              <a:gd name="connsiteY28" fmla="*/ 200027 h 1312070"/>
              <a:gd name="connsiteX29" fmla="*/ 3648071 w 5174450"/>
              <a:gd name="connsiteY29" fmla="*/ 233365 h 1312070"/>
              <a:gd name="connsiteX30" fmla="*/ 3745702 w 5174450"/>
              <a:gd name="connsiteY30" fmla="*/ 204788 h 1312070"/>
              <a:gd name="connsiteX31" fmla="*/ 3967158 w 5174450"/>
              <a:gd name="connsiteY31" fmla="*/ 211933 h 1312070"/>
              <a:gd name="connsiteX32" fmla="*/ 4086219 w 5174450"/>
              <a:gd name="connsiteY32" fmla="*/ 288133 h 1312070"/>
              <a:gd name="connsiteX33" fmla="*/ 4188614 w 5174450"/>
              <a:gd name="connsiteY33" fmla="*/ 371476 h 1312070"/>
              <a:gd name="connsiteX34" fmla="*/ 4291008 w 5174450"/>
              <a:gd name="connsiteY34" fmla="*/ 314326 h 1312070"/>
              <a:gd name="connsiteX35" fmla="*/ 4424357 w 5174450"/>
              <a:gd name="connsiteY35" fmla="*/ 314326 h 1312070"/>
              <a:gd name="connsiteX36" fmla="*/ 4779163 w 5174450"/>
              <a:gd name="connsiteY36" fmla="*/ 188120 h 1312070"/>
              <a:gd name="connsiteX37" fmla="*/ 5174450 w 5174450"/>
              <a:gd name="connsiteY37" fmla="*/ 61914 h 1312070"/>
              <a:gd name="connsiteX38" fmla="*/ 5050626 w 5174450"/>
              <a:gd name="connsiteY38" fmla="*/ 16670 h 1312070"/>
              <a:gd name="connsiteX39" fmla="*/ 4983956 w 5174450"/>
              <a:gd name="connsiteY39" fmla="*/ 0 h 1312070"/>
              <a:gd name="connsiteX0" fmla="*/ 0 w 5462582"/>
              <a:gd name="connsiteY0" fmla="*/ 1333500 h 1333500"/>
              <a:gd name="connsiteX1" fmla="*/ 211931 w 5462582"/>
              <a:gd name="connsiteY1" fmla="*/ 1243013 h 1333500"/>
              <a:gd name="connsiteX2" fmla="*/ 314325 w 5462582"/>
              <a:gd name="connsiteY2" fmla="*/ 1109663 h 1333500"/>
              <a:gd name="connsiteX3" fmla="*/ 423862 w 5462582"/>
              <a:gd name="connsiteY3" fmla="*/ 1173956 h 1333500"/>
              <a:gd name="connsiteX4" fmla="*/ 592931 w 5462582"/>
              <a:gd name="connsiteY4" fmla="*/ 1166813 h 1333500"/>
              <a:gd name="connsiteX5" fmla="*/ 766762 w 5462582"/>
              <a:gd name="connsiteY5" fmla="*/ 1100138 h 1333500"/>
              <a:gd name="connsiteX6" fmla="*/ 885825 w 5462582"/>
              <a:gd name="connsiteY6" fmla="*/ 1038225 h 1333500"/>
              <a:gd name="connsiteX7" fmla="*/ 962025 w 5462582"/>
              <a:gd name="connsiteY7" fmla="*/ 981075 h 1333500"/>
              <a:gd name="connsiteX8" fmla="*/ 1057275 w 5462582"/>
              <a:gd name="connsiteY8" fmla="*/ 1069181 h 1333500"/>
              <a:gd name="connsiteX9" fmla="*/ 1143000 w 5462582"/>
              <a:gd name="connsiteY9" fmla="*/ 1114425 h 1333500"/>
              <a:gd name="connsiteX10" fmla="*/ 1285875 w 5462582"/>
              <a:gd name="connsiteY10" fmla="*/ 1157288 h 1333500"/>
              <a:gd name="connsiteX11" fmla="*/ 1414462 w 5462582"/>
              <a:gd name="connsiteY11" fmla="*/ 1140619 h 1333500"/>
              <a:gd name="connsiteX12" fmla="*/ 1514475 w 5462582"/>
              <a:gd name="connsiteY12" fmla="*/ 1097756 h 1333500"/>
              <a:gd name="connsiteX13" fmla="*/ 1628775 w 5462582"/>
              <a:gd name="connsiteY13" fmla="*/ 997744 h 1333500"/>
              <a:gd name="connsiteX14" fmla="*/ 1704975 w 5462582"/>
              <a:gd name="connsiteY14" fmla="*/ 978694 h 1333500"/>
              <a:gd name="connsiteX15" fmla="*/ 1924051 w 5462582"/>
              <a:gd name="connsiteY15" fmla="*/ 933449 h 1333500"/>
              <a:gd name="connsiteX16" fmla="*/ 2021679 w 5462582"/>
              <a:gd name="connsiteY16" fmla="*/ 873919 h 1333500"/>
              <a:gd name="connsiteX17" fmla="*/ 2140744 w 5462582"/>
              <a:gd name="connsiteY17" fmla="*/ 831056 h 1333500"/>
              <a:gd name="connsiteX18" fmla="*/ 2255044 w 5462582"/>
              <a:gd name="connsiteY18" fmla="*/ 792956 h 1333500"/>
              <a:gd name="connsiteX19" fmla="*/ 2364581 w 5462582"/>
              <a:gd name="connsiteY19" fmla="*/ 823913 h 1333500"/>
              <a:gd name="connsiteX20" fmla="*/ 2519360 w 5462582"/>
              <a:gd name="connsiteY20" fmla="*/ 773906 h 1333500"/>
              <a:gd name="connsiteX21" fmla="*/ 2683666 w 5462582"/>
              <a:gd name="connsiteY21" fmla="*/ 671512 h 1333500"/>
              <a:gd name="connsiteX22" fmla="*/ 2781297 w 5462582"/>
              <a:gd name="connsiteY22" fmla="*/ 561975 h 1333500"/>
              <a:gd name="connsiteX23" fmla="*/ 2909885 w 5462582"/>
              <a:gd name="connsiteY23" fmla="*/ 564356 h 1333500"/>
              <a:gd name="connsiteX24" fmla="*/ 2993227 w 5462582"/>
              <a:gd name="connsiteY24" fmla="*/ 476250 h 1333500"/>
              <a:gd name="connsiteX25" fmla="*/ 3126578 w 5462582"/>
              <a:gd name="connsiteY25" fmla="*/ 445293 h 1333500"/>
              <a:gd name="connsiteX26" fmla="*/ 3312316 w 5462582"/>
              <a:gd name="connsiteY26" fmla="*/ 323850 h 1333500"/>
              <a:gd name="connsiteX27" fmla="*/ 3452809 w 5462582"/>
              <a:gd name="connsiteY27" fmla="*/ 278606 h 1333500"/>
              <a:gd name="connsiteX28" fmla="*/ 3545678 w 5462582"/>
              <a:gd name="connsiteY28" fmla="*/ 221457 h 1333500"/>
              <a:gd name="connsiteX29" fmla="*/ 3648071 w 5462582"/>
              <a:gd name="connsiteY29" fmla="*/ 254795 h 1333500"/>
              <a:gd name="connsiteX30" fmla="*/ 3745702 w 5462582"/>
              <a:gd name="connsiteY30" fmla="*/ 226218 h 1333500"/>
              <a:gd name="connsiteX31" fmla="*/ 3967158 w 5462582"/>
              <a:gd name="connsiteY31" fmla="*/ 233363 h 1333500"/>
              <a:gd name="connsiteX32" fmla="*/ 4086219 w 5462582"/>
              <a:gd name="connsiteY32" fmla="*/ 309563 h 1333500"/>
              <a:gd name="connsiteX33" fmla="*/ 4188614 w 5462582"/>
              <a:gd name="connsiteY33" fmla="*/ 392906 h 1333500"/>
              <a:gd name="connsiteX34" fmla="*/ 4291008 w 5462582"/>
              <a:gd name="connsiteY34" fmla="*/ 335756 h 1333500"/>
              <a:gd name="connsiteX35" fmla="*/ 4424357 w 5462582"/>
              <a:gd name="connsiteY35" fmla="*/ 335756 h 1333500"/>
              <a:gd name="connsiteX36" fmla="*/ 4779163 w 5462582"/>
              <a:gd name="connsiteY36" fmla="*/ 209550 h 1333500"/>
              <a:gd name="connsiteX37" fmla="*/ 5174450 w 5462582"/>
              <a:gd name="connsiteY37" fmla="*/ 83344 h 1333500"/>
              <a:gd name="connsiteX38" fmla="*/ 5462582 w 5462582"/>
              <a:gd name="connsiteY38" fmla="*/ 0 h 1333500"/>
              <a:gd name="connsiteX39" fmla="*/ 4983956 w 5462582"/>
              <a:gd name="connsiteY39" fmla="*/ 21430 h 1333500"/>
              <a:gd name="connsiteX0" fmla="*/ 0 w 5784056"/>
              <a:gd name="connsiteY0" fmla="*/ 1728789 h 1728789"/>
              <a:gd name="connsiteX1" fmla="*/ 211931 w 5784056"/>
              <a:gd name="connsiteY1" fmla="*/ 1638302 h 1728789"/>
              <a:gd name="connsiteX2" fmla="*/ 314325 w 5784056"/>
              <a:gd name="connsiteY2" fmla="*/ 1504952 h 1728789"/>
              <a:gd name="connsiteX3" fmla="*/ 423862 w 5784056"/>
              <a:gd name="connsiteY3" fmla="*/ 1569245 h 1728789"/>
              <a:gd name="connsiteX4" fmla="*/ 592931 w 5784056"/>
              <a:gd name="connsiteY4" fmla="*/ 1562102 h 1728789"/>
              <a:gd name="connsiteX5" fmla="*/ 766762 w 5784056"/>
              <a:gd name="connsiteY5" fmla="*/ 1495427 h 1728789"/>
              <a:gd name="connsiteX6" fmla="*/ 885825 w 5784056"/>
              <a:gd name="connsiteY6" fmla="*/ 1433514 h 1728789"/>
              <a:gd name="connsiteX7" fmla="*/ 962025 w 5784056"/>
              <a:gd name="connsiteY7" fmla="*/ 1376364 h 1728789"/>
              <a:gd name="connsiteX8" fmla="*/ 1057275 w 5784056"/>
              <a:gd name="connsiteY8" fmla="*/ 1464470 h 1728789"/>
              <a:gd name="connsiteX9" fmla="*/ 1143000 w 5784056"/>
              <a:gd name="connsiteY9" fmla="*/ 1509714 h 1728789"/>
              <a:gd name="connsiteX10" fmla="*/ 1285875 w 5784056"/>
              <a:gd name="connsiteY10" fmla="*/ 1552577 h 1728789"/>
              <a:gd name="connsiteX11" fmla="*/ 1414462 w 5784056"/>
              <a:gd name="connsiteY11" fmla="*/ 1535908 h 1728789"/>
              <a:gd name="connsiteX12" fmla="*/ 1514475 w 5784056"/>
              <a:gd name="connsiteY12" fmla="*/ 1493045 h 1728789"/>
              <a:gd name="connsiteX13" fmla="*/ 1628775 w 5784056"/>
              <a:gd name="connsiteY13" fmla="*/ 1393033 h 1728789"/>
              <a:gd name="connsiteX14" fmla="*/ 1704975 w 5784056"/>
              <a:gd name="connsiteY14" fmla="*/ 1373983 h 1728789"/>
              <a:gd name="connsiteX15" fmla="*/ 1924051 w 5784056"/>
              <a:gd name="connsiteY15" fmla="*/ 1328738 h 1728789"/>
              <a:gd name="connsiteX16" fmla="*/ 2021679 w 5784056"/>
              <a:gd name="connsiteY16" fmla="*/ 1269208 h 1728789"/>
              <a:gd name="connsiteX17" fmla="*/ 2140744 w 5784056"/>
              <a:gd name="connsiteY17" fmla="*/ 1226345 h 1728789"/>
              <a:gd name="connsiteX18" fmla="*/ 2255044 w 5784056"/>
              <a:gd name="connsiteY18" fmla="*/ 1188245 h 1728789"/>
              <a:gd name="connsiteX19" fmla="*/ 2364581 w 5784056"/>
              <a:gd name="connsiteY19" fmla="*/ 1219202 h 1728789"/>
              <a:gd name="connsiteX20" fmla="*/ 2519360 w 5784056"/>
              <a:gd name="connsiteY20" fmla="*/ 1169195 h 1728789"/>
              <a:gd name="connsiteX21" fmla="*/ 2683666 w 5784056"/>
              <a:gd name="connsiteY21" fmla="*/ 1066801 h 1728789"/>
              <a:gd name="connsiteX22" fmla="*/ 2781297 w 5784056"/>
              <a:gd name="connsiteY22" fmla="*/ 957264 h 1728789"/>
              <a:gd name="connsiteX23" fmla="*/ 2909885 w 5784056"/>
              <a:gd name="connsiteY23" fmla="*/ 959645 h 1728789"/>
              <a:gd name="connsiteX24" fmla="*/ 2993227 w 5784056"/>
              <a:gd name="connsiteY24" fmla="*/ 871539 h 1728789"/>
              <a:gd name="connsiteX25" fmla="*/ 3126578 w 5784056"/>
              <a:gd name="connsiteY25" fmla="*/ 840582 h 1728789"/>
              <a:gd name="connsiteX26" fmla="*/ 3312316 w 5784056"/>
              <a:gd name="connsiteY26" fmla="*/ 719139 h 1728789"/>
              <a:gd name="connsiteX27" fmla="*/ 3452809 w 5784056"/>
              <a:gd name="connsiteY27" fmla="*/ 673895 h 1728789"/>
              <a:gd name="connsiteX28" fmla="*/ 3545678 w 5784056"/>
              <a:gd name="connsiteY28" fmla="*/ 616746 h 1728789"/>
              <a:gd name="connsiteX29" fmla="*/ 3648071 w 5784056"/>
              <a:gd name="connsiteY29" fmla="*/ 650084 h 1728789"/>
              <a:gd name="connsiteX30" fmla="*/ 3745702 w 5784056"/>
              <a:gd name="connsiteY30" fmla="*/ 621507 h 1728789"/>
              <a:gd name="connsiteX31" fmla="*/ 3967158 w 5784056"/>
              <a:gd name="connsiteY31" fmla="*/ 628652 h 1728789"/>
              <a:gd name="connsiteX32" fmla="*/ 4086219 w 5784056"/>
              <a:gd name="connsiteY32" fmla="*/ 704852 h 1728789"/>
              <a:gd name="connsiteX33" fmla="*/ 4188614 w 5784056"/>
              <a:gd name="connsiteY33" fmla="*/ 788195 h 1728789"/>
              <a:gd name="connsiteX34" fmla="*/ 4291008 w 5784056"/>
              <a:gd name="connsiteY34" fmla="*/ 731045 h 1728789"/>
              <a:gd name="connsiteX35" fmla="*/ 4424357 w 5784056"/>
              <a:gd name="connsiteY35" fmla="*/ 731045 h 1728789"/>
              <a:gd name="connsiteX36" fmla="*/ 4779163 w 5784056"/>
              <a:gd name="connsiteY36" fmla="*/ 604839 h 1728789"/>
              <a:gd name="connsiteX37" fmla="*/ 5174450 w 5784056"/>
              <a:gd name="connsiteY37" fmla="*/ 478633 h 1728789"/>
              <a:gd name="connsiteX38" fmla="*/ 5462582 w 5784056"/>
              <a:gd name="connsiteY38" fmla="*/ 395289 h 1728789"/>
              <a:gd name="connsiteX39" fmla="*/ 5784056 w 5784056"/>
              <a:gd name="connsiteY39" fmla="*/ 0 h 1728789"/>
              <a:gd name="connsiteX0" fmla="*/ 0 w 5784056"/>
              <a:gd name="connsiteY0" fmla="*/ 1728789 h 1728789"/>
              <a:gd name="connsiteX1" fmla="*/ 211931 w 5784056"/>
              <a:gd name="connsiteY1" fmla="*/ 1638302 h 1728789"/>
              <a:gd name="connsiteX2" fmla="*/ 314325 w 5784056"/>
              <a:gd name="connsiteY2" fmla="*/ 1504952 h 1728789"/>
              <a:gd name="connsiteX3" fmla="*/ 423862 w 5784056"/>
              <a:gd name="connsiteY3" fmla="*/ 1569245 h 1728789"/>
              <a:gd name="connsiteX4" fmla="*/ 592931 w 5784056"/>
              <a:gd name="connsiteY4" fmla="*/ 1562102 h 1728789"/>
              <a:gd name="connsiteX5" fmla="*/ 766762 w 5784056"/>
              <a:gd name="connsiteY5" fmla="*/ 1495427 h 1728789"/>
              <a:gd name="connsiteX6" fmla="*/ 885825 w 5784056"/>
              <a:gd name="connsiteY6" fmla="*/ 1433514 h 1728789"/>
              <a:gd name="connsiteX7" fmla="*/ 962025 w 5784056"/>
              <a:gd name="connsiteY7" fmla="*/ 1376364 h 1728789"/>
              <a:gd name="connsiteX8" fmla="*/ 1057275 w 5784056"/>
              <a:gd name="connsiteY8" fmla="*/ 1464470 h 1728789"/>
              <a:gd name="connsiteX9" fmla="*/ 1143000 w 5784056"/>
              <a:gd name="connsiteY9" fmla="*/ 1509714 h 1728789"/>
              <a:gd name="connsiteX10" fmla="*/ 1285875 w 5784056"/>
              <a:gd name="connsiteY10" fmla="*/ 1552577 h 1728789"/>
              <a:gd name="connsiteX11" fmla="*/ 1414462 w 5784056"/>
              <a:gd name="connsiteY11" fmla="*/ 1535908 h 1728789"/>
              <a:gd name="connsiteX12" fmla="*/ 1514475 w 5784056"/>
              <a:gd name="connsiteY12" fmla="*/ 1493045 h 1728789"/>
              <a:gd name="connsiteX13" fmla="*/ 1628775 w 5784056"/>
              <a:gd name="connsiteY13" fmla="*/ 1393033 h 1728789"/>
              <a:gd name="connsiteX14" fmla="*/ 1704975 w 5784056"/>
              <a:gd name="connsiteY14" fmla="*/ 1373983 h 1728789"/>
              <a:gd name="connsiteX15" fmla="*/ 1924051 w 5784056"/>
              <a:gd name="connsiteY15" fmla="*/ 1328738 h 1728789"/>
              <a:gd name="connsiteX16" fmla="*/ 2021679 w 5784056"/>
              <a:gd name="connsiteY16" fmla="*/ 1269208 h 1728789"/>
              <a:gd name="connsiteX17" fmla="*/ 2140744 w 5784056"/>
              <a:gd name="connsiteY17" fmla="*/ 1226345 h 1728789"/>
              <a:gd name="connsiteX18" fmla="*/ 2255044 w 5784056"/>
              <a:gd name="connsiteY18" fmla="*/ 1188245 h 1728789"/>
              <a:gd name="connsiteX19" fmla="*/ 2364581 w 5784056"/>
              <a:gd name="connsiteY19" fmla="*/ 1219202 h 1728789"/>
              <a:gd name="connsiteX20" fmla="*/ 2519360 w 5784056"/>
              <a:gd name="connsiteY20" fmla="*/ 1169195 h 1728789"/>
              <a:gd name="connsiteX21" fmla="*/ 2683666 w 5784056"/>
              <a:gd name="connsiteY21" fmla="*/ 1066801 h 1728789"/>
              <a:gd name="connsiteX22" fmla="*/ 2781297 w 5784056"/>
              <a:gd name="connsiteY22" fmla="*/ 957264 h 1728789"/>
              <a:gd name="connsiteX23" fmla="*/ 2909885 w 5784056"/>
              <a:gd name="connsiteY23" fmla="*/ 959645 h 1728789"/>
              <a:gd name="connsiteX24" fmla="*/ 2993227 w 5784056"/>
              <a:gd name="connsiteY24" fmla="*/ 871539 h 1728789"/>
              <a:gd name="connsiteX25" fmla="*/ 3126578 w 5784056"/>
              <a:gd name="connsiteY25" fmla="*/ 840582 h 1728789"/>
              <a:gd name="connsiteX26" fmla="*/ 3312316 w 5784056"/>
              <a:gd name="connsiteY26" fmla="*/ 719139 h 1728789"/>
              <a:gd name="connsiteX27" fmla="*/ 3452809 w 5784056"/>
              <a:gd name="connsiteY27" fmla="*/ 673895 h 1728789"/>
              <a:gd name="connsiteX28" fmla="*/ 3545678 w 5784056"/>
              <a:gd name="connsiteY28" fmla="*/ 616746 h 1728789"/>
              <a:gd name="connsiteX29" fmla="*/ 3648071 w 5784056"/>
              <a:gd name="connsiteY29" fmla="*/ 650084 h 1728789"/>
              <a:gd name="connsiteX30" fmla="*/ 3745702 w 5784056"/>
              <a:gd name="connsiteY30" fmla="*/ 621507 h 1728789"/>
              <a:gd name="connsiteX31" fmla="*/ 3967158 w 5784056"/>
              <a:gd name="connsiteY31" fmla="*/ 628652 h 1728789"/>
              <a:gd name="connsiteX32" fmla="*/ 4086219 w 5784056"/>
              <a:gd name="connsiteY32" fmla="*/ 704852 h 1728789"/>
              <a:gd name="connsiteX33" fmla="*/ 4188614 w 5784056"/>
              <a:gd name="connsiteY33" fmla="*/ 788195 h 1728789"/>
              <a:gd name="connsiteX34" fmla="*/ 4291008 w 5784056"/>
              <a:gd name="connsiteY34" fmla="*/ 731045 h 1728789"/>
              <a:gd name="connsiteX35" fmla="*/ 4424357 w 5784056"/>
              <a:gd name="connsiteY35" fmla="*/ 731045 h 1728789"/>
              <a:gd name="connsiteX36" fmla="*/ 4779163 w 5784056"/>
              <a:gd name="connsiteY36" fmla="*/ 604839 h 1728789"/>
              <a:gd name="connsiteX37" fmla="*/ 5174450 w 5784056"/>
              <a:gd name="connsiteY37" fmla="*/ 478633 h 1728789"/>
              <a:gd name="connsiteX38" fmla="*/ 5462582 w 5784056"/>
              <a:gd name="connsiteY38" fmla="*/ 395289 h 1728789"/>
              <a:gd name="connsiteX39" fmla="*/ 5705470 w 5784056"/>
              <a:gd name="connsiteY39" fmla="*/ 88109 h 1728789"/>
              <a:gd name="connsiteX40" fmla="*/ 5784056 w 5784056"/>
              <a:gd name="connsiteY40" fmla="*/ 0 h 1728789"/>
              <a:gd name="connsiteX0" fmla="*/ 0 w 5784056"/>
              <a:gd name="connsiteY0" fmla="*/ 1728789 h 1728789"/>
              <a:gd name="connsiteX1" fmla="*/ 211931 w 5784056"/>
              <a:gd name="connsiteY1" fmla="*/ 1638302 h 1728789"/>
              <a:gd name="connsiteX2" fmla="*/ 314325 w 5784056"/>
              <a:gd name="connsiteY2" fmla="*/ 1504952 h 1728789"/>
              <a:gd name="connsiteX3" fmla="*/ 423862 w 5784056"/>
              <a:gd name="connsiteY3" fmla="*/ 1569245 h 1728789"/>
              <a:gd name="connsiteX4" fmla="*/ 592931 w 5784056"/>
              <a:gd name="connsiteY4" fmla="*/ 1562102 h 1728789"/>
              <a:gd name="connsiteX5" fmla="*/ 766762 w 5784056"/>
              <a:gd name="connsiteY5" fmla="*/ 1495427 h 1728789"/>
              <a:gd name="connsiteX6" fmla="*/ 885825 w 5784056"/>
              <a:gd name="connsiteY6" fmla="*/ 1433514 h 1728789"/>
              <a:gd name="connsiteX7" fmla="*/ 962025 w 5784056"/>
              <a:gd name="connsiteY7" fmla="*/ 1376364 h 1728789"/>
              <a:gd name="connsiteX8" fmla="*/ 1057275 w 5784056"/>
              <a:gd name="connsiteY8" fmla="*/ 1464470 h 1728789"/>
              <a:gd name="connsiteX9" fmla="*/ 1143000 w 5784056"/>
              <a:gd name="connsiteY9" fmla="*/ 1509714 h 1728789"/>
              <a:gd name="connsiteX10" fmla="*/ 1285875 w 5784056"/>
              <a:gd name="connsiteY10" fmla="*/ 1552577 h 1728789"/>
              <a:gd name="connsiteX11" fmla="*/ 1414462 w 5784056"/>
              <a:gd name="connsiteY11" fmla="*/ 1535908 h 1728789"/>
              <a:gd name="connsiteX12" fmla="*/ 1514475 w 5784056"/>
              <a:gd name="connsiteY12" fmla="*/ 1493045 h 1728789"/>
              <a:gd name="connsiteX13" fmla="*/ 1628775 w 5784056"/>
              <a:gd name="connsiteY13" fmla="*/ 1393033 h 1728789"/>
              <a:gd name="connsiteX14" fmla="*/ 1704975 w 5784056"/>
              <a:gd name="connsiteY14" fmla="*/ 1373983 h 1728789"/>
              <a:gd name="connsiteX15" fmla="*/ 1924051 w 5784056"/>
              <a:gd name="connsiteY15" fmla="*/ 1328738 h 1728789"/>
              <a:gd name="connsiteX16" fmla="*/ 2021679 w 5784056"/>
              <a:gd name="connsiteY16" fmla="*/ 1269208 h 1728789"/>
              <a:gd name="connsiteX17" fmla="*/ 2140744 w 5784056"/>
              <a:gd name="connsiteY17" fmla="*/ 1226345 h 1728789"/>
              <a:gd name="connsiteX18" fmla="*/ 2255044 w 5784056"/>
              <a:gd name="connsiteY18" fmla="*/ 1188245 h 1728789"/>
              <a:gd name="connsiteX19" fmla="*/ 2364581 w 5784056"/>
              <a:gd name="connsiteY19" fmla="*/ 1219202 h 1728789"/>
              <a:gd name="connsiteX20" fmla="*/ 2519360 w 5784056"/>
              <a:gd name="connsiteY20" fmla="*/ 1169195 h 1728789"/>
              <a:gd name="connsiteX21" fmla="*/ 2683666 w 5784056"/>
              <a:gd name="connsiteY21" fmla="*/ 1066801 h 1728789"/>
              <a:gd name="connsiteX22" fmla="*/ 2781297 w 5784056"/>
              <a:gd name="connsiteY22" fmla="*/ 957264 h 1728789"/>
              <a:gd name="connsiteX23" fmla="*/ 2909885 w 5784056"/>
              <a:gd name="connsiteY23" fmla="*/ 959645 h 1728789"/>
              <a:gd name="connsiteX24" fmla="*/ 2993227 w 5784056"/>
              <a:gd name="connsiteY24" fmla="*/ 871539 h 1728789"/>
              <a:gd name="connsiteX25" fmla="*/ 3126578 w 5784056"/>
              <a:gd name="connsiteY25" fmla="*/ 840582 h 1728789"/>
              <a:gd name="connsiteX26" fmla="*/ 3312316 w 5784056"/>
              <a:gd name="connsiteY26" fmla="*/ 719139 h 1728789"/>
              <a:gd name="connsiteX27" fmla="*/ 3452809 w 5784056"/>
              <a:gd name="connsiteY27" fmla="*/ 673895 h 1728789"/>
              <a:gd name="connsiteX28" fmla="*/ 3545678 w 5784056"/>
              <a:gd name="connsiteY28" fmla="*/ 616746 h 1728789"/>
              <a:gd name="connsiteX29" fmla="*/ 3648071 w 5784056"/>
              <a:gd name="connsiteY29" fmla="*/ 650084 h 1728789"/>
              <a:gd name="connsiteX30" fmla="*/ 3745702 w 5784056"/>
              <a:gd name="connsiteY30" fmla="*/ 621507 h 1728789"/>
              <a:gd name="connsiteX31" fmla="*/ 3967158 w 5784056"/>
              <a:gd name="connsiteY31" fmla="*/ 628652 h 1728789"/>
              <a:gd name="connsiteX32" fmla="*/ 4086219 w 5784056"/>
              <a:gd name="connsiteY32" fmla="*/ 704852 h 1728789"/>
              <a:gd name="connsiteX33" fmla="*/ 4188614 w 5784056"/>
              <a:gd name="connsiteY33" fmla="*/ 788195 h 1728789"/>
              <a:gd name="connsiteX34" fmla="*/ 4291008 w 5784056"/>
              <a:gd name="connsiteY34" fmla="*/ 731045 h 1728789"/>
              <a:gd name="connsiteX35" fmla="*/ 4424357 w 5784056"/>
              <a:gd name="connsiteY35" fmla="*/ 731045 h 1728789"/>
              <a:gd name="connsiteX36" fmla="*/ 4779163 w 5784056"/>
              <a:gd name="connsiteY36" fmla="*/ 604839 h 1728789"/>
              <a:gd name="connsiteX37" fmla="*/ 5174450 w 5784056"/>
              <a:gd name="connsiteY37" fmla="*/ 478633 h 1728789"/>
              <a:gd name="connsiteX38" fmla="*/ 5462582 w 5784056"/>
              <a:gd name="connsiteY38" fmla="*/ 395289 h 1728789"/>
              <a:gd name="connsiteX39" fmla="*/ 5695945 w 5784056"/>
              <a:gd name="connsiteY39" fmla="*/ 183359 h 1728789"/>
              <a:gd name="connsiteX40" fmla="*/ 5784056 w 5784056"/>
              <a:gd name="connsiteY40" fmla="*/ 0 h 1728789"/>
              <a:gd name="connsiteX0" fmla="*/ 0 w 5784056"/>
              <a:gd name="connsiteY0" fmla="*/ 1728789 h 1728789"/>
              <a:gd name="connsiteX1" fmla="*/ 211931 w 5784056"/>
              <a:gd name="connsiteY1" fmla="*/ 1638302 h 1728789"/>
              <a:gd name="connsiteX2" fmla="*/ 314325 w 5784056"/>
              <a:gd name="connsiteY2" fmla="*/ 1504952 h 1728789"/>
              <a:gd name="connsiteX3" fmla="*/ 423862 w 5784056"/>
              <a:gd name="connsiteY3" fmla="*/ 1569245 h 1728789"/>
              <a:gd name="connsiteX4" fmla="*/ 592931 w 5784056"/>
              <a:gd name="connsiteY4" fmla="*/ 1562102 h 1728789"/>
              <a:gd name="connsiteX5" fmla="*/ 766762 w 5784056"/>
              <a:gd name="connsiteY5" fmla="*/ 1495427 h 1728789"/>
              <a:gd name="connsiteX6" fmla="*/ 885825 w 5784056"/>
              <a:gd name="connsiteY6" fmla="*/ 1433514 h 1728789"/>
              <a:gd name="connsiteX7" fmla="*/ 962025 w 5784056"/>
              <a:gd name="connsiteY7" fmla="*/ 1376364 h 1728789"/>
              <a:gd name="connsiteX8" fmla="*/ 1057275 w 5784056"/>
              <a:gd name="connsiteY8" fmla="*/ 1464470 h 1728789"/>
              <a:gd name="connsiteX9" fmla="*/ 1143000 w 5784056"/>
              <a:gd name="connsiteY9" fmla="*/ 1509714 h 1728789"/>
              <a:gd name="connsiteX10" fmla="*/ 1285875 w 5784056"/>
              <a:gd name="connsiteY10" fmla="*/ 1552577 h 1728789"/>
              <a:gd name="connsiteX11" fmla="*/ 1414462 w 5784056"/>
              <a:gd name="connsiteY11" fmla="*/ 1535908 h 1728789"/>
              <a:gd name="connsiteX12" fmla="*/ 1514475 w 5784056"/>
              <a:gd name="connsiteY12" fmla="*/ 1493045 h 1728789"/>
              <a:gd name="connsiteX13" fmla="*/ 1628775 w 5784056"/>
              <a:gd name="connsiteY13" fmla="*/ 1393033 h 1728789"/>
              <a:gd name="connsiteX14" fmla="*/ 1704975 w 5784056"/>
              <a:gd name="connsiteY14" fmla="*/ 1373983 h 1728789"/>
              <a:gd name="connsiteX15" fmla="*/ 1924051 w 5784056"/>
              <a:gd name="connsiteY15" fmla="*/ 1328738 h 1728789"/>
              <a:gd name="connsiteX16" fmla="*/ 2021679 w 5784056"/>
              <a:gd name="connsiteY16" fmla="*/ 1269208 h 1728789"/>
              <a:gd name="connsiteX17" fmla="*/ 2140744 w 5784056"/>
              <a:gd name="connsiteY17" fmla="*/ 1226345 h 1728789"/>
              <a:gd name="connsiteX18" fmla="*/ 2255044 w 5784056"/>
              <a:gd name="connsiteY18" fmla="*/ 1188245 h 1728789"/>
              <a:gd name="connsiteX19" fmla="*/ 2364581 w 5784056"/>
              <a:gd name="connsiteY19" fmla="*/ 1219202 h 1728789"/>
              <a:gd name="connsiteX20" fmla="*/ 2519360 w 5784056"/>
              <a:gd name="connsiteY20" fmla="*/ 1169195 h 1728789"/>
              <a:gd name="connsiteX21" fmla="*/ 2683666 w 5784056"/>
              <a:gd name="connsiteY21" fmla="*/ 1066801 h 1728789"/>
              <a:gd name="connsiteX22" fmla="*/ 2781297 w 5784056"/>
              <a:gd name="connsiteY22" fmla="*/ 957264 h 1728789"/>
              <a:gd name="connsiteX23" fmla="*/ 2909885 w 5784056"/>
              <a:gd name="connsiteY23" fmla="*/ 959645 h 1728789"/>
              <a:gd name="connsiteX24" fmla="*/ 2993227 w 5784056"/>
              <a:gd name="connsiteY24" fmla="*/ 871539 h 1728789"/>
              <a:gd name="connsiteX25" fmla="*/ 3126578 w 5784056"/>
              <a:gd name="connsiteY25" fmla="*/ 840582 h 1728789"/>
              <a:gd name="connsiteX26" fmla="*/ 3312316 w 5784056"/>
              <a:gd name="connsiteY26" fmla="*/ 719139 h 1728789"/>
              <a:gd name="connsiteX27" fmla="*/ 3452809 w 5784056"/>
              <a:gd name="connsiteY27" fmla="*/ 673895 h 1728789"/>
              <a:gd name="connsiteX28" fmla="*/ 3545678 w 5784056"/>
              <a:gd name="connsiteY28" fmla="*/ 616746 h 1728789"/>
              <a:gd name="connsiteX29" fmla="*/ 3648071 w 5784056"/>
              <a:gd name="connsiteY29" fmla="*/ 650084 h 1728789"/>
              <a:gd name="connsiteX30" fmla="*/ 3745702 w 5784056"/>
              <a:gd name="connsiteY30" fmla="*/ 621507 h 1728789"/>
              <a:gd name="connsiteX31" fmla="*/ 3967158 w 5784056"/>
              <a:gd name="connsiteY31" fmla="*/ 628652 h 1728789"/>
              <a:gd name="connsiteX32" fmla="*/ 4086219 w 5784056"/>
              <a:gd name="connsiteY32" fmla="*/ 704852 h 1728789"/>
              <a:gd name="connsiteX33" fmla="*/ 4188614 w 5784056"/>
              <a:gd name="connsiteY33" fmla="*/ 788195 h 1728789"/>
              <a:gd name="connsiteX34" fmla="*/ 4291008 w 5784056"/>
              <a:gd name="connsiteY34" fmla="*/ 731045 h 1728789"/>
              <a:gd name="connsiteX35" fmla="*/ 4424357 w 5784056"/>
              <a:gd name="connsiteY35" fmla="*/ 731045 h 1728789"/>
              <a:gd name="connsiteX36" fmla="*/ 4779163 w 5784056"/>
              <a:gd name="connsiteY36" fmla="*/ 604839 h 1728789"/>
              <a:gd name="connsiteX37" fmla="*/ 5174450 w 5784056"/>
              <a:gd name="connsiteY37" fmla="*/ 478633 h 1728789"/>
              <a:gd name="connsiteX38" fmla="*/ 5457819 w 5784056"/>
              <a:gd name="connsiteY38" fmla="*/ 361951 h 1728789"/>
              <a:gd name="connsiteX39" fmla="*/ 5695945 w 5784056"/>
              <a:gd name="connsiteY39" fmla="*/ 183359 h 1728789"/>
              <a:gd name="connsiteX40" fmla="*/ 5784056 w 5784056"/>
              <a:gd name="connsiteY40" fmla="*/ 0 h 1728789"/>
              <a:gd name="connsiteX0" fmla="*/ 0 w 5784056"/>
              <a:gd name="connsiteY0" fmla="*/ 1728789 h 1728789"/>
              <a:gd name="connsiteX1" fmla="*/ 211931 w 5784056"/>
              <a:gd name="connsiteY1" fmla="*/ 1638302 h 1728789"/>
              <a:gd name="connsiteX2" fmla="*/ 314325 w 5784056"/>
              <a:gd name="connsiteY2" fmla="*/ 1504952 h 1728789"/>
              <a:gd name="connsiteX3" fmla="*/ 423862 w 5784056"/>
              <a:gd name="connsiteY3" fmla="*/ 1569245 h 1728789"/>
              <a:gd name="connsiteX4" fmla="*/ 592931 w 5784056"/>
              <a:gd name="connsiteY4" fmla="*/ 1562102 h 1728789"/>
              <a:gd name="connsiteX5" fmla="*/ 766762 w 5784056"/>
              <a:gd name="connsiteY5" fmla="*/ 1495427 h 1728789"/>
              <a:gd name="connsiteX6" fmla="*/ 885825 w 5784056"/>
              <a:gd name="connsiteY6" fmla="*/ 1433514 h 1728789"/>
              <a:gd name="connsiteX7" fmla="*/ 962025 w 5784056"/>
              <a:gd name="connsiteY7" fmla="*/ 1376364 h 1728789"/>
              <a:gd name="connsiteX8" fmla="*/ 1057275 w 5784056"/>
              <a:gd name="connsiteY8" fmla="*/ 1464470 h 1728789"/>
              <a:gd name="connsiteX9" fmla="*/ 1143000 w 5784056"/>
              <a:gd name="connsiteY9" fmla="*/ 1509714 h 1728789"/>
              <a:gd name="connsiteX10" fmla="*/ 1285875 w 5784056"/>
              <a:gd name="connsiteY10" fmla="*/ 1552577 h 1728789"/>
              <a:gd name="connsiteX11" fmla="*/ 1414462 w 5784056"/>
              <a:gd name="connsiteY11" fmla="*/ 1535908 h 1728789"/>
              <a:gd name="connsiteX12" fmla="*/ 1514475 w 5784056"/>
              <a:gd name="connsiteY12" fmla="*/ 1493045 h 1728789"/>
              <a:gd name="connsiteX13" fmla="*/ 1628775 w 5784056"/>
              <a:gd name="connsiteY13" fmla="*/ 1393033 h 1728789"/>
              <a:gd name="connsiteX14" fmla="*/ 1704975 w 5784056"/>
              <a:gd name="connsiteY14" fmla="*/ 1373983 h 1728789"/>
              <a:gd name="connsiteX15" fmla="*/ 1924051 w 5784056"/>
              <a:gd name="connsiteY15" fmla="*/ 1328738 h 1728789"/>
              <a:gd name="connsiteX16" fmla="*/ 2021679 w 5784056"/>
              <a:gd name="connsiteY16" fmla="*/ 1269208 h 1728789"/>
              <a:gd name="connsiteX17" fmla="*/ 2140744 w 5784056"/>
              <a:gd name="connsiteY17" fmla="*/ 1226345 h 1728789"/>
              <a:gd name="connsiteX18" fmla="*/ 2255044 w 5784056"/>
              <a:gd name="connsiteY18" fmla="*/ 1188245 h 1728789"/>
              <a:gd name="connsiteX19" fmla="*/ 2364581 w 5784056"/>
              <a:gd name="connsiteY19" fmla="*/ 1219202 h 1728789"/>
              <a:gd name="connsiteX20" fmla="*/ 2519360 w 5784056"/>
              <a:gd name="connsiteY20" fmla="*/ 1169195 h 1728789"/>
              <a:gd name="connsiteX21" fmla="*/ 2683666 w 5784056"/>
              <a:gd name="connsiteY21" fmla="*/ 1066801 h 1728789"/>
              <a:gd name="connsiteX22" fmla="*/ 2781297 w 5784056"/>
              <a:gd name="connsiteY22" fmla="*/ 957264 h 1728789"/>
              <a:gd name="connsiteX23" fmla="*/ 2909885 w 5784056"/>
              <a:gd name="connsiteY23" fmla="*/ 959645 h 1728789"/>
              <a:gd name="connsiteX24" fmla="*/ 2993227 w 5784056"/>
              <a:gd name="connsiteY24" fmla="*/ 871539 h 1728789"/>
              <a:gd name="connsiteX25" fmla="*/ 3126578 w 5784056"/>
              <a:gd name="connsiteY25" fmla="*/ 840582 h 1728789"/>
              <a:gd name="connsiteX26" fmla="*/ 3312316 w 5784056"/>
              <a:gd name="connsiteY26" fmla="*/ 719139 h 1728789"/>
              <a:gd name="connsiteX27" fmla="*/ 3452809 w 5784056"/>
              <a:gd name="connsiteY27" fmla="*/ 673895 h 1728789"/>
              <a:gd name="connsiteX28" fmla="*/ 3545678 w 5784056"/>
              <a:gd name="connsiteY28" fmla="*/ 616746 h 1728789"/>
              <a:gd name="connsiteX29" fmla="*/ 3648071 w 5784056"/>
              <a:gd name="connsiteY29" fmla="*/ 650084 h 1728789"/>
              <a:gd name="connsiteX30" fmla="*/ 3745702 w 5784056"/>
              <a:gd name="connsiteY30" fmla="*/ 621507 h 1728789"/>
              <a:gd name="connsiteX31" fmla="*/ 3967158 w 5784056"/>
              <a:gd name="connsiteY31" fmla="*/ 628652 h 1728789"/>
              <a:gd name="connsiteX32" fmla="*/ 4086219 w 5784056"/>
              <a:gd name="connsiteY32" fmla="*/ 704852 h 1728789"/>
              <a:gd name="connsiteX33" fmla="*/ 4188614 w 5784056"/>
              <a:gd name="connsiteY33" fmla="*/ 788195 h 1728789"/>
              <a:gd name="connsiteX34" fmla="*/ 4291008 w 5784056"/>
              <a:gd name="connsiteY34" fmla="*/ 731045 h 1728789"/>
              <a:gd name="connsiteX35" fmla="*/ 4424357 w 5784056"/>
              <a:gd name="connsiteY35" fmla="*/ 731045 h 1728789"/>
              <a:gd name="connsiteX36" fmla="*/ 4779163 w 5784056"/>
              <a:gd name="connsiteY36" fmla="*/ 604839 h 1728789"/>
              <a:gd name="connsiteX37" fmla="*/ 5174450 w 5784056"/>
              <a:gd name="connsiteY37" fmla="*/ 478633 h 1728789"/>
              <a:gd name="connsiteX38" fmla="*/ 5457819 w 5784056"/>
              <a:gd name="connsiteY38" fmla="*/ 361951 h 1728789"/>
              <a:gd name="connsiteX39" fmla="*/ 5695945 w 5784056"/>
              <a:gd name="connsiteY39" fmla="*/ 183359 h 1728789"/>
              <a:gd name="connsiteX40" fmla="*/ 5750714 w 5784056"/>
              <a:gd name="connsiteY40" fmla="*/ 59534 h 1728789"/>
              <a:gd name="connsiteX41" fmla="*/ 5784056 w 5784056"/>
              <a:gd name="connsiteY41" fmla="*/ 0 h 1728789"/>
              <a:gd name="connsiteX0" fmla="*/ 0 w 5810245"/>
              <a:gd name="connsiteY0" fmla="*/ 1728789 h 1728789"/>
              <a:gd name="connsiteX1" fmla="*/ 211931 w 5810245"/>
              <a:gd name="connsiteY1" fmla="*/ 1638302 h 1728789"/>
              <a:gd name="connsiteX2" fmla="*/ 314325 w 5810245"/>
              <a:gd name="connsiteY2" fmla="*/ 1504952 h 1728789"/>
              <a:gd name="connsiteX3" fmla="*/ 423862 w 5810245"/>
              <a:gd name="connsiteY3" fmla="*/ 1569245 h 1728789"/>
              <a:gd name="connsiteX4" fmla="*/ 592931 w 5810245"/>
              <a:gd name="connsiteY4" fmla="*/ 1562102 h 1728789"/>
              <a:gd name="connsiteX5" fmla="*/ 766762 w 5810245"/>
              <a:gd name="connsiteY5" fmla="*/ 1495427 h 1728789"/>
              <a:gd name="connsiteX6" fmla="*/ 885825 w 5810245"/>
              <a:gd name="connsiteY6" fmla="*/ 1433514 h 1728789"/>
              <a:gd name="connsiteX7" fmla="*/ 962025 w 5810245"/>
              <a:gd name="connsiteY7" fmla="*/ 1376364 h 1728789"/>
              <a:gd name="connsiteX8" fmla="*/ 1057275 w 5810245"/>
              <a:gd name="connsiteY8" fmla="*/ 1464470 h 1728789"/>
              <a:gd name="connsiteX9" fmla="*/ 1143000 w 5810245"/>
              <a:gd name="connsiteY9" fmla="*/ 1509714 h 1728789"/>
              <a:gd name="connsiteX10" fmla="*/ 1285875 w 5810245"/>
              <a:gd name="connsiteY10" fmla="*/ 1552577 h 1728789"/>
              <a:gd name="connsiteX11" fmla="*/ 1414462 w 5810245"/>
              <a:gd name="connsiteY11" fmla="*/ 1535908 h 1728789"/>
              <a:gd name="connsiteX12" fmla="*/ 1514475 w 5810245"/>
              <a:gd name="connsiteY12" fmla="*/ 1493045 h 1728789"/>
              <a:gd name="connsiteX13" fmla="*/ 1628775 w 5810245"/>
              <a:gd name="connsiteY13" fmla="*/ 1393033 h 1728789"/>
              <a:gd name="connsiteX14" fmla="*/ 1704975 w 5810245"/>
              <a:gd name="connsiteY14" fmla="*/ 1373983 h 1728789"/>
              <a:gd name="connsiteX15" fmla="*/ 1924051 w 5810245"/>
              <a:gd name="connsiteY15" fmla="*/ 1328738 h 1728789"/>
              <a:gd name="connsiteX16" fmla="*/ 2021679 w 5810245"/>
              <a:gd name="connsiteY16" fmla="*/ 1269208 h 1728789"/>
              <a:gd name="connsiteX17" fmla="*/ 2140744 w 5810245"/>
              <a:gd name="connsiteY17" fmla="*/ 1226345 h 1728789"/>
              <a:gd name="connsiteX18" fmla="*/ 2255044 w 5810245"/>
              <a:gd name="connsiteY18" fmla="*/ 1188245 h 1728789"/>
              <a:gd name="connsiteX19" fmla="*/ 2364581 w 5810245"/>
              <a:gd name="connsiteY19" fmla="*/ 1219202 h 1728789"/>
              <a:gd name="connsiteX20" fmla="*/ 2519360 w 5810245"/>
              <a:gd name="connsiteY20" fmla="*/ 1169195 h 1728789"/>
              <a:gd name="connsiteX21" fmla="*/ 2683666 w 5810245"/>
              <a:gd name="connsiteY21" fmla="*/ 1066801 h 1728789"/>
              <a:gd name="connsiteX22" fmla="*/ 2781297 w 5810245"/>
              <a:gd name="connsiteY22" fmla="*/ 957264 h 1728789"/>
              <a:gd name="connsiteX23" fmla="*/ 2909885 w 5810245"/>
              <a:gd name="connsiteY23" fmla="*/ 959645 h 1728789"/>
              <a:gd name="connsiteX24" fmla="*/ 2993227 w 5810245"/>
              <a:gd name="connsiteY24" fmla="*/ 871539 h 1728789"/>
              <a:gd name="connsiteX25" fmla="*/ 3126578 w 5810245"/>
              <a:gd name="connsiteY25" fmla="*/ 840582 h 1728789"/>
              <a:gd name="connsiteX26" fmla="*/ 3312316 w 5810245"/>
              <a:gd name="connsiteY26" fmla="*/ 719139 h 1728789"/>
              <a:gd name="connsiteX27" fmla="*/ 3452809 w 5810245"/>
              <a:gd name="connsiteY27" fmla="*/ 673895 h 1728789"/>
              <a:gd name="connsiteX28" fmla="*/ 3545678 w 5810245"/>
              <a:gd name="connsiteY28" fmla="*/ 616746 h 1728789"/>
              <a:gd name="connsiteX29" fmla="*/ 3648071 w 5810245"/>
              <a:gd name="connsiteY29" fmla="*/ 650084 h 1728789"/>
              <a:gd name="connsiteX30" fmla="*/ 3745702 w 5810245"/>
              <a:gd name="connsiteY30" fmla="*/ 621507 h 1728789"/>
              <a:gd name="connsiteX31" fmla="*/ 3967158 w 5810245"/>
              <a:gd name="connsiteY31" fmla="*/ 628652 h 1728789"/>
              <a:gd name="connsiteX32" fmla="*/ 4086219 w 5810245"/>
              <a:gd name="connsiteY32" fmla="*/ 704852 h 1728789"/>
              <a:gd name="connsiteX33" fmla="*/ 4188614 w 5810245"/>
              <a:gd name="connsiteY33" fmla="*/ 788195 h 1728789"/>
              <a:gd name="connsiteX34" fmla="*/ 4291008 w 5810245"/>
              <a:gd name="connsiteY34" fmla="*/ 731045 h 1728789"/>
              <a:gd name="connsiteX35" fmla="*/ 4424357 w 5810245"/>
              <a:gd name="connsiteY35" fmla="*/ 731045 h 1728789"/>
              <a:gd name="connsiteX36" fmla="*/ 4779163 w 5810245"/>
              <a:gd name="connsiteY36" fmla="*/ 604839 h 1728789"/>
              <a:gd name="connsiteX37" fmla="*/ 5174450 w 5810245"/>
              <a:gd name="connsiteY37" fmla="*/ 478633 h 1728789"/>
              <a:gd name="connsiteX38" fmla="*/ 5457819 w 5810245"/>
              <a:gd name="connsiteY38" fmla="*/ 361951 h 1728789"/>
              <a:gd name="connsiteX39" fmla="*/ 5695945 w 5810245"/>
              <a:gd name="connsiteY39" fmla="*/ 183359 h 1728789"/>
              <a:gd name="connsiteX40" fmla="*/ 5810245 w 5810245"/>
              <a:gd name="connsiteY40" fmla="*/ 150022 h 1728789"/>
              <a:gd name="connsiteX41" fmla="*/ 5784056 w 5810245"/>
              <a:gd name="connsiteY41" fmla="*/ 0 h 1728789"/>
              <a:gd name="connsiteX0" fmla="*/ 0 w 6236494"/>
              <a:gd name="connsiteY0" fmla="*/ 2100264 h 2100264"/>
              <a:gd name="connsiteX1" fmla="*/ 211931 w 6236494"/>
              <a:gd name="connsiteY1" fmla="*/ 2009777 h 2100264"/>
              <a:gd name="connsiteX2" fmla="*/ 314325 w 6236494"/>
              <a:gd name="connsiteY2" fmla="*/ 1876427 h 2100264"/>
              <a:gd name="connsiteX3" fmla="*/ 423862 w 6236494"/>
              <a:gd name="connsiteY3" fmla="*/ 1940720 h 2100264"/>
              <a:gd name="connsiteX4" fmla="*/ 592931 w 6236494"/>
              <a:gd name="connsiteY4" fmla="*/ 1933577 h 2100264"/>
              <a:gd name="connsiteX5" fmla="*/ 766762 w 6236494"/>
              <a:gd name="connsiteY5" fmla="*/ 1866902 h 2100264"/>
              <a:gd name="connsiteX6" fmla="*/ 885825 w 6236494"/>
              <a:gd name="connsiteY6" fmla="*/ 1804989 h 2100264"/>
              <a:gd name="connsiteX7" fmla="*/ 962025 w 6236494"/>
              <a:gd name="connsiteY7" fmla="*/ 1747839 h 2100264"/>
              <a:gd name="connsiteX8" fmla="*/ 1057275 w 6236494"/>
              <a:gd name="connsiteY8" fmla="*/ 1835945 h 2100264"/>
              <a:gd name="connsiteX9" fmla="*/ 1143000 w 6236494"/>
              <a:gd name="connsiteY9" fmla="*/ 1881189 h 2100264"/>
              <a:gd name="connsiteX10" fmla="*/ 1285875 w 6236494"/>
              <a:gd name="connsiteY10" fmla="*/ 1924052 h 2100264"/>
              <a:gd name="connsiteX11" fmla="*/ 1414462 w 6236494"/>
              <a:gd name="connsiteY11" fmla="*/ 1907383 h 2100264"/>
              <a:gd name="connsiteX12" fmla="*/ 1514475 w 6236494"/>
              <a:gd name="connsiteY12" fmla="*/ 1864520 h 2100264"/>
              <a:gd name="connsiteX13" fmla="*/ 1628775 w 6236494"/>
              <a:gd name="connsiteY13" fmla="*/ 1764508 h 2100264"/>
              <a:gd name="connsiteX14" fmla="*/ 1704975 w 6236494"/>
              <a:gd name="connsiteY14" fmla="*/ 1745458 h 2100264"/>
              <a:gd name="connsiteX15" fmla="*/ 1924051 w 6236494"/>
              <a:gd name="connsiteY15" fmla="*/ 1700213 h 2100264"/>
              <a:gd name="connsiteX16" fmla="*/ 2021679 w 6236494"/>
              <a:gd name="connsiteY16" fmla="*/ 1640683 h 2100264"/>
              <a:gd name="connsiteX17" fmla="*/ 2140744 w 6236494"/>
              <a:gd name="connsiteY17" fmla="*/ 1597820 h 2100264"/>
              <a:gd name="connsiteX18" fmla="*/ 2255044 w 6236494"/>
              <a:gd name="connsiteY18" fmla="*/ 1559720 h 2100264"/>
              <a:gd name="connsiteX19" fmla="*/ 2364581 w 6236494"/>
              <a:gd name="connsiteY19" fmla="*/ 1590677 h 2100264"/>
              <a:gd name="connsiteX20" fmla="*/ 2519360 w 6236494"/>
              <a:gd name="connsiteY20" fmla="*/ 1540670 h 2100264"/>
              <a:gd name="connsiteX21" fmla="*/ 2683666 w 6236494"/>
              <a:gd name="connsiteY21" fmla="*/ 1438276 h 2100264"/>
              <a:gd name="connsiteX22" fmla="*/ 2781297 w 6236494"/>
              <a:gd name="connsiteY22" fmla="*/ 1328739 h 2100264"/>
              <a:gd name="connsiteX23" fmla="*/ 2909885 w 6236494"/>
              <a:gd name="connsiteY23" fmla="*/ 1331120 h 2100264"/>
              <a:gd name="connsiteX24" fmla="*/ 2993227 w 6236494"/>
              <a:gd name="connsiteY24" fmla="*/ 1243014 h 2100264"/>
              <a:gd name="connsiteX25" fmla="*/ 3126578 w 6236494"/>
              <a:gd name="connsiteY25" fmla="*/ 1212057 h 2100264"/>
              <a:gd name="connsiteX26" fmla="*/ 3312316 w 6236494"/>
              <a:gd name="connsiteY26" fmla="*/ 1090614 h 2100264"/>
              <a:gd name="connsiteX27" fmla="*/ 3452809 w 6236494"/>
              <a:gd name="connsiteY27" fmla="*/ 1045370 h 2100264"/>
              <a:gd name="connsiteX28" fmla="*/ 3545678 w 6236494"/>
              <a:gd name="connsiteY28" fmla="*/ 988221 h 2100264"/>
              <a:gd name="connsiteX29" fmla="*/ 3648071 w 6236494"/>
              <a:gd name="connsiteY29" fmla="*/ 1021559 h 2100264"/>
              <a:gd name="connsiteX30" fmla="*/ 3745702 w 6236494"/>
              <a:gd name="connsiteY30" fmla="*/ 992982 h 2100264"/>
              <a:gd name="connsiteX31" fmla="*/ 3967158 w 6236494"/>
              <a:gd name="connsiteY31" fmla="*/ 1000127 h 2100264"/>
              <a:gd name="connsiteX32" fmla="*/ 4086219 w 6236494"/>
              <a:gd name="connsiteY32" fmla="*/ 1076327 h 2100264"/>
              <a:gd name="connsiteX33" fmla="*/ 4188614 w 6236494"/>
              <a:gd name="connsiteY33" fmla="*/ 1159670 h 2100264"/>
              <a:gd name="connsiteX34" fmla="*/ 4291008 w 6236494"/>
              <a:gd name="connsiteY34" fmla="*/ 1102520 h 2100264"/>
              <a:gd name="connsiteX35" fmla="*/ 4424357 w 6236494"/>
              <a:gd name="connsiteY35" fmla="*/ 1102520 h 2100264"/>
              <a:gd name="connsiteX36" fmla="*/ 4779163 w 6236494"/>
              <a:gd name="connsiteY36" fmla="*/ 976314 h 2100264"/>
              <a:gd name="connsiteX37" fmla="*/ 5174450 w 6236494"/>
              <a:gd name="connsiteY37" fmla="*/ 850108 h 2100264"/>
              <a:gd name="connsiteX38" fmla="*/ 5457819 w 6236494"/>
              <a:gd name="connsiteY38" fmla="*/ 733426 h 2100264"/>
              <a:gd name="connsiteX39" fmla="*/ 5695945 w 6236494"/>
              <a:gd name="connsiteY39" fmla="*/ 554834 h 2100264"/>
              <a:gd name="connsiteX40" fmla="*/ 5810245 w 6236494"/>
              <a:gd name="connsiteY40" fmla="*/ 521497 h 2100264"/>
              <a:gd name="connsiteX41" fmla="*/ 6236494 w 6236494"/>
              <a:gd name="connsiteY41" fmla="*/ 0 h 2100264"/>
              <a:gd name="connsiteX0" fmla="*/ 0 w 6236494"/>
              <a:gd name="connsiteY0" fmla="*/ 2100264 h 2100264"/>
              <a:gd name="connsiteX1" fmla="*/ 211931 w 6236494"/>
              <a:gd name="connsiteY1" fmla="*/ 2009777 h 2100264"/>
              <a:gd name="connsiteX2" fmla="*/ 314325 w 6236494"/>
              <a:gd name="connsiteY2" fmla="*/ 1876427 h 2100264"/>
              <a:gd name="connsiteX3" fmla="*/ 423862 w 6236494"/>
              <a:gd name="connsiteY3" fmla="*/ 1940720 h 2100264"/>
              <a:gd name="connsiteX4" fmla="*/ 592931 w 6236494"/>
              <a:gd name="connsiteY4" fmla="*/ 1933577 h 2100264"/>
              <a:gd name="connsiteX5" fmla="*/ 766762 w 6236494"/>
              <a:gd name="connsiteY5" fmla="*/ 1866902 h 2100264"/>
              <a:gd name="connsiteX6" fmla="*/ 885825 w 6236494"/>
              <a:gd name="connsiteY6" fmla="*/ 1804989 h 2100264"/>
              <a:gd name="connsiteX7" fmla="*/ 962025 w 6236494"/>
              <a:gd name="connsiteY7" fmla="*/ 1747839 h 2100264"/>
              <a:gd name="connsiteX8" fmla="*/ 1057275 w 6236494"/>
              <a:gd name="connsiteY8" fmla="*/ 1835945 h 2100264"/>
              <a:gd name="connsiteX9" fmla="*/ 1143000 w 6236494"/>
              <a:gd name="connsiteY9" fmla="*/ 1881189 h 2100264"/>
              <a:gd name="connsiteX10" fmla="*/ 1285875 w 6236494"/>
              <a:gd name="connsiteY10" fmla="*/ 1924052 h 2100264"/>
              <a:gd name="connsiteX11" fmla="*/ 1414462 w 6236494"/>
              <a:gd name="connsiteY11" fmla="*/ 1907383 h 2100264"/>
              <a:gd name="connsiteX12" fmla="*/ 1514475 w 6236494"/>
              <a:gd name="connsiteY12" fmla="*/ 1864520 h 2100264"/>
              <a:gd name="connsiteX13" fmla="*/ 1628775 w 6236494"/>
              <a:gd name="connsiteY13" fmla="*/ 1764508 h 2100264"/>
              <a:gd name="connsiteX14" fmla="*/ 1704975 w 6236494"/>
              <a:gd name="connsiteY14" fmla="*/ 1745458 h 2100264"/>
              <a:gd name="connsiteX15" fmla="*/ 1924051 w 6236494"/>
              <a:gd name="connsiteY15" fmla="*/ 1700213 h 2100264"/>
              <a:gd name="connsiteX16" fmla="*/ 2021679 w 6236494"/>
              <a:gd name="connsiteY16" fmla="*/ 1640683 h 2100264"/>
              <a:gd name="connsiteX17" fmla="*/ 2140744 w 6236494"/>
              <a:gd name="connsiteY17" fmla="*/ 1597820 h 2100264"/>
              <a:gd name="connsiteX18" fmla="*/ 2255044 w 6236494"/>
              <a:gd name="connsiteY18" fmla="*/ 1559720 h 2100264"/>
              <a:gd name="connsiteX19" fmla="*/ 2364581 w 6236494"/>
              <a:gd name="connsiteY19" fmla="*/ 1590677 h 2100264"/>
              <a:gd name="connsiteX20" fmla="*/ 2519360 w 6236494"/>
              <a:gd name="connsiteY20" fmla="*/ 1540670 h 2100264"/>
              <a:gd name="connsiteX21" fmla="*/ 2683666 w 6236494"/>
              <a:gd name="connsiteY21" fmla="*/ 1438276 h 2100264"/>
              <a:gd name="connsiteX22" fmla="*/ 2781297 w 6236494"/>
              <a:gd name="connsiteY22" fmla="*/ 1328739 h 2100264"/>
              <a:gd name="connsiteX23" fmla="*/ 2909885 w 6236494"/>
              <a:gd name="connsiteY23" fmla="*/ 1331120 h 2100264"/>
              <a:gd name="connsiteX24" fmla="*/ 2993227 w 6236494"/>
              <a:gd name="connsiteY24" fmla="*/ 1243014 h 2100264"/>
              <a:gd name="connsiteX25" fmla="*/ 3126578 w 6236494"/>
              <a:gd name="connsiteY25" fmla="*/ 1212057 h 2100264"/>
              <a:gd name="connsiteX26" fmla="*/ 3312316 w 6236494"/>
              <a:gd name="connsiteY26" fmla="*/ 1090614 h 2100264"/>
              <a:gd name="connsiteX27" fmla="*/ 3452809 w 6236494"/>
              <a:gd name="connsiteY27" fmla="*/ 1045370 h 2100264"/>
              <a:gd name="connsiteX28" fmla="*/ 3545678 w 6236494"/>
              <a:gd name="connsiteY28" fmla="*/ 988221 h 2100264"/>
              <a:gd name="connsiteX29" fmla="*/ 3648071 w 6236494"/>
              <a:gd name="connsiteY29" fmla="*/ 1021559 h 2100264"/>
              <a:gd name="connsiteX30" fmla="*/ 3745702 w 6236494"/>
              <a:gd name="connsiteY30" fmla="*/ 992982 h 2100264"/>
              <a:gd name="connsiteX31" fmla="*/ 3967158 w 6236494"/>
              <a:gd name="connsiteY31" fmla="*/ 1000127 h 2100264"/>
              <a:gd name="connsiteX32" fmla="*/ 4086219 w 6236494"/>
              <a:gd name="connsiteY32" fmla="*/ 1076327 h 2100264"/>
              <a:gd name="connsiteX33" fmla="*/ 4188614 w 6236494"/>
              <a:gd name="connsiteY33" fmla="*/ 1159670 h 2100264"/>
              <a:gd name="connsiteX34" fmla="*/ 4291008 w 6236494"/>
              <a:gd name="connsiteY34" fmla="*/ 1102520 h 2100264"/>
              <a:gd name="connsiteX35" fmla="*/ 4424357 w 6236494"/>
              <a:gd name="connsiteY35" fmla="*/ 1102520 h 2100264"/>
              <a:gd name="connsiteX36" fmla="*/ 4779163 w 6236494"/>
              <a:gd name="connsiteY36" fmla="*/ 976314 h 2100264"/>
              <a:gd name="connsiteX37" fmla="*/ 5174450 w 6236494"/>
              <a:gd name="connsiteY37" fmla="*/ 850108 h 2100264"/>
              <a:gd name="connsiteX38" fmla="*/ 5457819 w 6236494"/>
              <a:gd name="connsiteY38" fmla="*/ 733426 h 2100264"/>
              <a:gd name="connsiteX39" fmla="*/ 5695945 w 6236494"/>
              <a:gd name="connsiteY39" fmla="*/ 554834 h 2100264"/>
              <a:gd name="connsiteX40" fmla="*/ 5810245 w 6236494"/>
              <a:gd name="connsiteY40" fmla="*/ 521497 h 2100264"/>
              <a:gd name="connsiteX41" fmla="*/ 5950738 w 6236494"/>
              <a:gd name="connsiteY41" fmla="*/ 345284 h 2100264"/>
              <a:gd name="connsiteX42" fmla="*/ 6236494 w 6236494"/>
              <a:gd name="connsiteY42" fmla="*/ 0 h 2100264"/>
              <a:gd name="connsiteX0" fmla="*/ 0 w 6236494"/>
              <a:gd name="connsiteY0" fmla="*/ 2100264 h 2100264"/>
              <a:gd name="connsiteX1" fmla="*/ 211931 w 6236494"/>
              <a:gd name="connsiteY1" fmla="*/ 2009777 h 2100264"/>
              <a:gd name="connsiteX2" fmla="*/ 314325 w 6236494"/>
              <a:gd name="connsiteY2" fmla="*/ 1876427 h 2100264"/>
              <a:gd name="connsiteX3" fmla="*/ 423862 w 6236494"/>
              <a:gd name="connsiteY3" fmla="*/ 1940720 h 2100264"/>
              <a:gd name="connsiteX4" fmla="*/ 592931 w 6236494"/>
              <a:gd name="connsiteY4" fmla="*/ 1933577 h 2100264"/>
              <a:gd name="connsiteX5" fmla="*/ 766762 w 6236494"/>
              <a:gd name="connsiteY5" fmla="*/ 1866902 h 2100264"/>
              <a:gd name="connsiteX6" fmla="*/ 885825 w 6236494"/>
              <a:gd name="connsiteY6" fmla="*/ 1804989 h 2100264"/>
              <a:gd name="connsiteX7" fmla="*/ 962025 w 6236494"/>
              <a:gd name="connsiteY7" fmla="*/ 1747839 h 2100264"/>
              <a:gd name="connsiteX8" fmla="*/ 1057275 w 6236494"/>
              <a:gd name="connsiteY8" fmla="*/ 1835945 h 2100264"/>
              <a:gd name="connsiteX9" fmla="*/ 1143000 w 6236494"/>
              <a:gd name="connsiteY9" fmla="*/ 1881189 h 2100264"/>
              <a:gd name="connsiteX10" fmla="*/ 1285875 w 6236494"/>
              <a:gd name="connsiteY10" fmla="*/ 1924052 h 2100264"/>
              <a:gd name="connsiteX11" fmla="*/ 1414462 w 6236494"/>
              <a:gd name="connsiteY11" fmla="*/ 1907383 h 2100264"/>
              <a:gd name="connsiteX12" fmla="*/ 1514475 w 6236494"/>
              <a:gd name="connsiteY12" fmla="*/ 1864520 h 2100264"/>
              <a:gd name="connsiteX13" fmla="*/ 1628775 w 6236494"/>
              <a:gd name="connsiteY13" fmla="*/ 1764508 h 2100264"/>
              <a:gd name="connsiteX14" fmla="*/ 1704975 w 6236494"/>
              <a:gd name="connsiteY14" fmla="*/ 1745458 h 2100264"/>
              <a:gd name="connsiteX15" fmla="*/ 1924051 w 6236494"/>
              <a:gd name="connsiteY15" fmla="*/ 1700213 h 2100264"/>
              <a:gd name="connsiteX16" fmla="*/ 2021679 w 6236494"/>
              <a:gd name="connsiteY16" fmla="*/ 1640683 h 2100264"/>
              <a:gd name="connsiteX17" fmla="*/ 2140744 w 6236494"/>
              <a:gd name="connsiteY17" fmla="*/ 1597820 h 2100264"/>
              <a:gd name="connsiteX18" fmla="*/ 2255044 w 6236494"/>
              <a:gd name="connsiteY18" fmla="*/ 1559720 h 2100264"/>
              <a:gd name="connsiteX19" fmla="*/ 2364581 w 6236494"/>
              <a:gd name="connsiteY19" fmla="*/ 1590677 h 2100264"/>
              <a:gd name="connsiteX20" fmla="*/ 2519360 w 6236494"/>
              <a:gd name="connsiteY20" fmla="*/ 1540670 h 2100264"/>
              <a:gd name="connsiteX21" fmla="*/ 2683666 w 6236494"/>
              <a:gd name="connsiteY21" fmla="*/ 1438276 h 2100264"/>
              <a:gd name="connsiteX22" fmla="*/ 2781297 w 6236494"/>
              <a:gd name="connsiteY22" fmla="*/ 1328739 h 2100264"/>
              <a:gd name="connsiteX23" fmla="*/ 2909885 w 6236494"/>
              <a:gd name="connsiteY23" fmla="*/ 1331120 h 2100264"/>
              <a:gd name="connsiteX24" fmla="*/ 2993227 w 6236494"/>
              <a:gd name="connsiteY24" fmla="*/ 1243014 h 2100264"/>
              <a:gd name="connsiteX25" fmla="*/ 3126578 w 6236494"/>
              <a:gd name="connsiteY25" fmla="*/ 1212057 h 2100264"/>
              <a:gd name="connsiteX26" fmla="*/ 3312316 w 6236494"/>
              <a:gd name="connsiteY26" fmla="*/ 1090614 h 2100264"/>
              <a:gd name="connsiteX27" fmla="*/ 3452809 w 6236494"/>
              <a:gd name="connsiteY27" fmla="*/ 1045370 h 2100264"/>
              <a:gd name="connsiteX28" fmla="*/ 3545678 w 6236494"/>
              <a:gd name="connsiteY28" fmla="*/ 988221 h 2100264"/>
              <a:gd name="connsiteX29" fmla="*/ 3648071 w 6236494"/>
              <a:gd name="connsiteY29" fmla="*/ 1021559 h 2100264"/>
              <a:gd name="connsiteX30" fmla="*/ 3745702 w 6236494"/>
              <a:gd name="connsiteY30" fmla="*/ 992982 h 2100264"/>
              <a:gd name="connsiteX31" fmla="*/ 3967158 w 6236494"/>
              <a:gd name="connsiteY31" fmla="*/ 1000127 h 2100264"/>
              <a:gd name="connsiteX32" fmla="*/ 4086219 w 6236494"/>
              <a:gd name="connsiteY32" fmla="*/ 1076327 h 2100264"/>
              <a:gd name="connsiteX33" fmla="*/ 4188614 w 6236494"/>
              <a:gd name="connsiteY33" fmla="*/ 1159670 h 2100264"/>
              <a:gd name="connsiteX34" fmla="*/ 4291008 w 6236494"/>
              <a:gd name="connsiteY34" fmla="*/ 1102520 h 2100264"/>
              <a:gd name="connsiteX35" fmla="*/ 4424357 w 6236494"/>
              <a:gd name="connsiteY35" fmla="*/ 1102520 h 2100264"/>
              <a:gd name="connsiteX36" fmla="*/ 4779163 w 6236494"/>
              <a:gd name="connsiteY36" fmla="*/ 976314 h 2100264"/>
              <a:gd name="connsiteX37" fmla="*/ 5174450 w 6236494"/>
              <a:gd name="connsiteY37" fmla="*/ 850108 h 2100264"/>
              <a:gd name="connsiteX38" fmla="*/ 5457819 w 6236494"/>
              <a:gd name="connsiteY38" fmla="*/ 733426 h 2100264"/>
              <a:gd name="connsiteX39" fmla="*/ 5695945 w 6236494"/>
              <a:gd name="connsiteY39" fmla="*/ 554834 h 2100264"/>
              <a:gd name="connsiteX40" fmla="*/ 5810245 w 6236494"/>
              <a:gd name="connsiteY40" fmla="*/ 521497 h 2100264"/>
              <a:gd name="connsiteX41" fmla="*/ 5907875 w 6236494"/>
              <a:gd name="connsiteY41" fmla="*/ 409578 h 2100264"/>
              <a:gd name="connsiteX42" fmla="*/ 6236494 w 6236494"/>
              <a:gd name="connsiteY42" fmla="*/ 0 h 2100264"/>
              <a:gd name="connsiteX0" fmla="*/ 0 w 6236494"/>
              <a:gd name="connsiteY0" fmla="*/ 2100264 h 2100264"/>
              <a:gd name="connsiteX1" fmla="*/ 211931 w 6236494"/>
              <a:gd name="connsiteY1" fmla="*/ 2009777 h 2100264"/>
              <a:gd name="connsiteX2" fmla="*/ 314325 w 6236494"/>
              <a:gd name="connsiteY2" fmla="*/ 1876427 h 2100264"/>
              <a:gd name="connsiteX3" fmla="*/ 423862 w 6236494"/>
              <a:gd name="connsiteY3" fmla="*/ 1940720 h 2100264"/>
              <a:gd name="connsiteX4" fmla="*/ 592931 w 6236494"/>
              <a:gd name="connsiteY4" fmla="*/ 1933577 h 2100264"/>
              <a:gd name="connsiteX5" fmla="*/ 766762 w 6236494"/>
              <a:gd name="connsiteY5" fmla="*/ 1866902 h 2100264"/>
              <a:gd name="connsiteX6" fmla="*/ 885825 w 6236494"/>
              <a:gd name="connsiteY6" fmla="*/ 1804989 h 2100264"/>
              <a:gd name="connsiteX7" fmla="*/ 962025 w 6236494"/>
              <a:gd name="connsiteY7" fmla="*/ 1747839 h 2100264"/>
              <a:gd name="connsiteX8" fmla="*/ 1057275 w 6236494"/>
              <a:gd name="connsiteY8" fmla="*/ 1835945 h 2100264"/>
              <a:gd name="connsiteX9" fmla="*/ 1143000 w 6236494"/>
              <a:gd name="connsiteY9" fmla="*/ 1881189 h 2100264"/>
              <a:gd name="connsiteX10" fmla="*/ 1285875 w 6236494"/>
              <a:gd name="connsiteY10" fmla="*/ 1924052 h 2100264"/>
              <a:gd name="connsiteX11" fmla="*/ 1414462 w 6236494"/>
              <a:gd name="connsiteY11" fmla="*/ 1907383 h 2100264"/>
              <a:gd name="connsiteX12" fmla="*/ 1514475 w 6236494"/>
              <a:gd name="connsiteY12" fmla="*/ 1864520 h 2100264"/>
              <a:gd name="connsiteX13" fmla="*/ 1628775 w 6236494"/>
              <a:gd name="connsiteY13" fmla="*/ 1764508 h 2100264"/>
              <a:gd name="connsiteX14" fmla="*/ 1704975 w 6236494"/>
              <a:gd name="connsiteY14" fmla="*/ 1745458 h 2100264"/>
              <a:gd name="connsiteX15" fmla="*/ 1924051 w 6236494"/>
              <a:gd name="connsiteY15" fmla="*/ 1700213 h 2100264"/>
              <a:gd name="connsiteX16" fmla="*/ 2021679 w 6236494"/>
              <a:gd name="connsiteY16" fmla="*/ 1640683 h 2100264"/>
              <a:gd name="connsiteX17" fmla="*/ 2140744 w 6236494"/>
              <a:gd name="connsiteY17" fmla="*/ 1597820 h 2100264"/>
              <a:gd name="connsiteX18" fmla="*/ 2255044 w 6236494"/>
              <a:gd name="connsiteY18" fmla="*/ 1559720 h 2100264"/>
              <a:gd name="connsiteX19" fmla="*/ 2364581 w 6236494"/>
              <a:gd name="connsiteY19" fmla="*/ 1590677 h 2100264"/>
              <a:gd name="connsiteX20" fmla="*/ 2519360 w 6236494"/>
              <a:gd name="connsiteY20" fmla="*/ 1540670 h 2100264"/>
              <a:gd name="connsiteX21" fmla="*/ 2683666 w 6236494"/>
              <a:gd name="connsiteY21" fmla="*/ 1438276 h 2100264"/>
              <a:gd name="connsiteX22" fmla="*/ 2781297 w 6236494"/>
              <a:gd name="connsiteY22" fmla="*/ 1328739 h 2100264"/>
              <a:gd name="connsiteX23" fmla="*/ 2909885 w 6236494"/>
              <a:gd name="connsiteY23" fmla="*/ 1331120 h 2100264"/>
              <a:gd name="connsiteX24" fmla="*/ 2993227 w 6236494"/>
              <a:gd name="connsiteY24" fmla="*/ 1243014 h 2100264"/>
              <a:gd name="connsiteX25" fmla="*/ 3126578 w 6236494"/>
              <a:gd name="connsiteY25" fmla="*/ 1212057 h 2100264"/>
              <a:gd name="connsiteX26" fmla="*/ 3312316 w 6236494"/>
              <a:gd name="connsiteY26" fmla="*/ 1090614 h 2100264"/>
              <a:gd name="connsiteX27" fmla="*/ 3452809 w 6236494"/>
              <a:gd name="connsiteY27" fmla="*/ 1045370 h 2100264"/>
              <a:gd name="connsiteX28" fmla="*/ 3545678 w 6236494"/>
              <a:gd name="connsiteY28" fmla="*/ 988221 h 2100264"/>
              <a:gd name="connsiteX29" fmla="*/ 3648071 w 6236494"/>
              <a:gd name="connsiteY29" fmla="*/ 1021559 h 2100264"/>
              <a:gd name="connsiteX30" fmla="*/ 3745702 w 6236494"/>
              <a:gd name="connsiteY30" fmla="*/ 992982 h 2100264"/>
              <a:gd name="connsiteX31" fmla="*/ 3967158 w 6236494"/>
              <a:gd name="connsiteY31" fmla="*/ 1000127 h 2100264"/>
              <a:gd name="connsiteX32" fmla="*/ 4086219 w 6236494"/>
              <a:gd name="connsiteY32" fmla="*/ 1076327 h 2100264"/>
              <a:gd name="connsiteX33" fmla="*/ 4188614 w 6236494"/>
              <a:gd name="connsiteY33" fmla="*/ 1159670 h 2100264"/>
              <a:gd name="connsiteX34" fmla="*/ 4291008 w 6236494"/>
              <a:gd name="connsiteY34" fmla="*/ 1102520 h 2100264"/>
              <a:gd name="connsiteX35" fmla="*/ 4424357 w 6236494"/>
              <a:gd name="connsiteY35" fmla="*/ 1102520 h 2100264"/>
              <a:gd name="connsiteX36" fmla="*/ 4779163 w 6236494"/>
              <a:gd name="connsiteY36" fmla="*/ 976314 h 2100264"/>
              <a:gd name="connsiteX37" fmla="*/ 5174450 w 6236494"/>
              <a:gd name="connsiteY37" fmla="*/ 850108 h 2100264"/>
              <a:gd name="connsiteX38" fmla="*/ 5457819 w 6236494"/>
              <a:gd name="connsiteY38" fmla="*/ 733426 h 2100264"/>
              <a:gd name="connsiteX39" fmla="*/ 5695945 w 6236494"/>
              <a:gd name="connsiteY39" fmla="*/ 554834 h 2100264"/>
              <a:gd name="connsiteX40" fmla="*/ 5807863 w 6236494"/>
              <a:gd name="connsiteY40" fmla="*/ 507210 h 2100264"/>
              <a:gd name="connsiteX41" fmla="*/ 5907875 w 6236494"/>
              <a:gd name="connsiteY41" fmla="*/ 409578 h 2100264"/>
              <a:gd name="connsiteX42" fmla="*/ 6236494 w 6236494"/>
              <a:gd name="connsiteY42" fmla="*/ 0 h 2100264"/>
              <a:gd name="connsiteX0" fmla="*/ 0 w 6236494"/>
              <a:gd name="connsiteY0" fmla="*/ 2100264 h 2100264"/>
              <a:gd name="connsiteX1" fmla="*/ 211931 w 6236494"/>
              <a:gd name="connsiteY1" fmla="*/ 2009777 h 2100264"/>
              <a:gd name="connsiteX2" fmla="*/ 314325 w 6236494"/>
              <a:gd name="connsiteY2" fmla="*/ 1876427 h 2100264"/>
              <a:gd name="connsiteX3" fmla="*/ 423862 w 6236494"/>
              <a:gd name="connsiteY3" fmla="*/ 1940720 h 2100264"/>
              <a:gd name="connsiteX4" fmla="*/ 592931 w 6236494"/>
              <a:gd name="connsiteY4" fmla="*/ 1933577 h 2100264"/>
              <a:gd name="connsiteX5" fmla="*/ 766762 w 6236494"/>
              <a:gd name="connsiteY5" fmla="*/ 1866902 h 2100264"/>
              <a:gd name="connsiteX6" fmla="*/ 885825 w 6236494"/>
              <a:gd name="connsiteY6" fmla="*/ 1804989 h 2100264"/>
              <a:gd name="connsiteX7" fmla="*/ 962025 w 6236494"/>
              <a:gd name="connsiteY7" fmla="*/ 1747839 h 2100264"/>
              <a:gd name="connsiteX8" fmla="*/ 1057275 w 6236494"/>
              <a:gd name="connsiteY8" fmla="*/ 1835945 h 2100264"/>
              <a:gd name="connsiteX9" fmla="*/ 1143000 w 6236494"/>
              <a:gd name="connsiteY9" fmla="*/ 1881189 h 2100264"/>
              <a:gd name="connsiteX10" fmla="*/ 1285875 w 6236494"/>
              <a:gd name="connsiteY10" fmla="*/ 1924052 h 2100264"/>
              <a:gd name="connsiteX11" fmla="*/ 1414462 w 6236494"/>
              <a:gd name="connsiteY11" fmla="*/ 1907383 h 2100264"/>
              <a:gd name="connsiteX12" fmla="*/ 1514475 w 6236494"/>
              <a:gd name="connsiteY12" fmla="*/ 1864520 h 2100264"/>
              <a:gd name="connsiteX13" fmla="*/ 1628775 w 6236494"/>
              <a:gd name="connsiteY13" fmla="*/ 1764508 h 2100264"/>
              <a:gd name="connsiteX14" fmla="*/ 1704975 w 6236494"/>
              <a:gd name="connsiteY14" fmla="*/ 1745458 h 2100264"/>
              <a:gd name="connsiteX15" fmla="*/ 1924051 w 6236494"/>
              <a:gd name="connsiteY15" fmla="*/ 1700213 h 2100264"/>
              <a:gd name="connsiteX16" fmla="*/ 2021679 w 6236494"/>
              <a:gd name="connsiteY16" fmla="*/ 1640683 h 2100264"/>
              <a:gd name="connsiteX17" fmla="*/ 2140744 w 6236494"/>
              <a:gd name="connsiteY17" fmla="*/ 1597820 h 2100264"/>
              <a:gd name="connsiteX18" fmla="*/ 2255044 w 6236494"/>
              <a:gd name="connsiteY18" fmla="*/ 1559720 h 2100264"/>
              <a:gd name="connsiteX19" fmla="*/ 2364581 w 6236494"/>
              <a:gd name="connsiteY19" fmla="*/ 1590677 h 2100264"/>
              <a:gd name="connsiteX20" fmla="*/ 2519360 w 6236494"/>
              <a:gd name="connsiteY20" fmla="*/ 1540670 h 2100264"/>
              <a:gd name="connsiteX21" fmla="*/ 2683666 w 6236494"/>
              <a:gd name="connsiteY21" fmla="*/ 1438276 h 2100264"/>
              <a:gd name="connsiteX22" fmla="*/ 2781297 w 6236494"/>
              <a:gd name="connsiteY22" fmla="*/ 1328739 h 2100264"/>
              <a:gd name="connsiteX23" fmla="*/ 2909885 w 6236494"/>
              <a:gd name="connsiteY23" fmla="*/ 1331120 h 2100264"/>
              <a:gd name="connsiteX24" fmla="*/ 2993227 w 6236494"/>
              <a:gd name="connsiteY24" fmla="*/ 1243014 h 2100264"/>
              <a:gd name="connsiteX25" fmla="*/ 3126578 w 6236494"/>
              <a:gd name="connsiteY25" fmla="*/ 1212057 h 2100264"/>
              <a:gd name="connsiteX26" fmla="*/ 3312316 w 6236494"/>
              <a:gd name="connsiteY26" fmla="*/ 1090614 h 2100264"/>
              <a:gd name="connsiteX27" fmla="*/ 3452809 w 6236494"/>
              <a:gd name="connsiteY27" fmla="*/ 1045370 h 2100264"/>
              <a:gd name="connsiteX28" fmla="*/ 3545678 w 6236494"/>
              <a:gd name="connsiteY28" fmla="*/ 988221 h 2100264"/>
              <a:gd name="connsiteX29" fmla="*/ 3648071 w 6236494"/>
              <a:gd name="connsiteY29" fmla="*/ 1021559 h 2100264"/>
              <a:gd name="connsiteX30" fmla="*/ 3745702 w 6236494"/>
              <a:gd name="connsiteY30" fmla="*/ 992982 h 2100264"/>
              <a:gd name="connsiteX31" fmla="*/ 3967158 w 6236494"/>
              <a:gd name="connsiteY31" fmla="*/ 1000127 h 2100264"/>
              <a:gd name="connsiteX32" fmla="*/ 4086219 w 6236494"/>
              <a:gd name="connsiteY32" fmla="*/ 1076327 h 2100264"/>
              <a:gd name="connsiteX33" fmla="*/ 4188614 w 6236494"/>
              <a:gd name="connsiteY33" fmla="*/ 1159670 h 2100264"/>
              <a:gd name="connsiteX34" fmla="*/ 4291008 w 6236494"/>
              <a:gd name="connsiteY34" fmla="*/ 1102520 h 2100264"/>
              <a:gd name="connsiteX35" fmla="*/ 4424357 w 6236494"/>
              <a:gd name="connsiteY35" fmla="*/ 1102520 h 2100264"/>
              <a:gd name="connsiteX36" fmla="*/ 4779163 w 6236494"/>
              <a:gd name="connsiteY36" fmla="*/ 976314 h 2100264"/>
              <a:gd name="connsiteX37" fmla="*/ 5174450 w 6236494"/>
              <a:gd name="connsiteY37" fmla="*/ 850108 h 2100264"/>
              <a:gd name="connsiteX38" fmla="*/ 5457819 w 6236494"/>
              <a:gd name="connsiteY38" fmla="*/ 733426 h 2100264"/>
              <a:gd name="connsiteX39" fmla="*/ 5695945 w 6236494"/>
              <a:gd name="connsiteY39" fmla="*/ 554834 h 2100264"/>
              <a:gd name="connsiteX40" fmla="*/ 5807863 w 6236494"/>
              <a:gd name="connsiteY40" fmla="*/ 507210 h 2100264"/>
              <a:gd name="connsiteX41" fmla="*/ 5907875 w 6236494"/>
              <a:gd name="connsiteY41" fmla="*/ 409578 h 2100264"/>
              <a:gd name="connsiteX42" fmla="*/ 6088850 w 6236494"/>
              <a:gd name="connsiteY42" fmla="*/ 180978 h 2100264"/>
              <a:gd name="connsiteX43" fmla="*/ 6236494 w 6236494"/>
              <a:gd name="connsiteY43" fmla="*/ 0 h 2100264"/>
              <a:gd name="connsiteX0" fmla="*/ 0 w 6236494"/>
              <a:gd name="connsiteY0" fmla="*/ 2100264 h 2100264"/>
              <a:gd name="connsiteX1" fmla="*/ 211931 w 6236494"/>
              <a:gd name="connsiteY1" fmla="*/ 2009777 h 2100264"/>
              <a:gd name="connsiteX2" fmla="*/ 314325 w 6236494"/>
              <a:gd name="connsiteY2" fmla="*/ 1876427 h 2100264"/>
              <a:gd name="connsiteX3" fmla="*/ 423862 w 6236494"/>
              <a:gd name="connsiteY3" fmla="*/ 1940720 h 2100264"/>
              <a:gd name="connsiteX4" fmla="*/ 592931 w 6236494"/>
              <a:gd name="connsiteY4" fmla="*/ 1933577 h 2100264"/>
              <a:gd name="connsiteX5" fmla="*/ 766762 w 6236494"/>
              <a:gd name="connsiteY5" fmla="*/ 1866902 h 2100264"/>
              <a:gd name="connsiteX6" fmla="*/ 885825 w 6236494"/>
              <a:gd name="connsiteY6" fmla="*/ 1804989 h 2100264"/>
              <a:gd name="connsiteX7" fmla="*/ 962025 w 6236494"/>
              <a:gd name="connsiteY7" fmla="*/ 1747839 h 2100264"/>
              <a:gd name="connsiteX8" fmla="*/ 1057275 w 6236494"/>
              <a:gd name="connsiteY8" fmla="*/ 1835945 h 2100264"/>
              <a:gd name="connsiteX9" fmla="*/ 1143000 w 6236494"/>
              <a:gd name="connsiteY9" fmla="*/ 1881189 h 2100264"/>
              <a:gd name="connsiteX10" fmla="*/ 1285875 w 6236494"/>
              <a:gd name="connsiteY10" fmla="*/ 1924052 h 2100264"/>
              <a:gd name="connsiteX11" fmla="*/ 1414462 w 6236494"/>
              <a:gd name="connsiteY11" fmla="*/ 1907383 h 2100264"/>
              <a:gd name="connsiteX12" fmla="*/ 1514475 w 6236494"/>
              <a:gd name="connsiteY12" fmla="*/ 1864520 h 2100264"/>
              <a:gd name="connsiteX13" fmla="*/ 1628775 w 6236494"/>
              <a:gd name="connsiteY13" fmla="*/ 1764508 h 2100264"/>
              <a:gd name="connsiteX14" fmla="*/ 1704975 w 6236494"/>
              <a:gd name="connsiteY14" fmla="*/ 1745458 h 2100264"/>
              <a:gd name="connsiteX15" fmla="*/ 1924051 w 6236494"/>
              <a:gd name="connsiteY15" fmla="*/ 1700213 h 2100264"/>
              <a:gd name="connsiteX16" fmla="*/ 2021679 w 6236494"/>
              <a:gd name="connsiteY16" fmla="*/ 1640683 h 2100264"/>
              <a:gd name="connsiteX17" fmla="*/ 2140744 w 6236494"/>
              <a:gd name="connsiteY17" fmla="*/ 1597820 h 2100264"/>
              <a:gd name="connsiteX18" fmla="*/ 2255044 w 6236494"/>
              <a:gd name="connsiteY18" fmla="*/ 1559720 h 2100264"/>
              <a:gd name="connsiteX19" fmla="*/ 2364581 w 6236494"/>
              <a:gd name="connsiteY19" fmla="*/ 1590677 h 2100264"/>
              <a:gd name="connsiteX20" fmla="*/ 2519360 w 6236494"/>
              <a:gd name="connsiteY20" fmla="*/ 1540670 h 2100264"/>
              <a:gd name="connsiteX21" fmla="*/ 2683666 w 6236494"/>
              <a:gd name="connsiteY21" fmla="*/ 1438276 h 2100264"/>
              <a:gd name="connsiteX22" fmla="*/ 2781297 w 6236494"/>
              <a:gd name="connsiteY22" fmla="*/ 1328739 h 2100264"/>
              <a:gd name="connsiteX23" fmla="*/ 2909885 w 6236494"/>
              <a:gd name="connsiteY23" fmla="*/ 1331120 h 2100264"/>
              <a:gd name="connsiteX24" fmla="*/ 2993227 w 6236494"/>
              <a:gd name="connsiteY24" fmla="*/ 1243014 h 2100264"/>
              <a:gd name="connsiteX25" fmla="*/ 3126578 w 6236494"/>
              <a:gd name="connsiteY25" fmla="*/ 1212057 h 2100264"/>
              <a:gd name="connsiteX26" fmla="*/ 3312316 w 6236494"/>
              <a:gd name="connsiteY26" fmla="*/ 1090614 h 2100264"/>
              <a:gd name="connsiteX27" fmla="*/ 3452809 w 6236494"/>
              <a:gd name="connsiteY27" fmla="*/ 1045370 h 2100264"/>
              <a:gd name="connsiteX28" fmla="*/ 3545678 w 6236494"/>
              <a:gd name="connsiteY28" fmla="*/ 988221 h 2100264"/>
              <a:gd name="connsiteX29" fmla="*/ 3648071 w 6236494"/>
              <a:gd name="connsiteY29" fmla="*/ 1021559 h 2100264"/>
              <a:gd name="connsiteX30" fmla="*/ 3745702 w 6236494"/>
              <a:gd name="connsiteY30" fmla="*/ 992982 h 2100264"/>
              <a:gd name="connsiteX31" fmla="*/ 3967158 w 6236494"/>
              <a:gd name="connsiteY31" fmla="*/ 1000127 h 2100264"/>
              <a:gd name="connsiteX32" fmla="*/ 4086219 w 6236494"/>
              <a:gd name="connsiteY32" fmla="*/ 1076327 h 2100264"/>
              <a:gd name="connsiteX33" fmla="*/ 4188614 w 6236494"/>
              <a:gd name="connsiteY33" fmla="*/ 1159670 h 2100264"/>
              <a:gd name="connsiteX34" fmla="*/ 4291008 w 6236494"/>
              <a:gd name="connsiteY34" fmla="*/ 1102520 h 2100264"/>
              <a:gd name="connsiteX35" fmla="*/ 4424357 w 6236494"/>
              <a:gd name="connsiteY35" fmla="*/ 1102520 h 2100264"/>
              <a:gd name="connsiteX36" fmla="*/ 4779163 w 6236494"/>
              <a:gd name="connsiteY36" fmla="*/ 976314 h 2100264"/>
              <a:gd name="connsiteX37" fmla="*/ 5174450 w 6236494"/>
              <a:gd name="connsiteY37" fmla="*/ 850108 h 2100264"/>
              <a:gd name="connsiteX38" fmla="*/ 5457819 w 6236494"/>
              <a:gd name="connsiteY38" fmla="*/ 733426 h 2100264"/>
              <a:gd name="connsiteX39" fmla="*/ 5695945 w 6236494"/>
              <a:gd name="connsiteY39" fmla="*/ 554834 h 2100264"/>
              <a:gd name="connsiteX40" fmla="*/ 5807863 w 6236494"/>
              <a:gd name="connsiteY40" fmla="*/ 507210 h 2100264"/>
              <a:gd name="connsiteX41" fmla="*/ 5907875 w 6236494"/>
              <a:gd name="connsiteY41" fmla="*/ 409578 h 2100264"/>
              <a:gd name="connsiteX42" fmla="*/ 6115044 w 6236494"/>
              <a:gd name="connsiteY42" fmla="*/ 261940 h 2100264"/>
              <a:gd name="connsiteX43" fmla="*/ 6236494 w 6236494"/>
              <a:gd name="connsiteY43" fmla="*/ 0 h 2100264"/>
              <a:gd name="connsiteX0" fmla="*/ 0 w 6236494"/>
              <a:gd name="connsiteY0" fmla="*/ 2100264 h 2100264"/>
              <a:gd name="connsiteX1" fmla="*/ 211931 w 6236494"/>
              <a:gd name="connsiteY1" fmla="*/ 2009777 h 2100264"/>
              <a:gd name="connsiteX2" fmla="*/ 314325 w 6236494"/>
              <a:gd name="connsiteY2" fmla="*/ 1876427 h 2100264"/>
              <a:gd name="connsiteX3" fmla="*/ 423862 w 6236494"/>
              <a:gd name="connsiteY3" fmla="*/ 1940720 h 2100264"/>
              <a:gd name="connsiteX4" fmla="*/ 592931 w 6236494"/>
              <a:gd name="connsiteY4" fmla="*/ 1933577 h 2100264"/>
              <a:gd name="connsiteX5" fmla="*/ 766762 w 6236494"/>
              <a:gd name="connsiteY5" fmla="*/ 1866902 h 2100264"/>
              <a:gd name="connsiteX6" fmla="*/ 885825 w 6236494"/>
              <a:gd name="connsiteY6" fmla="*/ 1804989 h 2100264"/>
              <a:gd name="connsiteX7" fmla="*/ 962025 w 6236494"/>
              <a:gd name="connsiteY7" fmla="*/ 1747839 h 2100264"/>
              <a:gd name="connsiteX8" fmla="*/ 1057275 w 6236494"/>
              <a:gd name="connsiteY8" fmla="*/ 1835945 h 2100264"/>
              <a:gd name="connsiteX9" fmla="*/ 1143000 w 6236494"/>
              <a:gd name="connsiteY9" fmla="*/ 1881189 h 2100264"/>
              <a:gd name="connsiteX10" fmla="*/ 1285875 w 6236494"/>
              <a:gd name="connsiteY10" fmla="*/ 1924052 h 2100264"/>
              <a:gd name="connsiteX11" fmla="*/ 1414462 w 6236494"/>
              <a:gd name="connsiteY11" fmla="*/ 1907383 h 2100264"/>
              <a:gd name="connsiteX12" fmla="*/ 1514475 w 6236494"/>
              <a:gd name="connsiteY12" fmla="*/ 1864520 h 2100264"/>
              <a:gd name="connsiteX13" fmla="*/ 1628775 w 6236494"/>
              <a:gd name="connsiteY13" fmla="*/ 1764508 h 2100264"/>
              <a:gd name="connsiteX14" fmla="*/ 1704975 w 6236494"/>
              <a:gd name="connsiteY14" fmla="*/ 1745458 h 2100264"/>
              <a:gd name="connsiteX15" fmla="*/ 1924051 w 6236494"/>
              <a:gd name="connsiteY15" fmla="*/ 1700213 h 2100264"/>
              <a:gd name="connsiteX16" fmla="*/ 2021679 w 6236494"/>
              <a:gd name="connsiteY16" fmla="*/ 1640683 h 2100264"/>
              <a:gd name="connsiteX17" fmla="*/ 2140744 w 6236494"/>
              <a:gd name="connsiteY17" fmla="*/ 1597820 h 2100264"/>
              <a:gd name="connsiteX18" fmla="*/ 2255044 w 6236494"/>
              <a:gd name="connsiteY18" fmla="*/ 1559720 h 2100264"/>
              <a:gd name="connsiteX19" fmla="*/ 2364581 w 6236494"/>
              <a:gd name="connsiteY19" fmla="*/ 1590677 h 2100264"/>
              <a:gd name="connsiteX20" fmla="*/ 2519360 w 6236494"/>
              <a:gd name="connsiteY20" fmla="*/ 1540670 h 2100264"/>
              <a:gd name="connsiteX21" fmla="*/ 2683666 w 6236494"/>
              <a:gd name="connsiteY21" fmla="*/ 1438276 h 2100264"/>
              <a:gd name="connsiteX22" fmla="*/ 2781297 w 6236494"/>
              <a:gd name="connsiteY22" fmla="*/ 1328739 h 2100264"/>
              <a:gd name="connsiteX23" fmla="*/ 2909885 w 6236494"/>
              <a:gd name="connsiteY23" fmla="*/ 1331120 h 2100264"/>
              <a:gd name="connsiteX24" fmla="*/ 2993227 w 6236494"/>
              <a:gd name="connsiteY24" fmla="*/ 1243014 h 2100264"/>
              <a:gd name="connsiteX25" fmla="*/ 3126578 w 6236494"/>
              <a:gd name="connsiteY25" fmla="*/ 1212057 h 2100264"/>
              <a:gd name="connsiteX26" fmla="*/ 3312316 w 6236494"/>
              <a:gd name="connsiteY26" fmla="*/ 1090614 h 2100264"/>
              <a:gd name="connsiteX27" fmla="*/ 3452809 w 6236494"/>
              <a:gd name="connsiteY27" fmla="*/ 1045370 h 2100264"/>
              <a:gd name="connsiteX28" fmla="*/ 3545678 w 6236494"/>
              <a:gd name="connsiteY28" fmla="*/ 988221 h 2100264"/>
              <a:gd name="connsiteX29" fmla="*/ 3648071 w 6236494"/>
              <a:gd name="connsiteY29" fmla="*/ 1021559 h 2100264"/>
              <a:gd name="connsiteX30" fmla="*/ 3745702 w 6236494"/>
              <a:gd name="connsiteY30" fmla="*/ 992982 h 2100264"/>
              <a:gd name="connsiteX31" fmla="*/ 3967158 w 6236494"/>
              <a:gd name="connsiteY31" fmla="*/ 1000127 h 2100264"/>
              <a:gd name="connsiteX32" fmla="*/ 4086219 w 6236494"/>
              <a:gd name="connsiteY32" fmla="*/ 1076327 h 2100264"/>
              <a:gd name="connsiteX33" fmla="*/ 4188614 w 6236494"/>
              <a:gd name="connsiteY33" fmla="*/ 1159670 h 2100264"/>
              <a:gd name="connsiteX34" fmla="*/ 4291008 w 6236494"/>
              <a:gd name="connsiteY34" fmla="*/ 1102520 h 2100264"/>
              <a:gd name="connsiteX35" fmla="*/ 4424357 w 6236494"/>
              <a:gd name="connsiteY35" fmla="*/ 1102520 h 2100264"/>
              <a:gd name="connsiteX36" fmla="*/ 4779163 w 6236494"/>
              <a:gd name="connsiteY36" fmla="*/ 976314 h 2100264"/>
              <a:gd name="connsiteX37" fmla="*/ 5174450 w 6236494"/>
              <a:gd name="connsiteY37" fmla="*/ 850108 h 2100264"/>
              <a:gd name="connsiteX38" fmla="*/ 5457819 w 6236494"/>
              <a:gd name="connsiteY38" fmla="*/ 733426 h 2100264"/>
              <a:gd name="connsiteX39" fmla="*/ 5695945 w 6236494"/>
              <a:gd name="connsiteY39" fmla="*/ 554834 h 2100264"/>
              <a:gd name="connsiteX40" fmla="*/ 5807863 w 6236494"/>
              <a:gd name="connsiteY40" fmla="*/ 507210 h 2100264"/>
              <a:gd name="connsiteX41" fmla="*/ 5907875 w 6236494"/>
              <a:gd name="connsiteY41" fmla="*/ 409578 h 2100264"/>
              <a:gd name="connsiteX42" fmla="*/ 6115044 w 6236494"/>
              <a:gd name="connsiteY42" fmla="*/ 261940 h 2100264"/>
              <a:gd name="connsiteX43" fmla="*/ 6191244 w 6236494"/>
              <a:gd name="connsiteY43" fmla="*/ 97634 h 2100264"/>
              <a:gd name="connsiteX44" fmla="*/ 6236494 w 6236494"/>
              <a:gd name="connsiteY44" fmla="*/ 0 h 2100264"/>
              <a:gd name="connsiteX0" fmla="*/ 0 w 6265062"/>
              <a:gd name="connsiteY0" fmla="*/ 2100264 h 2100264"/>
              <a:gd name="connsiteX1" fmla="*/ 211931 w 6265062"/>
              <a:gd name="connsiteY1" fmla="*/ 2009777 h 2100264"/>
              <a:gd name="connsiteX2" fmla="*/ 314325 w 6265062"/>
              <a:gd name="connsiteY2" fmla="*/ 1876427 h 2100264"/>
              <a:gd name="connsiteX3" fmla="*/ 423862 w 6265062"/>
              <a:gd name="connsiteY3" fmla="*/ 1940720 h 2100264"/>
              <a:gd name="connsiteX4" fmla="*/ 592931 w 6265062"/>
              <a:gd name="connsiteY4" fmla="*/ 1933577 h 2100264"/>
              <a:gd name="connsiteX5" fmla="*/ 766762 w 6265062"/>
              <a:gd name="connsiteY5" fmla="*/ 1866902 h 2100264"/>
              <a:gd name="connsiteX6" fmla="*/ 885825 w 6265062"/>
              <a:gd name="connsiteY6" fmla="*/ 1804989 h 2100264"/>
              <a:gd name="connsiteX7" fmla="*/ 962025 w 6265062"/>
              <a:gd name="connsiteY7" fmla="*/ 1747839 h 2100264"/>
              <a:gd name="connsiteX8" fmla="*/ 1057275 w 6265062"/>
              <a:gd name="connsiteY8" fmla="*/ 1835945 h 2100264"/>
              <a:gd name="connsiteX9" fmla="*/ 1143000 w 6265062"/>
              <a:gd name="connsiteY9" fmla="*/ 1881189 h 2100264"/>
              <a:gd name="connsiteX10" fmla="*/ 1285875 w 6265062"/>
              <a:gd name="connsiteY10" fmla="*/ 1924052 h 2100264"/>
              <a:gd name="connsiteX11" fmla="*/ 1414462 w 6265062"/>
              <a:gd name="connsiteY11" fmla="*/ 1907383 h 2100264"/>
              <a:gd name="connsiteX12" fmla="*/ 1514475 w 6265062"/>
              <a:gd name="connsiteY12" fmla="*/ 1864520 h 2100264"/>
              <a:gd name="connsiteX13" fmla="*/ 1628775 w 6265062"/>
              <a:gd name="connsiteY13" fmla="*/ 1764508 h 2100264"/>
              <a:gd name="connsiteX14" fmla="*/ 1704975 w 6265062"/>
              <a:gd name="connsiteY14" fmla="*/ 1745458 h 2100264"/>
              <a:gd name="connsiteX15" fmla="*/ 1924051 w 6265062"/>
              <a:gd name="connsiteY15" fmla="*/ 1700213 h 2100264"/>
              <a:gd name="connsiteX16" fmla="*/ 2021679 w 6265062"/>
              <a:gd name="connsiteY16" fmla="*/ 1640683 h 2100264"/>
              <a:gd name="connsiteX17" fmla="*/ 2140744 w 6265062"/>
              <a:gd name="connsiteY17" fmla="*/ 1597820 h 2100264"/>
              <a:gd name="connsiteX18" fmla="*/ 2255044 w 6265062"/>
              <a:gd name="connsiteY18" fmla="*/ 1559720 h 2100264"/>
              <a:gd name="connsiteX19" fmla="*/ 2364581 w 6265062"/>
              <a:gd name="connsiteY19" fmla="*/ 1590677 h 2100264"/>
              <a:gd name="connsiteX20" fmla="*/ 2519360 w 6265062"/>
              <a:gd name="connsiteY20" fmla="*/ 1540670 h 2100264"/>
              <a:gd name="connsiteX21" fmla="*/ 2683666 w 6265062"/>
              <a:gd name="connsiteY21" fmla="*/ 1438276 h 2100264"/>
              <a:gd name="connsiteX22" fmla="*/ 2781297 w 6265062"/>
              <a:gd name="connsiteY22" fmla="*/ 1328739 h 2100264"/>
              <a:gd name="connsiteX23" fmla="*/ 2909885 w 6265062"/>
              <a:gd name="connsiteY23" fmla="*/ 1331120 h 2100264"/>
              <a:gd name="connsiteX24" fmla="*/ 2993227 w 6265062"/>
              <a:gd name="connsiteY24" fmla="*/ 1243014 h 2100264"/>
              <a:gd name="connsiteX25" fmla="*/ 3126578 w 6265062"/>
              <a:gd name="connsiteY25" fmla="*/ 1212057 h 2100264"/>
              <a:gd name="connsiteX26" fmla="*/ 3312316 w 6265062"/>
              <a:gd name="connsiteY26" fmla="*/ 1090614 h 2100264"/>
              <a:gd name="connsiteX27" fmla="*/ 3452809 w 6265062"/>
              <a:gd name="connsiteY27" fmla="*/ 1045370 h 2100264"/>
              <a:gd name="connsiteX28" fmla="*/ 3545678 w 6265062"/>
              <a:gd name="connsiteY28" fmla="*/ 988221 h 2100264"/>
              <a:gd name="connsiteX29" fmla="*/ 3648071 w 6265062"/>
              <a:gd name="connsiteY29" fmla="*/ 1021559 h 2100264"/>
              <a:gd name="connsiteX30" fmla="*/ 3745702 w 6265062"/>
              <a:gd name="connsiteY30" fmla="*/ 992982 h 2100264"/>
              <a:gd name="connsiteX31" fmla="*/ 3967158 w 6265062"/>
              <a:gd name="connsiteY31" fmla="*/ 1000127 h 2100264"/>
              <a:gd name="connsiteX32" fmla="*/ 4086219 w 6265062"/>
              <a:gd name="connsiteY32" fmla="*/ 1076327 h 2100264"/>
              <a:gd name="connsiteX33" fmla="*/ 4188614 w 6265062"/>
              <a:gd name="connsiteY33" fmla="*/ 1159670 h 2100264"/>
              <a:gd name="connsiteX34" fmla="*/ 4291008 w 6265062"/>
              <a:gd name="connsiteY34" fmla="*/ 1102520 h 2100264"/>
              <a:gd name="connsiteX35" fmla="*/ 4424357 w 6265062"/>
              <a:gd name="connsiteY35" fmla="*/ 1102520 h 2100264"/>
              <a:gd name="connsiteX36" fmla="*/ 4779163 w 6265062"/>
              <a:gd name="connsiteY36" fmla="*/ 976314 h 2100264"/>
              <a:gd name="connsiteX37" fmla="*/ 5174450 w 6265062"/>
              <a:gd name="connsiteY37" fmla="*/ 850108 h 2100264"/>
              <a:gd name="connsiteX38" fmla="*/ 5457819 w 6265062"/>
              <a:gd name="connsiteY38" fmla="*/ 733426 h 2100264"/>
              <a:gd name="connsiteX39" fmla="*/ 5695945 w 6265062"/>
              <a:gd name="connsiteY39" fmla="*/ 554834 h 2100264"/>
              <a:gd name="connsiteX40" fmla="*/ 5807863 w 6265062"/>
              <a:gd name="connsiteY40" fmla="*/ 507210 h 2100264"/>
              <a:gd name="connsiteX41" fmla="*/ 5907875 w 6265062"/>
              <a:gd name="connsiteY41" fmla="*/ 409578 h 2100264"/>
              <a:gd name="connsiteX42" fmla="*/ 6115044 w 6265062"/>
              <a:gd name="connsiteY42" fmla="*/ 261940 h 2100264"/>
              <a:gd name="connsiteX43" fmla="*/ 6265062 w 6265062"/>
              <a:gd name="connsiteY43" fmla="*/ 97634 h 2100264"/>
              <a:gd name="connsiteX44" fmla="*/ 6236494 w 6265062"/>
              <a:gd name="connsiteY44" fmla="*/ 0 h 2100264"/>
              <a:gd name="connsiteX0" fmla="*/ 0 w 6265062"/>
              <a:gd name="connsiteY0" fmla="*/ 2100264 h 2100264"/>
              <a:gd name="connsiteX1" fmla="*/ 211931 w 6265062"/>
              <a:gd name="connsiteY1" fmla="*/ 2009777 h 2100264"/>
              <a:gd name="connsiteX2" fmla="*/ 314325 w 6265062"/>
              <a:gd name="connsiteY2" fmla="*/ 1876427 h 2100264"/>
              <a:gd name="connsiteX3" fmla="*/ 423862 w 6265062"/>
              <a:gd name="connsiteY3" fmla="*/ 1940720 h 2100264"/>
              <a:gd name="connsiteX4" fmla="*/ 592931 w 6265062"/>
              <a:gd name="connsiteY4" fmla="*/ 1933577 h 2100264"/>
              <a:gd name="connsiteX5" fmla="*/ 766762 w 6265062"/>
              <a:gd name="connsiteY5" fmla="*/ 1866902 h 2100264"/>
              <a:gd name="connsiteX6" fmla="*/ 885825 w 6265062"/>
              <a:gd name="connsiteY6" fmla="*/ 1804989 h 2100264"/>
              <a:gd name="connsiteX7" fmla="*/ 962025 w 6265062"/>
              <a:gd name="connsiteY7" fmla="*/ 1747839 h 2100264"/>
              <a:gd name="connsiteX8" fmla="*/ 1057275 w 6265062"/>
              <a:gd name="connsiteY8" fmla="*/ 1835945 h 2100264"/>
              <a:gd name="connsiteX9" fmla="*/ 1143000 w 6265062"/>
              <a:gd name="connsiteY9" fmla="*/ 1881189 h 2100264"/>
              <a:gd name="connsiteX10" fmla="*/ 1285875 w 6265062"/>
              <a:gd name="connsiteY10" fmla="*/ 1924052 h 2100264"/>
              <a:gd name="connsiteX11" fmla="*/ 1414462 w 6265062"/>
              <a:gd name="connsiteY11" fmla="*/ 1907383 h 2100264"/>
              <a:gd name="connsiteX12" fmla="*/ 1514475 w 6265062"/>
              <a:gd name="connsiteY12" fmla="*/ 1864520 h 2100264"/>
              <a:gd name="connsiteX13" fmla="*/ 1628775 w 6265062"/>
              <a:gd name="connsiteY13" fmla="*/ 1764508 h 2100264"/>
              <a:gd name="connsiteX14" fmla="*/ 1704975 w 6265062"/>
              <a:gd name="connsiteY14" fmla="*/ 1745458 h 2100264"/>
              <a:gd name="connsiteX15" fmla="*/ 1924051 w 6265062"/>
              <a:gd name="connsiteY15" fmla="*/ 1700213 h 2100264"/>
              <a:gd name="connsiteX16" fmla="*/ 2021679 w 6265062"/>
              <a:gd name="connsiteY16" fmla="*/ 1640683 h 2100264"/>
              <a:gd name="connsiteX17" fmla="*/ 2140744 w 6265062"/>
              <a:gd name="connsiteY17" fmla="*/ 1597820 h 2100264"/>
              <a:gd name="connsiteX18" fmla="*/ 2255044 w 6265062"/>
              <a:gd name="connsiteY18" fmla="*/ 1559720 h 2100264"/>
              <a:gd name="connsiteX19" fmla="*/ 2364581 w 6265062"/>
              <a:gd name="connsiteY19" fmla="*/ 1590677 h 2100264"/>
              <a:gd name="connsiteX20" fmla="*/ 2519360 w 6265062"/>
              <a:gd name="connsiteY20" fmla="*/ 1540670 h 2100264"/>
              <a:gd name="connsiteX21" fmla="*/ 2683666 w 6265062"/>
              <a:gd name="connsiteY21" fmla="*/ 1438276 h 2100264"/>
              <a:gd name="connsiteX22" fmla="*/ 2781297 w 6265062"/>
              <a:gd name="connsiteY22" fmla="*/ 1328739 h 2100264"/>
              <a:gd name="connsiteX23" fmla="*/ 2909885 w 6265062"/>
              <a:gd name="connsiteY23" fmla="*/ 1331120 h 2100264"/>
              <a:gd name="connsiteX24" fmla="*/ 2993227 w 6265062"/>
              <a:gd name="connsiteY24" fmla="*/ 1243014 h 2100264"/>
              <a:gd name="connsiteX25" fmla="*/ 3126578 w 6265062"/>
              <a:gd name="connsiteY25" fmla="*/ 1212057 h 2100264"/>
              <a:gd name="connsiteX26" fmla="*/ 3312316 w 6265062"/>
              <a:gd name="connsiteY26" fmla="*/ 1090614 h 2100264"/>
              <a:gd name="connsiteX27" fmla="*/ 3452809 w 6265062"/>
              <a:gd name="connsiteY27" fmla="*/ 1045370 h 2100264"/>
              <a:gd name="connsiteX28" fmla="*/ 3545678 w 6265062"/>
              <a:gd name="connsiteY28" fmla="*/ 988221 h 2100264"/>
              <a:gd name="connsiteX29" fmla="*/ 3648071 w 6265062"/>
              <a:gd name="connsiteY29" fmla="*/ 1021559 h 2100264"/>
              <a:gd name="connsiteX30" fmla="*/ 3745702 w 6265062"/>
              <a:gd name="connsiteY30" fmla="*/ 992982 h 2100264"/>
              <a:gd name="connsiteX31" fmla="*/ 3967158 w 6265062"/>
              <a:gd name="connsiteY31" fmla="*/ 1000127 h 2100264"/>
              <a:gd name="connsiteX32" fmla="*/ 4086219 w 6265062"/>
              <a:gd name="connsiteY32" fmla="*/ 1076327 h 2100264"/>
              <a:gd name="connsiteX33" fmla="*/ 4188614 w 6265062"/>
              <a:gd name="connsiteY33" fmla="*/ 1159670 h 2100264"/>
              <a:gd name="connsiteX34" fmla="*/ 4291008 w 6265062"/>
              <a:gd name="connsiteY34" fmla="*/ 1102520 h 2100264"/>
              <a:gd name="connsiteX35" fmla="*/ 4424357 w 6265062"/>
              <a:gd name="connsiteY35" fmla="*/ 1102520 h 2100264"/>
              <a:gd name="connsiteX36" fmla="*/ 4779163 w 6265062"/>
              <a:gd name="connsiteY36" fmla="*/ 976314 h 2100264"/>
              <a:gd name="connsiteX37" fmla="*/ 5174450 w 6265062"/>
              <a:gd name="connsiteY37" fmla="*/ 850108 h 2100264"/>
              <a:gd name="connsiteX38" fmla="*/ 5457819 w 6265062"/>
              <a:gd name="connsiteY38" fmla="*/ 733426 h 2100264"/>
              <a:gd name="connsiteX39" fmla="*/ 5695945 w 6265062"/>
              <a:gd name="connsiteY39" fmla="*/ 554834 h 2100264"/>
              <a:gd name="connsiteX40" fmla="*/ 5807863 w 6265062"/>
              <a:gd name="connsiteY40" fmla="*/ 507210 h 2100264"/>
              <a:gd name="connsiteX41" fmla="*/ 5907875 w 6265062"/>
              <a:gd name="connsiteY41" fmla="*/ 409578 h 2100264"/>
              <a:gd name="connsiteX42" fmla="*/ 6115044 w 6265062"/>
              <a:gd name="connsiteY42" fmla="*/ 261940 h 2100264"/>
              <a:gd name="connsiteX43" fmla="*/ 6265062 w 6265062"/>
              <a:gd name="connsiteY43" fmla="*/ 97634 h 2100264"/>
              <a:gd name="connsiteX44" fmla="*/ 6250775 w 6265062"/>
              <a:gd name="connsiteY44" fmla="*/ 38103 h 2100264"/>
              <a:gd name="connsiteX45" fmla="*/ 6236494 w 6265062"/>
              <a:gd name="connsiteY45" fmla="*/ 0 h 2100264"/>
              <a:gd name="connsiteX0" fmla="*/ 0 w 6346025"/>
              <a:gd name="connsiteY0" fmla="*/ 2100264 h 2100264"/>
              <a:gd name="connsiteX1" fmla="*/ 211931 w 6346025"/>
              <a:gd name="connsiteY1" fmla="*/ 2009777 h 2100264"/>
              <a:gd name="connsiteX2" fmla="*/ 314325 w 6346025"/>
              <a:gd name="connsiteY2" fmla="*/ 1876427 h 2100264"/>
              <a:gd name="connsiteX3" fmla="*/ 423862 w 6346025"/>
              <a:gd name="connsiteY3" fmla="*/ 1940720 h 2100264"/>
              <a:gd name="connsiteX4" fmla="*/ 592931 w 6346025"/>
              <a:gd name="connsiteY4" fmla="*/ 1933577 h 2100264"/>
              <a:gd name="connsiteX5" fmla="*/ 766762 w 6346025"/>
              <a:gd name="connsiteY5" fmla="*/ 1866902 h 2100264"/>
              <a:gd name="connsiteX6" fmla="*/ 885825 w 6346025"/>
              <a:gd name="connsiteY6" fmla="*/ 1804989 h 2100264"/>
              <a:gd name="connsiteX7" fmla="*/ 962025 w 6346025"/>
              <a:gd name="connsiteY7" fmla="*/ 1747839 h 2100264"/>
              <a:gd name="connsiteX8" fmla="*/ 1057275 w 6346025"/>
              <a:gd name="connsiteY8" fmla="*/ 1835945 h 2100264"/>
              <a:gd name="connsiteX9" fmla="*/ 1143000 w 6346025"/>
              <a:gd name="connsiteY9" fmla="*/ 1881189 h 2100264"/>
              <a:gd name="connsiteX10" fmla="*/ 1285875 w 6346025"/>
              <a:gd name="connsiteY10" fmla="*/ 1924052 h 2100264"/>
              <a:gd name="connsiteX11" fmla="*/ 1414462 w 6346025"/>
              <a:gd name="connsiteY11" fmla="*/ 1907383 h 2100264"/>
              <a:gd name="connsiteX12" fmla="*/ 1514475 w 6346025"/>
              <a:gd name="connsiteY12" fmla="*/ 1864520 h 2100264"/>
              <a:gd name="connsiteX13" fmla="*/ 1628775 w 6346025"/>
              <a:gd name="connsiteY13" fmla="*/ 1764508 h 2100264"/>
              <a:gd name="connsiteX14" fmla="*/ 1704975 w 6346025"/>
              <a:gd name="connsiteY14" fmla="*/ 1745458 h 2100264"/>
              <a:gd name="connsiteX15" fmla="*/ 1924051 w 6346025"/>
              <a:gd name="connsiteY15" fmla="*/ 1700213 h 2100264"/>
              <a:gd name="connsiteX16" fmla="*/ 2021679 w 6346025"/>
              <a:gd name="connsiteY16" fmla="*/ 1640683 h 2100264"/>
              <a:gd name="connsiteX17" fmla="*/ 2140744 w 6346025"/>
              <a:gd name="connsiteY17" fmla="*/ 1597820 h 2100264"/>
              <a:gd name="connsiteX18" fmla="*/ 2255044 w 6346025"/>
              <a:gd name="connsiteY18" fmla="*/ 1559720 h 2100264"/>
              <a:gd name="connsiteX19" fmla="*/ 2364581 w 6346025"/>
              <a:gd name="connsiteY19" fmla="*/ 1590677 h 2100264"/>
              <a:gd name="connsiteX20" fmla="*/ 2519360 w 6346025"/>
              <a:gd name="connsiteY20" fmla="*/ 1540670 h 2100264"/>
              <a:gd name="connsiteX21" fmla="*/ 2683666 w 6346025"/>
              <a:gd name="connsiteY21" fmla="*/ 1438276 h 2100264"/>
              <a:gd name="connsiteX22" fmla="*/ 2781297 w 6346025"/>
              <a:gd name="connsiteY22" fmla="*/ 1328739 h 2100264"/>
              <a:gd name="connsiteX23" fmla="*/ 2909885 w 6346025"/>
              <a:gd name="connsiteY23" fmla="*/ 1331120 h 2100264"/>
              <a:gd name="connsiteX24" fmla="*/ 2993227 w 6346025"/>
              <a:gd name="connsiteY24" fmla="*/ 1243014 h 2100264"/>
              <a:gd name="connsiteX25" fmla="*/ 3126578 w 6346025"/>
              <a:gd name="connsiteY25" fmla="*/ 1212057 h 2100264"/>
              <a:gd name="connsiteX26" fmla="*/ 3312316 w 6346025"/>
              <a:gd name="connsiteY26" fmla="*/ 1090614 h 2100264"/>
              <a:gd name="connsiteX27" fmla="*/ 3452809 w 6346025"/>
              <a:gd name="connsiteY27" fmla="*/ 1045370 h 2100264"/>
              <a:gd name="connsiteX28" fmla="*/ 3545678 w 6346025"/>
              <a:gd name="connsiteY28" fmla="*/ 988221 h 2100264"/>
              <a:gd name="connsiteX29" fmla="*/ 3648071 w 6346025"/>
              <a:gd name="connsiteY29" fmla="*/ 1021559 h 2100264"/>
              <a:gd name="connsiteX30" fmla="*/ 3745702 w 6346025"/>
              <a:gd name="connsiteY30" fmla="*/ 992982 h 2100264"/>
              <a:gd name="connsiteX31" fmla="*/ 3967158 w 6346025"/>
              <a:gd name="connsiteY31" fmla="*/ 1000127 h 2100264"/>
              <a:gd name="connsiteX32" fmla="*/ 4086219 w 6346025"/>
              <a:gd name="connsiteY32" fmla="*/ 1076327 h 2100264"/>
              <a:gd name="connsiteX33" fmla="*/ 4188614 w 6346025"/>
              <a:gd name="connsiteY33" fmla="*/ 1159670 h 2100264"/>
              <a:gd name="connsiteX34" fmla="*/ 4291008 w 6346025"/>
              <a:gd name="connsiteY34" fmla="*/ 1102520 h 2100264"/>
              <a:gd name="connsiteX35" fmla="*/ 4424357 w 6346025"/>
              <a:gd name="connsiteY35" fmla="*/ 1102520 h 2100264"/>
              <a:gd name="connsiteX36" fmla="*/ 4779163 w 6346025"/>
              <a:gd name="connsiteY36" fmla="*/ 976314 h 2100264"/>
              <a:gd name="connsiteX37" fmla="*/ 5174450 w 6346025"/>
              <a:gd name="connsiteY37" fmla="*/ 850108 h 2100264"/>
              <a:gd name="connsiteX38" fmla="*/ 5457819 w 6346025"/>
              <a:gd name="connsiteY38" fmla="*/ 733426 h 2100264"/>
              <a:gd name="connsiteX39" fmla="*/ 5695945 w 6346025"/>
              <a:gd name="connsiteY39" fmla="*/ 554834 h 2100264"/>
              <a:gd name="connsiteX40" fmla="*/ 5807863 w 6346025"/>
              <a:gd name="connsiteY40" fmla="*/ 507210 h 2100264"/>
              <a:gd name="connsiteX41" fmla="*/ 5907875 w 6346025"/>
              <a:gd name="connsiteY41" fmla="*/ 409578 h 2100264"/>
              <a:gd name="connsiteX42" fmla="*/ 6115044 w 6346025"/>
              <a:gd name="connsiteY42" fmla="*/ 261940 h 2100264"/>
              <a:gd name="connsiteX43" fmla="*/ 6265062 w 6346025"/>
              <a:gd name="connsiteY43" fmla="*/ 97634 h 2100264"/>
              <a:gd name="connsiteX44" fmla="*/ 6346025 w 6346025"/>
              <a:gd name="connsiteY44" fmla="*/ 19053 h 2100264"/>
              <a:gd name="connsiteX45" fmla="*/ 6236494 w 6346025"/>
              <a:gd name="connsiteY45" fmla="*/ 0 h 210026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2809 w 6438900"/>
              <a:gd name="connsiteY27" fmla="*/ 1102520 h 2157414"/>
              <a:gd name="connsiteX28" fmla="*/ 3545678 w 6438900"/>
              <a:gd name="connsiteY28" fmla="*/ 1045371 h 2157414"/>
              <a:gd name="connsiteX29" fmla="*/ 3648071 w 6438900"/>
              <a:gd name="connsiteY29" fmla="*/ 1078709 h 2157414"/>
              <a:gd name="connsiteX30" fmla="*/ 3745702 w 6438900"/>
              <a:gd name="connsiteY30" fmla="*/ 1050132 h 2157414"/>
              <a:gd name="connsiteX31" fmla="*/ 3967158 w 6438900"/>
              <a:gd name="connsiteY31" fmla="*/ 1057277 h 2157414"/>
              <a:gd name="connsiteX32" fmla="*/ 4086219 w 6438900"/>
              <a:gd name="connsiteY32" fmla="*/ 1133477 h 2157414"/>
              <a:gd name="connsiteX33" fmla="*/ 4188614 w 6438900"/>
              <a:gd name="connsiteY33" fmla="*/ 1216820 h 2157414"/>
              <a:gd name="connsiteX34" fmla="*/ 4291008 w 6438900"/>
              <a:gd name="connsiteY34" fmla="*/ 1159670 h 2157414"/>
              <a:gd name="connsiteX35" fmla="*/ 4424357 w 6438900"/>
              <a:gd name="connsiteY35" fmla="*/ 1159670 h 2157414"/>
              <a:gd name="connsiteX36" fmla="*/ 4779163 w 6438900"/>
              <a:gd name="connsiteY36" fmla="*/ 1033464 h 2157414"/>
              <a:gd name="connsiteX37" fmla="*/ 5174450 w 6438900"/>
              <a:gd name="connsiteY37" fmla="*/ 907258 h 2157414"/>
              <a:gd name="connsiteX38" fmla="*/ 5457819 w 6438900"/>
              <a:gd name="connsiteY38" fmla="*/ 790576 h 2157414"/>
              <a:gd name="connsiteX39" fmla="*/ 5695945 w 6438900"/>
              <a:gd name="connsiteY39" fmla="*/ 611984 h 2157414"/>
              <a:gd name="connsiteX40" fmla="*/ 5807863 w 6438900"/>
              <a:gd name="connsiteY40" fmla="*/ 564360 h 2157414"/>
              <a:gd name="connsiteX41" fmla="*/ 5907875 w 6438900"/>
              <a:gd name="connsiteY41" fmla="*/ 466728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45678 w 6438900"/>
              <a:gd name="connsiteY28" fmla="*/ 1045371 h 2157414"/>
              <a:gd name="connsiteX29" fmla="*/ 3648071 w 6438900"/>
              <a:gd name="connsiteY29" fmla="*/ 1078709 h 2157414"/>
              <a:gd name="connsiteX30" fmla="*/ 3745702 w 6438900"/>
              <a:gd name="connsiteY30" fmla="*/ 1050132 h 2157414"/>
              <a:gd name="connsiteX31" fmla="*/ 3967158 w 6438900"/>
              <a:gd name="connsiteY31" fmla="*/ 1057277 h 2157414"/>
              <a:gd name="connsiteX32" fmla="*/ 4086219 w 6438900"/>
              <a:gd name="connsiteY32" fmla="*/ 1133477 h 2157414"/>
              <a:gd name="connsiteX33" fmla="*/ 4188614 w 6438900"/>
              <a:gd name="connsiteY33" fmla="*/ 1216820 h 2157414"/>
              <a:gd name="connsiteX34" fmla="*/ 4291008 w 6438900"/>
              <a:gd name="connsiteY34" fmla="*/ 1159670 h 2157414"/>
              <a:gd name="connsiteX35" fmla="*/ 4424357 w 6438900"/>
              <a:gd name="connsiteY35" fmla="*/ 1159670 h 2157414"/>
              <a:gd name="connsiteX36" fmla="*/ 4779163 w 6438900"/>
              <a:gd name="connsiteY36" fmla="*/ 1033464 h 2157414"/>
              <a:gd name="connsiteX37" fmla="*/ 5174450 w 6438900"/>
              <a:gd name="connsiteY37" fmla="*/ 907258 h 2157414"/>
              <a:gd name="connsiteX38" fmla="*/ 5457819 w 6438900"/>
              <a:gd name="connsiteY38" fmla="*/ 790576 h 2157414"/>
              <a:gd name="connsiteX39" fmla="*/ 5695945 w 6438900"/>
              <a:gd name="connsiteY39" fmla="*/ 611984 h 2157414"/>
              <a:gd name="connsiteX40" fmla="*/ 5807863 w 6438900"/>
              <a:gd name="connsiteY40" fmla="*/ 564360 h 2157414"/>
              <a:gd name="connsiteX41" fmla="*/ 5907875 w 6438900"/>
              <a:gd name="connsiteY41" fmla="*/ 466728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48071 w 6438900"/>
              <a:gd name="connsiteY29" fmla="*/ 1078709 h 2157414"/>
              <a:gd name="connsiteX30" fmla="*/ 3745702 w 6438900"/>
              <a:gd name="connsiteY30" fmla="*/ 1050132 h 2157414"/>
              <a:gd name="connsiteX31" fmla="*/ 3967158 w 6438900"/>
              <a:gd name="connsiteY31" fmla="*/ 1057277 h 2157414"/>
              <a:gd name="connsiteX32" fmla="*/ 4086219 w 6438900"/>
              <a:gd name="connsiteY32" fmla="*/ 1133477 h 2157414"/>
              <a:gd name="connsiteX33" fmla="*/ 4188614 w 6438900"/>
              <a:gd name="connsiteY33" fmla="*/ 1216820 h 2157414"/>
              <a:gd name="connsiteX34" fmla="*/ 4291008 w 6438900"/>
              <a:gd name="connsiteY34" fmla="*/ 1159670 h 2157414"/>
              <a:gd name="connsiteX35" fmla="*/ 4424357 w 6438900"/>
              <a:gd name="connsiteY35" fmla="*/ 1159670 h 2157414"/>
              <a:gd name="connsiteX36" fmla="*/ 4779163 w 6438900"/>
              <a:gd name="connsiteY36" fmla="*/ 1033464 h 2157414"/>
              <a:gd name="connsiteX37" fmla="*/ 5174450 w 6438900"/>
              <a:gd name="connsiteY37" fmla="*/ 907258 h 2157414"/>
              <a:gd name="connsiteX38" fmla="*/ 5457819 w 6438900"/>
              <a:gd name="connsiteY38" fmla="*/ 790576 h 2157414"/>
              <a:gd name="connsiteX39" fmla="*/ 5695945 w 6438900"/>
              <a:gd name="connsiteY39" fmla="*/ 611984 h 2157414"/>
              <a:gd name="connsiteX40" fmla="*/ 5807863 w 6438900"/>
              <a:gd name="connsiteY40" fmla="*/ 564360 h 2157414"/>
              <a:gd name="connsiteX41" fmla="*/ 5907875 w 6438900"/>
              <a:gd name="connsiteY41" fmla="*/ 466728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45702 w 6438900"/>
              <a:gd name="connsiteY30" fmla="*/ 1050132 h 2157414"/>
              <a:gd name="connsiteX31" fmla="*/ 3967158 w 6438900"/>
              <a:gd name="connsiteY31" fmla="*/ 1057277 h 2157414"/>
              <a:gd name="connsiteX32" fmla="*/ 4086219 w 6438900"/>
              <a:gd name="connsiteY32" fmla="*/ 1133477 h 2157414"/>
              <a:gd name="connsiteX33" fmla="*/ 4188614 w 6438900"/>
              <a:gd name="connsiteY33" fmla="*/ 1216820 h 2157414"/>
              <a:gd name="connsiteX34" fmla="*/ 4291008 w 6438900"/>
              <a:gd name="connsiteY34" fmla="*/ 1159670 h 2157414"/>
              <a:gd name="connsiteX35" fmla="*/ 4424357 w 6438900"/>
              <a:gd name="connsiteY35" fmla="*/ 1159670 h 2157414"/>
              <a:gd name="connsiteX36" fmla="*/ 4779163 w 6438900"/>
              <a:gd name="connsiteY36" fmla="*/ 1033464 h 2157414"/>
              <a:gd name="connsiteX37" fmla="*/ 5174450 w 6438900"/>
              <a:gd name="connsiteY37" fmla="*/ 907258 h 2157414"/>
              <a:gd name="connsiteX38" fmla="*/ 5457819 w 6438900"/>
              <a:gd name="connsiteY38" fmla="*/ 790576 h 2157414"/>
              <a:gd name="connsiteX39" fmla="*/ 5695945 w 6438900"/>
              <a:gd name="connsiteY39" fmla="*/ 611984 h 2157414"/>
              <a:gd name="connsiteX40" fmla="*/ 5807863 w 6438900"/>
              <a:gd name="connsiteY40" fmla="*/ 564360 h 2157414"/>
              <a:gd name="connsiteX41" fmla="*/ 5907875 w 6438900"/>
              <a:gd name="connsiteY41" fmla="*/ 466728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79039 w 6438900"/>
              <a:gd name="connsiteY30" fmla="*/ 1083471 h 2157414"/>
              <a:gd name="connsiteX31" fmla="*/ 3967158 w 6438900"/>
              <a:gd name="connsiteY31" fmla="*/ 1057277 h 2157414"/>
              <a:gd name="connsiteX32" fmla="*/ 4086219 w 6438900"/>
              <a:gd name="connsiteY32" fmla="*/ 1133477 h 2157414"/>
              <a:gd name="connsiteX33" fmla="*/ 4188614 w 6438900"/>
              <a:gd name="connsiteY33" fmla="*/ 1216820 h 2157414"/>
              <a:gd name="connsiteX34" fmla="*/ 4291008 w 6438900"/>
              <a:gd name="connsiteY34" fmla="*/ 1159670 h 2157414"/>
              <a:gd name="connsiteX35" fmla="*/ 4424357 w 6438900"/>
              <a:gd name="connsiteY35" fmla="*/ 1159670 h 2157414"/>
              <a:gd name="connsiteX36" fmla="*/ 4779163 w 6438900"/>
              <a:gd name="connsiteY36" fmla="*/ 1033464 h 2157414"/>
              <a:gd name="connsiteX37" fmla="*/ 5174450 w 6438900"/>
              <a:gd name="connsiteY37" fmla="*/ 907258 h 2157414"/>
              <a:gd name="connsiteX38" fmla="*/ 5457819 w 6438900"/>
              <a:gd name="connsiteY38" fmla="*/ 790576 h 2157414"/>
              <a:gd name="connsiteX39" fmla="*/ 5695945 w 6438900"/>
              <a:gd name="connsiteY39" fmla="*/ 611984 h 2157414"/>
              <a:gd name="connsiteX40" fmla="*/ 5807863 w 6438900"/>
              <a:gd name="connsiteY40" fmla="*/ 564360 h 2157414"/>
              <a:gd name="connsiteX41" fmla="*/ 5907875 w 6438900"/>
              <a:gd name="connsiteY41" fmla="*/ 466728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79039 w 6438900"/>
              <a:gd name="connsiteY30" fmla="*/ 1083471 h 2157414"/>
              <a:gd name="connsiteX31" fmla="*/ 3952870 w 6438900"/>
              <a:gd name="connsiteY31" fmla="*/ 1102522 h 2157414"/>
              <a:gd name="connsiteX32" fmla="*/ 4086219 w 6438900"/>
              <a:gd name="connsiteY32" fmla="*/ 1133477 h 2157414"/>
              <a:gd name="connsiteX33" fmla="*/ 4188614 w 6438900"/>
              <a:gd name="connsiteY33" fmla="*/ 1216820 h 2157414"/>
              <a:gd name="connsiteX34" fmla="*/ 4291008 w 6438900"/>
              <a:gd name="connsiteY34" fmla="*/ 1159670 h 2157414"/>
              <a:gd name="connsiteX35" fmla="*/ 4424357 w 6438900"/>
              <a:gd name="connsiteY35" fmla="*/ 1159670 h 2157414"/>
              <a:gd name="connsiteX36" fmla="*/ 4779163 w 6438900"/>
              <a:gd name="connsiteY36" fmla="*/ 1033464 h 2157414"/>
              <a:gd name="connsiteX37" fmla="*/ 5174450 w 6438900"/>
              <a:gd name="connsiteY37" fmla="*/ 907258 h 2157414"/>
              <a:gd name="connsiteX38" fmla="*/ 5457819 w 6438900"/>
              <a:gd name="connsiteY38" fmla="*/ 790576 h 2157414"/>
              <a:gd name="connsiteX39" fmla="*/ 5695945 w 6438900"/>
              <a:gd name="connsiteY39" fmla="*/ 611984 h 2157414"/>
              <a:gd name="connsiteX40" fmla="*/ 5807863 w 6438900"/>
              <a:gd name="connsiteY40" fmla="*/ 564360 h 2157414"/>
              <a:gd name="connsiteX41" fmla="*/ 5907875 w 6438900"/>
              <a:gd name="connsiteY41" fmla="*/ 466728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79039 w 6438900"/>
              <a:gd name="connsiteY30" fmla="*/ 1083471 h 2157414"/>
              <a:gd name="connsiteX31" fmla="*/ 3952870 w 6438900"/>
              <a:gd name="connsiteY31" fmla="*/ 1102522 h 2157414"/>
              <a:gd name="connsiteX32" fmla="*/ 4086219 w 6438900"/>
              <a:gd name="connsiteY32" fmla="*/ 1133477 h 2157414"/>
              <a:gd name="connsiteX33" fmla="*/ 4188614 w 6438900"/>
              <a:gd name="connsiteY33" fmla="*/ 1216820 h 2157414"/>
              <a:gd name="connsiteX34" fmla="*/ 4307677 w 6438900"/>
              <a:gd name="connsiteY34" fmla="*/ 1314452 h 2157414"/>
              <a:gd name="connsiteX35" fmla="*/ 4424357 w 6438900"/>
              <a:gd name="connsiteY35" fmla="*/ 1159670 h 2157414"/>
              <a:gd name="connsiteX36" fmla="*/ 4779163 w 6438900"/>
              <a:gd name="connsiteY36" fmla="*/ 1033464 h 2157414"/>
              <a:gd name="connsiteX37" fmla="*/ 5174450 w 6438900"/>
              <a:gd name="connsiteY37" fmla="*/ 907258 h 2157414"/>
              <a:gd name="connsiteX38" fmla="*/ 5457819 w 6438900"/>
              <a:gd name="connsiteY38" fmla="*/ 790576 h 2157414"/>
              <a:gd name="connsiteX39" fmla="*/ 5695945 w 6438900"/>
              <a:gd name="connsiteY39" fmla="*/ 611984 h 2157414"/>
              <a:gd name="connsiteX40" fmla="*/ 5807863 w 6438900"/>
              <a:gd name="connsiteY40" fmla="*/ 564360 h 2157414"/>
              <a:gd name="connsiteX41" fmla="*/ 5907875 w 6438900"/>
              <a:gd name="connsiteY41" fmla="*/ 466728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79039 w 6438900"/>
              <a:gd name="connsiteY30" fmla="*/ 1083471 h 2157414"/>
              <a:gd name="connsiteX31" fmla="*/ 3952870 w 6438900"/>
              <a:gd name="connsiteY31" fmla="*/ 1102522 h 2157414"/>
              <a:gd name="connsiteX32" fmla="*/ 4086219 w 6438900"/>
              <a:gd name="connsiteY32" fmla="*/ 1133477 h 2157414"/>
              <a:gd name="connsiteX33" fmla="*/ 4188614 w 6438900"/>
              <a:gd name="connsiteY33" fmla="*/ 1216820 h 2157414"/>
              <a:gd name="connsiteX34" fmla="*/ 4307677 w 6438900"/>
              <a:gd name="connsiteY34" fmla="*/ 1314452 h 2157414"/>
              <a:gd name="connsiteX35" fmla="*/ 4536276 w 6438900"/>
              <a:gd name="connsiteY35" fmla="*/ 1240633 h 2157414"/>
              <a:gd name="connsiteX36" fmla="*/ 4779163 w 6438900"/>
              <a:gd name="connsiteY36" fmla="*/ 1033464 h 2157414"/>
              <a:gd name="connsiteX37" fmla="*/ 5174450 w 6438900"/>
              <a:gd name="connsiteY37" fmla="*/ 907258 h 2157414"/>
              <a:gd name="connsiteX38" fmla="*/ 5457819 w 6438900"/>
              <a:gd name="connsiteY38" fmla="*/ 790576 h 2157414"/>
              <a:gd name="connsiteX39" fmla="*/ 5695945 w 6438900"/>
              <a:gd name="connsiteY39" fmla="*/ 611984 h 2157414"/>
              <a:gd name="connsiteX40" fmla="*/ 5807863 w 6438900"/>
              <a:gd name="connsiteY40" fmla="*/ 564360 h 2157414"/>
              <a:gd name="connsiteX41" fmla="*/ 5907875 w 6438900"/>
              <a:gd name="connsiteY41" fmla="*/ 466728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79039 w 6438900"/>
              <a:gd name="connsiteY30" fmla="*/ 1083471 h 2157414"/>
              <a:gd name="connsiteX31" fmla="*/ 3952870 w 6438900"/>
              <a:gd name="connsiteY31" fmla="*/ 1102522 h 2157414"/>
              <a:gd name="connsiteX32" fmla="*/ 4086219 w 6438900"/>
              <a:gd name="connsiteY32" fmla="*/ 1133477 h 2157414"/>
              <a:gd name="connsiteX33" fmla="*/ 4188614 w 6438900"/>
              <a:gd name="connsiteY33" fmla="*/ 1216820 h 2157414"/>
              <a:gd name="connsiteX34" fmla="*/ 4307677 w 6438900"/>
              <a:gd name="connsiteY34" fmla="*/ 1314452 h 2157414"/>
              <a:gd name="connsiteX35" fmla="*/ 4536276 w 6438900"/>
              <a:gd name="connsiteY35" fmla="*/ 1240633 h 2157414"/>
              <a:gd name="connsiteX36" fmla="*/ 4819644 w 6438900"/>
              <a:gd name="connsiteY36" fmla="*/ 1145384 h 2157414"/>
              <a:gd name="connsiteX37" fmla="*/ 5174450 w 6438900"/>
              <a:gd name="connsiteY37" fmla="*/ 907258 h 2157414"/>
              <a:gd name="connsiteX38" fmla="*/ 5457819 w 6438900"/>
              <a:gd name="connsiteY38" fmla="*/ 790576 h 2157414"/>
              <a:gd name="connsiteX39" fmla="*/ 5695945 w 6438900"/>
              <a:gd name="connsiteY39" fmla="*/ 611984 h 2157414"/>
              <a:gd name="connsiteX40" fmla="*/ 5807863 w 6438900"/>
              <a:gd name="connsiteY40" fmla="*/ 564360 h 2157414"/>
              <a:gd name="connsiteX41" fmla="*/ 5907875 w 6438900"/>
              <a:gd name="connsiteY41" fmla="*/ 466728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79039 w 6438900"/>
              <a:gd name="connsiteY30" fmla="*/ 1083471 h 2157414"/>
              <a:gd name="connsiteX31" fmla="*/ 3952870 w 6438900"/>
              <a:gd name="connsiteY31" fmla="*/ 1102522 h 2157414"/>
              <a:gd name="connsiteX32" fmla="*/ 4086219 w 6438900"/>
              <a:gd name="connsiteY32" fmla="*/ 1133477 h 2157414"/>
              <a:gd name="connsiteX33" fmla="*/ 4188614 w 6438900"/>
              <a:gd name="connsiteY33" fmla="*/ 1216820 h 2157414"/>
              <a:gd name="connsiteX34" fmla="*/ 4307677 w 6438900"/>
              <a:gd name="connsiteY34" fmla="*/ 1314452 h 2157414"/>
              <a:gd name="connsiteX35" fmla="*/ 4536276 w 6438900"/>
              <a:gd name="connsiteY35" fmla="*/ 1240633 h 2157414"/>
              <a:gd name="connsiteX36" fmla="*/ 4819644 w 6438900"/>
              <a:gd name="connsiteY36" fmla="*/ 1145384 h 2157414"/>
              <a:gd name="connsiteX37" fmla="*/ 5203025 w 6438900"/>
              <a:gd name="connsiteY37" fmla="*/ 1026322 h 2157414"/>
              <a:gd name="connsiteX38" fmla="*/ 5457819 w 6438900"/>
              <a:gd name="connsiteY38" fmla="*/ 790576 h 2157414"/>
              <a:gd name="connsiteX39" fmla="*/ 5695945 w 6438900"/>
              <a:gd name="connsiteY39" fmla="*/ 611984 h 2157414"/>
              <a:gd name="connsiteX40" fmla="*/ 5807863 w 6438900"/>
              <a:gd name="connsiteY40" fmla="*/ 564360 h 2157414"/>
              <a:gd name="connsiteX41" fmla="*/ 5907875 w 6438900"/>
              <a:gd name="connsiteY41" fmla="*/ 466728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79039 w 6438900"/>
              <a:gd name="connsiteY30" fmla="*/ 1083471 h 2157414"/>
              <a:gd name="connsiteX31" fmla="*/ 3952870 w 6438900"/>
              <a:gd name="connsiteY31" fmla="*/ 1102522 h 2157414"/>
              <a:gd name="connsiteX32" fmla="*/ 4086219 w 6438900"/>
              <a:gd name="connsiteY32" fmla="*/ 1133477 h 2157414"/>
              <a:gd name="connsiteX33" fmla="*/ 4188614 w 6438900"/>
              <a:gd name="connsiteY33" fmla="*/ 1216820 h 2157414"/>
              <a:gd name="connsiteX34" fmla="*/ 4307677 w 6438900"/>
              <a:gd name="connsiteY34" fmla="*/ 1314452 h 2157414"/>
              <a:gd name="connsiteX35" fmla="*/ 4536276 w 6438900"/>
              <a:gd name="connsiteY35" fmla="*/ 1240633 h 2157414"/>
              <a:gd name="connsiteX36" fmla="*/ 4819644 w 6438900"/>
              <a:gd name="connsiteY36" fmla="*/ 1145384 h 2157414"/>
              <a:gd name="connsiteX37" fmla="*/ 5203025 w 6438900"/>
              <a:gd name="connsiteY37" fmla="*/ 1026322 h 2157414"/>
              <a:gd name="connsiteX38" fmla="*/ 5481632 w 6438900"/>
              <a:gd name="connsiteY38" fmla="*/ 950121 h 2157414"/>
              <a:gd name="connsiteX39" fmla="*/ 5695945 w 6438900"/>
              <a:gd name="connsiteY39" fmla="*/ 611984 h 2157414"/>
              <a:gd name="connsiteX40" fmla="*/ 5807863 w 6438900"/>
              <a:gd name="connsiteY40" fmla="*/ 564360 h 2157414"/>
              <a:gd name="connsiteX41" fmla="*/ 5907875 w 6438900"/>
              <a:gd name="connsiteY41" fmla="*/ 466728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79039 w 6438900"/>
              <a:gd name="connsiteY30" fmla="*/ 1083471 h 2157414"/>
              <a:gd name="connsiteX31" fmla="*/ 3952870 w 6438900"/>
              <a:gd name="connsiteY31" fmla="*/ 1102522 h 2157414"/>
              <a:gd name="connsiteX32" fmla="*/ 4086219 w 6438900"/>
              <a:gd name="connsiteY32" fmla="*/ 1133477 h 2157414"/>
              <a:gd name="connsiteX33" fmla="*/ 4188614 w 6438900"/>
              <a:gd name="connsiteY33" fmla="*/ 1216820 h 2157414"/>
              <a:gd name="connsiteX34" fmla="*/ 4307677 w 6438900"/>
              <a:gd name="connsiteY34" fmla="*/ 1314452 h 2157414"/>
              <a:gd name="connsiteX35" fmla="*/ 4536276 w 6438900"/>
              <a:gd name="connsiteY35" fmla="*/ 1240633 h 2157414"/>
              <a:gd name="connsiteX36" fmla="*/ 4819644 w 6438900"/>
              <a:gd name="connsiteY36" fmla="*/ 1145384 h 2157414"/>
              <a:gd name="connsiteX37" fmla="*/ 5203025 w 6438900"/>
              <a:gd name="connsiteY37" fmla="*/ 1026322 h 2157414"/>
              <a:gd name="connsiteX38" fmla="*/ 5481632 w 6438900"/>
              <a:gd name="connsiteY38" fmla="*/ 950121 h 2157414"/>
              <a:gd name="connsiteX39" fmla="*/ 5700707 w 6438900"/>
              <a:gd name="connsiteY39" fmla="*/ 807247 h 2157414"/>
              <a:gd name="connsiteX40" fmla="*/ 5807863 w 6438900"/>
              <a:gd name="connsiteY40" fmla="*/ 564360 h 2157414"/>
              <a:gd name="connsiteX41" fmla="*/ 5907875 w 6438900"/>
              <a:gd name="connsiteY41" fmla="*/ 466728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79039 w 6438900"/>
              <a:gd name="connsiteY30" fmla="*/ 1083471 h 2157414"/>
              <a:gd name="connsiteX31" fmla="*/ 3952870 w 6438900"/>
              <a:gd name="connsiteY31" fmla="*/ 1102522 h 2157414"/>
              <a:gd name="connsiteX32" fmla="*/ 4086219 w 6438900"/>
              <a:gd name="connsiteY32" fmla="*/ 1133477 h 2157414"/>
              <a:gd name="connsiteX33" fmla="*/ 4188614 w 6438900"/>
              <a:gd name="connsiteY33" fmla="*/ 1216820 h 2157414"/>
              <a:gd name="connsiteX34" fmla="*/ 4307677 w 6438900"/>
              <a:gd name="connsiteY34" fmla="*/ 1314452 h 2157414"/>
              <a:gd name="connsiteX35" fmla="*/ 4536276 w 6438900"/>
              <a:gd name="connsiteY35" fmla="*/ 1240633 h 2157414"/>
              <a:gd name="connsiteX36" fmla="*/ 4819644 w 6438900"/>
              <a:gd name="connsiteY36" fmla="*/ 1145384 h 2157414"/>
              <a:gd name="connsiteX37" fmla="*/ 5203025 w 6438900"/>
              <a:gd name="connsiteY37" fmla="*/ 1026322 h 2157414"/>
              <a:gd name="connsiteX38" fmla="*/ 5481632 w 6438900"/>
              <a:gd name="connsiteY38" fmla="*/ 950121 h 2157414"/>
              <a:gd name="connsiteX39" fmla="*/ 5700707 w 6438900"/>
              <a:gd name="connsiteY39" fmla="*/ 807247 h 2157414"/>
              <a:gd name="connsiteX40" fmla="*/ 5867394 w 6438900"/>
              <a:gd name="connsiteY40" fmla="*/ 678661 h 2157414"/>
              <a:gd name="connsiteX41" fmla="*/ 5907875 w 6438900"/>
              <a:gd name="connsiteY41" fmla="*/ 466728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79039 w 6438900"/>
              <a:gd name="connsiteY30" fmla="*/ 1083471 h 2157414"/>
              <a:gd name="connsiteX31" fmla="*/ 3952870 w 6438900"/>
              <a:gd name="connsiteY31" fmla="*/ 1102522 h 2157414"/>
              <a:gd name="connsiteX32" fmla="*/ 4086219 w 6438900"/>
              <a:gd name="connsiteY32" fmla="*/ 1133477 h 2157414"/>
              <a:gd name="connsiteX33" fmla="*/ 4188614 w 6438900"/>
              <a:gd name="connsiteY33" fmla="*/ 1216820 h 2157414"/>
              <a:gd name="connsiteX34" fmla="*/ 4307677 w 6438900"/>
              <a:gd name="connsiteY34" fmla="*/ 1314452 h 2157414"/>
              <a:gd name="connsiteX35" fmla="*/ 4536276 w 6438900"/>
              <a:gd name="connsiteY35" fmla="*/ 1240633 h 2157414"/>
              <a:gd name="connsiteX36" fmla="*/ 4819644 w 6438900"/>
              <a:gd name="connsiteY36" fmla="*/ 1145384 h 2157414"/>
              <a:gd name="connsiteX37" fmla="*/ 5203025 w 6438900"/>
              <a:gd name="connsiteY37" fmla="*/ 1026322 h 2157414"/>
              <a:gd name="connsiteX38" fmla="*/ 5481632 w 6438900"/>
              <a:gd name="connsiteY38" fmla="*/ 950121 h 2157414"/>
              <a:gd name="connsiteX39" fmla="*/ 5700707 w 6438900"/>
              <a:gd name="connsiteY39" fmla="*/ 807247 h 2157414"/>
              <a:gd name="connsiteX40" fmla="*/ 5867394 w 6438900"/>
              <a:gd name="connsiteY40" fmla="*/ 678661 h 2157414"/>
              <a:gd name="connsiteX41" fmla="*/ 6003125 w 6438900"/>
              <a:gd name="connsiteY41" fmla="*/ 588173 h 2157414"/>
              <a:gd name="connsiteX42" fmla="*/ 6115044 w 6438900"/>
              <a:gd name="connsiteY42" fmla="*/ 319090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79039 w 6438900"/>
              <a:gd name="connsiteY30" fmla="*/ 1083471 h 2157414"/>
              <a:gd name="connsiteX31" fmla="*/ 3952870 w 6438900"/>
              <a:gd name="connsiteY31" fmla="*/ 1102522 h 2157414"/>
              <a:gd name="connsiteX32" fmla="*/ 4086219 w 6438900"/>
              <a:gd name="connsiteY32" fmla="*/ 1133477 h 2157414"/>
              <a:gd name="connsiteX33" fmla="*/ 4188614 w 6438900"/>
              <a:gd name="connsiteY33" fmla="*/ 1216820 h 2157414"/>
              <a:gd name="connsiteX34" fmla="*/ 4307677 w 6438900"/>
              <a:gd name="connsiteY34" fmla="*/ 1314452 h 2157414"/>
              <a:gd name="connsiteX35" fmla="*/ 4536276 w 6438900"/>
              <a:gd name="connsiteY35" fmla="*/ 1240633 h 2157414"/>
              <a:gd name="connsiteX36" fmla="*/ 4819644 w 6438900"/>
              <a:gd name="connsiteY36" fmla="*/ 1145384 h 2157414"/>
              <a:gd name="connsiteX37" fmla="*/ 5203025 w 6438900"/>
              <a:gd name="connsiteY37" fmla="*/ 1026322 h 2157414"/>
              <a:gd name="connsiteX38" fmla="*/ 5481632 w 6438900"/>
              <a:gd name="connsiteY38" fmla="*/ 950121 h 2157414"/>
              <a:gd name="connsiteX39" fmla="*/ 5700707 w 6438900"/>
              <a:gd name="connsiteY39" fmla="*/ 807247 h 2157414"/>
              <a:gd name="connsiteX40" fmla="*/ 5867394 w 6438900"/>
              <a:gd name="connsiteY40" fmla="*/ 678661 h 2157414"/>
              <a:gd name="connsiteX41" fmla="*/ 6003125 w 6438900"/>
              <a:gd name="connsiteY41" fmla="*/ 588173 h 2157414"/>
              <a:gd name="connsiteX42" fmla="*/ 6150763 w 6438900"/>
              <a:gd name="connsiteY42" fmla="*/ 469109 h 2157414"/>
              <a:gd name="connsiteX43" fmla="*/ 6265062 w 6438900"/>
              <a:gd name="connsiteY43" fmla="*/ 154784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79039 w 6438900"/>
              <a:gd name="connsiteY30" fmla="*/ 1083471 h 2157414"/>
              <a:gd name="connsiteX31" fmla="*/ 3952870 w 6438900"/>
              <a:gd name="connsiteY31" fmla="*/ 1102522 h 2157414"/>
              <a:gd name="connsiteX32" fmla="*/ 4086219 w 6438900"/>
              <a:gd name="connsiteY32" fmla="*/ 1133477 h 2157414"/>
              <a:gd name="connsiteX33" fmla="*/ 4188614 w 6438900"/>
              <a:gd name="connsiteY33" fmla="*/ 1216820 h 2157414"/>
              <a:gd name="connsiteX34" fmla="*/ 4307677 w 6438900"/>
              <a:gd name="connsiteY34" fmla="*/ 1314452 h 2157414"/>
              <a:gd name="connsiteX35" fmla="*/ 4536276 w 6438900"/>
              <a:gd name="connsiteY35" fmla="*/ 1240633 h 2157414"/>
              <a:gd name="connsiteX36" fmla="*/ 4819644 w 6438900"/>
              <a:gd name="connsiteY36" fmla="*/ 1145384 h 2157414"/>
              <a:gd name="connsiteX37" fmla="*/ 5203025 w 6438900"/>
              <a:gd name="connsiteY37" fmla="*/ 1026322 h 2157414"/>
              <a:gd name="connsiteX38" fmla="*/ 5481632 w 6438900"/>
              <a:gd name="connsiteY38" fmla="*/ 950121 h 2157414"/>
              <a:gd name="connsiteX39" fmla="*/ 5700707 w 6438900"/>
              <a:gd name="connsiteY39" fmla="*/ 807247 h 2157414"/>
              <a:gd name="connsiteX40" fmla="*/ 5867394 w 6438900"/>
              <a:gd name="connsiteY40" fmla="*/ 678661 h 2157414"/>
              <a:gd name="connsiteX41" fmla="*/ 6003125 w 6438900"/>
              <a:gd name="connsiteY41" fmla="*/ 588173 h 2157414"/>
              <a:gd name="connsiteX42" fmla="*/ 6150763 w 6438900"/>
              <a:gd name="connsiteY42" fmla="*/ 469109 h 2157414"/>
              <a:gd name="connsiteX43" fmla="*/ 6312687 w 6438900"/>
              <a:gd name="connsiteY43" fmla="*/ 316709 h 2157414"/>
              <a:gd name="connsiteX44" fmla="*/ 6346025 w 6438900"/>
              <a:gd name="connsiteY44" fmla="*/ 76203 h 2157414"/>
              <a:gd name="connsiteX45" fmla="*/ 6438900 w 6438900"/>
              <a:gd name="connsiteY45" fmla="*/ 0 h 2157414"/>
              <a:gd name="connsiteX0" fmla="*/ 0 w 6438900"/>
              <a:gd name="connsiteY0" fmla="*/ 2157414 h 2157414"/>
              <a:gd name="connsiteX1" fmla="*/ 211931 w 6438900"/>
              <a:gd name="connsiteY1" fmla="*/ 2066927 h 2157414"/>
              <a:gd name="connsiteX2" fmla="*/ 314325 w 6438900"/>
              <a:gd name="connsiteY2" fmla="*/ 1933577 h 2157414"/>
              <a:gd name="connsiteX3" fmla="*/ 423862 w 6438900"/>
              <a:gd name="connsiteY3" fmla="*/ 1997870 h 2157414"/>
              <a:gd name="connsiteX4" fmla="*/ 592931 w 6438900"/>
              <a:gd name="connsiteY4" fmla="*/ 1990727 h 2157414"/>
              <a:gd name="connsiteX5" fmla="*/ 766762 w 6438900"/>
              <a:gd name="connsiteY5" fmla="*/ 1924052 h 2157414"/>
              <a:gd name="connsiteX6" fmla="*/ 885825 w 6438900"/>
              <a:gd name="connsiteY6" fmla="*/ 1862139 h 2157414"/>
              <a:gd name="connsiteX7" fmla="*/ 962025 w 6438900"/>
              <a:gd name="connsiteY7" fmla="*/ 1804989 h 2157414"/>
              <a:gd name="connsiteX8" fmla="*/ 1057275 w 6438900"/>
              <a:gd name="connsiteY8" fmla="*/ 1893095 h 2157414"/>
              <a:gd name="connsiteX9" fmla="*/ 1143000 w 6438900"/>
              <a:gd name="connsiteY9" fmla="*/ 1938339 h 2157414"/>
              <a:gd name="connsiteX10" fmla="*/ 1285875 w 6438900"/>
              <a:gd name="connsiteY10" fmla="*/ 1981202 h 2157414"/>
              <a:gd name="connsiteX11" fmla="*/ 1414462 w 6438900"/>
              <a:gd name="connsiteY11" fmla="*/ 1964533 h 2157414"/>
              <a:gd name="connsiteX12" fmla="*/ 1514475 w 6438900"/>
              <a:gd name="connsiteY12" fmla="*/ 1921670 h 2157414"/>
              <a:gd name="connsiteX13" fmla="*/ 1628775 w 6438900"/>
              <a:gd name="connsiteY13" fmla="*/ 1821658 h 2157414"/>
              <a:gd name="connsiteX14" fmla="*/ 1704975 w 6438900"/>
              <a:gd name="connsiteY14" fmla="*/ 1802608 h 2157414"/>
              <a:gd name="connsiteX15" fmla="*/ 1924051 w 6438900"/>
              <a:gd name="connsiteY15" fmla="*/ 1757363 h 2157414"/>
              <a:gd name="connsiteX16" fmla="*/ 2021679 w 6438900"/>
              <a:gd name="connsiteY16" fmla="*/ 1697833 h 2157414"/>
              <a:gd name="connsiteX17" fmla="*/ 2140744 w 6438900"/>
              <a:gd name="connsiteY17" fmla="*/ 1654970 h 2157414"/>
              <a:gd name="connsiteX18" fmla="*/ 2255044 w 6438900"/>
              <a:gd name="connsiteY18" fmla="*/ 1616870 h 2157414"/>
              <a:gd name="connsiteX19" fmla="*/ 2364581 w 6438900"/>
              <a:gd name="connsiteY19" fmla="*/ 1647827 h 2157414"/>
              <a:gd name="connsiteX20" fmla="*/ 2519360 w 6438900"/>
              <a:gd name="connsiteY20" fmla="*/ 1597820 h 2157414"/>
              <a:gd name="connsiteX21" fmla="*/ 2683666 w 6438900"/>
              <a:gd name="connsiteY21" fmla="*/ 1495426 h 2157414"/>
              <a:gd name="connsiteX22" fmla="*/ 2781297 w 6438900"/>
              <a:gd name="connsiteY22" fmla="*/ 1385889 h 2157414"/>
              <a:gd name="connsiteX23" fmla="*/ 2909885 w 6438900"/>
              <a:gd name="connsiteY23" fmla="*/ 1388270 h 2157414"/>
              <a:gd name="connsiteX24" fmla="*/ 2993227 w 6438900"/>
              <a:gd name="connsiteY24" fmla="*/ 1300164 h 2157414"/>
              <a:gd name="connsiteX25" fmla="*/ 3126578 w 6438900"/>
              <a:gd name="connsiteY25" fmla="*/ 1269207 h 2157414"/>
              <a:gd name="connsiteX26" fmla="*/ 3312316 w 6438900"/>
              <a:gd name="connsiteY26" fmla="*/ 1147764 h 2157414"/>
              <a:gd name="connsiteX27" fmla="*/ 3457572 w 6438900"/>
              <a:gd name="connsiteY27" fmla="*/ 1143002 h 2157414"/>
              <a:gd name="connsiteX28" fmla="*/ 3569491 w 6438900"/>
              <a:gd name="connsiteY28" fmla="*/ 1123953 h 2157414"/>
              <a:gd name="connsiteX29" fmla="*/ 3667121 w 6438900"/>
              <a:gd name="connsiteY29" fmla="*/ 1097760 h 2157414"/>
              <a:gd name="connsiteX30" fmla="*/ 3779039 w 6438900"/>
              <a:gd name="connsiteY30" fmla="*/ 1083471 h 2157414"/>
              <a:gd name="connsiteX31" fmla="*/ 3952870 w 6438900"/>
              <a:gd name="connsiteY31" fmla="*/ 1102522 h 2157414"/>
              <a:gd name="connsiteX32" fmla="*/ 4086219 w 6438900"/>
              <a:gd name="connsiteY32" fmla="*/ 1133477 h 2157414"/>
              <a:gd name="connsiteX33" fmla="*/ 4188614 w 6438900"/>
              <a:gd name="connsiteY33" fmla="*/ 1216820 h 2157414"/>
              <a:gd name="connsiteX34" fmla="*/ 4307677 w 6438900"/>
              <a:gd name="connsiteY34" fmla="*/ 1314452 h 2157414"/>
              <a:gd name="connsiteX35" fmla="*/ 4536276 w 6438900"/>
              <a:gd name="connsiteY35" fmla="*/ 1240633 h 2157414"/>
              <a:gd name="connsiteX36" fmla="*/ 4819644 w 6438900"/>
              <a:gd name="connsiteY36" fmla="*/ 1145384 h 2157414"/>
              <a:gd name="connsiteX37" fmla="*/ 5203025 w 6438900"/>
              <a:gd name="connsiteY37" fmla="*/ 1026322 h 2157414"/>
              <a:gd name="connsiteX38" fmla="*/ 5481632 w 6438900"/>
              <a:gd name="connsiteY38" fmla="*/ 950121 h 2157414"/>
              <a:gd name="connsiteX39" fmla="*/ 5700707 w 6438900"/>
              <a:gd name="connsiteY39" fmla="*/ 807247 h 2157414"/>
              <a:gd name="connsiteX40" fmla="*/ 5867394 w 6438900"/>
              <a:gd name="connsiteY40" fmla="*/ 678661 h 2157414"/>
              <a:gd name="connsiteX41" fmla="*/ 6003125 w 6438900"/>
              <a:gd name="connsiteY41" fmla="*/ 588173 h 2157414"/>
              <a:gd name="connsiteX42" fmla="*/ 6150763 w 6438900"/>
              <a:gd name="connsiteY42" fmla="*/ 469109 h 2157414"/>
              <a:gd name="connsiteX43" fmla="*/ 6312687 w 6438900"/>
              <a:gd name="connsiteY43" fmla="*/ 316709 h 2157414"/>
              <a:gd name="connsiteX44" fmla="*/ 6362694 w 6438900"/>
              <a:gd name="connsiteY44" fmla="*/ 261941 h 2157414"/>
              <a:gd name="connsiteX45" fmla="*/ 6438900 w 6438900"/>
              <a:gd name="connsiteY45" fmla="*/ 0 h 2157414"/>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28775 w 6462713"/>
              <a:gd name="connsiteY13" fmla="*/ 1635920 h 1971676"/>
              <a:gd name="connsiteX14" fmla="*/ 1704975 w 6462713"/>
              <a:gd name="connsiteY14" fmla="*/ 1616870 h 1971676"/>
              <a:gd name="connsiteX15" fmla="*/ 1924051 w 6462713"/>
              <a:gd name="connsiteY15" fmla="*/ 1571625 h 1971676"/>
              <a:gd name="connsiteX16" fmla="*/ 2021679 w 6462713"/>
              <a:gd name="connsiteY16" fmla="*/ 1512095 h 1971676"/>
              <a:gd name="connsiteX17" fmla="*/ 2140744 w 6462713"/>
              <a:gd name="connsiteY17" fmla="*/ 1469232 h 1971676"/>
              <a:gd name="connsiteX18" fmla="*/ 2255044 w 6462713"/>
              <a:gd name="connsiteY18" fmla="*/ 1431132 h 1971676"/>
              <a:gd name="connsiteX19" fmla="*/ 2364581 w 6462713"/>
              <a:gd name="connsiteY19" fmla="*/ 1462089 h 1971676"/>
              <a:gd name="connsiteX20" fmla="*/ 2519360 w 6462713"/>
              <a:gd name="connsiteY20" fmla="*/ 1412082 h 1971676"/>
              <a:gd name="connsiteX21" fmla="*/ 2683666 w 6462713"/>
              <a:gd name="connsiteY21" fmla="*/ 1309688 h 1971676"/>
              <a:gd name="connsiteX22" fmla="*/ 2781297 w 6462713"/>
              <a:gd name="connsiteY22" fmla="*/ 1200151 h 1971676"/>
              <a:gd name="connsiteX23" fmla="*/ 2909885 w 6462713"/>
              <a:gd name="connsiteY23" fmla="*/ 1202532 h 1971676"/>
              <a:gd name="connsiteX24" fmla="*/ 2993227 w 6462713"/>
              <a:gd name="connsiteY24" fmla="*/ 1114426 h 1971676"/>
              <a:gd name="connsiteX25" fmla="*/ 3126578 w 6462713"/>
              <a:gd name="connsiteY25" fmla="*/ 1083469 h 1971676"/>
              <a:gd name="connsiteX26" fmla="*/ 3312316 w 6462713"/>
              <a:gd name="connsiteY26" fmla="*/ 962026 h 1971676"/>
              <a:gd name="connsiteX27" fmla="*/ 3457572 w 6462713"/>
              <a:gd name="connsiteY27" fmla="*/ 957264 h 1971676"/>
              <a:gd name="connsiteX28" fmla="*/ 3569491 w 6462713"/>
              <a:gd name="connsiteY28" fmla="*/ 938215 h 1971676"/>
              <a:gd name="connsiteX29" fmla="*/ 3667121 w 6462713"/>
              <a:gd name="connsiteY29" fmla="*/ 912022 h 1971676"/>
              <a:gd name="connsiteX30" fmla="*/ 3779039 w 6462713"/>
              <a:gd name="connsiteY30" fmla="*/ 897733 h 1971676"/>
              <a:gd name="connsiteX31" fmla="*/ 3952870 w 6462713"/>
              <a:gd name="connsiteY31" fmla="*/ 916784 h 1971676"/>
              <a:gd name="connsiteX32" fmla="*/ 4086219 w 6462713"/>
              <a:gd name="connsiteY32" fmla="*/ 947739 h 1971676"/>
              <a:gd name="connsiteX33" fmla="*/ 4188614 w 6462713"/>
              <a:gd name="connsiteY33" fmla="*/ 1031082 h 1971676"/>
              <a:gd name="connsiteX34" fmla="*/ 4307677 w 6462713"/>
              <a:gd name="connsiteY34" fmla="*/ 1128714 h 1971676"/>
              <a:gd name="connsiteX35" fmla="*/ 4536276 w 6462713"/>
              <a:gd name="connsiteY35" fmla="*/ 1054895 h 1971676"/>
              <a:gd name="connsiteX36" fmla="*/ 4819644 w 6462713"/>
              <a:gd name="connsiteY36" fmla="*/ 959646 h 1971676"/>
              <a:gd name="connsiteX37" fmla="*/ 5203025 w 6462713"/>
              <a:gd name="connsiteY37" fmla="*/ 840584 h 1971676"/>
              <a:gd name="connsiteX38" fmla="*/ 5481632 w 6462713"/>
              <a:gd name="connsiteY38" fmla="*/ 764383 h 1971676"/>
              <a:gd name="connsiteX39" fmla="*/ 5700707 w 6462713"/>
              <a:gd name="connsiteY39" fmla="*/ 621509 h 1971676"/>
              <a:gd name="connsiteX40" fmla="*/ 5867394 w 6462713"/>
              <a:gd name="connsiteY40" fmla="*/ 492923 h 1971676"/>
              <a:gd name="connsiteX41" fmla="*/ 6003125 w 6462713"/>
              <a:gd name="connsiteY41" fmla="*/ 402435 h 1971676"/>
              <a:gd name="connsiteX42" fmla="*/ 6150763 w 6462713"/>
              <a:gd name="connsiteY42" fmla="*/ 283371 h 1971676"/>
              <a:gd name="connsiteX43" fmla="*/ 6312687 w 6462713"/>
              <a:gd name="connsiteY43" fmla="*/ 130971 h 1971676"/>
              <a:gd name="connsiteX44" fmla="*/ 6362694 w 6462713"/>
              <a:gd name="connsiteY44" fmla="*/ 76203 h 1971676"/>
              <a:gd name="connsiteX45" fmla="*/ 6462713 w 6462713"/>
              <a:gd name="connsiteY45"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28775 w 6462713"/>
              <a:gd name="connsiteY13" fmla="*/ 1635920 h 1971676"/>
              <a:gd name="connsiteX14" fmla="*/ 1704975 w 6462713"/>
              <a:gd name="connsiteY14" fmla="*/ 1616870 h 1971676"/>
              <a:gd name="connsiteX15" fmla="*/ 1924051 w 6462713"/>
              <a:gd name="connsiteY15" fmla="*/ 1571625 h 1971676"/>
              <a:gd name="connsiteX16" fmla="*/ 2021679 w 6462713"/>
              <a:gd name="connsiteY16" fmla="*/ 1512095 h 1971676"/>
              <a:gd name="connsiteX17" fmla="*/ 2140744 w 6462713"/>
              <a:gd name="connsiteY17" fmla="*/ 1469232 h 1971676"/>
              <a:gd name="connsiteX18" fmla="*/ 2255044 w 6462713"/>
              <a:gd name="connsiteY18" fmla="*/ 1431132 h 1971676"/>
              <a:gd name="connsiteX19" fmla="*/ 2364581 w 6462713"/>
              <a:gd name="connsiteY19" fmla="*/ 1462089 h 1971676"/>
              <a:gd name="connsiteX20" fmla="*/ 2519360 w 6462713"/>
              <a:gd name="connsiteY20" fmla="*/ 1412082 h 1971676"/>
              <a:gd name="connsiteX21" fmla="*/ 2683666 w 6462713"/>
              <a:gd name="connsiteY21" fmla="*/ 1309688 h 1971676"/>
              <a:gd name="connsiteX22" fmla="*/ 2781297 w 6462713"/>
              <a:gd name="connsiteY22" fmla="*/ 1200151 h 1971676"/>
              <a:gd name="connsiteX23" fmla="*/ 2905122 w 6462713"/>
              <a:gd name="connsiteY23" fmla="*/ 1166814 h 1971676"/>
              <a:gd name="connsiteX24" fmla="*/ 2993227 w 6462713"/>
              <a:gd name="connsiteY24" fmla="*/ 1114426 h 1971676"/>
              <a:gd name="connsiteX25" fmla="*/ 3126578 w 6462713"/>
              <a:gd name="connsiteY25" fmla="*/ 1083469 h 1971676"/>
              <a:gd name="connsiteX26" fmla="*/ 3312316 w 6462713"/>
              <a:gd name="connsiteY26" fmla="*/ 962026 h 1971676"/>
              <a:gd name="connsiteX27" fmla="*/ 3457572 w 6462713"/>
              <a:gd name="connsiteY27" fmla="*/ 957264 h 1971676"/>
              <a:gd name="connsiteX28" fmla="*/ 3569491 w 6462713"/>
              <a:gd name="connsiteY28" fmla="*/ 938215 h 1971676"/>
              <a:gd name="connsiteX29" fmla="*/ 3667121 w 6462713"/>
              <a:gd name="connsiteY29" fmla="*/ 912022 h 1971676"/>
              <a:gd name="connsiteX30" fmla="*/ 3779039 w 6462713"/>
              <a:gd name="connsiteY30" fmla="*/ 897733 h 1971676"/>
              <a:gd name="connsiteX31" fmla="*/ 3952870 w 6462713"/>
              <a:gd name="connsiteY31" fmla="*/ 916784 h 1971676"/>
              <a:gd name="connsiteX32" fmla="*/ 4086219 w 6462713"/>
              <a:gd name="connsiteY32" fmla="*/ 947739 h 1971676"/>
              <a:gd name="connsiteX33" fmla="*/ 4188614 w 6462713"/>
              <a:gd name="connsiteY33" fmla="*/ 1031082 h 1971676"/>
              <a:gd name="connsiteX34" fmla="*/ 4307677 w 6462713"/>
              <a:gd name="connsiteY34" fmla="*/ 1128714 h 1971676"/>
              <a:gd name="connsiteX35" fmla="*/ 4536276 w 6462713"/>
              <a:gd name="connsiteY35" fmla="*/ 1054895 h 1971676"/>
              <a:gd name="connsiteX36" fmla="*/ 4819644 w 6462713"/>
              <a:gd name="connsiteY36" fmla="*/ 959646 h 1971676"/>
              <a:gd name="connsiteX37" fmla="*/ 5203025 w 6462713"/>
              <a:gd name="connsiteY37" fmla="*/ 840584 h 1971676"/>
              <a:gd name="connsiteX38" fmla="*/ 5481632 w 6462713"/>
              <a:gd name="connsiteY38" fmla="*/ 764383 h 1971676"/>
              <a:gd name="connsiteX39" fmla="*/ 5700707 w 6462713"/>
              <a:gd name="connsiteY39" fmla="*/ 621509 h 1971676"/>
              <a:gd name="connsiteX40" fmla="*/ 5867394 w 6462713"/>
              <a:gd name="connsiteY40" fmla="*/ 492923 h 1971676"/>
              <a:gd name="connsiteX41" fmla="*/ 6003125 w 6462713"/>
              <a:gd name="connsiteY41" fmla="*/ 402435 h 1971676"/>
              <a:gd name="connsiteX42" fmla="*/ 6150763 w 6462713"/>
              <a:gd name="connsiteY42" fmla="*/ 283371 h 1971676"/>
              <a:gd name="connsiteX43" fmla="*/ 6312687 w 6462713"/>
              <a:gd name="connsiteY43" fmla="*/ 130971 h 1971676"/>
              <a:gd name="connsiteX44" fmla="*/ 6362694 w 6462713"/>
              <a:gd name="connsiteY44" fmla="*/ 76203 h 1971676"/>
              <a:gd name="connsiteX45" fmla="*/ 6462713 w 6462713"/>
              <a:gd name="connsiteY45"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28775 w 6462713"/>
              <a:gd name="connsiteY13" fmla="*/ 1635920 h 1971676"/>
              <a:gd name="connsiteX14" fmla="*/ 1704975 w 6462713"/>
              <a:gd name="connsiteY14" fmla="*/ 1616870 h 1971676"/>
              <a:gd name="connsiteX15" fmla="*/ 1924051 w 6462713"/>
              <a:gd name="connsiteY15" fmla="*/ 1571625 h 1971676"/>
              <a:gd name="connsiteX16" fmla="*/ 2021679 w 6462713"/>
              <a:gd name="connsiteY16" fmla="*/ 1512095 h 1971676"/>
              <a:gd name="connsiteX17" fmla="*/ 2140744 w 6462713"/>
              <a:gd name="connsiteY17" fmla="*/ 1469232 h 1971676"/>
              <a:gd name="connsiteX18" fmla="*/ 2255044 w 6462713"/>
              <a:gd name="connsiteY18" fmla="*/ 1431132 h 1971676"/>
              <a:gd name="connsiteX19" fmla="*/ 2364581 w 6462713"/>
              <a:gd name="connsiteY19" fmla="*/ 1462089 h 1971676"/>
              <a:gd name="connsiteX20" fmla="*/ 2519360 w 6462713"/>
              <a:gd name="connsiteY20" fmla="*/ 1412082 h 1971676"/>
              <a:gd name="connsiteX21" fmla="*/ 2683666 w 6462713"/>
              <a:gd name="connsiteY21" fmla="*/ 1309688 h 1971676"/>
              <a:gd name="connsiteX22" fmla="*/ 2781297 w 6462713"/>
              <a:gd name="connsiteY22" fmla="*/ 1200151 h 1971676"/>
              <a:gd name="connsiteX23" fmla="*/ 2897978 w 6462713"/>
              <a:gd name="connsiteY23" fmla="*/ 1152528 h 1971676"/>
              <a:gd name="connsiteX24" fmla="*/ 2993227 w 6462713"/>
              <a:gd name="connsiteY24" fmla="*/ 1114426 h 1971676"/>
              <a:gd name="connsiteX25" fmla="*/ 3126578 w 6462713"/>
              <a:gd name="connsiteY25" fmla="*/ 1083469 h 1971676"/>
              <a:gd name="connsiteX26" fmla="*/ 3312316 w 6462713"/>
              <a:gd name="connsiteY26" fmla="*/ 962026 h 1971676"/>
              <a:gd name="connsiteX27" fmla="*/ 3457572 w 6462713"/>
              <a:gd name="connsiteY27" fmla="*/ 957264 h 1971676"/>
              <a:gd name="connsiteX28" fmla="*/ 3569491 w 6462713"/>
              <a:gd name="connsiteY28" fmla="*/ 938215 h 1971676"/>
              <a:gd name="connsiteX29" fmla="*/ 3667121 w 6462713"/>
              <a:gd name="connsiteY29" fmla="*/ 912022 h 1971676"/>
              <a:gd name="connsiteX30" fmla="*/ 3779039 w 6462713"/>
              <a:gd name="connsiteY30" fmla="*/ 897733 h 1971676"/>
              <a:gd name="connsiteX31" fmla="*/ 3952870 w 6462713"/>
              <a:gd name="connsiteY31" fmla="*/ 916784 h 1971676"/>
              <a:gd name="connsiteX32" fmla="*/ 4086219 w 6462713"/>
              <a:gd name="connsiteY32" fmla="*/ 947739 h 1971676"/>
              <a:gd name="connsiteX33" fmla="*/ 4188614 w 6462713"/>
              <a:gd name="connsiteY33" fmla="*/ 1031082 h 1971676"/>
              <a:gd name="connsiteX34" fmla="*/ 4307677 w 6462713"/>
              <a:gd name="connsiteY34" fmla="*/ 1128714 h 1971676"/>
              <a:gd name="connsiteX35" fmla="*/ 4536276 w 6462713"/>
              <a:gd name="connsiteY35" fmla="*/ 1054895 h 1971676"/>
              <a:gd name="connsiteX36" fmla="*/ 4819644 w 6462713"/>
              <a:gd name="connsiteY36" fmla="*/ 959646 h 1971676"/>
              <a:gd name="connsiteX37" fmla="*/ 5203025 w 6462713"/>
              <a:gd name="connsiteY37" fmla="*/ 840584 h 1971676"/>
              <a:gd name="connsiteX38" fmla="*/ 5481632 w 6462713"/>
              <a:gd name="connsiteY38" fmla="*/ 764383 h 1971676"/>
              <a:gd name="connsiteX39" fmla="*/ 5700707 w 6462713"/>
              <a:gd name="connsiteY39" fmla="*/ 621509 h 1971676"/>
              <a:gd name="connsiteX40" fmla="*/ 5867394 w 6462713"/>
              <a:gd name="connsiteY40" fmla="*/ 492923 h 1971676"/>
              <a:gd name="connsiteX41" fmla="*/ 6003125 w 6462713"/>
              <a:gd name="connsiteY41" fmla="*/ 402435 h 1971676"/>
              <a:gd name="connsiteX42" fmla="*/ 6150763 w 6462713"/>
              <a:gd name="connsiteY42" fmla="*/ 283371 h 1971676"/>
              <a:gd name="connsiteX43" fmla="*/ 6312687 w 6462713"/>
              <a:gd name="connsiteY43" fmla="*/ 130971 h 1971676"/>
              <a:gd name="connsiteX44" fmla="*/ 6362694 w 6462713"/>
              <a:gd name="connsiteY44" fmla="*/ 76203 h 1971676"/>
              <a:gd name="connsiteX45" fmla="*/ 6462713 w 6462713"/>
              <a:gd name="connsiteY45"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28775 w 6462713"/>
              <a:gd name="connsiteY13" fmla="*/ 1635920 h 1971676"/>
              <a:gd name="connsiteX14" fmla="*/ 1704975 w 6462713"/>
              <a:gd name="connsiteY14" fmla="*/ 1616870 h 1971676"/>
              <a:gd name="connsiteX15" fmla="*/ 1924051 w 6462713"/>
              <a:gd name="connsiteY15" fmla="*/ 1571625 h 1971676"/>
              <a:gd name="connsiteX16" fmla="*/ 2021679 w 6462713"/>
              <a:gd name="connsiteY16" fmla="*/ 1512095 h 1971676"/>
              <a:gd name="connsiteX17" fmla="*/ 2140744 w 6462713"/>
              <a:gd name="connsiteY17" fmla="*/ 1469232 h 1971676"/>
              <a:gd name="connsiteX18" fmla="*/ 2255044 w 6462713"/>
              <a:gd name="connsiteY18" fmla="*/ 1431132 h 1971676"/>
              <a:gd name="connsiteX19" fmla="*/ 2364581 w 6462713"/>
              <a:gd name="connsiteY19" fmla="*/ 1462089 h 1971676"/>
              <a:gd name="connsiteX20" fmla="*/ 2519360 w 6462713"/>
              <a:gd name="connsiteY20" fmla="*/ 1412082 h 1971676"/>
              <a:gd name="connsiteX21" fmla="*/ 2683666 w 6462713"/>
              <a:gd name="connsiteY21" fmla="*/ 1309688 h 1971676"/>
              <a:gd name="connsiteX22" fmla="*/ 2781297 w 6462713"/>
              <a:gd name="connsiteY22" fmla="*/ 1200151 h 1971676"/>
              <a:gd name="connsiteX23" fmla="*/ 2897978 w 6462713"/>
              <a:gd name="connsiteY23" fmla="*/ 1152528 h 1971676"/>
              <a:gd name="connsiteX24" fmla="*/ 2993227 w 6462713"/>
              <a:gd name="connsiteY24" fmla="*/ 1114426 h 1971676"/>
              <a:gd name="connsiteX25" fmla="*/ 3126578 w 6462713"/>
              <a:gd name="connsiteY25" fmla="*/ 1071564 h 1971676"/>
              <a:gd name="connsiteX26" fmla="*/ 3312316 w 6462713"/>
              <a:gd name="connsiteY26" fmla="*/ 962026 h 1971676"/>
              <a:gd name="connsiteX27" fmla="*/ 3457572 w 6462713"/>
              <a:gd name="connsiteY27" fmla="*/ 957264 h 1971676"/>
              <a:gd name="connsiteX28" fmla="*/ 3569491 w 6462713"/>
              <a:gd name="connsiteY28" fmla="*/ 938215 h 1971676"/>
              <a:gd name="connsiteX29" fmla="*/ 3667121 w 6462713"/>
              <a:gd name="connsiteY29" fmla="*/ 912022 h 1971676"/>
              <a:gd name="connsiteX30" fmla="*/ 3779039 w 6462713"/>
              <a:gd name="connsiteY30" fmla="*/ 897733 h 1971676"/>
              <a:gd name="connsiteX31" fmla="*/ 3952870 w 6462713"/>
              <a:gd name="connsiteY31" fmla="*/ 916784 h 1971676"/>
              <a:gd name="connsiteX32" fmla="*/ 4086219 w 6462713"/>
              <a:gd name="connsiteY32" fmla="*/ 947739 h 1971676"/>
              <a:gd name="connsiteX33" fmla="*/ 4188614 w 6462713"/>
              <a:gd name="connsiteY33" fmla="*/ 1031082 h 1971676"/>
              <a:gd name="connsiteX34" fmla="*/ 4307677 w 6462713"/>
              <a:gd name="connsiteY34" fmla="*/ 1128714 h 1971676"/>
              <a:gd name="connsiteX35" fmla="*/ 4536276 w 6462713"/>
              <a:gd name="connsiteY35" fmla="*/ 1054895 h 1971676"/>
              <a:gd name="connsiteX36" fmla="*/ 4819644 w 6462713"/>
              <a:gd name="connsiteY36" fmla="*/ 959646 h 1971676"/>
              <a:gd name="connsiteX37" fmla="*/ 5203025 w 6462713"/>
              <a:gd name="connsiteY37" fmla="*/ 840584 h 1971676"/>
              <a:gd name="connsiteX38" fmla="*/ 5481632 w 6462713"/>
              <a:gd name="connsiteY38" fmla="*/ 764383 h 1971676"/>
              <a:gd name="connsiteX39" fmla="*/ 5700707 w 6462713"/>
              <a:gd name="connsiteY39" fmla="*/ 621509 h 1971676"/>
              <a:gd name="connsiteX40" fmla="*/ 5867394 w 6462713"/>
              <a:gd name="connsiteY40" fmla="*/ 492923 h 1971676"/>
              <a:gd name="connsiteX41" fmla="*/ 6003125 w 6462713"/>
              <a:gd name="connsiteY41" fmla="*/ 402435 h 1971676"/>
              <a:gd name="connsiteX42" fmla="*/ 6150763 w 6462713"/>
              <a:gd name="connsiteY42" fmla="*/ 283371 h 1971676"/>
              <a:gd name="connsiteX43" fmla="*/ 6312687 w 6462713"/>
              <a:gd name="connsiteY43" fmla="*/ 130971 h 1971676"/>
              <a:gd name="connsiteX44" fmla="*/ 6362694 w 6462713"/>
              <a:gd name="connsiteY44" fmla="*/ 76203 h 1971676"/>
              <a:gd name="connsiteX45" fmla="*/ 6462713 w 6462713"/>
              <a:gd name="connsiteY45"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28775 w 6462713"/>
              <a:gd name="connsiteY13" fmla="*/ 1635920 h 1971676"/>
              <a:gd name="connsiteX14" fmla="*/ 1704975 w 6462713"/>
              <a:gd name="connsiteY14" fmla="*/ 1616870 h 1971676"/>
              <a:gd name="connsiteX15" fmla="*/ 1924051 w 6462713"/>
              <a:gd name="connsiteY15" fmla="*/ 1571625 h 1971676"/>
              <a:gd name="connsiteX16" fmla="*/ 2021679 w 6462713"/>
              <a:gd name="connsiteY16" fmla="*/ 1512095 h 1971676"/>
              <a:gd name="connsiteX17" fmla="*/ 2140744 w 6462713"/>
              <a:gd name="connsiteY17" fmla="*/ 1469232 h 1971676"/>
              <a:gd name="connsiteX18" fmla="*/ 2255044 w 6462713"/>
              <a:gd name="connsiteY18" fmla="*/ 1431132 h 1971676"/>
              <a:gd name="connsiteX19" fmla="*/ 2364581 w 6462713"/>
              <a:gd name="connsiteY19" fmla="*/ 1462089 h 1971676"/>
              <a:gd name="connsiteX20" fmla="*/ 2536029 w 6462713"/>
              <a:gd name="connsiteY20" fmla="*/ 1383508 h 1971676"/>
              <a:gd name="connsiteX21" fmla="*/ 2683666 w 6462713"/>
              <a:gd name="connsiteY21" fmla="*/ 1309688 h 1971676"/>
              <a:gd name="connsiteX22" fmla="*/ 2781297 w 6462713"/>
              <a:gd name="connsiteY22" fmla="*/ 1200151 h 1971676"/>
              <a:gd name="connsiteX23" fmla="*/ 2897978 w 6462713"/>
              <a:gd name="connsiteY23" fmla="*/ 1152528 h 1971676"/>
              <a:gd name="connsiteX24" fmla="*/ 2993227 w 6462713"/>
              <a:gd name="connsiteY24" fmla="*/ 1114426 h 1971676"/>
              <a:gd name="connsiteX25" fmla="*/ 3126578 w 6462713"/>
              <a:gd name="connsiteY25" fmla="*/ 1071564 h 1971676"/>
              <a:gd name="connsiteX26" fmla="*/ 3312316 w 6462713"/>
              <a:gd name="connsiteY26" fmla="*/ 962026 h 1971676"/>
              <a:gd name="connsiteX27" fmla="*/ 3457572 w 6462713"/>
              <a:gd name="connsiteY27" fmla="*/ 957264 h 1971676"/>
              <a:gd name="connsiteX28" fmla="*/ 3569491 w 6462713"/>
              <a:gd name="connsiteY28" fmla="*/ 938215 h 1971676"/>
              <a:gd name="connsiteX29" fmla="*/ 3667121 w 6462713"/>
              <a:gd name="connsiteY29" fmla="*/ 912022 h 1971676"/>
              <a:gd name="connsiteX30" fmla="*/ 3779039 w 6462713"/>
              <a:gd name="connsiteY30" fmla="*/ 897733 h 1971676"/>
              <a:gd name="connsiteX31" fmla="*/ 3952870 w 6462713"/>
              <a:gd name="connsiteY31" fmla="*/ 916784 h 1971676"/>
              <a:gd name="connsiteX32" fmla="*/ 4086219 w 6462713"/>
              <a:gd name="connsiteY32" fmla="*/ 947739 h 1971676"/>
              <a:gd name="connsiteX33" fmla="*/ 4188614 w 6462713"/>
              <a:gd name="connsiteY33" fmla="*/ 1031082 h 1971676"/>
              <a:gd name="connsiteX34" fmla="*/ 4307677 w 6462713"/>
              <a:gd name="connsiteY34" fmla="*/ 1128714 h 1971676"/>
              <a:gd name="connsiteX35" fmla="*/ 4536276 w 6462713"/>
              <a:gd name="connsiteY35" fmla="*/ 1054895 h 1971676"/>
              <a:gd name="connsiteX36" fmla="*/ 4819644 w 6462713"/>
              <a:gd name="connsiteY36" fmla="*/ 959646 h 1971676"/>
              <a:gd name="connsiteX37" fmla="*/ 5203025 w 6462713"/>
              <a:gd name="connsiteY37" fmla="*/ 840584 h 1971676"/>
              <a:gd name="connsiteX38" fmla="*/ 5481632 w 6462713"/>
              <a:gd name="connsiteY38" fmla="*/ 764383 h 1971676"/>
              <a:gd name="connsiteX39" fmla="*/ 5700707 w 6462713"/>
              <a:gd name="connsiteY39" fmla="*/ 621509 h 1971676"/>
              <a:gd name="connsiteX40" fmla="*/ 5867394 w 6462713"/>
              <a:gd name="connsiteY40" fmla="*/ 492923 h 1971676"/>
              <a:gd name="connsiteX41" fmla="*/ 6003125 w 6462713"/>
              <a:gd name="connsiteY41" fmla="*/ 402435 h 1971676"/>
              <a:gd name="connsiteX42" fmla="*/ 6150763 w 6462713"/>
              <a:gd name="connsiteY42" fmla="*/ 283371 h 1971676"/>
              <a:gd name="connsiteX43" fmla="*/ 6312687 w 6462713"/>
              <a:gd name="connsiteY43" fmla="*/ 130971 h 1971676"/>
              <a:gd name="connsiteX44" fmla="*/ 6362694 w 6462713"/>
              <a:gd name="connsiteY44" fmla="*/ 76203 h 1971676"/>
              <a:gd name="connsiteX45" fmla="*/ 6462713 w 6462713"/>
              <a:gd name="connsiteY45"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28775 w 6462713"/>
              <a:gd name="connsiteY13" fmla="*/ 1635920 h 1971676"/>
              <a:gd name="connsiteX14" fmla="*/ 1704975 w 6462713"/>
              <a:gd name="connsiteY14" fmla="*/ 1616870 h 1971676"/>
              <a:gd name="connsiteX15" fmla="*/ 1924051 w 6462713"/>
              <a:gd name="connsiteY15" fmla="*/ 1571625 h 1971676"/>
              <a:gd name="connsiteX16" fmla="*/ 2021679 w 6462713"/>
              <a:gd name="connsiteY16" fmla="*/ 1512095 h 1971676"/>
              <a:gd name="connsiteX17" fmla="*/ 2140744 w 6462713"/>
              <a:gd name="connsiteY17" fmla="*/ 1469232 h 1971676"/>
              <a:gd name="connsiteX18" fmla="*/ 2255044 w 6462713"/>
              <a:gd name="connsiteY18" fmla="*/ 1431132 h 1971676"/>
              <a:gd name="connsiteX19" fmla="*/ 2364581 w 6462713"/>
              <a:gd name="connsiteY19" fmla="*/ 1462089 h 1971676"/>
              <a:gd name="connsiteX20" fmla="*/ 2536029 w 6462713"/>
              <a:gd name="connsiteY20" fmla="*/ 1383508 h 1971676"/>
              <a:gd name="connsiteX21" fmla="*/ 2666998 w 6462713"/>
              <a:gd name="connsiteY21" fmla="*/ 1304926 h 1971676"/>
              <a:gd name="connsiteX22" fmla="*/ 2781297 w 6462713"/>
              <a:gd name="connsiteY22" fmla="*/ 1200151 h 1971676"/>
              <a:gd name="connsiteX23" fmla="*/ 2897978 w 6462713"/>
              <a:gd name="connsiteY23" fmla="*/ 1152528 h 1971676"/>
              <a:gd name="connsiteX24" fmla="*/ 2993227 w 6462713"/>
              <a:gd name="connsiteY24" fmla="*/ 1114426 h 1971676"/>
              <a:gd name="connsiteX25" fmla="*/ 3126578 w 6462713"/>
              <a:gd name="connsiteY25" fmla="*/ 1071564 h 1971676"/>
              <a:gd name="connsiteX26" fmla="*/ 3312316 w 6462713"/>
              <a:gd name="connsiteY26" fmla="*/ 962026 h 1971676"/>
              <a:gd name="connsiteX27" fmla="*/ 3457572 w 6462713"/>
              <a:gd name="connsiteY27" fmla="*/ 957264 h 1971676"/>
              <a:gd name="connsiteX28" fmla="*/ 3569491 w 6462713"/>
              <a:gd name="connsiteY28" fmla="*/ 938215 h 1971676"/>
              <a:gd name="connsiteX29" fmla="*/ 3667121 w 6462713"/>
              <a:gd name="connsiteY29" fmla="*/ 912022 h 1971676"/>
              <a:gd name="connsiteX30" fmla="*/ 3779039 w 6462713"/>
              <a:gd name="connsiteY30" fmla="*/ 897733 h 1971676"/>
              <a:gd name="connsiteX31" fmla="*/ 3952870 w 6462713"/>
              <a:gd name="connsiteY31" fmla="*/ 916784 h 1971676"/>
              <a:gd name="connsiteX32" fmla="*/ 4086219 w 6462713"/>
              <a:gd name="connsiteY32" fmla="*/ 947739 h 1971676"/>
              <a:gd name="connsiteX33" fmla="*/ 4188614 w 6462713"/>
              <a:gd name="connsiteY33" fmla="*/ 1031082 h 1971676"/>
              <a:gd name="connsiteX34" fmla="*/ 4307677 w 6462713"/>
              <a:gd name="connsiteY34" fmla="*/ 1128714 h 1971676"/>
              <a:gd name="connsiteX35" fmla="*/ 4536276 w 6462713"/>
              <a:gd name="connsiteY35" fmla="*/ 1054895 h 1971676"/>
              <a:gd name="connsiteX36" fmla="*/ 4819644 w 6462713"/>
              <a:gd name="connsiteY36" fmla="*/ 959646 h 1971676"/>
              <a:gd name="connsiteX37" fmla="*/ 5203025 w 6462713"/>
              <a:gd name="connsiteY37" fmla="*/ 840584 h 1971676"/>
              <a:gd name="connsiteX38" fmla="*/ 5481632 w 6462713"/>
              <a:gd name="connsiteY38" fmla="*/ 764383 h 1971676"/>
              <a:gd name="connsiteX39" fmla="*/ 5700707 w 6462713"/>
              <a:gd name="connsiteY39" fmla="*/ 621509 h 1971676"/>
              <a:gd name="connsiteX40" fmla="*/ 5867394 w 6462713"/>
              <a:gd name="connsiteY40" fmla="*/ 492923 h 1971676"/>
              <a:gd name="connsiteX41" fmla="*/ 6003125 w 6462713"/>
              <a:gd name="connsiteY41" fmla="*/ 402435 h 1971676"/>
              <a:gd name="connsiteX42" fmla="*/ 6150763 w 6462713"/>
              <a:gd name="connsiteY42" fmla="*/ 283371 h 1971676"/>
              <a:gd name="connsiteX43" fmla="*/ 6312687 w 6462713"/>
              <a:gd name="connsiteY43" fmla="*/ 130971 h 1971676"/>
              <a:gd name="connsiteX44" fmla="*/ 6362694 w 6462713"/>
              <a:gd name="connsiteY44" fmla="*/ 76203 h 1971676"/>
              <a:gd name="connsiteX45" fmla="*/ 6462713 w 6462713"/>
              <a:gd name="connsiteY45"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28775 w 6462713"/>
              <a:gd name="connsiteY13" fmla="*/ 1635920 h 1971676"/>
              <a:gd name="connsiteX14" fmla="*/ 1704975 w 6462713"/>
              <a:gd name="connsiteY14" fmla="*/ 1616870 h 1971676"/>
              <a:gd name="connsiteX15" fmla="*/ 1924051 w 6462713"/>
              <a:gd name="connsiteY15" fmla="*/ 1571625 h 1971676"/>
              <a:gd name="connsiteX16" fmla="*/ 2021679 w 6462713"/>
              <a:gd name="connsiteY16" fmla="*/ 1512095 h 1971676"/>
              <a:gd name="connsiteX17" fmla="*/ 2140744 w 6462713"/>
              <a:gd name="connsiteY17" fmla="*/ 1469232 h 1971676"/>
              <a:gd name="connsiteX18" fmla="*/ 2255044 w 6462713"/>
              <a:gd name="connsiteY18" fmla="*/ 1431132 h 1971676"/>
              <a:gd name="connsiteX19" fmla="*/ 2376488 w 6462713"/>
              <a:gd name="connsiteY19" fmla="*/ 1419228 h 1971676"/>
              <a:gd name="connsiteX20" fmla="*/ 2536029 w 6462713"/>
              <a:gd name="connsiteY20" fmla="*/ 1383508 h 1971676"/>
              <a:gd name="connsiteX21" fmla="*/ 2666998 w 6462713"/>
              <a:gd name="connsiteY21" fmla="*/ 1304926 h 1971676"/>
              <a:gd name="connsiteX22" fmla="*/ 2781297 w 6462713"/>
              <a:gd name="connsiteY22" fmla="*/ 1200151 h 1971676"/>
              <a:gd name="connsiteX23" fmla="*/ 2897978 w 6462713"/>
              <a:gd name="connsiteY23" fmla="*/ 1152528 h 1971676"/>
              <a:gd name="connsiteX24" fmla="*/ 2993227 w 6462713"/>
              <a:gd name="connsiteY24" fmla="*/ 1114426 h 1971676"/>
              <a:gd name="connsiteX25" fmla="*/ 3126578 w 6462713"/>
              <a:gd name="connsiteY25" fmla="*/ 1071564 h 1971676"/>
              <a:gd name="connsiteX26" fmla="*/ 3312316 w 6462713"/>
              <a:gd name="connsiteY26" fmla="*/ 962026 h 1971676"/>
              <a:gd name="connsiteX27" fmla="*/ 3457572 w 6462713"/>
              <a:gd name="connsiteY27" fmla="*/ 957264 h 1971676"/>
              <a:gd name="connsiteX28" fmla="*/ 3569491 w 6462713"/>
              <a:gd name="connsiteY28" fmla="*/ 938215 h 1971676"/>
              <a:gd name="connsiteX29" fmla="*/ 3667121 w 6462713"/>
              <a:gd name="connsiteY29" fmla="*/ 912022 h 1971676"/>
              <a:gd name="connsiteX30" fmla="*/ 3779039 w 6462713"/>
              <a:gd name="connsiteY30" fmla="*/ 897733 h 1971676"/>
              <a:gd name="connsiteX31" fmla="*/ 3952870 w 6462713"/>
              <a:gd name="connsiteY31" fmla="*/ 916784 h 1971676"/>
              <a:gd name="connsiteX32" fmla="*/ 4086219 w 6462713"/>
              <a:gd name="connsiteY32" fmla="*/ 947739 h 1971676"/>
              <a:gd name="connsiteX33" fmla="*/ 4188614 w 6462713"/>
              <a:gd name="connsiteY33" fmla="*/ 1031082 h 1971676"/>
              <a:gd name="connsiteX34" fmla="*/ 4307677 w 6462713"/>
              <a:gd name="connsiteY34" fmla="*/ 1128714 h 1971676"/>
              <a:gd name="connsiteX35" fmla="*/ 4536276 w 6462713"/>
              <a:gd name="connsiteY35" fmla="*/ 1054895 h 1971676"/>
              <a:gd name="connsiteX36" fmla="*/ 4819644 w 6462713"/>
              <a:gd name="connsiteY36" fmla="*/ 959646 h 1971676"/>
              <a:gd name="connsiteX37" fmla="*/ 5203025 w 6462713"/>
              <a:gd name="connsiteY37" fmla="*/ 840584 h 1971676"/>
              <a:gd name="connsiteX38" fmla="*/ 5481632 w 6462713"/>
              <a:gd name="connsiteY38" fmla="*/ 764383 h 1971676"/>
              <a:gd name="connsiteX39" fmla="*/ 5700707 w 6462713"/>
              <a:gd name="connsiteY39" fmla="*/ 621509 h 1971676"/>
              <a:gd name="connsiteX40" fmla="*/ 5867394 w 6462713"/>
              <a:gd name="connsiteY40" fmla="*/ 492923 h 1971676"/>
              <a:gd name="connsiteX41" fmla="*/ 6003125 w 6462713"/>
              <a:gd name="connsiteY41" fmla="*/ 402435 h 1971676"/>
              <a:gd name="connsiteX42" fmla="*/ 6150763 w 6462713"/>
              <a:gd name="connsiteY42" fmla="*/ 283371 h 1971676"/>
              <a:gd name="connsiteX43" fmla="*/ 6312687 w 6462713"/>
              <a:gd name="connsiteY43" fmla="*/ 130971 h 1971676"/>
              <a:gd name="connsiteX44" fmla="*/ 6362694 w 6462713"/>
              <a:gd name="connsiteY44" fmla="*/ 76203 h 1971676"/>
              <a:gd name="connsiteX45" fmla="*/ 6462713 w 6462713"/>
              <a:gd name="connsiteY45"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04975 w 6462713"/>
              <a:gd name="connsiteY14" fmla="*/ 1616870 h 1971676"/>
              <a:gd name="connsiteX15" fmla="*/ 1924051 w 6462713"/>
              <a:gd name="connsiteY15" fmla="*/ 1571625 h 1971676"/>
              <a:gd name="connsiteX16" fmla="*/ 2021679 w 6462713"/>
              <a:gd name="connsiteY16" fmla="*/ 1512095 h 1971676"/>
              <a:gd name="connsiteX17" fmla="*/ 2140744 w 6462713"/>
              <a:gd name="connsiteY17" fmla="*/ 1469232 h 1971676"/>
              <a:gd name="connsiteX18" fmla="*/ 2255044 w 6462713"/>
              <a:gd name="connsiteY18" fmla="*/ 1431132 h 1971676"/>
              <a:gd name="connsiteX19" fmla="*/ 2376488 w 6462713"/>
              <a:gd name="connsiteY19" fmla="*/ 1419228 h 1971676"/>
              <a:gd name="connsiteX20" fmla="*/ 2536029 w 6462713"/>
              <a:gd name="connsiteY20" fmla="*/ 1383508 h 1971676"/>
              <a:gd name="connsiteX21" fmla="*/ 2666998 w 6462713"/>
              <a:gd name="connsiteY21" fmla="*/ 1304926 h 1971676"/>
              <a:gd name="connsiteX22" fmla="*/ 2781297 w 6462713"/>
              <a:gd name="connsiteY22" fmla="*/ 1200151 h 1971676"/>
              <a:gd name="connsiteX23" fmla="*/ 2897978 w 6462713"/>
              <a:gd name="connsiteY23" fmla="*/ 1152528 h 1971676"/>
              <a:gd name="connsiteX24" fmla="*/ 2993227 w 6462713"/>
              <a:gd name="connsiteY24" fmla="*/ 1114426 h 1971676"/>
              <a:gd name="connsiteX25" fmla="*/ 3126578 w 6462713"/>
              <a:gd name="connsiteY25" fmla="*/ 1071564 h 1971676"/>
              <a:gd name="connsiteX26" fmla="*/ 3312316 w 6462713"/>
              <a:gd name="connsiteY26" fmla="*/ 962026 h 1971676"/>
              <a:gd name="connsiteX27" fmla="*/ 3457572 w 6462713"/>
              <a:gd name="connsiteY27" fmla="*/ 957264 h 1971676"/>
              <a:gd name="connsiteX28" fmla="*/ 3569491 w 6462713"/>
              <a:gd name="connsiteY28" fmla="*/ 938215 h 1971676"/>
              <a:gd name="connsiteX29" fmla="*/ 3667121 w 6462713"/>
              <a:gd name="connsiteY29" fmla="*/ 912022 h 1971676"/>
              <a:gd name="connsiteX30" fmla="*/ 3779039 w 6462713"/>
              <a:gd name="connsiteY30" fmla="*/ 897733 h 1971676"/>
              <a:gd name="connsiteX31" fmla="*/ 3952870 w 6462713"/>
              <a:gd name="connsiteY31" fmla="*/ 916784 h 1971676"/>
              <a:gd name="connsiteX32" fmla="*/ 4086219 w 6462713"/>
              <a:gd name="connsiteY32" fmla="*/ 947739 h 1971676"/>
              <a:gd name="connsiteX33" fmla="*/ 4188614 w 6462713"/>
              <a:gd name="connsiteY33" fmla="*/ 1031082 h 1971676"/>
              <a:gd name="connsiteX34" fmla="*/ 4307677 w 6462713"/>
              <a:gd name="connsiteY34" fmla="*/ 1128714 h 1971676"/>
              <a:gd name="connsiteX35" fmla="*/ 4536276 w 6462713"/>
              <a:gd name="connsiteY35" fmla="*/ 1054895 h 1971676"/>
              <a:gd name="connsiteX36" fmla="*/ 4819644 w 6462713"/>
              <a:gd name="connsiteY36" fmla="*/ 959646 h 1971676"/>
              <a:gd name="connsiteX37" fmla="*/ 5203025 w 6462713"/>
              <a:gd name="connsiteY37" fmla="*/ 840584 h 1971676"/>
              <a:gd name="connsiteX38" fmla="*/ 5481632 w 6462713"/>
              <a:gd name="connsiteY38" fmla="*/ 764383 h 1971676"/>
              <a:gd name="connsiteX39" fmla="*/ 5700707 w 6462713"/>
              <a:gd name="connsiteY39" fmla="*/ 621509 h 1971676"/>
              <a:gd name="connsiteX40" fmla="*/ 5867394 w 6462713"/>
              <a:gd name="connsiteY40" fmla="*/ 492923 h 1971676"/>
              <a:gd name="connsiteX41" fmla="*/ 6003125 w 6462713"/>
              <a:gd name="connsiteY41" fmla="*/ 402435 h 1971676"/>
              <a:gd name="connsiteX42" fmla="*/ 6150763 w 6462713"/>
              <a:gd name="connsiteY42" fmla="*/ 283371 h 1971676"/>
              <a:gd name="connsiteX43" fmla="*/ 6312687 w 6462713"/>
              <a:gd name="connsiteY43" fmla="*/ 130971 h 1971676"/>
              <a:gd name="connsiteX44" fmla="*/ 6362694 w 6462713"/>
              <a:gd name="connsiteY44" fmla="*/ 76203 h 1971676"/>
              <a:gd name="connsiteX45" fmla="*/ 6462713 w 6462713"/>
              <a:gd name="connsiteY45"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924051 w 6462713"/>
              <a:gd name="connsiteY15" fmla="*/ 1571625 h 1971676"/>
              <a:gd name="connsiteX16" fmla="*/ 2021679 w 6462713"/>
              <a:gd name="connsiteY16" fmla="*/ 1512095 h 1971676"/>
              <a:gd name="connsiteX17" fmla="*/ 2140744 w 6462713"/>
              <a:gd name="connsiteY17" fmla="*/ 1469232 h 1971676"/>
              <a:gd name="connsiteX18" fmla="*/ 2255044 w 6462713"/>
              <a:gd name="connsiteY18" fmla="*/ 1431132 h 1971676"/>
              <a:gd name="connsiteX19" fmla="*/ 2376488 w 6462713"/>
              <a:gd name="connsiteY19" fmla="*/ 1419228 h 1971676"/>
              <a:gd name="connsiteX20" fmla="*/ 2536029 w 6462713"/>
              <a:gd name="connsiteY20" fmla="*/ 1383508 h 1971676"/>
              <a:gd name="connsiteX21" fmla="*/ 2666998 w 6462713"/>
              <a:gd name="connsiteY21" fmla="*/ 1304926 h 1971676"/>
              <a:gd name="connsiteX22" fmla="*/ 2781297 w 6462713"/>
              <a:gd name="connsiteY22" fmla="*/ 1200151 h 1971676"/>
              <a:gd name="connsiteX23" fmla="*/ 2897978 w 6462713"/>
              <a:gd name="connsiteY23" fmla="*/ 1152528 h 1971676"/>
              <a:gd name="connsiteX24" fmla="*/ 2993227 w 6462713"/>
              <a:gd name="connsiteY24" fmla="*/ 1114426 h 1971676"/>
              <a:gd name="connsiteX25" fmla="*/ 3126578 w 6462713"/>
              <a:gd name="connsiteY25" fmla="*/ 1071564 h 1971676"/>
              <a:gd name="connsiteX26" fmla="*/ 3312316 w 6462713"/>
              <a:gd name="connsiteY26" fmla="*/ 962026 h 1971676"/>
              <a:gd name="connsiteX27" fmla="*/ 3457572 w 6462713"/>
              <a:gd name="connsiteY27" fmla="*/ 957264 h 1971676"/>
              <a:gd name="connsiteX28" fmla="*/ 3569491 w 6462713"/>
              <a:gd name="connsiteY28" fmla="*/ 938215 h 1971676"/>
              <a:gd name="connsiteX29" fmla="*/ 3667121 w 6462713"/>
              <a:gd name="connsiteY29" fmla="*/ 912022 h 1971676"/>
              <a:gd name="connsiteX30" fmla="*/ 3779039 w 6462713"/>
              <a:gd name="connsiteY30" fmla="*/ 897733 h 1971676"/>
              <a:gd name="connsiteX31" fmla="*/ 3952870 w 6462713"/>
              <a:gd name="connsiteY31" fmla="*/ 916784 h 1971676"/>
              <a:gd name="connsiteX32" fmla="*/ 4086219 w 6462713"/>
              <a:gd name="connsiteY32" fmla="*/ 947739 h 1971676"/>
              <a:gd name="connsiteX33" fmla="*/ 4188614 w 6462713"/>
              <a:gd name="connsiteY33" fmla="*/ 1031082 h 1971676"/>
              <a:gd name="connsiteX34" fmla="*/ 4307677 w 6462713"/>
              <a:gd name="connsiteY34" fmla="*/ 1128714 h 1971676"/>
              <a:gd name="connsiteX35" fmla="*/ 4536276 w 6462713"/>
              <a:gd name="connsiteY35" fmla="*/ 1054895 h 1971676"/>
              <a:gd name="connsiteX36" fmla="*/ 4819644 w 6462713"/>
              <a:gd name="connsiteY36" fmla="*/ 959646 h 1971676"/>
              <a:gd name="connsiteX37" fmla="*/ 5203025 w 6462713"/>
              <a:gd name="connsiteY37" fmla="*/ 840584 h 1971676"/>
              <a:gd name="connsiteX38" fmla="*/ 5481632 w 6462713"/>
              <a:gd name="connsiteY38" fmla="*/ 764383 h 1971676"/>
              <a:gd name="connsiteX39" fmla="*/ 5700707 w 6462713"/>
              <a:gd name="connsiteY39" fmla="*/ 621509 h 1971676"/>
              <a:gd name="connsiteX40" fmla="*/ 5867394 w 6462713"/>
              <a:gd name="connsiteY40" fmla="*/ 492923 h 1971676"/>
              <a:gd name="connsiteX41" fmla="*/ 6003125 w 6462713"/>
              <a:gd name="connsiteY41" fmla="*/ 402435 h 1971676"/>
              <a:gd name="connsiteX42" fmla="*/ 6150763 w 6462713"/>
              <a:gd name="connsiteY42" fmla="*/ 283371 h 1971676"/>
              <a:gd name="connsiteX43" fmla="*/ 6312687 w 6462713"/>
              <a:gd name="connsiteY43" fmla="*/ 130971 h 1971676"/>
              <a:gd name="connsiteX44" fmla="*/ 6362694 w 6462713"/>
              <a:gd name="connsiteY44" fmla="*/ 76203 h 1971676"/>
              <a:gd name="connsiteX45" fmla="*/ 6462713 w 6462713"/>
              <a:gd name="connsiteY45"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97978 w 6462713"/>
              <a:gd name="connsiteY24" fmla="*/ 1152528 h 1971676"/>
              <a:gd name="connsiteX25" fmla="*/ 2993227 w 6462713"/>
              <a:gd name="connsiteY25" fmla="*/ 1114426 h 1971676"/>
              <a:gd name="connsiteX26" fmla="*/ 3126578 w 6462713"/>
              <a:gd name="connsiteY26" fmla="*/ 1071564 h 1971676"/>
              <a:gd name="connsiteX27" fmla="*/ 3312316 w 6462713"/>
              <a:gd name="connsiteY27" fmla="*/ 962026 h 1971676"/>
              <a:gd name="connsiteX28" fmla="*/ 3457572 w 6462713"/>
              <a:gd name="connsiteY28" fmla="*/ 957264 h 1971676"/>
              <a:gd name="connsiteX29" fmla="*/ 3569491 w 6462713"/>
              <a:gd name="connsiteY29" fmla="*/ 938215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54895 h 1971676"/>
              <a:gd name="connsiteX37" fmla="*/ 4819644 w 6462713"/>
              <a:gd name="connsiteY37" fmla="*/ 959646 h 1971676"/>
              <a:gd name="connsiteX38" fmla="*/ 5203025 w 6462713"/>
              <a:gd name="connsiteY38" fmla="*/ 840584 h 1971676"/>
              <a:gd name="connsiteX39" fmla="*/ 5481632 w 6462713"/>
              <a:gd name="connsiteY39" fmla="*/ 764383 h 1971676"/>
              <a:gd name="connsiteX40" fmla="*/ 5700707 w 6462713"/>
              <a:gd name="connsiteY40" fmla="*/ 621509 h 1971676"/>
              <a:gd name="connsiteX41" fmla="*/ 5867394 w 6462713"/>
              <a:gd name="connsiteY41" fmla="*/ 492923 h 1971676"/>
              <a:gd name="connsiteX42" fmla="*/ 6003125 w 6462713"/>
              <a:gd name="connsiteY42" fmla="*/ 402435 h 1971676"/>
              <a:gd name="connsiteX43" fmla="*/ 6150763 w 6462713"/>
              <a:gd name="connsiteY43" fmla="*/ 283371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97978 w 6462713"/>
              <a:gd name="connsiteY24" fmla="*/ 1152528 h 1971676"/>
              <a:gd name="connsiteX25" fmla="*/ 2993227 w 6462713"/>
              <a:gd name="connsiteY25" fmla="*/ 1114426 h 1971676"/>
              <a:gd name="connsiteX26" fmla="*/ 3126578 w 6462713"/>
              <a:gd name="connsiteY26" fmla="*/ 1071564 h 1971676"/>
              <a:gd name="connsiteX27" fmla="*/ 3328985 w 6462713"/>
              <a:gd name="connsiteY27" fmla="*/ 931070 h 1971676"/>
              <a:gd name="connsiteX28" fmla="*/ 3457572 w 6462713"/>
              <a:gd name="connsiteY28" fmla="*/ 957264 h 1971676"/>
              <a:gd name="connsiteX29" fmla="*/ 3569491 w 6462713"/>
              <a:gd name="connsiteY29" fmla="*/ 938215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54895 h 1971676"/>
              <a:gd name="connsiteX37" fmla="*/ 4819644 w 6462713"/>
              <a:gd name="connsiteY37" fmla="*/ 959646 h 1971676"/>
              <a:gd name="connsiteX38" fmla="*/ 5203025 w 6462713"/>
              <a:gd name="connsiteY38" fmla="*/ 840584 h 1971676"/>
              <a:gd name="connsiteX39" fmla="*/ 5481632 w 6462713"/>
              <a:gd name="connsiteY39" fmla="*/ 764383 h 1971676"/>
              <a:gd name="connsiteX40" fmla="*/ 5700707 w 6462713"/>
              <a:gd name="connsiteY40" fmla="*/ 621509 h 1971676"/>
              <a:gd name="connsiteX41" fmla="*/ 5867394 w 6462713"/>
              <a:gd name="connsiteY41" fmla="*/ 492923 h 1971676"/>
              <a:gd name="connsiteX42" fmla="*/ 6003125 w 6462713"/>
              <a:gd name="connsiteY42" fmla="*/ 402435 h 1971676"/>
              <a:gd name="connsiteX43" fmla="*/ 6150763 w 6462713"/>
              <a:gd name="connsiteY43" fmla="*/ 283371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97978 w 6462713"/>
              <a:gd name="connsiteY24" fmla="*/ 1152528 h 1971676"/>
              <a:gd name="connsiteX25" fmla="*/ 2993227 w 6462713"/>
              <a:gd name="connsiteY25" fmla="*/ 1114426 h 1971676"/>
              <a:gd name="connsiteX26" fmla="*/ 3126578 w 6462713"/>
              <a:gd name="connsiteY26" fmla="*/ 1071564 h 1971676"/>
              <a:gd name="connsiteX27" fmla="*/ 3328985 w 6462713"/>
              <a:gd name="connsiteY27" fmla="*/ 931070 h 1971676"/>
              <a:gd name="connsiteX28" fmla="*/ 3471859 w 6462713"/>
              <a:gd name="connsiteY28" fmla="*/ 909640 h 1971676"/>
              <a:gd name="connsiteX29" fmla="*/ 3569491 w 6462713"/>
              <a:gd name="connsiteY29" fmla="*/ 938215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54895 h 1971676"/>
              <a:gd name="connsiteX37" fmla="*/ 4819644 w 6462713"/>
              <a:gd name="connsiteY37" fmla="*/ 959646 h 1971676"/>
              <a:gd name="connsiteX38" fmla="*/ 5203025 w 6462713"/>
              <a:gd name="connsiteY38" fmla="*/ 840584 h 1971676"/>
              <a:gd name="connsiteX39" fmla="*/ 5481632 w 6462713"/>
              <a:gd name="connsiteY39" fmla="*/ 764383 h 1971676"/>
              <a:gd name="connsiteX40" fmla="*/ 5700707 w 6462713"/>
              <a:gd name="connsiteY40" fmla="*/ 621509 h 1971676"/>
              <a:gd name="connsiteX41" fmla="*/ 5867394 w 6462713"/>
              <a:gd name="connsiteY41" fmla="*/ 492923 h 1971676"/>
              <a:gd name="connsiteX42" fmla="*/ 6003125 w 6462713"/>
              <a:gd name="connsiteY42" fmla="*/ 402435 h 1971676"/>
              <a:gd name="connsiteX43" fmla="*/ 6150763 w 6462713"/>
              <a:gd name="connsiteY43" fmla="*/ 283371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97978 w 6462713"/>
              <a:gd name="connsiteY24" fmla="*/ 1152528 h 1971676"/>
              <a:gd name="connsiteX25" fmla="*/ 2993227 w 6462713"/>
              <a:gd name="connsiteY25" fmla="*/ 1114426 h 1971676"/>
              <a:gd name="connsiteX26" fmla="*/ 3126578 w 6462713"/>
              <a:gd name="connsiteY26" fmla="*/ 1071564 h 1971676"/>
              <a:gd name="connsiteX27" fmla="*/ 3328985 w 6462713"/>
              <a:gd name="connsiteY27" fmla="*/ 931070 h 1971676"/>
              <a:gd name="connsiteX28" fmla="*/ 3471859 w 6462713"/>
              <a:gd name="connsiteY28" fmla="*/ 909640 h 1971676"/>
              <a:gd name="connsiteX29" fmla="*/ 3598066 w 6462713"/>
              <a:gd name="connsiteY29" fmla="*/ 890591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54895 h 1971676"/>
              <a:gd name="connsiteX37" fmla="*/ 4819644 w 6462713"/>
              <a:gd name="connsiteY37" fmla="*/ 959646 h 1971676"/>
              <a:gd name="connsiteX38" fmla="*/ 5203025 w 6462713"/>
              <a:gd name="connsiteY38" fmla="*/ 840584 h 1971676"/>
              <a:gd name="connsiteX39" fmla="*/ 5481632 w 6462713"/>
              <a:gd name="connsiteY39" fmla="*/ 764383 h 1971676"/>
              <a:gd name="connsiteX40" fmla="*/ 5700707 w 6462713"/>
              <a:gd name="connsiteY40" fmla="*/ 621509 h 1971676"/>
              <a:gd name="connsiteX41" fmla="*/ 5867394 w 6462713"/>
              <a:gd name="connsiteY41" fmla="*/ 492923 h 1971676"/>
              <a:gd name="connsiteX42" fmla="*/ 6003125 w 6462713"/>
              <a:gd name="connsiteY42" fmla="*/ 402435 h 1971676"/>
              <a:gd name="connsiteX43" fmla="*/ 6150763 w 6462713"/>
              <a:gd name="connsiteY43" fmla="*/ 283371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97978 w 6462713"/>
              <a:gd name="connsiteY24" fmla="*/ 1152528 h 1971676"/>
              <a:gd name="connsiteX25" fmla="*/ 2993227 w 6462713"/>
              <a:gd name="connsiteY25" fmla="*/ 1114426 h 1971676"/>
              <a:gd name="connsiteX26" fmla="*/ 3098003 w 6462713"/>
              <a:gd name="connsiteY26" fmla="*/ 1033465 h 1971676"/>
              <a:gd name="connsiteX27" fmla="*/ 3328985 w 6462713"/>
              <a:gd name="connsiteY27" fmla="*/ 931070 h 1971676"/>
              <a:gd name="connsiteX28" fmla="*/ 3471859 w 6462713"/>
              <a:gd name="connsiteY28" fmla="*/ 909640 h 1971676"/>
              <a:gd name="connsiteX29" fmla="*/ 3598066 w 6462713"/>
              <a:gd name="connsiteY29" fmla="*/ 890591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54895 h 1971676"/>
              <a:gd name="connsiteX37" fmla="*/ 4819644 w 6462713"/>
              <a:gd name="connsiteY37" fmla="*/ 959646 h 1971676"/>
              <a:gd name="connsiteX38" fmla="*/ 5203025 w 6462713"/>
              <a:gd name="connsiteY38" fmla="*/ 840584 h 1971676"/>
              <a:gd name="connsiteX39" fmla="*/ 5481632 w 6462713"/>
              <a:gd name="connsiteY39" fmla="*/ 764383 h 1971676"/>
              <a:gd name="connsiteX40" fmla="*/ 5700707 w 6462713"/>
              <a:gd name="connsiteY40" fmla="*/ 621509 h 1971676"/>
              <a:gd name="connsiteX41" fmla="*/ 5867394 w 6462713"/>
              <a:gd name="connsiteY41" fmla="*/ 492923 h 1971676"/>
              <a:gd name="connsiteX42" fmla="*/ 6003125 w 6462713"/>
              <a:gd name="connsiteY42" fmla="*/ 402435 h 1971676"/>
              <a:gd name="connsiteX43" fmla="*/ 6150763 w 6462713"/>
              <a:gd name="connsiteY43" fmla="*/ 283371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97978 w 6462713"/>
              <a:gd name="connsiteY24" fmla="*/ 1152528 h 1971676"/>
              <a:gd name="connsiteX25" fmla="*/ 2969414 w 6462713"/>
              <a:gd name="connsiteY25" fmla="*/ 1088233 h 1971676"/>
              <a:gd name="connsiteX26" fmla="*/ 3098003 w 6462713"/>
              <a:gd name="connsiteY26" fmla="*/ 1033465 h 1971676"/>
              <a:gd name="connsiteX27" fmla="*/ 3328985 w 6462713"/>
              <a:gd name="connsiteY27" fmla="*/ 931070 h 1971676"/>
              <a:gd name="connsiteX28" fmla="*/ 3471859 w 6462713"/>
              <a:gd name="connsiteY28" fmla="*/ 909640 h 1971676"/>
              <a:gd name="connsiteX29" fmla="*/ 3598066 w 6462713"/>
              <a:gd name="connsiteY29" fmla="*/ 890591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54895 h 1971676"/>
              <a:gd name="connsiteX37" fmla="*/ 4819644 w 6462713"/>
              <a:gd name="connsiteY37" fmla="*/ 959646 h 1971676"/>
              <a:gd name="connsiteX38" fmla="*/ 5203025 w 6462713"/>
              <a:gd name="connsiteY38" fmla="*/ 840584 h 1971676"/>
              <a:gd name="connsiteX39" fmla="*/ 5481632 w 6462713"/>
              <a:gd name="connsiteY39" fmla="*/ 764383 h 1971676"/>
              <a:gd name="connsiteX40" fmla="*/ 5700707 w 6462713"/>
              <a:gd name="connsiteY40" fmla="*/ 621509 h 1971676"/>
              <a:gd name="connsiteX41" fmla="*/ 5867394 w 6462713"/>
              <a:gd name="connsiteY41" fmla="*/ 492923 h 1971676"/>
              <a:gd name="connsiteX42" fmla="*/ 6003125 w 6462713"/>
              <a:gd name="connsiteY42" fmla="*/ 402435 h 1971676"/>
              <a:gd name="connsiteX43" fmla="*/ 6150763 w 6462713"/>
              <a:gd name="connsiteY43" fmla="*/ 283371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76547 w 6462713"/>
              <a:gd name="connsiteY24" fmla="*/ 1128717 h 1971676"/>
              <a:gd name="connsiteX25" fmla="*/ 2969414 w 6462713"/>
              <a:gd name="connsiteY25" fmla="*/ 1088233 h 1971676"/>
              <a:gd name="connsiteX26" fmla="*/ 3098003 w 6462713"/>
              <a:gd name="connsiteY26" fmla="*/ 1033465 h 1971676"/>
              <a:gd name="connsiteX27" fmla="*/ 3328985 w 6462713"/>
              <a:gd name="connsiteY27" fmla="*/ 931070 h 1971676"/>
              <a:gd name="connsiteX28" fmla="*/ 3471859 w 6462713"/>
              <a:gd name="connsiteY28" fmla="*/ 909640 h 1971676"/>
              <a:gd name="connsiteX29" fmla="*/ 3598066 w 6462713"/>
              <a:gd name="connsiteY29" fmla="*/ 890591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54895 h 1971676"/>
              <a:gd name="connsiteX37" fmla="*/ 4819644 w 6462713"/>
              <a:gd name="connsiteY37" fmla="*/ 959646 h 1971676"/>
              <a:gd name="connsiteX38" fmla="*/ 5203025 w 6462713"/>
              <a:gd name="connsiteY38" fmla="*/ 840584 h 1971676"/>
              <a:gd name="connsiteX39" fmla="*/ 5481632 w 6462713"/>
              <a:gd name="connsiteY39" fmla="*/ 764383 h 1971676"/>
              <a:gd name="connsiteX40" fmla="*/ 5700707 w 6462713"/>
              <a:gd name="connsiteY40" fmla="*/ 621509 h 1971676"/>
              <a:gd name="connsiteX41" fmla="*/ 5867394 w 6462713"/>
              <a:gd name="connsiteY41" fmla="*/ 492923 h 1971676"/>
              <a:gd name="connsiteX42" fmla="*/ 6003125 w 6462713"/>
              <a:gd name="connsiteY42" fmla="*/ 402435 h 1971676"/>
              <a:gd name="connsiteX43" fmla="*/ 6150763 w 6462713"/>
              <a:gd name="connsiteY43" fmla="*/ 283371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76547 w 6462713"/>
              <a:gd name="connsiteY24" fmla="*/ 1128717 h 1971676"/>
              <a:gd name="connsiteX25" fmla="*/ 2969414 w 6462713"/>
              <a:gd name="connsiteY25" fmla="*/ 1088233 h 1971676"/>
              <a:gd name="connsiteX26" fmla="*/ 3098003 w 6462713"/>
              <a:gd name="connsiteY26" fmla="*/ 1033465 h 1971676"/>
              <a:gd name="connsiteX27" fmla="*/ 3328985 w 6462713"/>
              <a:gd name="connsiteY27" fmla="*/ 931070 h 1971676"/>
              <a:gd name="connsiteX28" fmla="*/ 3471859 w 6462713"/>
              <a:gd name="connsiteY28" fmla="*/ 909640 h 1971676"/>
              <a:gd name="connsiteX29" fmla="*/ 3598066 w 6462713"/>
              <a:gd name="connsiteY29" fmla="*/ 890591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31083 h 1971676"/>
              <a:gd name="connsiteX37" fmla="*/ 4819644 w 6462713"/>
              <a:gd name="connsiteY37" fmla="*/ 959646 h 1971676"/>
              <a:gd name="connsiteX38" fmla="*/ 5203025 w 6462713"/>
              <a:gd name="connsiteY38" fmla="*/ 840584 h 1971676"/>
              <a:gd name="connsiteX39" fmla="*/ 5481632 w 6462713"/>
              <a:gd name="connsiteY39" fmla="*/ 764383 h 1971676"/>
              <a:gd name="connsiteX40" fmla="*/ 5700707 w 6462713"/>
              <a:gd name="connsiteY40" fmla="*/ 621509 h 1971676"/>
              <a:gd name="connsiteX41" fmla="*/ 5867394 w 6462713"/>
              <a:gd name="connsiteY41" fmla="*/ 492923 h 1971676"/>
              <a:gd name="connsiteX42" fmla="*/ 6003125 w 6462713"/>
              <a:gd name="connsiteY42" fmla="*/ 402435 h 1971676"/>
              <a:gd name="connsiteX43" fmla="*/ 6150763 w 6462713"/>
              <a:gd name="connsiteY43" fmla="*/ 283371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76547 w 6462713"/>
              <a:gd name="connsiteY24" fmla="*/ 1128717 h 1971676"/>
              <a:gd name="connsiteX25" fmla="*/ 2969414 w 6462713"/>
              <a:gd name="connsiteY25" fmla="*/ 1088233 h 1971676"/>
              <a:gd name="connsiteX26" fmla="*/ 3098003 w 6462713"/>
              <a:gd name="connsiteY26" fmla="*/ 1033465 h 1971676"/>
              <a:gd name="connsiteX27" fmla="*/ 3328985 w 6462713"/>
              <a:gd name="connsiteY27" fmla="*/ 931070 h 1971676"/>
              <a:gd name="connsiteX28" fmla="*/ 3471859 w 6462713"/>
              <a:gd name="connsiteY28" fmla="*/ 909640 h 1971676"/>
              <a:gd name="connsiteX29" fmla="*/ 3598066 w 6462713"/>
              <a:gd name="connsiteY29" fmla="*/ 890591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31083 h 1971676"/>
              <a:gd name="connsiteX37" fmla="*/ 4814881 w 6462713"/>
              <a:gd name="connsiteY37" fmla="*/ 938216 h 1971676"/>
              <a:gd name="connsiteX38" fmla="*/ 5203025 w 6462713"/>
              <a:gd name="connsiteY38" fmla="*/ 840584 h 1971676"/>
              <a:gd name="connsiteX39" fmla="*/ 5481632 w 6462713"/>
              <a:gd name="connsiteY39" fmla="*/ 764383 h 1971676"/>
              <a:gd name="connsiteX40" fmla="*/ 5700707 w 6462713"/>
              <a:gd name="connsiteY40" fmla="*/ 621509 h 1971676"/>
              <a:gd name="connsiteX41" fmla="*/ 5867394 w 6462713"/>
              <a:gd name="connsiteY41" fmla="*/ 492923 h 1971676"/>
              <a:gd name="connsiteX42" fmla="*/ 6003125 w 6462713"/>
              <a:gd name="connsiteY42" fmla="*/ 402435 h 1971676"/>
              <a:gd name="connsiteX43" fmla="*/ 6150763 w 6462713"/>
              <a:gd name="connsiteY43" fmla="*/ 283371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76547 w 6462713"/>
              <a:gd name="connsiteY24" fmla="*/ 1128717 h 1971676"/>
              <a:gd name="connsiteX25" fmla="*/ 2969414 w 6462713"/>
              <a:gd name="connsiteY25" fmla="*/ 1088233 h 1971676"/>
              <a:gd name="connsiteX26" fmla="*/ 3098003 w 6462713"/>
              <a:gd name="connsiteY26" fmla="*/ 1033465 h 1971676"/>
              <a:gd name="connsiteX27" fmla="*/ 3328985 w 6462713"/>
              <a:gd name="connsiteY27" fmla="*/ 931070 h 1971676"/>
              <a:gd name="connsiteX28" fmla="*/ 3471859 w 6462713"/>
              <a:gd name="connsiteY28" fmla="*/ 909640 h 1971676"/>
              <a:gd name="connsiteX29" fmla="*/ 3598066 w 6462713"/>
              <a:gd name="connsiteY29" fmla="*/ 890591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31083 h 1971676"/>
              <a:gd name="connsiteX37" fmla="*/ 4814881 w 6462713"/>
              <a:gd name="connsiteY37" fmla="*/ 938216 h 1971676"/>
              <a:gd name="connsiteX38" fmla="*/ 5203025 w 6462713"/>
              <a:gd name="connsiteY38" fmla="*/ 826298 h 1971676"/>
              <a:gd name="connsiteX39" fmla="*/ 5481632 w 6462713"/>
              <a:gd name="connsiteY39" fmla="*/ 764383 h 1971676"/>
              <a:gd name="connsiteX40" fmla="*/ 5700707 w 6462713"/>
              <a:gd name="connsiteY40" fmla="*/ 621509 h 1971676"/>
              <a:gd name="connsiteX41" fmla="*/ 5867394 w 6462713"/>
              <a:gd name="connsiteY41" fmla="*/ 492923 h 1971676"/>
              <a:gd name="connsiteX42" fmla="*/ 6003125 w 6462713"/>
              <a:gd name="connsiteY42" fmla="*/ 402435 h 1971676"/>
              <a:gd name="connsiteX43" fmla="*/ 6150763 w 6462713"/>
              <a:gd name="connsiteY43" fmla="*/ 283371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76547 w 6462713"/>
              <a:gd name="connsiteY24" fmla="*/ 1128717 h 1971676"/>
              <a:gd name="connsiteX25" fmla="*/ 2969414 w 6462713"/>
              <a:gd name="connsiteY25" fmla="*/ 1088233 h 1971676"/>
              <a:gd name="connsiteX26" fmla="*/ 3098003 w 6462713"/>
              <a:gd name="connsiteY26" fmla="*/ 1033465 h 1971676"/>
              <a:gd name="connsiteX27" fmla="*/ 3328985 w 6462713"/>
              <a:gd name="connsiteY27" fmla="*/ 931070 h 1971676"/>
              <a:gd name="connsiteX28" fmla="*/ 3471859 w 6462713"/>
              <a:gd name="connsiteY28" fmla="*/ 909640 h 1971676"/>
              <a:gd name="connsiteX29" fmla="*/ 3598066 w 6462713"/>
              <a:gd name="connsiteY29" fmla="*/ 890591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31083 h 1971676"/>
              <a:gd name="connsiteX37" fmla="*/ 4814881 w 6462713"/>
              <a:gd name="connsiteY37" fmla="*/ 938216 h 1971676"/>
              <a:gd name="connsiteX38" fmla="*/ 5203025 w 6462713"/>
              <a:gd name="connsiteY38" fmla="*/ 826298 h 1971676"/>
              <a:gd name="connsiteX39" fmla="*/ 5488776 w 6462713"/>
              <a:gd name="connsiteY39" fmla="*/ 740572 h 1971676"/>
              <a:gd name="connsiteX40" fmla="*/ 5700707 w 6462713"/>
              <a:gd name="connsiteY40" fmla="*/ 621509 h 1971676"/>
              <a:gd name="connsiteX41" fmla="*/ 5867394 w 6462713"/>
              <a:gd name="connsiteY41" fmla="*/ 492923 h 1971676"/>
              <a:gd name="connsiteX42" fmla="*/ 6003125 w 6462713"/>
              <a:gd name="connsiteY42" fmla="*/ 402435 h 1971676"/>
              <a:gd name="connsiteX43" fmla="*/ 6150763 w 6462713"/>
              <a:gd name="connsiteY43" fmla="*/ 283371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76547 w 6462713"/>
              <a:gd name="connsiteY24" fmla="*/ 1128717 h 1971676"/>
              <a:gd name="connsiteX25" fmla="*/ 2969414 w 6462713"/>
              <a:gd name="connsiteY25" fmla="*/ 1088233 h 1971676"/>
              <a:gd name="connsiteX26" fmla="*/ 3098003 w 6462713"/>
              <a:gd name="connsiteY26" fmla="*/ 1033465 h 1971676"/>
              <a:gd name="connsiteX27" fmla="*/ 3328985 w 6462713"/>
              <a:gd name="connsiteY27" fmla="*/ 931070 h 1971676"/>
              <a:gd name="connsiteX28" fmla="*/ 3471859 w 6462713"/>
              <a:gd name="connsiteY28" fmla="*/ 909640 h 1971676"/>
              <a:gd name="connsiteX29" fmla="*/ 3598066 w 6462713"/>
              <a:gd name="connsiteY29" fmla="*/ 890591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31083 h 1971676"/>
              <a:gd name="connsiteX37" fmla="*/ 4814881 w 6462713"/>
              <a:gd name="connsiteY37" fmla="*/ 938216 h 1971676"/>
              <a:gd name="connsiteX38" fmla="*/ 5203025 w 6462713"/>
              <a:gd name="connsiteY38" fmla="*/ 826298 h 1971676"/>
              <a:gd name="connsiteX39" fmla="*/ 5488776 w 6462713"/>
              <a:gd name="connsiteY39" fmla="*/ 740572 h 1971676"/>
              <a:gd name="connsiteX40" fmla="*/ 5700707 w 6462713"/>
              <a:gd name="connsiteY40" fmla="*/ 607222 h 1971676"/>
              <a:gd name="connsiteX41" fmla="*/ 5867394 w 6462713"/>
              <a:gd name="connsiteY41" fmla="*/ 492923 h 1971676"/>
              <a:gd name="connsiteX42" fmla="*/ 6003125 w 6462713"/>
              <a:gd name="connsiteY42" fmla="*/ 402435 h 1971676"/>
              <a:gd name="connsiteX43" fmla="*/ 6150763 w 6462713"/>
              <a:gd name="connsiteY43" fmla="*/ 283371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76547 w 6462713"/>
              <a:gd name="connsiteY24" fmla="*/ 1128717 h 1971676"/>
              <a:gd name="connsiteX25" fmla="*/ 2969414 w 6462713"/>
              <a:gd name="connsiteY25" fmla="*/ 1088233 h 1971676"/>
              <a:gd name="connsiteX26" fmla="*/ 3098003 w 6462713"/>
              <a:gd name="connsiteY26" fmla="*/ 1033465 h 1971676"/>
              <a:gd name="connsiteX27" fmla="*/ 3328985 w 6462713"/>
              <a:gd name="connsiteY27" fmla="*/ 931070 h 1971676"/>
              <a:gd name="connsiteX28" fmla="*/ 3471859 w 6462713"/>
              <a:gd name="connsiteY28" fmla="*/ 909640 h 1971676"/>
              <a:gd name="connsiteX29" fmla="*/ 3598066 w 6462713"/>
              <a:gd name="connsiteY29" fmla="*/ 890591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31083 h 1971676"/>
              <a:gd name="connsiteX37" fmla="*/ 4814881 w 6462713"/>
              <a:gd name="connsiteY37" fmla="*/ 938216 h 1971676"/>
              <a:gd name="connsiteX38" fmla="*/ 5203025 w 6462713"/>
              <a:gd name="connsiteY38" fmla="*/ 826298 h 1971676"/>
              <a:gd name="connsiteX39" fmla="*/ 5488776 w 6462713"/>
              <a:gd name="connsiteY39" fmla="*/ 740572 h 1971676"/>
              <a:gd name="connsiteX40" fmla="*/ 5700707 w 6462713"/>
              <a:gd name="connsiteY40" fmla="*/ 607222 h 1971676"/>
              <a:gd name="connsiteX41" fmla="*/ 5867394 w 6462713"/>
              <a:gd name="connsiteY41" fmla="*/ 492923 h 1971676"/>
              <a:gd name="connsiteX42" fmla="*/ 5991219 w 6462713"/>
              <a:gd name="connsiteY42" fmla="*/ 385767 h 1971676"/>
              <a:gd name="connsiteX43" fmla="*/ 6150763 w 6462713"/>
              <a:gd name="connsiteY43" fmla="*/ 283371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76547 w 6462713"/>
              <a:gd name="connsiteY24" fmla="*/ 1128717 h 1971676"/>
              <a:gd name="connsiteX25" fmla="*/ 2969414 w 6462713"/>
              <a:gd name="connsiteY25" fmla="*/ 1088233 h 1971676"/>
              <a:gd name="connsiteX26" fmla="*/ 3098003 w 6462713"/>
              <a:gd name="connsiteY26" fmla="*/ 1033465 h 1971676"/>
              <a:gd name="connsiteX27" fmla="*/ 3328985 w 6462713"/>
              <a:gd name="connsiteY27" fmla="*/ 931070 h 1971676"/>
              <a:gd name="connsiteX28" fmla="*/ 3471859 w 6462713"/>
              <a:gd name="connsiteY28" fmla="*/ 909640 h 1971676"/>
              <a:gd name="connsiteX29" fmla="*/ 3598066 w 6462713"/>
              <a:gd name="connsiteY29" fmla="*/ 890591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31083 h 1971676"/>
              <a:gd name="connsiteX37" fmla="*/ 4814881 w 6462713"/>
              <a:gd name="connsiteY37" fmla="*/ 938216 h 1971676"/>
              <a:gd name="connsiteX38" fmla="*/ 5203025 w 6462713"/>
              <a:gd name="connsiteY38" fmla="*/ 826298 h 1971676"/>
              <a:gd name="connsiteX39" fmla="*/ 5488776 w 6462713"/>
              <a:gd name="connsiteY39" fmla="*/ 740572 h 1971676"/>
              <a:gd name="connsiteX40" fmla="*/ 5700707 w 6462713"/>
              <a:gd name="connsiteY40" fmla="*/ 607222 h 1971676"/>
              <a:gd name="connsiteX41" fmla="*/ 5867394 w 6462713"/>
              <a:gd name="connsiteY41" fmla="*/ 492923 h 1971676"/>
              <a:gd name="connsiteX42" fmla="*/ 5991219 w 6462713"/>
              <a:gd name="connsiteY42" fmla="*/ 385767 h 1971676"/>
              <a:gd name="connsiteX43" fmla="*/ 6150763 w 6462713"/>
              <a:gd name="connsiteY43" fmla="*/ 271465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76547 w 6462713"/>
              <a:gd name="connsiteY24" fmla="*/ 1128717 h 1971676"/>
              <a:gd name="connsiteX25" fmla="*/ 2969414 w 6462713"/>
              <a:gd name="connsiteY25" fmla="*/ 1088233 h 1971676"/>
              <a:gd name="connsiteX26" fmla="*/ 3098003 w 6462713"/>
              <a:gd name="connsiteY26" fmla="*/ 1033465 h 1971676"/>
              <a:gd name="connsiteX27" fmla="*/ 3328985 w 6462713"/>
              <a:gd name="connsiteY27" fmla="*/ 931070 h 1971676"/>
              <a:gd name="connsiteX28" fmla="*/ 3471859 w 6462713"/>
              <a:gd name="connsiteY28" fmla="*/ 909640 h 1971676"/>
              <a:gd name="connsiteX29" fmla="*/ 3598066 w 6462713"/>
              <a:gd name="connsiteY29" fmla="*/ 890591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31083 h 1971676"/>
              <a:gd name="connsiteX37" fmla="*/ 4814881 w 6462713"/>
              <a:gd name="connsiteY37" fmla="*/ 938216 h 1971676"/>
              <a:gd name="connsiteX38" fmla="*/ 5203025 w 6462713"/>
              <a:gd name="connsiteY38" fmla="*/ 826298 h 1971676"/>
              <a:gd name="connsiteX39" fmla="*/ 5488776 w 6462713"/>
              <a:gd name="connsiteY39" fmla="*/ 740572 h 1971676"/>
              <a:gd name="connsiteX40" fmla="*/ 5700707 w 6462713"/>
              <a:gd name="connsiteY40" fmla="*/ 607222 h 1971676"/>
              <a:gd name="connsiteX41" fmla="*/ 5857869 w 6462713"/>
              <a:gd name="connsiteY41" fmla="*/ 485780 h 1971676"/>
              <a:gd name="connsiteX42" fmla="*/ 5991219 w 6462713"/>
              <a:gd name="connsiteY42" fmla="*/ 385767 h 1971676"/>
              <a:gd name="connsiteX43" fmla="*/ 6150763 w 6462713"/>
              <a:gd name="connsiteY43" fmla="*/ 271465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462713"/>
              <a:gd name="connsiteY0" fmla="*/ 1971676 h 1971676"/>
              <a:gd name="connsiteX1" fmla="*/ 211931 w 6462713"/>
              <a:gd name="connsiteY1" fmla="*/ 1881189 h 1971676"/>
              <a:gd name="connsiteX2" fmla="*/ 314325 w 6462713"/>
              <a:gd name="connsiteY2" fmla="*/ 1747839 h 1971676"/>
              <a:gd name="connsiteX3" fmla="*/ 423862 w 6462713"/>
              <a:gd name="connsiteY3" fmla="*/ 1812132 h 1971676"/>
              <a:gd name="connsiteX4" fmla="*/ 592931 w 6462713"/>
              <a:gd name="connsiteY4" fmla="*/ 1804989 h 1971676"/>
              <a:gd name="connsiteX5" fmla="*/ 766762 w 6462713"/>
              <a:gd name="connsiteY5" fmla="*/ 1738314 h 1971676"/>
              <a:gd name="connsiteX6" fmla="*/ 885825 w 6462713"/>
              <a:gd name="connsiteY6" fmla="*/ 1676401 h 1971676"/>
              <a:gd name="connsiteX7" fmla="*/ 962025 w 6462713"/>
              <a:gd name="connsiteY7" fmla="*/ 1619251 h 1971676"/>
              <a:gd name="connsiteX8" fmla="*/ 1057275 w 6462713"/>
              <a:gd name="connsiteY8" fmla="*/ 1707357 h 1971676"/>
              <a:gd name="connsiteX9" fmla="*/ 1143000 w 6462713"/>
              <a:gd name="connsiteY9" fmla="*/ 1752601 h 1971676"/>
              <a:gd name="connsiteX10" fmla="*/ 1285875 w 6462713"/>
              <a:gd name="connsiteY10" fmla="*/ 1795464 h 1971676"/>
              <a:gd name="connsiteX11" fmla="*/ 1414462 w 6462713"/>
              <a:gd name="connsiteY11" fmla="*/ 1778795 h 1971676"/>
              <a:gd name="connsiteX12" fmla="*/ 1514475 w 6462713"/>
              <a:gd name="connsiteY12" fmla="*/ 1735932 h 1971676"/>
              <a:gd name="connsiteX13" fmla="*/ 1635919 w 6462713"/>
              <a:gd name="connsiteY13" fmla="*/ 1659734 h 1971676"/>
              <a:gd name="connsiteX14" fmla="*/ 1721644 w 6462713"/>
              <a:gd name="connsiteY14" fmla="*/ 1638303 h 1971676"/>
              <a:gd name="connsiteX15" fmla="*/ 1851818 w 6462713"/>
              <a:gd name="connsiteY15" fmla="*/ 1614306 h 1971676"/>
              <a:gd name="connsiteX16" fmla="*/ 1924051 w 6462713"/>
              <a:gd name="connsiteY16" fmla="*/ 1571625 h 1971676"/>
              <a:gd name="connsiteX17" fmla="*/ 2021679 w 6462713"/>
              <a:gd name="connsiteY17" fmla="*/ 1512095 h 1971676"/>
              <a:gd name="connsiteX18" fmla="*/ 2140744 w 6462713"/>
              <a:gd name="connsiteY18" fmla="*/ 1469232 h 1971676"/>
              <a:gd name="connsiteX19" fmla="*/ 2255044 w 6462713"/>
              <a:gd name="connsiteY19" fmla="*/ 1431132 h 1971676"/>
              <a:gd name="connsiteX20" fmla="*/ 2376488 w 6462713"/>
              <a:gd name="connsiteY20" fmla="*/ 1419228 h 1971676"/>
              <a:gd name="connsiteX21" fmla="*/ 2536029 w 6462713"/>
              <a:gd name="connsiteY21" fmla="*/ 1383508 h 1971676"/>
              <a:gd name="connsiteX22" fmla="*/ 2666998 w 6462713"/>
              <a:gd name="connsiteY22" fmla="*/ 1304926 h 1971676"/>
              <a:gd name="connsiteX23" fmla="*/ 2781297 w 6462713"/>
              <a:gd name="connsiteY23" fmla="*/ 1200151 h 1971676"/>
              <a:gd name="connsiteX24" fmla="*/ 2876547 w 6462713"/>
              <a:gd name="connsiteY24" fmla="*/ 1128717 h 1971676"/>
              <a:gd name="connsiteX25" fmla="*/ 2969414 w 6462713"/>
              <a:gd name="connsiteY25" fmla="*/ 1088233 h 1971676"/>
              <a:gd name="connsiteX26" fmla="*/ 3098003 w 6462713"/>
              <a:gd name="connsiteY26" fmla="*/ 1033465 h 1971676"/>
              <a:gd name="connsiteX27" fmla="*/ 3328985 w 6462713"/>
              <a:gd name="connsiteY27" fmla="*/ 931070 h 1971676"/>
              <a:gd name="connsiteX28" fmla="*/ 3471859 w 6462713"/>
              <a:gd name="connsiteY28" fmla="*/ 909640 h 1971676"/>
              <a:gd name="connsiteX29" fmla="*/ 3598066 w 6462713"/>
              <a:gd name="connsiteY29" fmla="*/ 890591 h 1971676"/>
              <a:gd name="connsiteX30" fmla="*/ 3667121 w 6462713"/>
              <a:gd name="connsiteY30" fmla="*/ 912022 h 1971676"/>
              <a:gd name="connsiteX31" fmla="*/ 3779039 w 6462713"/>
              <a:gd name="connsiteY31" fmla="*/ 897733 h 1971676"/>
              <a:gd name="connsiteX32" fmla="*/ 3952870 w 6462713"/>
              <a:gd name="connsiteY32" fmla="*/ 916784 h 1971676"/>
              <a:gd name="connsiteX33" fmla="*/ 4086219 w 6462713"/>
              <a:gd name="connsiteY33" fmla="*/ 947739 h 1971676"/>
              <a:gd name="connsiteX34" fmla="*/ 4188614 w 6462713"/>
              <a:gd name="connsiteY34" fmla="*/ 1031082 h 1971676"/>
              <a:gd name="connsiteX35" fmla="*/ 4307677 w 6462713"/>
              <a:gd name="connsiteY35" fmla="*/ 1128714 h 1971676"/>
              <a:gd name="connsiteX36" fmla="*/ 4536276 w 6462713"/>
              <a:gd name="connsiteY36" fmla="*/ 1031083 h 1971676"/>
              <a:gd name="connsiteX37" fmla="*/ 4814881 w 6462713"/>
              <a:gd name="connsiteY37" fmla="*/ 938216 h 1971676"/>
              <a:gd name="connsiteX38" fmla="*/ 5203025 w 6462713"/>
              <a:gd name="connsiteY38" fmla="*/ 826298 h 1971676"/>
              <a:gd name="connsiteX39" fmla="*/ 5495920 w 6462713"/>
              <a:gd name="connsiteY39" fmla="*/ 731048 h 1971676"/>
              <a:gd name="connsiteX40" fmla="*/ 5700707 w 6462713"/>
              <a:gd name="connsiteY40" fmla="*/ 607222 h 1971676"/>
              <a:gd name="connsiteX41" fmla="*/ 5857869 w 6462713"/>
              <a:gd name="connsiteY41" fmla="*/ 485780 h 1971676"/>
              <a:gd name="connsiteX42" fmla="*/ 5991219 w 6462713"/>
              <a:gd name="connsiteY42" fmla="*/ 385767 h 1971676"/>
              <a:gd name="connsiteX43" fmla="*/ 6150763 w 6462713"/>
              <a:gd name="connsiteY43" fmla="*/ 271465 h 1971676"/>
              <a:gd name="connsiteX44" fmla="*/ 6312687 w 6462713"/>
              <a:gd name="connsiteY44" fmla="*/ 130971 h 1971676"/>
              <a:gd name="connsiteX45" fmla="*/ 6362694 w 6462713"/>
              <a:gd name="connsiteY45" fmla="*/ 76203 h 1971676"/>
              <a:gd name="connsiteX46" fmla="*/ 6462713 w 6462713"/>
              <a:gd name="connsiteY46" fmla="*/ 0 h 1971676"/>
              <a:gd name="connsiteX0" fmla="*/ 0 w 6619875"/>
              <a:gd name="connsiteY0" fmla="*/ 1988347 h 1988347"/>
              <a:gd name="connsiteX1" fmla="*/ 369093 w 6619875"/>
              <a:gd name="connsiteY1" fmla="*/ 1881189 h 1988347"/>
              <a:gd name="connsiteX2" fmla="*/ 471487 w 6619875"/>
              <a:gd name="connsiteY2" fmla="*/ 1747839 h 1988347"/>
              <a:gd name="connsiteX3" fmla="*/ 581024 w 6619875"/>
              <a:gd name="connsiteY3" fmla="*/ 1812132 h 1988347"/>
              <a:gd name="connsiteX4" fmla="*/ 750093 w 6619875"/>
              <a:gd name="connsiteY4" fmla="*/ 1804989 h 1988347"/>
              <a:gd name="connsiteX5" fmla="*/ 923924 w 6619875"/>
              <a:gd name="connsiteY5" fmla="*/ 1738314 h 1988347"/>
              <a:gd name="connsiteX6" fmla="*/ 1042987 w 6619875"/>
              <a:gd name="connsiteY6" fmla="*/ 1676401 h 1988347"/>
              <a:gd name="connsiteX7" fmla="*/ 1119187 w 6619875"/>
              <a:gd name="connsiteY7" fmla="*/ 1619251 h 1988347"/>
              <a:gd name="connsiteX8" fmla="*/ 1214437 w 6619875"/>
              <a:gd name="connsiteY8" fmla="*/ 1707357 h 1988347"/>
              <a:gd name="connsiteX9" fmla="*/ 1300162 w 6619875"/>
              <a:gd name="connsiteY9" fmla="*/ 1752601 h 1988347"/>
              <a:gd name="connsiteX10" fmla="*/ 1443037 w 6619875"/>
              <a:gd name="connsiteY10" fmla="*/ 1795464 h 1988347"/>
              <a:gd name="connsiteX11" fmla="*/ 1571624 w 6619875"/>
              <a:gd name="connsiteY11" fmla="*/ 1778795 h 1988347"/>
              <a:gd name="connsiteX12" fmla="*/ 1671637 w 6619875"/>
              <a:gd name="connsiteY12" fmla="*/ 1735932 h 1988347"/>
              <a:gd name="connsiteX13" fmla="*/ 1793081 w 6619875"/>
              <a:gd name="connsiteY13" fmla="*/ 1659734 h 1988347"/>
              <a:gd name="connsiteX14" fmla="*/ 1878806 w 6619875"/>
              <a:gd name="connsiteY14" fmla="*/ 1638303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471487 w 6619875"/>
              <a:gd name="connsiteY2" fmla="*/ 1747839 h 1988347"/>
              <a:gd name="connsiteX3" fmla="*/ 581024 w 6619875"/>
              <a:gd name="connsiteY3" fmla="*/ 1812132 h 1988347"/>
              <a:gd name="connsiteX4" fmla="*/ 750093 w 6619875"/>
              <a:gd name="connsiteY4" fmla="*/ 1804989 h 1988347"/>
              <a:gd name="connsiteX5" fmla="*/ 923924 w 6619875"/>
              <a:gd name="connsiteY5" fmla="*/ 1738314 h 1988347"/>
              <a:gd name="connsiteX6" fmla="*/ 1042987 w 6619875"/>
              <a:gd name="connsiteY6" fmla="*/ 1676401 h 1988347"/>
              <a:gd name="connsiteX7" fmla="*/ 1119187 w 6619875"/>
              <a:gd name="connsiteY7" fmla="*/ 1619251 h 1988347"/>
              <a:gd name="connsiteX8" fmla="*/ 1214437 w 6619875"/>
              <a:gd name="connsiteY8" fmla="*/ 1707357 h 1988347"/>
              <a:gd name="connsiteX9" fmla="*/ 1300162 w 6619875"/>
              <a:gd name="connsiteY9" fmla="*/ 1752601 h 1988347"/>
              <a:gd name="connsiteX10" fmla="*/ 1443037 w 6619875"/>
              <a:gd name="connsiteY10" fmla="*/ 1795464 h 1988347"/>
              <a:gd name="connsiteX11" fmla="*/ 1571624 w 6619875"/>
              <a:gd name="connsiteY11" fmla="*/ 1778795 h 1988347"/>
              <a:gd name="connsiteX12" fmla="*/ 1671637 w 6619875"/>
              <a:gd name="connsiteY12" fmla="*/ 1735932 h 1988347"/>
              <a:gd name="connsiteX13" fmla="*/ 1793081 w 6619875"/>
              <a:gd name="connsiteY13" fmla="*/ 1659734 h 1988347"/>
              <a:gd name="connsiteX14" fmla="*/ 1878806 w 6619875"/>
              <a:gd name="connsiteY14" fmla="*/ 1638303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581024 w 6619875"/>
              <a:gd name="connsiteY3" fmla="*/ 1812132 h 1988347"/>
              <a:gd name="connsiteX4" fmla="*/ 750093 w 6619875"/>
              <a:gd name="connsiteY4" fmla="*/ 1804989 h 1988347"/>
              <a:gd name="connsiteX5" fmla="*/ 923924 w 6619875"/>
              <a:gd name="connsiteY5" fmla="*/ 1738314 h 1988347"/>
              <a:gd name="connsiteX6" fmla="*/ 1042987 w 6619875"/>
              <a:gd name="connsiteY6" fmla="*/ 1676401 h 1988347"/>
              <a:gd name="connsiteX7" fmla="*/ 1119187 w 6619875"/>
              <a:gd name="connsiteY7" fmla="*/ 1619251 h 1988347"/>
              <a:gd name="connsiteX8" fmla="*/ 1214437 w 6619875"/>
              <a:gd name="connsiteY8" fmla="*/ 1707357 h 1988347"/>
              <a:gd name="connsiteX9" fmla="*/ 1300162 w 6619875"/>
              <a:gd name="connsiteY9" fmla="*/ 1752601 h 1988347"/>
              <a:gd name="connsiteX10" fmla="*/ 1443037 w 6619875"/>
              <a:gd name="connsiteY10" fmla="*/ 1795464 h 1988347"/>
              <a:gd name="connsiteX11" fmla="*/ 1571624 w 6619875"/>
              <a:gd name="connsiteY11" fmla="*/ 1778795 h 1988347"/>
              <a:gd name="connsiteX12" fmla="*/ 1671637 w 6619875"/>
              <a:gd name="connsiteY12" fmla="*/ 1735932 h 1988347"/>
              <a:gd name="connsiteX13" fmla="*/ 1793081 w 6619875"/>
              <a:gd name="connsiteY13" fmla="*/ 1659734 h 1988347"/>
              <a:gd name="connsiteX14" fmla="*/ 1878806 w 6619875"/>
              <a:gd name="connsiteY14" fmla="*/ 1638303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50093 w 6619875"/>
              <a:gd name="connsiteY4" fmla="*/ 1804989 h 1988347"/>
              <a:gd name="connsiteX5" fmla="*/ 923924 w 6619875"/>
              <a:gd name="connsiteY5" fmla="*/ 1738314 h 1988347"/>
              <a:gd name="connsiteX6" fmla="*/ 1042987 w 6619875"/>
              <a:gd name="connsiteY6" fmla="*/ 1676401 h 1988347"/>
              <a:gd name="connsiteX7" fmla="*/ 1119187 w 6619875"/>
              <a:gd name="connsiteY7" fmla="*/ 1619251 h 1988347"/>
              <a:gd name="connsiteX8" fmla="*/ 1214437 w 6619875"/>
              <a:gd name="connsiteY8" fmla="*/ 1707357 h 1988347"/>
              <a:gd name="connsiteX9" fmla="*/ 1300162 w 6619875"/>
              <a:gd name="connsiteY9" fmla="*/ 1752601 h 1988347"/>
              <a:gd name="connsiteX10" fmla="*/ 1443037 w 6619875"/>
              <a:gd name="connsiteY10" fmla="*/ 1795464 h 1988347"/>
              <a:gd name="connsiteX11" fmla="*/ 1571624 w 6619875"/>
              <a:gd name="connsiteY11" fmla="*/ 1778795 h 1988347"/>
              <a:gd name="connsiteX12" fmla="*/ 1671637 w 6619875"/>
              <a:gd name="connsiteY12" fmla="*/ 1735932 h 1988347"/>
              <a:gd name="connsiteX13" fmla="*/ 1793081 w 6619875"/>
              <a:gd name="connsiteY13" fmla="*/ 1659734 h 1988347"/>
              <a:gd name="connsiteX14" fmla="*/ 1878806 w 6619875"/>
              <a:gd name="connsiteY14" fmla="*/ 1638303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923924 w 6619875"/>
              <a:gd name="connsiteY5" fmla="*/ 1738314 h 1988347"/>
              <a:gd name="connsiteX6" fmla="*/ 1042987 w 6619875"/>
              <a:gd name="connsiteY6" fmla="*/ 1676401 h 1988347"/>
              <a:gd name="connsiteX7" fmla="*/ 1119187 w 6619875"/>
              <a:gd name="connsiteY7" fmla="*/ 1619251 h 1988347"/>
              <a:gd name="connsiteX8" fmla="*/ 1214437 w 6619875"/>
              <a:gd name="connsiteY8" fmla="*/ 1707357 h 1988347"/>
              <a:gd name="connsiteX9" fmla="*/ 1300162 w 6619875"/>
              <a:gd name="connsiteY9" fmla="*/ 1752601 h 1988347"/>
              <a:gd name="connsiteX10" fmla="*/ 1443037 w 6619875"/>
              <a:gd name="connsiteY10" fmla="*/ 1795464 h 1988347"/>
              <a:gd name="connsiteX11" fmla="*/ 1571624 w 6619875"/>
              <a:gd name="connsiteY11" fmla="*/ 1778795 h 1988347"/>
              <a:gd name="connsiteX12" fmla="*/ 1671637 w 6619875"/>
              <a:gd name="connsiteY12" fmla="*/ 1735932 h 1988347"/>
              <a:gd name="connsiteX13" fmla="*/ 1793081 w 6619875"/>
              <a:gd name="connsiteY13" fmla="*/ 1659734 h 1988347"/>
              <a:gd name="connsiteX14" fmla="*/ 1878806 w 6619875"/>
              <a:gd name="connsiteY14" fmla="*/ 1638303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1042987 w 6619875"/>
              <a:gd name="connsiteY6" fmla="*/ 1676401 h 1988347"/>
              <a:gd name="connsiteX7" fmla="*/ 1119187 w 6619875"/>
              <a:gd name="connsiteY7" fmla="*/ 1619251 h 1988347"/>
              <a:gd name="connsiteX8" fmla="*/ 1214437 w 6619875"/>
              <a:gd name="connsiteY8" fmla="*/ 1707357 h 1988347"/>
              <a:gd name="connsiteX9" fmla="*/ 1300162 w 6619875"/>
              <a:gd name="connsiteY9" fmla="*/ 1752601 h 1988347"/>
              <a:gd name="connsiteX10" fmla="*/ 1443037 w 6619875"/>
              <a:gd name="connsiteY10" fmla="*/ 1795464 h 1988347"/>
              <a:gd name="connsiteX11" fmla="*/ 1571624 w 6619875"/>
              <a:gd name="connsiteY11" fmla="*/ 1778795 h 1988347"/>
              <a:gd name="connsiteX12" fmla="*/ 1671637 w 6619875"/>
              <a:gd name="connsiteY12" fmla="*/ 1735932 h 1988347"/>
              <a:gd name="connsiteX13" fmla="*/ 1793081 w 6619875"/>
              <a:gd name="connsiteY13" fmla="*/ 1659734 h 1988347"/>
              <a:gd name="connsiteX14" fmla="*/ 1878806 w 6619875"/>
              <a:gd name="connsiteY14" fmla="*/ 1638303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119187 w 6619875"/>
              <a:gd name="connsiteY7" fmla="*/ 1619251 h 1988347"/>
              <a:gd name="connsiteX8" fmla="*/ 1214437 w 6619875"/>
              <a:gd name="connsiteY8" fmla="*/ 1707357 h 1988347"/>
              <a:gd name="connsiteX9" fmla="*/ 1300162 w 6619875"/>
              <a:gd name="connsiteY9" fmla="*/ 1752601 h 1988347"/>
              <a:gd name="connsiteX10" fmla="*/ 1443037 w 6619875"/>
              <a:gd name="connsiteY10" fmla="*/ 1795464 h 1988347"/>
              <a:gd name="connsiteX11" fmla="*/ 1571624 w 6619875"/>
              <a:gd name="connsiteY11" fmla="*/ 1778795 h 1988347"/>
              <a:gd name="connsiteX12" fmla="*/ 1671637 w 6619875"/>
              <a:gd name="connsiteY12" fmla="*/ 1735932 h 1988347"/>
              <a:gd name="connsiteX13" fmla="*/ 1793081 w 6619875"/>
              <a:gd name="connsiteY13" fmla="*/ 1659734 h 1988347"/>
              <a:gd name="connsiteX14" fmla="*/ 1878806 w 6619875"/>
              <a:gd name="connsiteY14" fmla="*/ 1638303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14437 w 6619875"/>
              <a:gd name="connsiteY8" fmla="*/ 1707357 h 1988347"/>
              <a:gd name="connsiteX9" fmla="*/ 1300162 w 6619875"/>
              <a:gd name="connsiteY9" fmla="*/ 1752601 h 1988347"/>
              <a:gd name="connsiteX10" fmla="*/ 1443037 w 6619875"/>
              <a:gd name="connsiteY10" fmla="*/ 1795464 h 1988347"/>
              <a:gd name="connsiteX11" fmla="*/ 1571624 w 6619875"/>
              <a:gd name="connsiteY11" fmla="*/ 1778795 h 1988347"/>
              <a:gd name="connsiteX12" fmla="*/ 1671637 w 6619875"/>
              <a:gd name="connsiteY12" fmla="*/ 1735932 h 1988347"/>
              <a:gd name="connsiteX13" fmla="*/ 1793081 w 6619875"/>
              <a:gd name="connsiteY13" fmla="*/ 1659734 h 1988347"/>
              <a:gd name="connsiteX14" fmla="*/ 1878806 w 6619875"/>
              <a:gd name="connsiteY14" fmla="*/ 1638303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00162 w 6619875"/>
              <a:gd name="connsiteY9" fmla="*/ 1752601 h 1988347"/>
              <a:gd name="connsiteX10" fmla="*/ 1443037 w 6619875"/>
              <a:gd name="connsiteY10" fmla="*/ 1795464 h 1988347"/>
              <a:gd name="connsiteX11" fmla="*/ 1571624 w 6619875"/>
              <a:gd name="connsiteY11" fmla="*/ 1778795 h 1988347"/>
              <a:gd name="connsiteX12" fmla="*/ 1671637 w 6619875"/>
              <a:gd name="connsiteY12" fmla="*/ 1735932 h 1988347"/>
              <a:gd name="connsiteX13" fmla="*/ 1793081 w 6619875"/>
              <a:gd name="connsiteY13" fmla="*/ 1659734 h 1988347"/>
              <a:gd name="connsiteX14" fmla="*/ 1878806 w 6619875"/>
              <a:gd name="connsiteY14" fmla="*/ 1638303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71624 w 6619875"/>
              <a:gd name="connsiteY11" fmla="*/ 1778795 h 1988347"/>
              <a:gd name="connsiteX12" fmla="*/ 1671637 w 6619875"/>
              <a:gd name="connsiteY12" fmla="*/ 1735932 h 1988347"/>
              <a:gd name="connsiteX13" fmla="*/ 1793081 w 6619875"/>
              <a:gd name="connsiteY13" fmla="*/ 1659734 h 1988347"/>
              <a:gd name="connsiteX14" fmla="*/ 1878806 w 6619875"/>
              <a:gd name="connsiteY14" fmla="*/ 1638303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66861 w 6619875"/>
              <a:gd name="connsiteY11" fmla="*/ 1750222 h 1988347"/>
              <a:gd name="connsiteX12" fmla="*/ 1671637 w 6619875"/>
              <a:gd name="connsiteY12" fmla="*/ 1735932 h 1988347"/>
              <a:gd name="connsiteX13" fmla="*/ 1793081 w 6619875"/>
              <a:gd name="connsiteY13" fmla="*/ 1659734 h 1988347"/>
              <a:gd name="connsiteX14" fmla="*/ 1878806 w 6619875"/>
              <a:gd name="connsiteY14" fmla="*/ 1638303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66861 w 6619875"/>
              <a:gd name="connsiteY11" fmla="*/ 1750222 h 1988347"/>
              <a:gd name="connsiteX12" fmla="*/ 1652587 w 6619875"/>
              <a:gd name="connsiteY12" fmla="*/ 1664497 h 1988347"/>
              <a:gd name="connsiteX13" fmla="*/ 1793081 w 6619875"/>
              <a:gd name="connsiteY13" fmla="*/ 1659734 h 1988347"/>
              <a:gd name="connsiteX14" fmla="*/ 1878806 w 6619875"/>
              <a:gd name="connsiteY14" fmla="*/ 1638303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66861 w 6619875"/>
              <a:gd name="connsiteY11" fmla="*/ 1750222 h 1988347"/>
              <a:gd name="connsiteX12" fmla="*/ 1652587 w 6619875"/>
              <a:gd name="connsiteY12" fmla="*/ 1664497 h 1988347"/>
              <a:gd name="connsiteX13" fmla="*/ 1783556 w 6619875"/>
              <a:gd name="connsiteY13" fmla="*/ 1612111 h 1988347"/>
              <a:gd name="connsiteX14" fmla="*/ 1878806 w 6619875"/>
              <a:gd name="connsiteY14" fmla="*/ 1638303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66861 w 6619875"/>
              <a:gd name="connsiteY11" fmla="*/ 1750222 h 1988347"/>
              <a:gd name="connsiteX12" fmla="*/ 1652587 w 6619875"/>
              <a:gd name="connsiteY12" fmla="*/ 1664497 h 1988347"/>
              <a:gd name="connsiteX13" fmla="*/ 1783556 w 6619875"/>
              <a:gd name="connsiteY13" fmla="*/ 1612111 h 1988347"/>
              <a:gd name="connsiteX14" fmla="*/ 1888331 w 6619875"/>
              <a:gd name="connsiteY14" fmla="*/ 1604967 h 1988347"/>
              <a:gd name="connsiteX15" fmla="*/ 2008980 w 6619875"/>
              <a:gd name="connsiteY15" fmla="*/ 1614306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66861 w 6619875"/>
              <a:gd name="connsiteY11" fmla="*/ 1750222 h 1988347"/>
              <a:gd name="connsiteX12" fmla="*/ 1652587 w 6619875"/>
              <a:gd name="connsiteY12" fmla="*/ 1664497 h 1988347"/>
              <a:gd name="connsiteX13" fmla="*/ 1783556 w 6619875"/>
              <a:gd name="connsiteY13" fmla="*/ 1612111 h 1988347"/>
              <a:gd name="connsiteX14" fmla="*/ 1888331 w 6619875"/>
              <a:gd name="connsiteY14" fmla="*/ 1604967 h 1988347"/>
              <a:gd name="connsiteX15" fmla="*/ 2030411 w 6619875"/>
              <a:gd name="connsiteY15" fmla="*/ 1542871 h 1988347"/>
              <a:gd name="connsiteX16" fmla="*/ 2081213 w 6619875"/>
              <a:gd name="connsiteY16" fmla="*/ 1571625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66861 w 6619875"/>
              <a:gd name="connsiteY11" fmla="*/ 1750222 h 1988347"/>
              <a:gd name="connsiteX12" fmla="*/ 1652587 w 6619875"/>
              <a:gd name="connsiteY12" fmla="*/ 1664497 h 1988347"/>
              <a:gd name="connsiteX13" fmla="*/ 1783556 w 6619875"/>
              <a:gd name="connsiteY13" fmla="*/ 1612111 h 1988347"/>
              <a:gd name="connsiteX14" fmla="*/ 1888331 w 6619875"/>
              <a:gd name="connsiteY14" fmla="*/ 1604967 h 1988347"/>
              <a:gd name="connsiteX15" fmla="*/ 2030411 w 6619875"/>
              <a:gd name="connsiteY15" fmla="*/ 1542871 h 1988347"/>
              <a:gd name="connsiteX16" fmla="*/ 2112169 w 6619875"/>
              <a:gd name="connsiteY16" fmla="*/ 1514477 h 1988347"/>
              <a:gd name="connsiteX17" fmla="*/ 2178841 w 6619875"/>
              <a:gd name="connsiteY17" fmla="*/ 151209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66861 w 6619875"/>
              <a:gd name="connsiteY11" fmla="*/ 1750222 h 1988347"/>
              <a:gd name="connsiteX12" fmla="*/ 1652587 w 6619875"/>
              <a:gd name="connsiteY12" fmla="*/ 1664497 h 1988347"/>
              <a:gd name="connsiteX13" fmla="*/ 1783556 w 6619875"/>
              <a:gd name="connsiteY13" fmla="*/ 1612111 h 1988347"/>
              <a:gd name="connsiteX14" fmla="*/ 1888331 w 6619875"/>
              <a:gd name="connsiteY14" fmla="*/ 1604967 h 1988347"/>
              <a:gd name="connsiteX15" fmla="*/ 2030411 w 6619875"/>
              <a:gd name="connsiteY15" fmla="*/ 1542871 h 1988347"/>
              <a:gd name="connsiteX16" fmla="*/ 2112169 w 6619875"/>
              <a:gd name="connsiteY16" fmla="*/ 1514477 h 1988347"/>
              <a:gd name="connsiteX17" fmla="*/ 2205035 w 6619875"/>
              <a:gd name="connsiteY17" fmla="*/ 1471615 h 1988347"/>
              <a:gd name="connsiteX18" fmla="*/ 2297906 w 6619875"/>
              <a:gd name="connsiteY18" fmla="*/ 1469232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66861 w 6619875"/>
              <a:gd name="connsiteY11" fmla="*/ 1750222 h 1988347"/>
              <a:gd name="connsiteX12" fmla="*/ 1652587 w 6619875"/>
              <a:gd name="connsiteY12" fmla="*/ 1664497 h 1988347"/>
              <a:gd name="connsiteX13" fmla="*/ 1783556 w 6619875"/>
              <a:gd name="connsiteY13" fmla="*/ 1612111 h 1988347"/>
              <a:gd name="connsiteX14" fmla="*/ 1888331 w 6619875"/>
              <a:gd name="connsiteY14" fmla="*/ 1604967 h 1988347"/>
              <a:gd name="connsiteX15" fmla="*/ 2030411 w 6619875"/>
              <a:gd name="connsiteY15" fmla="*/ 1542871 h 1988347"/>
              <a:gd name="connsiteX16" fmla="*/ 2112169 w 6619875"/>
              <a:gd name="connsiteY16" fmla="*/ 1514477 h 1988347"/>
              <a:gd name="connsiteX17" fmla="*/ 2205035 w 6619875"/>
              <a:gd name="connsiteY17" fmla="*/ 1471615 h 1988347"/>
              <a:gd name="connsiteX18" fmla="*/ 2300287 w 6619875"/>
              <a:gd name="connsiteY18" fmla="*/ 1431133 h 1988347"/>
              <a:gd name="connsiteX19" fmla="*/ 2412206 w 6619875"/>
              <a:gd name="connsiteY19" fmla="*/ 1431132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66861 w 6619875"/>
              <a:gd name="connsiteY11" fmla="*/ 1750222 h 1988347"/>
              <a:gd name="connsiteX12" fmla="*/ 1652587 w 6619875"/>
              <a:gd name="connsiteY12" fmla="*/ 1664497 h 1988347"/>
              <a:gd name="connsiteX13" fmla="*/ 1783556 w 6619875"/>
              <a:gd name="connsiteY13" fmla="*/ 1612111 h 1988347"/>
              <a:gd name="connsiteX14" fmla="*/ 1888331 w 6619875"/>
              <a:gd name="connsiteY14" fmla="*/ 1604967 h 1988347"/>
              <a:gd name="connsiteX15" fmla="*/ 2030411 w 6619875"/>
              <a:gd name="connsiteY15" fmla="*/ 1542871 h 1988347"/>
              <a:gd name="connsiteX16" fmla="*/ 2112169 w 6619875"/>
              <a:gd name="connsiteY16" fmla="*/ 1514477 h 1988347"/>
              <a:gd name="connsiteX17" fmla="*/ 2205035 w 6619875"/>
              <a:gd name="connsiteY17" fmla="*/ 1471615 h 1988347"/>
              <a:gd name="connsiteX18" fmla="*/ 2300287 w 6619875"/>
              <a:gd name="connsiteY18" fmla="*/ 1431133 h 1988347"/>
              <a:gd name="connsiteX19" fmla="*/ 2405062 w 6619875"/>
              <a:gd name="connsiteY19" fmla="*/ 1423990 h 1988347"/>
              <a:gd name="connsiteX20" fmla="*/ 2533650 w 6619875"/>
              <a:gd name="connsiteY20" fmla="*/ 1419228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66861 w 6619875"/>
              <a:gd name="connsiteY11" fmla="*/ 1750222 h 1988347"/>
              <a:gd name="connsiteX12" fmla="*/ 1652587 w 6619875"/>
              <a:gd name="connsiteY12" fmla="*/ 1664497 h 1988347"/>
              <a:gd name="connsiteX13" fmla="*/ 1783556 w 6619875"/>
              <a:gd name="connsiteY13" fmla="*/ 1612111 h 1988347"/>
              <a:gd name="connsiteX14" fmla="*/ 1888331 w 6619875"/>
              <a:gd name="connsiteY14" fmla="*/ 1604967 h 1988347"/>
              <a:gd name="connsiteX15" fmla="*/ 2030411 w 6619875"/>
              <a:gd name="connsiteY15" fmla="*/ 1542871 h 1988347"/>
              <a:gd name="connsiteX16" fmla="*/ 2112169 w 6619875"/>
              <a:gd name="connsiteY16" fmla="*/ 1514477 h 1988347"/>
              <a:gd name="connsiteX17" fmla="*/ 2205035 w 6619875"/>
              <a:gd name="connsiteY17" fmla="*/ 1471615 h 1988347"/>
              <a:gd name="connsiteX18" fmla="*/ 2300287 w 6619875"/>
              <a:gd name="connsiteY18" fmla="*/ 1431133 h 1988347"/>
              <a:gd name="connsiteX19" fmla="*/ 2405062 w 6619875"/>
              <a:gd name="connsiteY19" fmla="*/ 1423990 h 1988347"/>
              <a:gd name="connsiteX20" fmla="*/ 2531268 w 6619875"/>
              <a:gd name="connsiteY20" fmla="*/ 1409704 h 1988347"/>
              <a:gd name="connsiteX21" fmla="*/ 2693191 w 6619875"/>
              <a:gd name="connsiteY21" fmla="*/ 1383508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66861 w 6619875"/>
              <a:gd name="connsiteY11" fmla="*/ 1750222 h 1988347"/>
              <a:gd name="connsiteX12" fmla="*/ 1652587 w 6619875"/>
              <a:gd name="connsiteY12" fmla="*/ 1664497 h 1988347"/>
              <a:gd name="connsiteX13" fmla="*/ 1783556 w 6619875"/>
              <a:gd name="connsiteY13" fmla="*/ 1612111 h 1988347"/>
              <a:gd name="connsiteX14" fmla="*/ 1888331 w 6619875"/>
              <a:gd name="connsiteY14" fmla="*/ 1604967 h 1988347"/>
              <a:gd name="connsiteX15" fmla="*/ 2030411 w 6619875"/>
              <a:gd name="connsiteY15" fmla="*/ 1542871 h 1988347"/>
              <a:gd name="connsiteX16" fmla="*/ 2112169 w 6619875"/>
              <a:gd name="connsiteY16" fmla="*/ 1514477 h 1988347"/>
              <a:gd name="connsiteX17" fmla="*/ 2205035 w 6619875"/>
              <a:gd name="connsiteY17" fmla="*/ 1471615 h 1988347"/>
              <a:gd name="connsiteX18" fmla="*/ 2300287 w 6619875"/>
              <a:gd name="connsiteY18" fmla="*/ 1431133 h 1988347"/>
              <a:gd name="connsiteX19" fmla="*/ 2405062 w 6619875"/>
              <a:gd name="connsiteY19" fmla="*/ 1423990 h 1988347"/>
              <a:gd name="connsiteX20" fmla="*/ 2531268 w 6619875"/>
              <a:gd name="connsiteY20" fmla="*/ 1409704 h 1988347"/>
              <a:gd name="connsiteX21" fmla="*/ 2688428 w 6619875"/>
              <a:gd name="connsiteY21" fmla="*/ 1326359 h 1988347"/>
              <a:gd name="connsiteX22" fmla="*/ 2824160 w 6619875"/>
              <a:gd name="connsiteY22" fmla="*/ 1304926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66861 w 6619875"/>
              <a:gd name="connsiteY11" fmla="*/ 1750222 h 1988347"/>
              <a:gd name="connsiteX12" fmla="*/ 1652587 w 6619875"/>
              <a:gd name="connsiteY12" fmla="*/ 1664497 h 1988347"/>
              <a:gd name="connsiteX13" fmla="*/ 1783556 w 6619875"/>
              <a:gd name="connsiteY13" fmla="*/ 1612111 h 1988347"/>
              <a:gd name="connsiteX14" fmla="*/ 1888331 w 6619875"/>
              <a:gd name="connsiteY14" fmla="*/ 1604967 h 1988347"/>
              <a:gd name="connsiteX15" fmla="*/ 2030411 w 6619875"/>
              <a:gd name="connsiteY15" fmla="*/ 1542871 h 1988347"/>
              <a:gd name="connsiteX16" fmla="*/ 2112169 w 6619875"/>
              <a:gd name="connsiteY16" fmla="*/ 1514477 h 1988347"/>
              <a:gd name="connsiteX17" fmla="*/ 2205035 w 6619875"/>
              <a:gd name="connsiteY17" fmla="*/ 1471615 h 1988347"/>
              <a:gd name="connsiteX18" fmla="*/ 2300287 w 6619875"/>
              <a:gd name="connsiteY18" fmla="*/ 1431133 h 1988347"/>
              <a:gd name="connsiteX19" fmla="*/ 2405062 w 6619875"/>
              <a:gd name="connsiteY19" fmla="*/ 1423990 h 1988347"/>
              <a:gd name="connsiteX20" fmla="*/ 2531268 w 6619875"/>
              <a:gd name="connsiteY20" fmla="*/ 1409704 h 1988347"/>
              <a:gd name="connsiteX21" fmla="*/ 2688428 w 6619875"/>
              <a:gd name="connsiteY21" fmla="*/ 1326359 h 1988347"/>
              <a:gd name="connsiteX22" fmla="*/ 2805110 w 6619875"/>
              <a:gd name="connsiteY22" fmla="*/ 1257302 h 1988347"/>
              <a:gd name="connsiteX23" fmla="*/ 2938459 w 6619875"/>
              <a:gd name="connsiteY23" fmla="*/ 1200151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1988347 h 1988347"/>
              <a:gd name="connsiteX1" fmla="*/ 216693 w 6619875"/>
              <a:gd name="connsiteY1" fmla="*/ 1890716 h 1988347"/>
              <a:gd name="connsiteX2" fmla="*/ 330993 w 6619875"/>
              <a:gd name="connsiteY2" fmla="*/ 1762128 h 1988347"/>
              <a:gd name="connsiteX3" fmla="*/ 471487 w 6619875"/>
              <a:gd name="connsiteY3" fmla="*/ 1838328 h 1988347"/>
              <a:gd name="connsiteX4" fmla="*/ 735805 w 6619875"/>
              <a:gd name="connsiteY4" fmla="*/ 1769272 h 1988347"/>
              <a:gd name="connsiteX5" fmla="*/ 892968 w 6619875"/>
              <a:gd name="connsiteY5" fmla="*/ 1714504 h 1988347"/>
              <a:gd name="connsiteX6" fmla="*/ 988218 w 6619875"/>
              <a:gd name="connsiteY6" fmla="*/ 1621634 h 1988347"/>
              <a:gd name="connsiteX7" fmla="*/ 1097756 w 6619875"/>
              <a:gd name="connsiteY7" fmla="*/ 1716884 h 1988347"/>
              <a:gd name="connsiteX8" fmla="*/ 1245393 w 6619875"/>
              <a:gd name="connsiteY8" fmla="*/ 1769272 h 1988347"/>
              <a:gd name="connsiteX9" fmla="*/ 1357312 w 6619875"/>
              <a:gd name="connsiteY9" fmla="*/ 1795466 h 1988347"/>
              <a:gd name="connsiteX10" fmla="*/ 1443037 w 6619875"/>
              <a:gd name="connsiteY10" fmla="*/ 1795464 h 1988347"/>
              <a:gd name="connsiteX11" fmla="*/ 1566861 w 6619875"/>
              <a:gd name="connsiteY11" fmla="*/ 1750222 h 1988347"/>
              <a:gd name="connsiteX12" fmla="*/ 1652587 w 6619875"/>
              <a:gd name="connsiteY12" fmla="*/ 1664497 h 1988347"/>
              <a:gd name="connsiteX13" fmla="*/ 1783556 w 6619875"/>
              <a:gd name="connsiteY13" fmla="*/ 1612111 h 1988347"/>
              <a:gd name="connsiteX14" fmla="*/ 1888331 w 6619875"/>
              <a:gd name="connsiteY14" fmla="*/ 1604967 h 1988347"/>
              <a:gd name="connsiteX15" fmla="*/ 2030411 w 6619875"/>
              <a:gd name="connsiteY15" fmla="*/ 1542871 h 1988347"/>
              <a:gd name="connsiteX16" fmla="*/ 2112169 w 6619875"/>
              <a:gd name="connsiteY16" fmla="*/ 1514477 h 1988347"/>
              <a:gd name="connsiteX17" fmla="*/ 2205035 w 6619875"/>
              <a:gd name="connsiteY17" fmla="*/ 1471615 h 1988347"/>
              <a:gd name="connsiteX18" fmla="*/ 2300287 w 6619875"/>
              <a:gd name="connsiteY18" fmla="*/ 1431133 h 1988347"/>
              <a:gd name="connsiteX19" fmla="*/ 2405062 w 6619875"/>
              <a:gd name="connsiteY19" fmla="*/ 1423990 h 1988347"/>
              <a:gd name="connsiteX20" fmla="*/ 2531268 w 6619875"/>
              <a:gd name="connsiteY20" fmla="*/ 1409704 h 1988347"/>
              <a:gd name="connsiteX21" fmla="*/ 2688428 w 6619875"/>
              <a:gd name="connsiteY21" fmla="*/ 1326359 h 1988347"/>
              <a:gd name="connsiteX22" fmla="*/ 2805110 w 6619875"/>
              <a:gd name="connsiteY22" fmla="*/ 1257302 h 1988347"/>
              <a:gd name="connsiteX23" fmla="*/ 2886071 w 6619875"/>
              <a:gd name="connsiteY23" fmla="*/ 1185864 h 1988347"/>
              <a:gd name="connsiteX24" fmla="*/ 3033709 w 6619875"/>
              <a:gd name="connsiteY24" fmla="*/ 1128717 h 1988347"/>
              <a:gd name="connsiteX25" fmla="*/ 3126576 w 6619875"/>
              <a:gd name="connsiteY25" fmla="*/ 1088233 h 1988347"/>
              <a:gd name="connsiteX26" fmla="*/ 3255165 w 6619875"/>
              <a:gd name="connsiteY26" fmla="*/ 1033465 h 1988347"/>
              <a:gd name="connsiteX27" fmla="*/ 3486147 w 6619875"/>
              <a:gd name="connsiteY27" fmla="*/ 931070 h 1988347"/>
              <a:gd name="connsiteX28" fmla="*/ 3629021 w 6619875"/>
              <a:gd name="connsiteY28" fmla="*/ 909640 h 1988347"/>
              <a:gd name="connsiteX29" fmla="*/ 3755228 w 6619875"/>
              <a:gd name="connsiteY29" fmla="*/ 890591 h 1988347"/>
              <a:gd name="connsiteX30" fmla="*/ 3824283 w 6619875"/>
              <a:gd name="connsiteY30" fmla="*/ 912022 h 1988347"/>
              <a:gd name="connsiteX31" fmla="*/ 3936201 w 6619875"/>
              <a:gd name="connsiteY31" fmla="*/ 897733 h 1988347"/>
              <a:gd name="connsiteX32" fmla="*/ 4110032 w 6619875"/>
              <a:gd name="connsiteY32" fmla="*/ 916784 h 1988347"/>
              <a:gd name="connsiteX33" fmla="*/ 4243381 w 6619875"/>
              <a:gd name="connsiteY33" fmla="*/ 947739 h 1988347"/>
              <a:gd name="connsiteX34" fmla="*/ 4345776 w 6619875"/>
              <a:gd name="connsiteY34" fmla="*/ 1031082 h 1988347"/>
              <a:gd name="connsiteX35" fmla="*/ 4464839 w 6619875"/>
              <a:gd name="connsiteY35" fmla="*/ 1128714 h 1988347"/>
              <a:gd name="connsiteX36" fmla="*/ 4693438 w 6619875"/>
              <a:gd name="connsiteY36" fmla="*/ 1031083 h 1988347"/>
              <a:gd name="connsiteX37" fmla="*/ 4972043 w 6619875"/>
              <a:gd name="connsiteY37" fmla="*/ 938216 h 1988347"/>
              <a:gd name="connsiteX38" fmla="*/ 5360187 w 6619875"/>
              <a:gd name="connsiteY38" fmla="*/ 826298 h 1988347"/>
              <a:gd name="connsiteX39" fmla="*/ 5653082 w 6619875"/>
              <a:gd name="connsiteY39" fmla="*/ 731048 h 1988347"/>
              <a:gd name="connsiteX40" fmla="*/ 5857869 w 6619875"/>
              <a:gd name="connsiteY40" fmla="*/ 607222 h 1988347"/>
              <a:gd name="connsiteX41" fmla="*/ 6015031 w 6619875"/>
              <a:gd name="connsiteY41" fmla="*/ 485780 h 1988347"/>
              <a:gd name="connsiteX42" fmla="*/ 6148381 w 6619875"/>
              <a:gd name="connsiteY42" fmla="*/ 385767 h 1988347"/>
              <a:gd name="connsiteX43" fmla="*/ 6307925 w 6619875"/>
              <a:gd name="connsiteY43" fmla="*/ 271465 h 1988347"/>
              <a:gd name="connsiteX44" fmla="*/ 6469849 w 6619875"/>
              <a:gd name="connsiteY44" fmla="*/ 130971 h 1988347"/>
              <a:gd name="connsiteX45" fmla="*/ 6519856 w 6619875"/>
              <a:gd name="connsiteY45" fmla="*/ 76203 h 1988347"/>
              <a:gd name="connsiteX46" fmla="*/ 6619875 w 6619875"/>
              <a:gd name="connsiteY46" fmla="*/ 0 h 1988347"/>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30411 w 6619875"/>
              <a:gd name="connsiteY15" fmla="*/ 1571446 h 2016922"/>
              <a:gd name="connsiteX16" fmla="*/ 2112169 w 6619875"/>
              <a:gd name="connsiteY16" fmla="*/ 1543052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255165 w 6619875"/>
              <a:gd name="connsiteY26" fmla="*/ 1062040 h 2016922"/>
              <a:gd name="connsiteX27" fmla="*/ 3486147 w 6619875"/>
              <a:gd name="connsiteY27" fmla="*/ 959645 h 2016922"/>
              <a:gd name="connsiteX28" fmla="*/ 3629021 w 6619875"/>
              <a:gd name="connsiteY28" fmla="*/ 938215 h 2016922"/>
              <a:gd name="connsiteX29" fmla="*/ 3755228 w 6619875"/>
              <a:gd name="connsiteY29" fmla="*/ 919166 h 2016922"/>
              <a:gd name="connsiteX30" fmla="*/ 3824283 w 6619875"/>
              <a:gd name="connsiteY30" fmla="*/ 940597 h 2016922"/>
              <a:gd name="connsiteX31" fmla="*/ 3936201 w 6619875"/>
              <a:gd name="connsiteY31" fmla="*/ 926308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64839 w 6619875"/>
              <a:gd name="connsiteY35" fmla="*/ 1157289 h 2016922"/>
              <a:gd name="connsiteX36" fmla="*/ 4693438 w 6619875"/>
              <a:gd name="connsiteY36" fmla="*/ 1059658 h 2016922"/>
              <a:gd name="connsiteX37" fmla="*/ 4972043 w 6619875"/>
              <a:gd name="connsiteY37" fmla="*/ 966791 h 2016922"/>
              <a:gd name="connsiteX38" fmla="*/ 5360187 w 6619875"/>
              <a:gd name="connsiteY38" fmla="*/ 854873 h 2016922"/>
              <a:gd name="connsiteX39" fmla="*/ 5653082 w 6619875"/>
              <a:gd name="connsiteY39" fmla="*/ 759623 h 2016922"/>
              <a:gd name="connsiteX40" fmla="*/ 5857869 w 6619875"/>
              <a:gd name="connsiteY40" fmla="*/ 635797 h 2016922"/>
              <a:gd name="connsiteX41" fmla="*/ 6015031 w 6619875"/>
              <a:gd name="connsiteY41" fmla="*/ 514355 h 2016922"/>
              <a:gd name="connsiteX42" fmla="*/ 6148381 w 6619875"/>
              <a:gd name="connsiteY42" fmla="*/ 414342 h 2016922"/>
              <a:gd name="connsiteX43" fmla="*/ 6307925 w 6619875"/>
              <a:gd name="connsiteY43" fmla="*/ 300040 h 2016922"/>
              <a:gd name="connsiteX44" fmla="*/ 6469849 w 6619875"/>
              <a:gd name="connsiteY44" fmla="*/ 159546 h 2016922"/>
              <a:gd name="connsiteX45" fmla="*/ 6519856 w 6619875"/>
              <a:gd name="connsiteY45" fmla="*/ 104778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30411 w 6619875"/>
              <a:gd name="connsiteY15" fmla="*/ 1571446 h 2016922"/>
              <a:gd name="connsiteX16" fmla="*/ 2112169 w 6619875"/>
              <a:gd name="connsiteY16" fmla="*/ 1543052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255165 w 6619875"/>
              <a:gd name="connsiteY26" fmla="*/ 1062040 h 2016922"/>
              <a:gd name="connsiteX27" fmla="*/ 3486147 w 6619875"/>
              <a:gd name="connsiteY27" fmla="*/ 959645 h 2016922"/>
              <a:gd name="connsiteX28" fmla="*/ 3629021 w 6619875"/>
              <a:gd name="connsiteY28" fmla="*/ 938215 h 2016922"/>
              <a:gd name="connsiteX29" fmla="*/ 3755228 w 6619875"/>
              <a:gd name="connsiteY29" fmla="*/ 919166 h 2016922"/>
              <a:gd name="connsiteX30" fmla="*/ 3824283 w 6619875"/>
              <a:gd name="connsiteY30" fmla="*/ 940597 h 2016922"/>
              <a:gd name="connsiteX31" fmla="*/ 3936201 w 6619875"/>
              <a:gd name="connsiteY31" fmla="*/ 926308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64839 w 6619875"/>
              <a:gd name="connsiteY35" fmla="*/ 1157289 h 2016922"/>
              <a:gd name="connsiteX36" fmla="*/ 4693438 w 6619875"/>
              <a:gd name="connsiteY36" fmla="*/ 1059658 h 2016922"/>
              <a:gd name="connsiteX37" fmla="*/ 4972043 w 6619875"/>
              <a:gd name="connsiteY37" fmla="*/ 966791 h 2016922"/>
              <a:gd name="connsiteX38" fmla="*/ 5360187 w 6619875"/>
              <a:gd name="connsiteY38" fmla="*/ 854873 h 2016922"/>
              <a:gd name="connsiteX39" fmla="*/ 5653082 w 6619875"/>
              <a:gd name="connsiteY39" fmla="*/ 759623 h 2016922"/>
              <a:gd name="connsiteX40" fmla="*/ 5857869 w 6619875"/>
              <a:gd name="connsiteY40" fmla="*/ 635797 h 2016922"/>
              <a:gd name="connsiteX41" fmla="*/ 6015031 w 6619875"/>
              <a:gd name="connsiteY41" fmla="*/ 514355 h 2016922"/>
              <a:gd name="connsiteX42" fmla="*/ 6148381 w 6619875"/>
              <a:gd name="connsiteY42" fmla="*/ 414342 h 2016922"/>
              <a:gd name="connsiteX43" fmla="*/ 6307925 w 6619875"/>
              <a:gd name="connsiteY43" fmla="*/ 300040 h 2016922"/>
              <a:gd name="connsiteX44" fmla="*/ 6469849 w 6619875"/>
              <a:gd name="connsiteY44" fmla="*/ 159546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30411 w 6619875"/>
              <a:gd name="connsiteY15" fmla="*/ 1571446 h 2016922"/>
              <a:gd name="connsiteX16" fmla="*/ 2112169 w 6619875"/>
              <a:gd name="connsiteY16" fmla="*/ 1543052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255165 w 6619875"/>
              <a:gd name="connsiteY26" fmla="*/ 1062040 h 2016922"/>
              <a:gd name="connsiteX27" fmla="*/ 3486147 w 6619875"/>
              <a:gd name="connsiteY27" fmla="*/ 959645 h 2016922"/>
              <a:gd name="connsiteX28" fmla="*/ 3629021 w 6619875"/>
              <a:gd name="connsiteY28" fmla="*/ 938215 h 2016922"/>
              <a:gd name="connsiteX29" fmla="*/ 3755228 w 6619875"/>
              <a:gd name="connsiteY29" fmla="*/ 919166 h 2016922"/>
              <a:gd name="connsiteX30" fmla="*/ 3824283 w 6619875"/>
              <a:gd name="connsiteY30" fmla="*/ 940597 h 2016922"/>
              <a:gd name="connsiteX31" fmla="*/ 3936201 w 6619875"/>
              <a:gd name="connsiteY31" fmla="*/ 926308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64839 w 6619875"/>
              <a:gd name="connsiteY35" fmla="*/ 1157289 h 2016922"/>
              <a:gd name="connsiteX36" fmla="*/ 4693438 w 6619875"/>
              <a:gd name="connsiteY36" fmla="*/ 1059658 h 2016922"/>
              <a:gd name="connsiteX37" fmla="*/ 4972043 w 6619875"/>
              <a:gd name="connsiteY37" fmla="*/ 966791 h 2016922"/>
              <a:gd name="connsiteX38" fmla="*/ 5360187 w 6619875"/>
              <a:gd name="connsiteY38" fmla="*/ 854873 h 2016922"/>
              <a:gd name="connsiteX39" fmla="*/ 5653082 w 6619875"/>
              <a:gd name="connsiteY39" fmla="*/ 759623 h 2016922"/>
              <a:gd name="connsiteX40" fmla="*/ 5857869 w 6619875"/>
              <a:gd name="connsiteY40" fmla="*/ 635797 h 2016922"/>
              <a:gd name="connsiteX41" fmla="*/ 6015031 w 6619875"/>
              <a:gd name="connsiteY41" fmla="*/ 514355 h 2016922"/>
              <a:gd name="connsiteX42" fmla="*/ 6148381 w 6619875"/>
              <a:gd name="connsiteY42" fmla="*/ 414342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30411 w 6619875"/>
              <a:gd name="connsiteY15" fmla="*/ 1571446 h 2016922"/>
              <a:gd name="connsiteX16" fmla="*/ 2112169 w 6619875"/>
              <a:gd name="connsiteY16" fmla="*/ 1543052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255165 w 6619875"/>
              <a:gd name="connsiteY26" fmla="*/ 1062040 h 2016922"/>
              <a:gd name="connsiteX27" fmla="*/ 3486147 w 6619875"/>
              <a:gd name="connsiteY27" fmla="*/ 959645 h 2016922"/>
              <a:gd name="connsiteX28" fmla="*/ 3629021 w 6619875"/>
              <a:gd name="connsiteY28" fmla="*/ 938215 h 2016922"/>
              <a:gd name="connsiteX29" fmla="*/ 3755228 w 6619875"/>
              <a:gd name="connsiteY29" fmla="*/ 919166 h 2016922"/>
              <a:gd name="connsiteX30" fmla="*/ 3824283 w 6619875"/>
              <a:gd name="connsiteY30" fmla="*/ 940597 h 2016922"/>
              <a:gd name="connsiteX31" fmla="*/ 3936201 w 6619875"/>
              <a:gd name="connsiteY31" fmla="*/ 926308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64839 w 6619875"/>
              <a:gd name="connsiteY35" fmla="*/ 1157289 h 2016922"/>
              <a:gd name="connsiteX36" fmla="*/ 4693438 w 6619875"/>
              <a:gd name="connsiteY36" fmla="*/ 1059658 h 2016922"/>
              <a:gd name="connsiteX37" fmla="*/ 4972043 w 6619875"/>
              <a:gd name="connsiteY37" fmla="*/ 966791 h 2016922"/>
              <a:gd name="connsiteX38" fmla="*/ 5360187 w 6619875"/>
              <a:gd name="connsiteY38" fmla="*/ 854873 h 2016922"/>
              <a:gd name="connsiteX39" fmla="*/ 5653082 w 6619875"/>
              <a:gd name="connsiteY39" fmla="*/ 759623 h 2016922"/>
              <a:gd name="connsiteX40" fmla="*/ 5857869 w 6619875"/>
              <a:gd name="connsiteY40" fmla="*/ 635797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30411 w 6619875"/>
              <a:gd name="connsiteY15" fmla="*/ 1571446 h 2016922"/>
              <a:gd name="connsiteX16" fmla="*/ 2112169 w 6619875"/>
              <a:gd name="connsiteY16" fmla="*/ 1543052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255165 w 6619875"/>
              <a:gd name="connsiteY26" fmla="*/ 1062040 h 2016922"/>
              <a:gd name="connsiteX27" fmla="*/ 3486147 w 6619875"/>
              <a:gd name="connsiteY27" fmla="*/ 959645 h 2016922"/>
              <a:gd name="connsiteX28" fmla="*/ 3629021 w 6619875"/>
              <a:gd name="connsiteY28" fmla="*/ 938215 h 2016922"/>
              <a:gd name="connsiteX29" fmla="*/ 3755228 w 6619875"/>
              <a:gd name="connsiteY29" fmla="*/ 919166 h 2016922"/>
              <a:gd name="connsiteX30" fmla="*/ 3824283 w 6619875"/>
              <a:gd name="connsiteY30" fmla="*/ 940597 h 2016922"/>
              <a:gd name="connsiteX31" fmla="*/ 3936201 w 6619875"/>
              <a:gd name="connsiteY31" fmla="*/ 926308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64839 w 6619875"/>
              <a:gd name="connsiteY35" fmla="*/ 1157289 h 2016922"/>
              <a:gd name="connsiteX36" fmla="*/ 4693438 w 6619875"/>
              <a:gd name="connsiteY36" fmla="*/ 1059658 h 2016922"/>
              <a:gd name="connsiteX37" fmla="*/ 4972043 w 6619875"/>
              <a:gd name="connsiteY37" fmla="*/ 966791 h 2016922"/>
              <a:gd name="connsiteX38" fmla="*/ 5360187 w 6619875"/>
              <a:gd name="connsiteY38" fmla="*/ 854873 h 2016922"/>
              <a:gd name="connsiteX39" fmla="*/ 5653082 w 6619875"/>
              <a:gd name="connsiteY39" fmla="*/ 759623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30411 w 6619875"/>
              <a:gd name="connsiteY15" fmla="*/ 1571446 h 2016922"/>
              <a:gd name="connsiteX16" fmla="*/ 2112169 w 6619875"/>
              <a:gd name="connsiteY16" fmla="*/ 1543052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255165 w 6619875"/>
              <a:gd name="connsiteY26" fmla="*/ 1062040 h 2016922"/>
              <a:gd name="connsiteX27" fmla="*/ 3486147 w 6619875"/>
              <a:gd name="connsiteY27" fmla="*/ 959645 h 2016922"/>
              <a:gd name="connsiteX28" fmla="*/ 3629021 w 6619875"/>
              <a:gd name="connsiteY28" fmla="*/ 938215 h 2016922"/>
              <a:gd name="connsiteX29" fmla="*/ 3755228 w 6619875"/>
              <a:gd name="connsiteY29" fmla="*/ 919166 h 2016922"/>
              <a:gd name="connsiteX30" fmla="*/ 3824283 w 6619875"/>
              <a:gd name="connsiteY30" fmla="*/ 940597 h 2016922"/>
              <a:gd name="connsiteX31" fmla="*/ 3936201 w 6619875"/>
              <a:gd name="connsiteY31" fmla="*/ 926308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64839 w 6619875"/>
              <a:gd name="connsiteY35" fmla="*/ 1157289 h 2016922"/>
              <a:gd name="connsiteX36" fmla="*/ 4693438 w 6619875"/>
              <a:gd name="connsiteY36" fmla="*/ 1059658 h 2016922"/>
              <a:gd name="connsiteX37" fmla="*/ 4972043 w 6619875"/>
              <a:gd name="connsiteY37" fmla="*/ 966791 h 2016922"/>
              <a:gd name="connsiteX38" fmla="*/ 5360187 w 6619875"/>
              <a:gd name="connsiteY38" fmla="*/ 854873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30411 w 6619875"/>
              <a:gd name="connsiteY15" fmla="*/ 1571446 h 2016922"/>
              <a:gd name="connsiteX16" fmla="*/ 2112169 w 6619875"/>
              <a:gd name="connsiteY16" fmla="*/ 1543052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255165 w 6619875"/>
              <a:gd name="connsiteY26" fmla="*/ 1062040 h 2016922"/>
              <a:gd name="connsiteX27" fmla="*/ 3486147 w 6619875"/>
              <a:gd name="connsiteY27" fmla="*/ 959645 h 2016922"/>
              <a:gd name="connsiteX28" fmla="*/ 3629021 w 6619875"/>
              <a:gd name="connsiteY28" fmla="*/ 938215 h 2016922"/>
              <a:gd name="connsiteX29" fmla="*/ 3755228 w 6619875"/>
              <a:gd name="connsiteY29" fmla="*/ 919166 h 2016922"/>
              <a:gd name="connsiteX30" fmla="*/ 3824283 w 6619875"/>
              <a:gd name="connsiteY30" fmla="*/ 940597 h 2016922"/>
              <a:gd name="connsiteX31" fmla="*/ 3936201 w 6619875"/>
              <a:gd name="connsiteY31" fmla="*/ 926308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64839 w 6619875"/>
              <a:gd name="connsiteY35" fmla="*/ 1157289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30411 w 6619875"/>
              <a:gd name="connsiteY15" fmla="*/ 1571446 h 2016922"/>
              <a:gd name="connsiteX16" fmla="*/ 2112169 w 6619875"/>
              <a:gd name="connsiteY16" fmla="*/ 1543052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255165 w 6619875"/>
              <a:gd name="connsiteY26" fmla="*/ 1062040 h 2016922"/>
              <a:gd name="connsiteX27" fmla="*/ 3486147 w 6619875"/>
              <a:gd name="connsiteY27" fmla="*/ 959645 h 2016922"/>
              <a:gd name="connsiteX28" fmla="*/ 3629021 w 6619875"/>
              <a:gd name="connsiteY28" fmla="*/ 938215 h 2016922"/>
              <a:gd name="connsiteX29" fmla="*/ 3755228 w 6619875"/>
              <a:gd name="connsiteY29" fmla="*/ 919166 h 2016922"/>
              <a:gd name="connsiteX30" fmla="*/ 3824283 w 6619875"/>
              <a:gd name="connsiteY30" fmla="*/ 940597 h 2016922"/>
              <a:gd name="connsiteX31" fmla="*/ 3936201 w 6619875"/>
              <a:gd name="connsiteY31" fmla="*/ 926308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30411 w 6619875"/>
              <a:gd name="connsiteY15" fmla="*/ 1571446 h 2016922"/>
              <a:gd name="connsiteX16" fmla="*/ 2112169 w 6619875"/>
              <a:gd name="connsiteY16" fmla="*/ 1543052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255165 w 6619875"/>
              <a:gd name="connsiteY26" fmla="*/ 1062040 h 2016922"/>
              <a:gd name="connsiteX27" fmla="*/ 3486147 w 6619875"/>
              <a:gd name="connsiteY27" fmla="*/ 959645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36201 w 6619875"/>
              <a:gd name="connsiteY31" fmla="*/ 926308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30411 w 6619875"/>
              <a:gd name="connsiteY15" fmla="*/ 1571446 h 2016922"/>
              <a:gd name="connsiteX16" fmla="*/ 2112169 w 6619875"/>
              <a:gd name="connsiteY16" fmla="*/ 1543052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255165 w 6619875"/>
              <a:gd name="connsiteY26" fmla="*/ 1062040 h 2016922"/>
              <a:gd name="connsiteX27" fmla="*/ 3486147 w 6619875"/>
              <a:gd name="connsiteY27" fmla="*/ 959645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30411 w 6619875"/>
              <a:gd name="connsiteY15" fmla="*/ 1571446 h 2016922"/>
              <a:gd name="connsiteX16" fmla="*/ 2112169 w 6619875"/>
              <a:gd name="connsiteY16" fmla="*/ 1543052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255165 w 6619875"/>
              <a:gd name="connsiteY26" fmla="*/ 1062040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30411 w 6619875"/>
              <a:gd name="connsiteY15" fmla="*/ 1571446 h 2016922"/>
              <a:gd name="connsiteX16" fmla="*/ 2112169 w 6619875"/>
              <a:gd name="connsiteY16" fmla="*/ 1543052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44698 w 6619875"/>
              <a:gd name="connsiteY15" fmla="*/ 1542873 h 2016922"/>
              <a:gd name="connsiteX16" fmla="*/ 2112169 w 6619875"/>
              <a:gd name="connsiteY16" fmla="*/ 1543052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05035 w 6619875"/>
              <a:gd name="connsiteY17" fmla="*/ 1500190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83556 w 6619875"/>
              <a:gd name="connsiteY13" fmla="*/ 1640686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52587 w 6619875"/>
              <a:gd name="connsiteY12" fmla="*/ 1693072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66861 w 6619875"/>
              <a:gd name="connsiteY11" fmla="*/ 1778797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43037 w 6619875"/>
              <a:gd name="connsiteY10" fmla="*/ 1824039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16693 w 6619875"/>
              <a:gd name="connsiteY1" fmla="*/ 1919291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71487 w 6619875"/>
              <a:gd name="connsiteY3" fmla="*/ 1866903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35805 w 6619875"/>
              <a:gd name="connsiteY4" fmla="*/ 179784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92968 w 6619875"/>
              <a:gd name="connsiteY5" fmla="*/ 1743079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45776 w 6619875"/>
              <a:gd name="connsiteY34" fmla="*/ 1059657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26726 w 6619875"/>
              <a:gd name="connsiteY34" fmla="*/ 1073945 h 2016922"/>
              <a:gd name="connsiteX35" fmla="*/ 4479126 w 6619875"/>
              <a:gd name="connsiteY35" fmla="*/ 1128715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93438 w 6619875"/>
              <a:gd name="connsiteY36" fmla="*/ 1059658 h 2016922"/>
              <a:gd name="connsiteX37" fmla="*/ 4972043 w 6619875"/>
              <a:gd name="connsiteY37" fmla="*/ 966791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93438 w 6619875"/>
              <a:gd name="connsiteY36" fmla="*/ 1059658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6015031 w 6619875"/>
              <a:gd name="connsiteY41" fmla="*/ 514355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93438 w 6619875"/>
              <a:gd name="connsiteY36" fmla="*/ 1059658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30792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09960 w 6619875"/>
              <a:gd name="connsiteY27" fmla="*/ 973934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93438 w 6619875"/>
              <a:gd name="connsiteY36" fmla="*/ 1059658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28887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38535 w 6619875"/>
              <a:gd name="connsiteY27" fmla="*/ 931072 h 2016922"/>
              <a:gd name="connsiteX28" fmla="*/ 3629021 w 6619875"/>
              <a:gd name="connsiteY28" fmla="*/ 938215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93438 w 6619875"/>
              <a:gd name="connsiteY36" fmla="*/ 1059658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28887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38535 w 6619875"/>
              <a:gd name="connsiteY27" fmla="*/ 931072 h 2016922"/>
              <a:gd name="connsiteX28" fmla="*/ 3638546 w 6619875"/>
              <a:gd name="connsiteY28" fmla="*/ 914403 h 2016922"/>
              <a:gd name="connsiteX29" fmla="*/ 3755228 w 6619875"/>
              <a:gd name="connsiteY29" fmla="*/ 919166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93438 w 6619875"/>
              <a:gd name="connsiteY36" fmla="*/ 1059658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28887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26576 w 6619875"/>
              <a:gd name="connsiteY25" fmla="*/ 1116808 h 2016922"/>
              <a:gd name="connsiteX26" fmla="*/ 3350415 w 6619875"/>
              <a:gd name="connsiteY26" fmla="*/ 990603 h 2016922"/>
              <a:gd name="connsiteX27" fmla="*/ 3538535 w 6619875"/>
              <a:gd name="connsiteY27" fmla="*/ 931072 h 2016922"/>
              <a:gd name="connsiteX28" fmla="*/ 3638546 w 6619875"/>
              <a:gd name="connsiteY28" fmla="*/ 914403 h 2016922"/>
              <a:gd name="connsiteX29" fmla="*/ 3755228 w 6619875"/>
              <a:gd name="connsiteY29" fmla="*/ 900117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93438 w 6619875"/>
              <a:gd name="connsiteY36" fmla="*/ 1059658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28887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02763 w 6619875"/>
              <a:gd name="connsiteY25" fmla="*/ 1112046 h 2016922"/>
              <a:gd name="connsiteX26" fmla="*/ 3350415 w 6619875"/>
              <a:gd name="connsiteY26" fmla="*/ 990603 h 2016922"/>
              <a:gd name="connsiteX27" fmla="*/ 3538535 w 6619875"/>
              <a:gd name="connsiteY27" fmla="*/ 931072 h 2016922"/>
              <a:gd name="connsiteX28" fmla="*/ 3638546 w 6619875"/>
              <a:gd name="connsiteY28" fmla="*/ 914403 h 2016922"/>
              <a:gd name="connsiteX29" fmla="*/ 3755228 w 6619875"/>
              <a:gd name="connsiteY29" fmla="*/ 900117 h 2016922"/>
              <a:gd name="connsiteX30" fmla="*/ 3848095 w 6619875"/>
              <a:gd name="connsiteY30" fmla="*/ 902498 h 2016922"/>
              <a:gd name="connsiteX31" fmla="*/ 3974301 w 6619875"/>
              <a:gd name="connsiteY31" fmla="*/ 892972 h 2016922"/>
              <a:gd name="connsiteX32" fmla="*/ 4110032 w 6619875"/>
              <a:gd name="connsiteY32" fmla="*/ 945359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93438 w 6619875"/>
              <a:gd name="connsiteY36" fmla="*/ 1059658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28887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02763 w 6619875"/>
              <a:gd name="connsiteY25" fmla="*/ 1112046 h 2016922"/>
              <a:gd name="connsiteX26" fmla="*/ 3350415 w 6619875"/>
              <a:gd name="connsiteY26" fmla="*/ 990603 h 2016922"/>
              <a:gd name="connsiteX27" fmla="*/ 3538535 w 6619875"/>
              <a:gd name="connsiteY27" fmla="*/ 931072 h 2016922"/>
              <a:gd name="connsiteX28" fmla="*/ 3638546 w 6619875"/>
              <a:gd name="connsiteY28" fmla="*/ 914403 h 2016922"/>
              <a:gd name="connsiteX29" fmla="*/ 3755228 w 6619875"/>
              <a:gd name="connsiteY29" fmla="*/ 900117 h 2016922"/>
              <a:gd name="connsiteX30" fmla="*/ 3848095 w 6619875"/>
              <a:gd name="connsiteY30" fmla="*/ 902498 h 2016922"/>
              <a:gd name="connsiteX31" fmla="*/ 3974301 w 6619875"/>
              <a:gd name="connsiteY31" fmla="*/ 892972 h 2016922"/>
              <a:gd name="connsiteX32" fmla="*/ 4119557 w 6619875"/>
              <a:gd name="connsiteY32" fmla="*/ 940597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93438 w 6619875"/>
              <a:gd name="connsiteY36" fmla="*/ 1059658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28887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02763 w 6619875"/>
              <a:gd name="connsiteY25" fmla="*/ 1112046 h 2016922"/>
              <a:gd name="connsiteX26" fmla="*/ 3350415 w 6619875"/>
              <a:gd name="connsiteY26" fmla="*/ 990603 h 2016922"/>
              <a:gd name="connsiteX27" fmla="*/ 3538535 w 6619875"/>
              <a:gd name="connsiteY27" fmla="*/ 931072 h 2016922"/>
              <a:gd name="connsiteX28" fmla="*/ 3638546 w 6619875"/>
              <a:gd name="connsiteY28" fmla="*/ 914403 h 2016922"/>
              <a:gd name="connsiteX29" fmla="*/ 3755228 w 6619875"/>
              <a:gd name="connsiteY29" fmla="*/ 900117 h 2016922"/>
              <a:gd name="connsiteX30" fmla="*/ 3848095 w 6619875"/>
              <a:gd name="connsiteY30" fmla="*/ 902498 h 2016922"/>
              <a:gd name="connsiteX31" fmla="*/ 3974301 w 6619875"/>
              <a:gd name="connsiteY31" fmla="*/ 878685 h 2016922"/>
              <a:gd name="connsiteX32" fmla="*/ 4119557 w 6619875"/>
              <a:gd name="connsiteY32" fmla="*/ 940597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93438 w 6619875"/>
              <a:gd name="connsiteY36" fmla="*/ 1059658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28887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88428 w 6619875"/>
              <a:gd name="connsiteY21" fmla="*/ 1354934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02763 w 6619875"/>
              <a:gd name="connsiteY25" fmla="*/ 1112046 h 2016922"/>
              <a:gd name="connsiteX26" fmla="*/ 3350415 w 6619875"/>
              <a:gd name="connsiteY26" fmla="*/ 990603 h 2016922"/>
              <a:gd name="connsiteX27" fmla="*/ 3538535 w 6619875"/>
              <a:gd name="connsiteY27" fmla="*/ 931072 h 2016922"/>
              <a:gd name="connsiteX28" fmla="*/ 3638546 w 6619875"/>
              <a:gd name="connsiteY28" fmla="*/ 914403 h 2016922"/>
              <a:gd name="connsiteX29" fmla="*/ 3755228 w 6619875"/>
              <a:gd name="connsiteY29" fmla="*/ 900117 h 2016922"/>
              <a:gd name="connsiteX30" fmla="*/ 3848095 w 6619875"/>
              <a:gd name="connsiteY30" fmla="*/ 902498 h 2016922"/>
              <a:gd name="connsiteX31" fmla="*/ 3974301 w 6619875"/>
              <a:gd name="connsiteY31" fmla="*/ 878685 h 2016922"/>
              <a:gd name="connsiteX32" fmla="*/ 4119557 w 6619875"/>
              <a:gd name="connsiteY32" fmla="*/ 940597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83913 w 6619875"/>
              <a:gd name="connsiteY36" fmla="*/ 1035847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28887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69378 w 6619875"/>
              <a:gd name="connsiteY21" fmla="*/ 1326360 h 2016922"/>
              <a:gd name="connsiteX22" fmla="*/ 2805110 w 6619875"/>
              <a:gd name="connsiteY22" fmla="*/ 1285877 h 2016922"/>
              <a:gd name="connsiteX23" fmla="*/ 2886071 w 6619875"/>
              <a:gd name="connsiteY23" fmla="*/ 1214439 h 2016922"/>
              <a:gd name="connsiteX24" fmla="*/ 3033709 w 6619875"/>
              <a:gd name="connsiteY24" fmla="*/ 1157292 h 2016922"/>
              <a:gd name="connsiteX25" fmla="*/ 3102763 w 6619875"/>
              <a:gd name="connsiteY25" fmla="*/ 1112046 h 2016922"/>
              <a:gd name="connsiteX26" fmla="*/ 3350415 w 6619875"/>
              <a:gd name="connsiteY26" fmla="*/ 990603 h 2016922"/>
              <a:gd name="connsiteX27" fmla="*/ 3538535 w 6619875"/>
              <a:gd name="connsiteY27" fmla="*/ 931072 h 2016922"/>
              <a:gd name="connsiteX28" fmla="*/ 3638546 w 6619875"/>
              <a:gd name="connsiteY28" fmla="*/ 914403 h 2016922"/>
              <a:gd name="connsiteX29" fmla="*/ 3755228 w 6619875"/>
              <a:gd name="connsiteY29" fmla="*/ 900117 h 2016922"/>
              <a:gd name="connsiteX30" fmla="*/ 3848095 w 6619875"/>
              <a:gd name="connsiteY30" fmla="*/ 902498 h 2016922"/>
              <a:gd name="connsiteX31" fmla="*/ 3974301 w 6619875"/>
              <a:gd name="connsiteY31" fmla="*/ 878685 h 2016922"/>
              <a:gd name="connsiteX32" fmla="*/ 4119557 w 6619875"/>
              <a:gd name="connsiteY32" fmla="*/ 940597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83913 w 6619875"/>
              <a:gd name="connsiteY36" fmla="*/ 1035847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28887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69378 w 6619875"/>
              <a:gd name="connsiteY21" fmla="*/ 1326360 h 2016922"/>
              <a:gd name="connsiteX22" fmla="*/ 2790822 w 6619875"/>
              <a:gd name="connsiteY22" fmla="*/ 1252540 h 2016922"/>
              <a:gd name="connsiteX23" fmla="*/ 2886071 w 6619875"/>
              <a:gd name="connsiteY23" fmla="*/ 1214439 h 2016922"/>
              <a:gd name="connsiteX24" fmla="*/ 3033709 w 6619875"/>
              <a:gd name="connsiteY24" fmla="*/ 1157292 h 2016922"/>
              <a:gd name="connsiteX25" fmla="*/ 3102763 w 6619875"/>
              <a:gd name="connsiteY25" fmla="*/ 1112046 h 2016922"/>
              <a:gd name="connsiteX26" fmla="*/ 3350415 w 6619875"/>
              <a:gd name="connsiteY26" fmla="*/ 990603 h 2016922"/>
              <a:gd name="connsiteX27" fmla="*/ 3538535 w 6619875"/>
              <a:gd name="connsiteY27" fmla="*/ 931072 h 2016922"/>
              <a:gd name="connsiteX28" fmla="*/ 3638546 w 6619875"/>
              <a:gd name="connsiteY28" fmla="*/ 914403 h 2016922"/>
              <a:gd name="connsiteX29" fmla="*/ 3755228 w 6619875"/>
              <a:gd name="connsiteY29" fmla="*/ 900117 h 2016922"/>
              <a:gd name="connsiteX30" fmla="*/ 3848095 w 6619875"/>
              <a:gd name="connsiteY30" fmla="*/ 902498 h 2016922"/>
              <a:gd name="connsiteX31" fmla="*/ 3974301 w 6619875"/>
              <a:gd name="connsiteY31" fmla="*/ 878685 h 2016922"/>
              <a:gd name="connsiteX32" fmla="*/ 4119557 w 6619875"/>
              <a:gd name="connsiteY32" fmla="*/ 940597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83913 w 6619875"/>
              <a:gd name="connsiteY36" fmla="*/ 1035847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28887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0287 w 6619875"/>
              <a:gd name="connsiteY18" fmla="*/ 1459708 h 2016922"/>
              <a:gd name="connsiteX19" fmla="*/ 2405062 w 6619875"/>
              <a:gd name="connsiteY19" fmla="*/ 1452565 h 2016922"/>
              <a:gd name="connsiteX20" fmla="*/ 2531268 w 6619875"/>
              <a:gd name="connsiteY20" fmla="*/ 1438279 h 2016922"/>
              <a:gd name="connsiteX21" fmla="*/ 2669378 w 6619875"/>
              <a:gd name="connsiteY21" fmla="*/ 1326360 h 2016922"/>
              <a:gd name="connsiteX22" fmla="*/ 2790822 w 6619875"/>
              <a:gd name="connsiteY22" fmla="*/ 1252540 h 2016922"/>
              <a:gd name="connsiteX23" fmla="*/ 2876546 w 6619875"/>
              <a:gd name="connsiteY23" fmla="*/ 1190628 h 2016922"/>
              <a:gd name="connsiteX24" fmla="*/ 3033709 w 6619875"/>
              <a:gd name="connsiteY24" fmla="*/ 1157292 h 2016922"/>
              <a:gd name="connsiteX25" fmla="*/ 3102763 w 6619875"/>
              <a:gd name="connsiteY25" fmla="*/ 1112046 h 2016922"/>
              <a:gd name="connsiteX26" fmla="*/ 3350415 w 6619875"/>
              <a:gd name="connsiteY26" fmla="*/ 990603 h 2016922"/>
              <a:gd name="connsiteX27" fmla="*/ 3538535 w 6619875"/>
              <a:gd name="connsiteY27" fmla="*/ 931072 h 2016922"/>
              <a:gd name="connsiteX28" fmla="*/ 3638546 w 6619875"/>
              <a:gd name="connsiteY28" fmla="*/ 914403 h 2016922"/>
              <a:gd name="connsiteX29" fmla="*/ 3755228 w 6619875"/>
              <a:gd name="connsiteY29" fmla="*/ 900117 h 2016922"/>
              <a:gd name="connsiteX30" fmla="*/ 3848095 w 6619875"/>
              <a:gd name="connsiteY30" fmla="*/ 902498 h 2016922"/>
              <a:gd name="connsiteX31" fmla="*/ 3974301 w 6619875"/>
              <a:gd name="connsiteY31" fmla="*/ 878685 h 2016922"/>
              <a:gd name="connsiteX32" fmla="*/ 4119557 w 6619875"/>
              <a:gd name="connsiteY32" fmla="*/ 940597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83913 w 6619875"/>
              <a:gd name="connsiteY36" fmla="*/ 1035847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28887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745456 w 6619875"/>
              <a:gd name="connsiteY13" fmla="*/ 1626401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5049 w 6619875"/>
              <a:gd name="connsiteY18" fmla="*/ 1440659 h 2016922"/>
              <a:gd name="connsiteX19" fmla="*/ 2405062 w 6619875"/>
              <a:gd name="connsiteY19" fmla="*/ 1452565 h 2016922"/>
              <a:gd name="connsiteX20" fmla="*/ 2531268 w 6619875"/>
              <a:gd name="connsiteY20" fmla="*/ 1438279 h 2016922"/>
              <a:gd name="connsiteX21" fmla="*/ 2669378 w 6619875"/>
              <a:gd name="connsiteY21" fmla="*/ 1326360 h 2016922"/>
              <a:gd name="connsiteX22" fmla="*/ 2790822 w 6619875"/>
              <a:gd name="connsiteY22" fmla="*/ 1252540 h 2016922"/>
              <a:gd name="connsiteX23" fmla="*/ 2876546 w 6619875"/>
              <a:gd name="connsiteY23" fmla="*/ 1190628 h 2016922"/>
              <a:gd name="connsiteX24" fmla="*/ 3033709 w 6619875"/>
              <a:gd name="connsiteY24" fmla="*/ 1157292 h 2016922"/>
              <a:gd name="connsiteX25" fmla="*/ 3102763 w 6619875"/>
              <a:gd name="connsiteY25" fmla="*/ 1112046 h 2016922"/>
              <a:gd name="connsiteX26" fmla="*/ 3350415 w 6619875"/>
              <a:gd name="connsiteY26" fmla="*/ 990603 h 2016922"/>
              <a:gd name="connsiteX27" fmla="*/ 3538535 w 6619875"/>
              <a:gd name="connsiteY27" fmla="*/ 931072 h 2016922"/>
              <a:gd name="connsiteX28" fmla="*/ 3638546 w 6619875"/>
              <a:gd name="connsiteY28" fmla="*/ 914403 h 2016922"/>
              <a:gd name="connsiteX29" fmla="*/ 3755228 w 6619875"/>
              <a:gd name="connsiteY29" fmla="*/ 900117 h 2016922"/>
              <a:gd name="connsiteX30" fmla="*/ 3848095 w 6619875"/>
              <a:gd name="connsiteY30" fmla="*/ 902498 h 2016922"/>
              <a:gd name="connsiteX31" fmla="*/ 3974301 w 6619875"/>
              <a:gd name="connsiteY31" fmla="*/ 878685 h 2016922"/>
              <a:gd name="connsiteX32" fmla="*/ 4119557 w 6619875"/>
              <a:gd name="connsiteY32" fmla="*/ 940597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83913 w 6619875"/>
              <a:gd name="connsiteY36" fmla="*/ 1035847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28887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5049 w 6619875"/>
              <a:gd name="connsiteY18" fmla="*/ 1440659 h 2016922"/>
              <a:gd name="connsiteX19" fmla="*/ 2405062 w 6619875"/>
              <a:gd name="connsiteY19" fmla="*/ 1452565 h 2016922"/>
              <a:gd name="connsiteX20" fmla="*/ 2531268 w 6619875"/>
              <a:gd name="connsiteY20" fmla="*/ 1438279 h 2016922"/>
              <a:gd name="connsiteX21" fmla="*/ 2669378 w 6619875"/>
              <a:gd name="connsiteY21" fmla="*/ 1326360 h 2016922"/>
              <a:gd name="connsiteX22" fmla="*/ 2790822 w 6619875"/>
              <a:gd name="connsiteY22" fmla="*/ 1252540 h 2016922"/>
              <a:gd name="connsiteX23" fmla="*/ 2876546 w 6619875"/>
              <a:gd name="connsiteY23" fmla="*/ 1190628 h 2016922"/>
              <a:gd name="connsiteX24" fmla="*/ 3033709 w 6619875"/>
              <a:gd name="connsiteY24" fmla="*/ 1157292 h 2016922"/>
              <a:gd name="connsiteX25" fmla="*/ 3102763 w 6619875"/>
              <a:gd name="connsiteY25" fmla="*/ 1112046 h 2016922"/>
              <a:gd name="connsiteX26" fmla="*/ 3350415 w 6619875"/>
              <a:gd name="connsiteY26" fmla="*/ 990603 h 2016922"/>
              <a:gd name="connsiteX27" fmla="*/ 3538535 w 6619875"/>
              <a:gd name="connsiteY27" fmla="*/ 931072 h 2016922"/>
              <a:gd name="connsiteX28" fmla="*/ 3638546 w 6619875"/>
              <a:gd name="connsiteY28" fmla="*/ 914403 h 2016922"/>
              <a:gd name="connsiteX29" fmla="*/ 3755228 w 6619875"/>
              <a:gd name="connsiteY29" fmla="*/ 900117 h 2016922"/>
              <a:gd name="connsiteX30" fmla="*/ 3848095 w 6619875"/>
              <a:gd name="connsiteY30" fmla="*/ 902498 h 2016922"/>
              <a:gd name="connsiteX31" fmla="*/ 3974301 w 6619875"/>
              <a:gd name="connsiteY31" fmla="*/ 878685 h 2016922"/>
              <a:gd name="connsiteX32" fmla="*/ 4119557 w 6619875"/>
              <a:gd name="connsiteY32" fmla="*/ 940597 h 2016922"/>
              <a:gd name="connsiteX33" fmla="*/ 4243381 w 6619875"/>
              <a:gd name="connsiteY33" fmla="*/ 976314 h 2016922"/>
              <a:gd name="connsiteX34" fmla="*/ 4326726 w 6619875"/>
              <a:gd name="connsiteY34" fmla="*/ 1073945 h 2016922"/>
              <a:gd name="connsiteX35" fmla="*/ 4421976 w 6619875"/>
              <a:gd name="connsiteY35" fmla="*/ 1123953 h 2016922"/>
              <a:gd name="connsiteX36" fmla="*/ 4683913 w 6619875"/>
              <a:gd name="connsiteY36" fmla="*/ 1035847 h 2016922"/>
              <a:gd name="connsiteX37" fmla="*/ 4943468 w 6619875"/>
              <a:gd name="connsiteY37" fmla="*/ 942980 h 2016922"/>
              <a:gd name="connsiteX38" fmla="*/ 5345899 w 6619875"/>
              <a:gd name="connsiteY38" fmla="*/ 845349 h 2016922"/>
              <a:gd name="connsiteX39" fmla="*/ 5648320 w 6619875"/>
              <a:gd name="connsiteY39" fmla="*/ 731049 h 2016922"/>
              <a:gd name="connsiteX40" fmla="*/ 5843581 w 6619875"/>
              <a:gd name="connsiteY40" fmla="*/ 616748 h 2016922"/>
              <a:gd name="connsiteX41" fmla="*/ 5991219 w 6619875"/>
              <a:gd name="connsiteY41" fmla="*/ 500067 h 2016922"/>
              <a:gd name="connsiteX42" fmla="*/ 6124569 w 6619875"/>
              <a:gd name="connsiteY42" fmla="*/ 404817 h 2016922"/>
              <a:gd name="connsiteX43" fmla="*/ 6288875 w 6619875"/>
              <a:gd name="connsiteY43" fmla="*/ 300040 h 2016922"/>
              <a:gd name="connsiteX44" fmla="*/ 6412699 w 6619875"/>
              <a:gd name="connsiteY44" fmla="*/ 164308 h 2016922"/>
              <a:gd name="connsiteX45" fmla="*/ 6519856 w 6619875"/>
              <a:gd name="connsiteY45" fmla="*/ 71440 h 2016922"/>
              <a:gd name="connsiteX46" fmla="*/ 6619875 w 6619875"/>
              <a:gd name="connsiteY4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5049 w 6619875"/>
              <a:gd name="connsiteY18" fmla="*/ 1440659 h 2016922"/>
              <a:gd name="connsiteX19" fmla="*/ 2405062 w 6619875"/>
              <a:gd name="connsiteY19" fmla="*/ 1452565 h 2016922"/>
              <a:gd name="connsiteX20" fmla="*/ 2531268 w 6619875"/>
              <a:gd name="connsiteY20" fmla="*/ 1438279 h 2016922"/>
              <a:gd name="connsiteX21" fmla="*/ 2790822 w 6619875"/>
              <a:gd name="connsiteY21" fmla="*/ 1252540 h 2016922"/>
              <a:gd name="connsiteX22" fmla="*/ 2876546 w 6619875"/>
              <a:gd name="connsiteY22" fmla="*/ 1190628 h 2016922"/>
              <a:gd name="connsiteX23" fmla="*/ 3033709 w 6619875"/>
              <a:gd name="connsiteY23" fmla="*/ 1157292 h 2016922"/>
              <a:gd name="connsiteX24" fmla="*/ 3102763 w 6619875"/>
              <a:gd name="connsiteY24" fmla="*/ 1112046 h 2016922"/>
              <a:gd name="connsiteX25" fmla="*/ 3350415 w 6619875"/>
              <a:gd name="connsiteY25" fmla="*/ 990603 h 2016922"/>
              <a:gd name="connsiteX26" fmla="*/ 3538535 w 6619875"/>
              <a:gd name="connsiteY26" fmla="*/ 931072 h 2016922"/>
              <a:gd name="connsiteX27" fmla="*/ 3638546 w 6619875"/>
              <a:gd name="connsiteY27" fmla="*/ 914403 h 2016922"/>
              <a:gd name="connsiteX28" fmla="*/ 3755228 w 6619875"/>
              <a:gd name="connsiteY28" fmla="*/ 900117 h 2016922"/>
              <a:gd name="connsiteX29" fmla="*/ 3848095 w 6619875"/>
              <a:gd name="connsiteY29" fmla="*/ 902498 h 2016922"/>
              <a:gd name="connsiteX30" fmla="*/ 3974301 w 6619875"/>
              <a:gd name="connsiteY30" fmla="*/ 878685 h 2016922"/>
              <a:gd name="connsiteX31" fmla="*/ 4119557 w 6619875"/>
              <a:gd name="connsiteY31" fmla="*/ 940597 h 2016922"/>
              <a:gd name="connsiteX32" fmla="*/ 4243381 w 6619875"/>
              <a:gd name="connsiteY32" fmla="*/ 976314 h 2016922"/>
              <a:gd name="connsiteX33" fmla="*/ 4326726 w 6619875"/>
              <a:gd name="connsiteY33" fmla="*/ 1073945 h 2016922"/>
              <a:gd name="connsiteX34" fmla="*/ 4421976 w 6619875"/>
              <a:gd name="connsiteY34" fmla="*/ 1123953 h 2016922"/>
              <a:gd name="connsiteX35" fmla="*/ 4683913 w 6619875"/>
              <a:gd name="connsiteY35" fmla="*/ 1035847 h 2016922"/>
              <a:gd name="connsiteX36" fmla="*/ 4943468 w 6619875"/>
              <a:gd name="connsiteY36" fmla="*/ 942980 h 2016922"/>
              <a:gd name="connsiteX37" fmla="*/ 5345899 w 6619875"/>
              <a:gd name="connsiteY37" fmla="*/ 845349 h 2016922"/>
              <a:gd name="connsiteX38" fmla="*/ 5648320 w 6619875"/>
              <a:gd name="connsiteY38" fmla="*/ 731049 h 2016922"/>
              <a:gd name="connsiteX39" fmla="*/ 5843581 w 6619875"/>
              <a:gd name="connsiteY39" fmla="*/ 616748 h 2016922"/>
              <a:gd name="connsiteX40" fmla="*/ 5991219 w 6619875"/>
              <a:gd name="connsiteY40" fmla="*/ 500067 h 2016922"/>
              <a:gd name="connsiteX41" fmla="*/ 6124569 w 6619875"/>
              <a:gd name="connsiteY41" fmla="*/ 404817 h 2016922"/>
              <a:gd name="connsiteX42" fmla="*/ 6288875 w 6619875"/>
              <a:gd name="connsiteY42" fmla="*/ 300040 h 2016922"/>
              <a:gd name="connsiteX43" fmla="*/ 6412699 w 6619875"/>
              <a:gd name="connsiteY43" fmla="*/ 164308 h 2016922"/>
              <a:gd name="connsiteX44" fmla="*/ 6519856 w 6619875"/>
              <a:gd name="connsiteY44" fmla="*/ 71440 h 2016922"/>
              <a:gd name="connsiteX45" fmla="*/ 6619875 w 6619875"/>
              <a:gd name="connsiteY45"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305049 w 6619875"/>
              <a:gd name="connsiteY18" fmla="*/ 1440659 h 2016922"/>
              <a:gd name="connsiteX19" fmla="*/ 2531268 w 6619875"/>
              <a:gd name="connsiteY19" fmla="*/ 1438279 h 2016922"/>
              <a:gd name="connsiteX20" fmla="*/ 2790822 w 6619875"/>
              <a:gd name="connsiteY20" fmla="*/ 1252540 h 2016922"/>
              <a:gd name="connsiteX21" fmla="*/ 2876546 w 6619875"/>
              <a:gd name="connsiteY21" fmla="*/ 1190628 h 2016922"/>
              <a:gd name="connsiteX22" fmla="*/ 3033709 w 6619875"/>
              <a:gd name="connsiteY22" fmla="*/ 1157292 h 2016922"/>
              <a:gd name="connsiteX23" fmla="*/ 3102763 w 6619875"/>
              <a:gd name="connsiteY23" fmla="*/ 1112046 h 2016922"/>
              <a:gd name="connsiteX24" fmla="*/ 3350415 w 6619875"/>
              <a:gd name="connsiteY24" fmla="*/ 990603 h 2016922"/>
              <a:gd name="connsiteX25" fmla="*/ 3538535 w 6619875"/>
              <a:gd name="connsiteY25" fmla="*/ 931072 h 2016922"/>
              <a:gd name="connsiteX26" fmla="*/ 3638546 w 6619875"/>
              <a:gd name="connsiteY26" fmla="*/ 914403 h 2016922"/>
              <a:gd name="connsiteX27" fmla="*/ 3755228 w 6619875"/>
              <a:gd name="connsiteY27" fmla="*/ 900117 h 2016922"/>
              <a:gd name="connsiteX28" fmla="*/ 3848095 w 6619875"/>
              <a:gd name="connsiteY28" fmla="*/ 902498 h 2016922"/>
              <a:gd name="connsiteX29" fmla="*/ 3974301 w 6619875"/>
              <a:gd name="connsiteY29" fmla="*/ 878685 h 2016922"/>
              <a:gd name="connsiteX30" fmla="*/ 4119557 w 6619875"/>
              <a:gd name="connsiteY30" fmla="*/ 940597 h 2016922"/>
              <a:gd name="connsiteX31" fmla="*/ 4243381 w 6619875"/>
              <a:gd name="connsiteY31" fmla="*/ 976314 h 2016922"/>
              <a:gd name="connsiteX32" fmla="*/ 4326726 w 6619875"/>
              <a:gd name="connsiteY32" fmla="*/ 1073945 h 2016922"/>
              <a:gd name="connsiteX33" fmla="*/ 4421976 w 6619875"/>
              <a:gd name="connsiteY33" fmla="*/ 1123953 h 2016922"/>
              <a:gd name="connsiteX34" fmla="*/ 4683913 w 6619875"/>
              <a:gd name="connsiteY34" fmla="*/ 1035847 h 2016922"/>
              <a:gd name="connsiteX35" fmla="*/ 4943468 w 6619875"/>
              <a:gd name="connsiteY35" fmla="*/ 942980 h 2016922"/>
              <a:gd name="connsiteX36" fmla="*/ 5345899 w 6619875"/>
              <a:gd name="connsiteY36" fmla="*/ 845349 h 2016922"/>
              <a:gd name="connsiteX37" fmla="*/ 5648320 w 6619875"/>
              <a:gd name="connsiteY37" fmla="*/ 731049 h 2016922"/>
              <a:gd name="connsiteX38" fmla="*/ 5843581 w 6619875"/>
              <a:gd name="connsiteY38" fmla="*/ 616748 h 2016922"/>
              <a:gd name="connsiteX39" fmla="*/ 5991219 w 6619875"/>
              <a:gd name="connsiteY39" fmla="*/ 500067 h 2016922"/>
              <a:gd name="connsiteX40" fmla="*/ 6124569 w 6619875"/>
              <a:gd name="connsiteY40" fmla="*/ 404817 h 2016922"/>
              <a:gd name="connsiteX41" fmla="*/ 6288875 w 6619875"/>
              <a:gd name="connsiteY41" fmla="*/ 300040 h 2016922"/>
              <a:gd name="connsiteX42" fmla="*/ 6412699 w 6619875"/>
              <a:gd name="connsiteY42" fmla="*/ 164308 h 2016922"/>
              <a:gd name="connsiteX43" fmla="*/ 6519856 w 6619875"/>
              <a:gd name="connsiteY43" fmla="*/ 71440 h 2016922"/>
              <a:gd name="connsiteX44" fmla="*/ 6619875 w 6619875"/>
              <a:gd name="connsiteY44"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1888331 w 6619875"/>
              <a:gd name="connsiteY14" fmla="*/ 1633542 h 2016922"/>
              <a:gd name="connsiteX15" fmla="*/ 2044698 w 6619875"/>
              <a:gd name="connsiteY15" fmla="*/ 1542873 h 2016922"/>
              <a:gd name="connsiteX16" fmla="*/ 2131219 w 6619875"/>
              <a:gd name="connsiteY16" fmla="*/ 1504953 h 2016922"/>
              <a:gd name="connsiteX17" fmla="*/ 2219322 w 6619875"/>
              <a:gd name="connsiteY17" fmla="*/ 1466854 h 2016922"/>
              <a:gd name="connsiteX18" fmla="*/ 2531268 w 6619875"/>
              <a:gd name="connsiteY18" fmla="*/ 1438279 h 2016922"/>
              <a:gd name="connsiteX19" fmla="*/ 2790822 w 6619875"/>
              <a:gd name="connsiteY19" fmla="*/ 1252540 h 2016922"/>
              <a:gd name="connsiteX20" fmla="*/ 2876546 w 6619875"/>
              <a:gd name="connsiteY20" fmla="*/ 1190628 h 2016922"/>
              <a:gd name="connsiteX21" fmla="*/ 3033709 w 6619875"/>
              <a:gd name="connsiteY21" fmla="*/ 1157292 h 2016922"/>
              <a:gd name="connsiteX22" fmla="*/ 3102763 w 6619875"/>
              <a:gd name="connsiteY22" fmla="*/ 1112046 h 2016922"/>
              <a:gd name="connsiteX23" fmla="*/ 3350415 w 6619875"/>
              <a:gd name="connsiteY23" fmla="*/ 990603 h 2016922"/>
              <a:gd name="connsiteX24" fmla="*/ 3538535 w 6619875"/>
              <a:gd name="connsiteY24" fmla="*/ 931072 h 2016922"/>
              <a:gd name="connsiteX25" fmla="*/ 3638546 w 6619875"/>
              <a:gd name="connsiteY25" fmla="*/ 914403 h 2016922"/>
              <a:gd name="connsiteX26" fmla="*/ 3755228 w 6619875"/>
              <a:gd name="connsiteY26" fmla="*/ 900117 h 2016922"/>
              <a:gd name="connsiteX27" fmla="*/ 3848095 w 6619875"/>
              <a:gd name="connsiteY27" fmla="*/ 902498 h 2016922"/>
              <a:gd name="connsiteX28" fmla="*/ 3974301 w 6619875"/>
              <a:gd name="connsiteY28" fmla="*/ 878685 h 2016922"/>
              <a:gd name="connsiteX29" fmla="*/ 4119557 w 6619875"/>
              <a:gd name="connsiteY29" fmla="*/ 940597 h 2016922"/>
              <a:gd name="connsiteX30" fmla="*/ 4243381 w 6619875"/>
              <a:gd name="connsiteY30" fmla="*/ 976314 h 2016922"/>
              <a:gd name="connsiteX31" fmla="*/ 4326726 w 6619875"/>
              <a:gd name="connsiteY31" fmla="*/ 1073945 h 2016922"/>
              <a:gd name="connsiteX32" fmla="*/ 4421976 w 6619875"/>
              <a:gd name="connsiteY32" fmla="*/ 1123953 h 2016922"/>
              <a:gd name="connsiteX33" fmla="*/ 4683913 w 6619875"/>
              <a:gd name="connsiteY33" fmla="*/ 1035847 h 2016922"/>
              <a:gd name="connsiteX34" fmla="*/ 4943468 w 6619875"/>
              <a:gd name="connsiteY34" fmla="*/ 942980 h 2016922"/>
              <a:gd name="connsiteX35" fmla="*/ 5345899 w 6619875"/>
              <a:gd name="connsiteY35" fmla="*/ 845349 h 2016922"/>
              <a:gd name="connsiteX36" fmla="*/ 5648320 w 6619875"/>
              <a:gd name="connsiteY36" fmla="*/ 731049 h 2016922"/>
              <a:gd name="connsiteX37" fmla="*/ 5843581 w 6619875"/>
              <a:gd name="connsiteY37" fmla="*/ 616748 h 2016922"/>
              <a:gd name="connsiteX38" fmla="*/ 5991219 w 6619875"/>
              <a:gd name="connsiteY38" fmla="*/ 500067 h 2016922"/>
              <a:gd name="connsiteX39" fmla="*/ 6124569 w 6619875"/>
              <a:gd name="connsiteY39" fmla="*/ 404817 h 2016922"/>
              <a:gd name="connsiteX40" fmla="*/ 6288875 w 6619875"/>
              <a:gd name="connsiteY40" fmla="*/ 300040 h 2016922"/>
              <a:gd name="connsiteX41" fmla="*/ 6412699 w 6619875"/>
              <a:gd name="connsiteY41" fmla="*/ 164308 h 2016922"/>
              <a:gd name="connsiteX42" fmla="*/ 6519856 w 6619875"/>
              <a:gd name="connsiteY42" fmla="*/ 71440 h 2016922"/>
              <a:gd name="connsiteX43" fmla="*/ 6619875 w 6619875"/>
              <a:gd name="connsiteY43"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1888331 w 6619875"/>
              <a:gd name="connsiteY14" fmla="*/ 1633542 h 2016922"/>
              <a:gd name="connsiteX15" fmla="*/ 2131219 w 6619875"/>
              <a:gd name="connsiteY15" fmla="*/ 1504953 h 2016922"/>
              <a:gd name="connsiteX16" fmla="*/ 2219322 w 6619875"/>
              <a:gd name="connsiteY16" fmla="*/ 1466854 h 2016922"/>
              <a:gd name="connsiteX17" fmla="*/ 2531268 w 6619875"/>
              <a:gd name="connsiteY17" fmla="*/ 1438279 h 2016922"/>
              <a:gd name="connsiteX18" fmla="*/ 2790822 w 6619875"/>
              <a:gd name="connsiteY18" fmla="*/ 1252540 h 2016922"/>
              <a:gd name="connsiteX19" fmla="*/ 2876546 w 6619875"/>
              <a:gd name="connsiteY19" fmla="*/ 1190628 h 2016922"/>
              <a:gd name="connsiteX20" fmla="*/ 3033709 w 6619875"/>
              <a:gd name="connsiteY20" fmla="*/ 1157292 h 2016922"/>
              <a:gd name="connsiteX21" fmla="*/ 3102763 w 6619875"/>
              <a:gd name="connsiteY21" fmla="*/ 1112046 h 2016922"/>
              <a:gd name="connsiteX22" fmla="*/ 3350415 w 6619875"/>
              <a:gd name="connsiteY22" fmla="*/ 990603 h 2016922"/>
              <a:gd name="connsiteX23" fmla="*/ 3538535 w 6619875"/>
              <a:gd name="connsiteY23" fmla="*/ 931072 h 2016922"/>
              <a:gd name="connsiteX24" fmla="*/ 3638546 w 6619875"/>
              <a:gd name="connsiteY24" fmla="*/ 914403 h 2016922"/>
              <a:gd name="connsiteX25" fmla="*/ 3755228 w 6619875"/>
              <a:gd name="connsiteY25" fmla="*/ 900117 h 2016922"/>
              <a:gd name="connsiteX26" fmla="*/ 3848095 w 6619875"/>
              <a:gd name="connsiteY26" fmla="*/ 902498 h 2016922"/>
              <a:gd name="connsiteX27" fmla="*/ 3974301 w 6619875"/>
              <a:gd name="connsiteY27" fmla="*/ 878685 h 2016922"/>
              <a:gd name="connsiteX28" fmla="*/ 4119557 w 6619875"/>
              <a:gd name="connsiteY28" fmla="*/ 940597 h 2016922"/>
              <a:gd name="connsiteX29" fmla="*/ 4243381 w 6619875"/>
              <a:gd name="connsiteY29" fmla="*/ 976314 h 2016922"/>
              <a:gd name="connsiteX30" fmla="*/ 4326726 w 6619875"/>
              <a:gd name="connsiteY30" fmla="*/ 1073945 h 2016922"/>
              <a:gd name="connsiteX31" fmla="*/ 4421976 w 6619875"/>
              <a:gd name="connsiteY31" fmla="*/ 1123953 h 2016922"/>
              <a:gd name="connsiteX32" fmla="*/ 4683913 w 6619875"/>
              <a:gd name="connsiteY32" fmla="*/ 1035847 h 2016922"/>
              <a:gd name="connsiteX33" fmla="*/ 4943468 w 6619875"/>
              <a:gd name="connsiteY33" fmla="*/ 942980 h 2016922"/>
              <a:gd name="connsiteX34" fmla="*/ 5345899 w 6619875"/>
              <a:gd name="connsiteY34" fmla="*/ 845349 h 2016922"/>
              <a:gd name="connsiteX35" fmla="*/ 5648320 w 6619875"/>
              <a:gd name="connsiteY35" fmla="*/ 731049 h 2016922"/>
              <a:gd name="connsiteX36" fmla="*/ 5843581 w 6619875"/>
              <a:gd name="connsiteY36" fmla="*/ 616748 h 2016922"/>
              <a:gd name="connsiteX37" fmla="*/ 5991219 w 6619875"/>
              <a:gd name="connsiteY37" fmla="*/ 500067 h 2016922"/>
              <a:gd name="connsiteX38" fmla="*/ 6124569 w 6619875"/>
              <a:gd name="connsiteY38" fmla="*/ 404817 h 2016922"/>
              <a:gd name="connsiteX39" fmla="*/ 6288875 w 6619875"/>
              <a:gd name="connsiteY39" fmla="*/ 300040 h 2016922"/>
              <a:gd name="connsiteX40" fmla="*/ 6412699 w 6619875"/>
              <a:gd name="connsiteY40" fmla="*/ 164308 h 2016922"/>
              <a:gd name="connsiteX41" fmla="*/ 6519856 w 6619875"/>
              <a:gd name="connsiteY41" fmla="*/ 71440 h 2016922"/>
              <a:gd name="connsiteX42" fmla="*/ 6619875 w 6619875"/>
              <a:gd name="connsiteY42"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131219 w 6619875"/>
              <a:gd name="connsiteY15" fmla="*/ 1504953 h 2016922"/>
              <a:gd name="connsiteX16" fmla="*/ 2219322 w 6619875"/>
              <a:gd name="connsiteY16" fmla="*/ 1466854 h 2016922"/>
              <a:gd name="connsiteX17" fmla="*/ 2531268 w 6619875"/>
              <a:gd name="connsiteY17" fmla="*/ 1438279 h 2016922"/>
              <a:gd name="connsiteX18" fmla="*/ 2790822 w 6619875"/>
              <a:gd name="connsiteY18" fmla="*/ 1252540 h 2016922"/>
              <a:gd name="connsiteX19" fmla="*/ 2876546 w 6619875"/>
              <a:gd name="connsiteY19" fmla="*/ 1190628 h 2016922"/>
              <a:gd name="connsiteX20" fmla="*/ 3033709 w 6619875"/>
              <a:gd name="connsiteY20" fmla="*/ 1157292 h 2016922"/>
              <a:gd name="connsiteX21" fmla="*/ 3102763 w 6619875"/>
              <a:gd name="connsiteY21" fmla="*/ 1112046 h 2016922"/>
              <a:gd name="connsiteX22" fmla="*/ 3350415 w 6619875"/>
              <a:gd name="connsiteY22" fmla="*/ 990603 h 2016922"/>
              <a:gd name="connsiteX23" fmla="*/ 3538535 w 6619875"/>
              <a:gd name="connsiteY23" fmla="*/ 931072 h 2016922"/>
              <a:gd name="connsiteX24" fmla="*/ 3638546 w 6619875"/>
              <a:gd name="connsiteY24" fmla="*/ 914403 h 2016922"/>
              <a:gd name="connsiteX25" fmla="*/ 3755228 w 6619875"/>
              <a:gd name="connsiteY25" fmla="*/ 900117 h 2016922"/>
              <a:gd name="connsiteX26" fmla="*/ 3848095 w 6619875"/>
              <a:gd name="connsiteY26" fmla="*/ 902498 h 2016922"/>
              <a:gd name="connsiteX27" fmla="*/ 3974301 w 6619875"/>
              <a:gd name="connsiteY27" fmla="*/ 878685 h 2016922"/>
              <a:gd name="connsiteX28" fmla="*/ 4119557 w 6619875"/>
              <a:gd name="connsiteY28" fmla="*/ 940597 h 2016922"/>
              <a:gd name="connsiteX29" fmla="*/ 4243381 w 6619875"/>
              <a:gd name="connsiteY29" fmla="*/ 976314 h 2016922"/>
              <a:gd name="connsiteX30" fmla="*/ 4326726 w 6619875"/>
              <a:gd name="connsiteY30" fmla="*/ 1073945 h 2016922"/>
              <a:gd name="connsiteX31" fmla="*/ 4421976 w 6619875"/>
              <a:gd name="connsiteY31" fmla="*/ 1123953 h 2016922"/>
              <a:gd name="connsiteX32" fmla="*/ 4683913 w 6619875"/>
              <a:gd name="connsiteY32" fmla="*/ 1035847 h 2016922"/>
              <a:gd name="connsiteX33" fmla="*/ 4943468 w 6619875"/>
              <a:gd name="connsiteY33" fmla="*/ 942980 h 2016922"/>
              <a:gd name="connsiteX34" fmla="*/ 5345899 w 6619875"/>
              <a:gd name="connsiteY34" fmla="*/ 845349 h 2016922"/>
              <a:gd name="connsiteX35" fmla="*/ 5648320 w 6619875"/>
              <a:gd name="connsiteY35" fmla="*/ 731049 h 2016922"/>
              <a:gd name="connsiteX36" fmla="*/ 5843581 w 6619875"/>
              <a:gd name="connsiteY36" fmla="*/ 616748 h 2016922"/>
              <a:gd name="connsiteX37" fmla="*/ 5991219 w 6619875"/>
              <a:gd name="connsiteY37" fmla="*/ 500067 h 2016922"/>
              <a:gd name="connsiteX38" fmla="*/ 6124569 w 6619875"/>
              <a:gd name="connsiteY38" fmla="*/ 404817 h 2016922"/>
              <a:gd name="connsiteX39" fmla="*/ 6288875 w 6619875"/>
              <a:gd name="connsiteY39" fmla="*/ 300040 h 2016922"/>
              <a:gd name="connsiteX40" fmla="*/ 6412699 w 6619875"/>
              <a:gd name="connsiteY40" fmla="*/ 164308 h 2016922"/>
              <a:gd name="connsiteX41" fmla="*/ 6519856 w 6619875"/>
              <a:gd name="connsiteY41" fmla="*/ 71440 h 2016922"/>
              <a:gd name="connsiteX42" fmla="*/ 6619875 w 6619875"/>
              <a:gd name="connsiteY42"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131219 w 6619875"/>
              <a:gd name="connsiteY15" fmla="*/ 1504953 h 2016922"/>
              <a:gd name="connsiteX16" fmla="*/ 2531268 w 6619875"/>
              <a:gd name="connsiteY16" fmla="*/ 1438279 h 2016922"/>
              <a:gd name="connsiteX17" fmla="*/ 2790822 w 6619875"/>
              <a:gd name="connsiteY17" fmla="*/ 1252540 h 2016922"/>
              <a:gd name="connsiteX18" fmla="*/ 2876546 w 6619875"/>
              <a:gd name="connsiteY18" fmla="*/ 1190628 h 2016922"/>
              <a:gd name="connsiteX19" fmla="*/ 3033709 w 6619875"/>
              <a:gd name="connsiteY19" fmla="*/ 1157292 h 2016922"/>
              <a:gd name="connsiteX20" fmla="*/ 3102763 w 6619875"/>
              <a:gd name="connsiteY20" fmla="*/ 1112046 h 2016922"/>
              <a:gd name="connsiteX21" fmla="*/ 3350415 w 6619875"/>
              <a:gd name="connsiteY21" fmla="*/ 990603 h 2016922"/>
              <a:gd name="connsiteX22" fmla="*/ 3538535 w 6619875"/>
              <a:gd name="connsiteY22" fmla="*/ 931072 h 2016922"/>
              <a:gd name="connsiteX23" fmla="*/ 3638546 w 6619875"/>
              <a:gd name="connsiteY23" fmla="*/ 914403 h 2016922"/>
              <a:gd name="connsiteX24" fmla="*/ 3755228 w 6619875"/>
              <a:gd name="connsiteY24" fmla="*/ 900117 h 2016922"/>
              <a:gd name="connsiteX25" fmla="*/ 3848095 w 6619875"/>
              <a:gd name="connsiteY25" fmla="*/ 902498 h 2016922"/>
              <a:gd name="connsiteX26" fmla="*/ 3974301 w 6619875"/>
              <a:gd name="connsiteY26" fmla="*/ 878685 h 2016922"/>
              <a:gd name="connsiteX27" fmla="*/ 4119557 w 6619875"/>
              <a:gd name="connsiteY27" fmla="*/ 940597 h 2016922"/>
              <a:gd name="connsiteX28" fmla="*/ 4243381 w 6619875"/>
              <a:gd name="connsiteY28" fmla="*/ 976314 h 2016922"/>
              <a:gd name="connsiteX29" fmla="*/ 4326726 w 6619875"/>
              <a:gd name="connsiteY29" fmla="*/ 1073945 h 2016922"/>
              <a:gd name="connsiteX30" fmla="*/ 4421976 w 6619875"/>
              <a:gd name="connsiteY30" fmla="*/ 1123953 h 2016922"/>
              <a:gd name="connsiteX31" fmla="*/ 4683913 w 6619875"/>
              <a:gd name="connsiteY31" fmla="*/ 1035847 h 2016922"/>
              <a:gd name="connsiteX32" fmla="*/ 4943468 w 6619875"/>
              <a:gd name="connsiteY32" fmla="*/ 942980 h 2016922"/>
              <a:gd name="connsiteX33" fmla="*/ 5345899 w 6619875"/>
              <a:gd name="connsiteY33" fmla="*/ 845349 h 2016922"/>
              <a:gd name="connsiteX34" fmla="*/ 5648320 w 6619875"/>
              <a:gd name="connsiteY34" fmla="*/ 731049 h 2016922"/>
              <a:gd name="connsiteX35" fmla="*/ 5843581 w 6619875"/>
              <a:gd name="connsiteY35" fmla="*/ 616748 h 2016922"/>
              <a:gd name="connsiteX36" fmla="*/ 5991219 w 6619875"/>
              <a:gd name="connsiteY36" fmla="*/ 500067 h 2016922"/>
              <a:gd name="connsiteX37" fmla="*/ 6124569 w 6619875"/>
              <a:gd name="connsiteY37" fmla="*/ 404817 h 2016922"/>
              <a:gd name="connsiteX38" fmla="*/ 6288875 w 6619875"/>
              <a:gd name="connsiteY38" fmla="*/ 300040 h 2016922"/>
              <a:gd name="connsiteX39" fmla="*/ 6412699 w 6619875"/>
              <a:gd name="connsiteY39" fmla="*/ 164308 h 2016922"/>
              <a:gd name="connsiteX40" fmla="*/ 6519856 w 6619875"/>
              <a:gd name="connsiteY40" fmla="*/ 71440 h 2016922"/>
              <a:gd name="connsiteX41" fmla="*/ 6619875 w 6619875"/>
              <a:gd name="connsiteY41"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31268 w 6619875"/>
              <a:gd name="connsiteY16" fmla="*/ 1438279 h 2016922"/>
              <a:gd name="connsiteX17" fmla="*/ 2790822 w 6619875"/>
              <a:gd name="connsiteY17" fmla="*/ 1252540 h 2016922"/>
              <a:gd name="connsiteX18" fmla="*/ 2876546 w 6619875"/>
              <a:gd name="connsiteY18" fmla="*/ 1190628 h 2016922"/>
              <a:gd name="connsiteX19" fmla="*/ 3033709 w 6619875"/>
              <a:gd name="connsiteY19" fmla="*/ 1157292 h 2016922"/>
              <a:gd name="connsiteX20" fmla="*/ 3102763 w 6619875"/>
              <a:gd name="connsiteY20" fmla="*/ 1112046 h 2016922"/>
              <a:gd name="connsiteX21" fmla="*/ 3350415 w 6619875"/>
              <a:gd name="connsiteY21" fmla="*/ 990603 h 2016922"/>
              <a:gd name="connsiteX22" fmla="*/ 3538535 w 6619875"/>
              <a:gd name="connsiteY22" fmla="*/ 931072 h 2016922"/>
              <a:gd name="connsiteX23" fmla="*/ 3638546 w 6619875"/>
              <a:gd name="connsiteY23" fmla="*/ 914403 h 2016922"/>
              <a:gd name="connsiteX24" fmla="*/ 3755228 w 6619875"/>
              <a:gd name="connsiteY24" fmla="*/ 900117 h 2016922"/>
              <a:gd name="connsiteX25" fmla="*/ 3848095 w 6619875"/>
              <a:gd name="connsiteY25" fmla="*/ 902498 h 2016922"/>
              <a:gd name="connsiteX26" fmla="*/ 3974301 w 6619875"/>
              <a:gd name="connsiteY26" fmla="*/ 878685 h 2016922"/>
              <a:gd name="connsiteX27" fmla="*/ 4119557 w 6619875"/>
              <a:gd name="connsiteY27" fmla="*/ 940597 h 2016922"/>
              <a:gd name="connsiteX28" fmla="*/ 4243381 w 6619875"/>
              <a:gd name="connsiteY28" fmla="*/ 976314 h 2016922"/>
              <a:gd name="connsiteX29" fmla="*/ 4326726 w 6619875"/>
              <a:gd name="connsiteY29" fmla="*/ 1073945 h 2016922"/>
              <a:gd name="connsiteX30" fmla="*/ 4421976 w 6619875"/>
              <a:gd name="connsiteY30" fmla="*/ 1123953 h 2016922"/>
              <a:gd name="connsiteX31" fmla="*/ 4683913 w 6619875"/>
              <a:gd name="connsiteY31" fmla="*/ 1035847 h 2016922"/>
              <a:gd name="connsiteX32" fmla="*/ 4943468 w 6619875"/>
              <a:gd name="connsiteY32" fmla="*/ 942980 h 2016922"/>
              <a:gd name="connsiteX33" fmla="*/ 5345899 w 6619875"/>
              <a:gd name="connsiteY33" fmla="*/ 845349 h 2016922"/>
              <a:gd name="connsiteX34" fmla="*/ 5648320 w 6619875"/>
              <a:gd name="connsiteY34" fmla="*/ 731049 h 2016922"/>
              <a:gd name="connsiteX35" fmla="*/ 5843581 w 6619875"/>
              <a:gd name="connsiteY35" fmla="*/ 616748 h 2016922"/>
              <a:gd name="connsiteX36" fmla="*/ 5991219 w 6619875"/>
              <a:gd name="connsiteY36" fmla="*/ 500067 h 2016922"/>
              <a:gd name="connsiteX37" fmla="*/ 6124569 w 6619875"/>
              <a:gd name="connsiteY37" fmla="*/ 404817 h 2016922"/>
              <a:gd name="connsiteX38" fmla="*/ 6288875 w 6619875"/>
              <a:gd name="connsiteY38" fmla="*/ 300040 h 2016922"/>
              <a:gd name="connsiteX39" fmla="*/ 6412699 w 6619875"/>
              <a:gd name="connsiteY39" fmla="*/ 164308 h 2016922"/>
              <a:gd name="connsiteX40" fmla="*/ 6519856 w 6619875"/>
              <a:gd name="connsiteY40" fmla="*/ 71440 h 2016922"/>
              <a:gd name="connsiteX41" fmla="*/ 6619875 w 6619875"/>
              <a:gd name="connsiteY41"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151676 h 2016922"/>
              <a:gd name="connsiteX17" fmla="*/ 2790822 w 6619875"/>
              <a:gd name="connsiteY17" fmla="*/ 1252540 h 2016922"/>
              <a:gd name="connsiteX18" fmla="*/ 2876546 w 6619875"/>
              <a:gd name="connsiteY18" fmla="*/ 1190628 h 2016922"/>
              <a:gd name="connsiteX19" fmla="*/ 3033709 w 6619875"/>
              <a:gd name="connsiteY19" fmla="*/ 1157292 h 2016922"/>
              <a:gd name="connsiteX20" fmla="*/ 3102763 w 6619875"/>
              <a:gd name="connsiteY20" fmla="*/ 1112046 h 2016922"/>
              <a:gd name="connsiteX21" fmla="*/ 3350415 w 6619875"/>
              <a:gd name="connsiteY21" fmla="*/ 990603 h 2016922"/>
              <a:gd name="connsiteX22" fmla="*/ 3538535 w 6619875"/>
              <a:gd name="connsiteY22" fmla="*/ 931072 h 2016922"/>
              <a:gd name="connsiteX23" fmla="*/ 3638546 w 6619875"/>
              <a:gd name="connsiteY23" fmla="*/ 914403 h 2016922"/>
              <a:gd name="connsiteX24" fmla="*/ 3755228 w 6619875"/>
              <a:gd name="connsiteY24" fmla="*/ 900117 h 2016922"/>
              <a:gd name="connsiteX25" fmla="*/ 3848095 w 6619875"/>
              <a:gd name="connsiteY25" fmla="*/ 902498 h 2016922"/>
              <a:gd name="connsiteX26" fmla="*/ 3974301 w 6619875"/>
              <a:gd name="connsiteY26" fmla="*/ 878685 h 2016922"/>
              <a:gd name="connsiteX27" fmla="*/ 4119557 w 6619875"/>
              <a:gd name="connsiteY27" fmla="*/ 940597 h 2016922"/>
              <a:gd name="connsiteX28" fmla="*/ 4243381 w 6619875"/>
              <a:gd name="connsiteY28" fmla="*/ 976314 h 2016922"/>
              <a:gd name="connsiteX29" fmla="*/ 4326726 w 6619875"/>
              <a:gd name="connsiteY29" fmla="*/ 1073945 h 2016922"/>
              <a:gd name="connsiteX30" fmla="*/ 4421976 w 6619875"/>
              <a:gd name="connsiteY30" fmla="*/ 1123953 h 2016922"/>
              <a:gd name="connsiteX31" fmla="*/ 4683913 w 6619875"/>
              <a:gd name="connsiteY31" fmla="*/ 1035847 h 2016922"/>
              <a:gd name="connsiteX32" fmla="*/ 4943468 w 6619875"/>
              <a:gd name="connsiteY32" fmla="*/ 942980 h 2016922"/>
              <a:gd name="connsiteX33" fmla="*/ 5345899 w 6619875"/>
              <a:gd name="connsiteY33" fmla="*/ 845349 h 2016922"/>
              <a:gd name="connsiteX34" fmla="*/ 5648320 w 6619875"/>
              <a:gd name="connsiteY34" fmla="*/ 731049 h 2016922"/>
              <a:gd name="connsiteX35" fmla="*/ 5843581 w 6619875"/>
              <a:gd name="connsiteY35" fmla="*/ 616748 h 2016922"/>
              <a:gd name="connsiteX36" fmla="*/ 5991219 w 6619875"/>
              <a:gd name="connsiteY36" fmla="*/ 500067 h 2016922"/>
              <a:gd name="connsiteX37" fmla="*/ 6124569 w 6619875"/>
              <a:gd name="connsiteY37" fmla="*/ 404817 h 2016922"/>
              <a:gd name="connsiteX38" fmla="*/ 6288875 w 6619875"/>
              <a:gd name="connsiteY38" fmla="*/ 300040 h 2016922"/>
              <a:gd name="connsiteX39" fmla="*/ 6412699 w 6619875"/>
              <a:gd name="connsiteY39" fmla="*/ 164308 h 2016922"/>
              <a:gd name="connsiteX40" fmla="*/ 6519856 w 6619875"/>
              <a:gd name="connsiteY40" fmla="*/ 71440 h 2016922"/>
              <a:gd name="connsiteX41" fmla="*/ 6619875 w 6619875"/>
              <a:gd name="connsiteY41"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151676 h 2016922"/>
              <a:gd name="connsiteX17" fmla="*/ 2808312 w 6619875"/>
              <a:gd name="connsiteY17" fmla="*/ 863757 h 2016922"/>
              <a:gd name="connsiteX18" fmla="*/ 2876546 w 6619875"/>
              <a:gd name="connsiteY18" fmla="*/ 1190628 h 2016922"/>
              <a:gd name="connsiteX19" fmla="*/ 3033709 w 6619875"/>
              <a:gd name="connsiteY19" fmla="*/ 1157292 h 2016922"/>
              <a:gd name="connsiteX20" fmla="*/ 3102763 w 6619875"/>
              <a:gd name="connsiteY20" fmla="*/ 1112046 h 2016922"/>
              <a:gd name="connsiteX21" fmla="*/ 3350415 w 6619875"/>
              <a:gd name="connsiteY21" fmla="*/ 990603 h 2016922"/>
              <a:gd name="connsiteX22" fmla="*/ 3538535 w 6619875"/>
              <a:gd name="connsiteY22" fmla="*/ 931072 h 2016922"/>
              <a:gd name="connsiteX23" fmla="*/ 3638546 w 6619875"/>
              <a:gd name="connsiteY23" fmla="*/ 914403 h 2016922"/>
              <a:gd name="connsiteX24" fmla="*/ 3755228 w 6619875"/>
              <a:gd name="connsiteY24" fmla="*/ 900117 h 2016922"/>
              <a:gd name="connsiteX25" fmla="*/ 3848095 w 6619875"/>
              <a:gd name="connsiteY25" fmla="*/ 902498 h 2016922"/>
              <a:gd name="connsiteX26" fmla="*/ 3974301 w 6619875"/>
              <a:gd name="connsiteY26" fmla="*/ 878685 h 2016922"/>
              <a:gd name="connsiteX27" fmla="*/ 4119557 w 6619875"/>
              <a:gd name="connsiteY27" fmla="*/ 940597 h 2016922"/>
              <a:gd name="connsiteX28" fmla="*/ 4243381 w 6619875"/>
              <a:gd name="connsiteY28" fmla="*/ 976314 h 2016922"/>
              <a:gd name="connsiteX29" fmla="*/ 4326726 w 6619875"/>
              <a:gd name="connsiteY29" fmla="*/ 1073945 h 2016922"/>
              <a:gd name="connsiteX30" fmla="*/ 4421976 w 6619875"/>
              <a:gd name="connsiteY30" fmla="*/ 1123953 h 2016922"/>
              <a:gd name="connsiteX31" fmla="*/ 4683913 w 6619875"/>
              <a:gd name="connsiteY31" fmla="*/ 1035847 h 2016922"/>
              <a:gd name="connsiteX32" fmla="*/ 4943468 w 6619875"/>
              <a:gd name="connsiteY32" fmla="*/ 942980 h 2016922"/>
              <a:gd name="connsiteX33" fmla="*/ 5345899 w 6619875"/>
              <a:gd name="connsiteY33" fmla="*/ 845349 h 2016922"/>
              <a:gd name="connsiteX34" fmla="*/ 5648320 w 6619875"/>
              <a:gd name="connsiteY34" fmla="*/ 731049 h 2016922"/>
              <a:gd name="connsiteX35" fmla="*/ 5843581 w 6619875"/>
              <a:gd name="connsiteY35" fmla="*/ 616748 h 2016922"/>
              <a:gd name="connsiteX36" fmla="*/ 5991219 w 6619875"/>
              <a:gd name="connsiteY36" fmla="*/ 500067 h 2016922"/>
              <a:gd name="connsiteX37" fmla="*/ 6124569 w 6619875"/>
              <a:gd name="connsiteY37" fmla="*/ 404817 h 2016922"/>
              <a:gd name="connsiteX38" fmla="*/ 6288875 w 6619875"/>
              <a:gd name="connsiteY38" fmla="*/ 300040 h 2016922"/>
              <a:gd name="connsiteX39" fmla="*/ 6412699 w 6619875"/>
              <a:gd name="connsiteY39" fmla="*/ 164308 h 2016922"/>
              <a:gd name="connsiteX40" fmla="*/ 6519856 w 6619875"/>
              <a:gd name="connsiteY40" fmla="*/ 71440 h 2016922"/>
              <a:gd name="connsiteX41" fmla="*/ 6619875 w 6619875"/>
              <a:gd name="connsiteY41"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2876546 w 6619875"/>
              <a:gd name="connsiteY18" fmla="*/ 1190628 h 2016922"/>
              <a:gd name="connsiteX19" fmla="*/ 3033709 w 6619875"/>
              <a:gd name="connsiteY19" fmla="*/ 1157292 h 2016922"/>
              <a:gd name="connsiteX20" fmla="*/ 3102763 w 6619875"/>
              <a:gd name="connsiteY20" fmla="*/ 1112046 h 2016922"/>
              <a:gd name="connsiteX21" fmla="*/ 3350415 w 6619875"/>
              <a:gd name="connsiteY21" fmla="*/ 990603 h 2016922"/>
              <a:gd name="connsiteX22" fmla="*/ 3538535 w 6619875"/>
              <a:gd name="connsiteY22" fmla="*/ 931072 h 2016922"/>
              <a:gd name="connsiteX23" fmla="*/ 3638546 w 6619875"/>
              <a:gd name="connsiteY23" fmla="*/ 914403 h 2016922"/>
              <a:gd name="connsiteX24" fmla="*/ 3755228 w 6619875"/>
              <a:gd name="connsiteY24" fmla="*/ 900117 h 2016922"/>
              <a:gd name="connsiteX25" fmla="*/ 3848095 w 6619875"/>
              <a:gd name="connsiteY25" fmla="*/ 902498 h 2016922"/>
              <a:gd name="connsiteX26" fmla="*/ 3974301 w 6619875"/>
              <a:gd name="connsiteY26" fmla="*/ 878685 h 2016922"/>
              <a:gd name="connsiteX27" fmla="*/ 4119557 w 6619875"/>
              <a:gd name="connsiteY27" fmla="*/ 940597 h 2016922"/>
              <a:gd name="connsiteX28" fmla="*/ 4243381 w 6619875"/>
              <a:gd name="connsiteY28" fmla="*/ 976314 h 2016922"/>
              <a:gd name="connsiteX29" fmla="*/ 4326726 w 6619875"/>
              <a:gd name="connsiteY29" fmla="*/ 1073945 h 2016922"/>
              <a:gd name="connsiteX30" fmla="*/ 4421976 w 6619875"/>
              <a:gd name="connsiteY30" fmla="*/ 1123953 h 2016922"/>
              <a:gd name="connsiteX31" fmla="*/ 4683913 w 6619875"/>
              <a:gd name="connsiteY31" fmla="*/ 1035847 h 2016922"/>
              <a:gd name="connsiteX32" fmla="*/ 4943468 w 6619875"/>
              <a:gd name="connsiteY32" fmla="*/ 942980 h 2016922"/>
              <a:gd name="connsiteX33" fmla="*/ 5345899 w 6619875"/>
              <a:gd name="connsiteY33" fmla="*/ 845349 h 2016922"/>
              <a:gd name="connsiteX34" fmla="*/ 5648320 w 6619875"/>
              <a:gd name="connsiteY34" fmla="*/ 731049 h 2016922"/>
              <a:gd name="connsiteX35" fmla="*/ 5843581 w 6619875"/>
              <a:gd name="connsiteY35" fmla="*/ 616748 h 2016922"/>
              <a:gd name="connsiteX36" fmla="*/ 5991219 w 6619875"/>
              <a:gd name="connsiteY36" fmla="*/ 500067 h 2016922"/>
              <a:gd name="connsiteX37" fmla="*/ 6124569 w 6619875"/>
              <a:gd name="connsiteY37" fmla="*/ 404817 h 2016922"/>
              <a:gd name="connsiteX38" fmla="*/ 6288875 w 6619875"/>
              <a:gd name="connsiteY38" fmla="*/ 300040 h 2016922"/>
              <a:gd name="connsiteX39" fmla="*/ 6412699 w 6619875"/>
              <a:gd name="connsiteY39" fmla="*/ 164308 h 2016922"/>
              <a:gd name="connsiteX40" fmla="*/ 6519856 w 6619875"/>
              <a:gd name="connsiteY40" fmla="*/ 71440 h 2016922"/>
              <a:gd name="connsiteX41" fmla="*/ 6619875 w 6619875"/>
              <a:gd name="connsiteY41"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863757 h 2016922"/>
              <a:gd name="connsiteX19" fmla="*/ 3033709 w 6619875"/>
              <a:gd name="connsiteY19" fmla="*/ 1157292 h 2016922"/>
              <a:gd name="connsiteX20" fmla="*/ 3102763 w 6619875"/>
              <a:gd name="connsiteY20" fmla="*/ 1112046 h 2016922"/>
              <a:gd name="connsiteX21" fmla="*/ 3350415 w 6619875"/>
              <a:gd name="connsiteY21" fmla="*/ 990603 h 2016922"/>
              <a:gd name="connsiteX22" fmla="*/ 3538535 w 6619875"/>
              <a:gd name="connsiteY22" fmla="*/ 931072 h 2016922"/>
              <a:gd name="connsiteX23" fmla="*/ 3638546 w 6619875"/>
              <a:gd name="connsiteY23" fmla="*/ 914403 h 2016922"/>
              <a:gd name="connsiteX24" fmla="*/ 3755228 w 6619875"/>
              <a:gd name="connsiteY24" fmla="*/ 900117 h 2016922"/>
              <a:gd name="connsiteX25" fmla="*/ 3848095 w 6619875"/>
              <a:gd name="connsiteY25" fmla="*/ 902498 h 2016922"/>
              <a:gd name="connsiteX26" fmla="*/ 3974301 w 6619875"/>
              <a:gd name="connsiteY26" fmla="*/ 878685 h 2016922"/>
              <a:gd name="connsiteX27" fmla="*/ 4119557 w 6619875"/>
              <a:gd name="connsiteY27" fmla="*/ 940597 h 2016922"/>
              <a:gd name="connsiteX28" fmla="*/ 4243381 w 6619875"/>
              <a:gd name="connsiteY28" fmla="*/ 976314 h 2016922"/>
              <a:gd name="connsiteX29" fmla="*/ 4326726 w 6619875"/>
              <a:gd name="connsiteY29" fmla="*/ 1073945 h 2016922"/>
              <a:gd name="connsiteX30" fmla="*/ 4421976 w 6619875"/>
              <a:gd name="connsiteY30" fmla="*/ 1123953 h 2016922"/>
              <a:gd name="connsiteX31" fmla="*/ 4683913 w 6619875"/>
              <a:gd name="connsiteY31" fmla="*/ 1035847 h 2016922"/>
              <a:gd name="connsiteX32" fmla="*/ 4943468 w 6619875"/>
              <a:gd name="connsiteY32" fmla="*/ 942980 h 2016922"/>
              <a:gd name="connsiteX33" fmla="*/ 5345899 w 6619875"/>
              <a:gd name="connsiteY33" fmla="*/ 845349 h 2016922"/>
              <a:gd name="connsiteX34" fmla="*/ 5648320 w 6619875"/>
              <a:gd name="connsiteY34" fmla="*/ 731049 h 2016922"/>
              <a:gd name="connsiteX35" fmla="*/ 5843581 w 6619875"/>
              <a:gd name="connsiteY35" fmla="*/ 616748 h 2016922"/>
              <a:gd name="connsiteX36" fmla="*/ 5991219 w 6619875"/>
              <a:gd name="connsiteY36" fmla="*/ 500067 h 2016922"/>
              <a:gd name="connsiteX37" fmla="*/ 6124569 w 6619875"/>
              <a:gd name="connsiteY37" fmla="*/ 404817 h 2016922"/>
              <a:gd name="connsiteX38" fmla="*/ 6288875 w 6619875"/>
              <a:gd name="connsiteY38" fmla="*/ 300040 h 2016922"/>
              <a:gd name="connsiteX39" fmla="*/ 6412699 w 6619875"/>
              <a:gd name="connsiteY39" fmla="*/ 164308 h 2016922"/>
              <a:gd name="connsiteX40" fmla="*/ 6519856 w 6619875"/>
              <a:gd name="connsiteY40" fmla="*/ 71440 h 2016922"/>
              <a:gd name="connsiteX41" fmla="*/ 6619875 w 6619875"/>
              <a:gd name="connsiteY41"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863757 h 2016922"/>
              <a:gd name="connsiteX19" fmla="*/ 3102763 w 6619875"/>
              <a:gd name="connsiteY19" fmla="*/ 1112046 h 2016922"/>
              <a:gd name="connsiteX20" fmla="*/ 3350415 w 6619875"/>
              <a:gd name="connsiteY20" fmla="*/ 990603 h 2016922"/>
              <a:gd name="connsiteX21" fmla="*/ 3538535 w 6619875"/>
              <a:gd name="connsiteY21" fmla="*/ 931072 h 2016922"/>
              <a:gd name="connsiteX22" fmla="*/ 3638546 w 6619875"/>
              <a:gd name="connsiteY22" fmla="*/ 914403 h 2016922"/>
              <a:gd name="connsiteX23" fmla="*/ 3755228 w 6619875"/>
              <a:gd name="connsiteY23" fmla="*/ 900117 h 2016922"/>
              <a:gd name="connsiteX24" fmla="*/ 3848095 w 6619875"/>
              <a:gd name="connsiteY24" fmla="*/ 902498 h 2016922"/>
              <a:gd name="connsiteX25" fmla="*/ 3974301 w 6619875"/>
              <a:gd name="connsiteY25" fmla="*/ 878685 h 2016922"/>
              <a:gd name="connsiteX26" fmla="*/ 4119557 w 6619875"/>
              <a:gd name="connsiteY26" fmla="*/ 940597 h 2016922"/>
              <a:gd name="connsiteX27" fmla="*/ 4243381 w 6619875"/>
              <a:gd name="connsiteY27" fmla="*/ 976314 h 2016922"/>
              <a:gd name="connsiteX28" fmla="*/ 4326726 w 6619875"/>
              <a:gd name="connsiteY28" fmla="*/ 1073945 h 2016922"/>
              <a:gd name="connsiteX29" fmla="*/ 4421976 w 6619875"/>
              <a:gd name="connsiteY29" fmla="*/ 1123953 h 2016922"/>
              <a:gd name="connsiteX30" fmla="*/ 4683913 w 6619875"/>
              <a:gd name="connsiteY30" fmla="*/ 1035847 h 2016922"/>
              <a:gd name="connsiteX31" fmla="*/ 4943468 w 6619875"/>
              <a:gd name="connsiteY31" fmla="*/ 942980 h 2016922"/>
              <a:gd name="connsiteX32" fmla="*/ 5345899 w 6619875"/>
              <a:gd name="connsiteY32" fmla="*/ 845349 h 2016922"/>
              <a:gd name="connsiteX33" fmla="*/ 5648320 w 6619875"/>
              <a:gd name="connsiteY33" fmla="*/ 731049 h 2016922"/>
              <a:gd name="connsiteX34" fmla="*/ 5843581 w 6619875"/>
              <a:gd name="connsiteY34" fmla="*/ 616748 h 2016922"/>
              <a:gd name="connsiteX35" fmla="*/ 5991219 w 6619875"/>
              <a:gd name="connsiteY35" fmla="*/ 500067 h 2016922"/>
              <a:gd name="connsiteX36" fmla="*/ 6124569 w 6619875"/>
              <a:gd name="connsiteY36" fmla="*/ 404817 h 2016922"/>
              <a:gd name="connsiteX37" fmla="*/ 6288875 w 6619875"/>
              <a:gd name="connsiteY37" fmla="*/ 300040 h 2016922"/>
              <a:gd name="connsiteX38" fmla="*/ 6412699 w 6619875"/>
              <a:gd name="connsiteY38" fmla="*/ 164308 h 2016922"/>
              <a:gd name="connsiteX39" fmla="*/ 6519856 w 6619875"/>
              <a:gd name="connsiteY39" fmla="*/ 71440 h 2016922"/>
              <a:gd name="connsiteX40" fmla="*/ 6619875 w 6619875"/>
              <a:gd name="connsiteY40"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863757 h 2016922"/>
              <a:gd name="connsiteX19" fmla="*/ 3312368 w 6619875"/>
              <a:gd name="connsiteY19" fmla="*/ 575838 h 2016922"/>
              <a:gd name="connsiteX20" fmla="*/ 3350415 w 6619875"/>
              <a:gd name="connsiteY20" fmla="*/ 990603 h 2016922"/>
              <a:gd name="connsiteX21" fmla="*/ 3538535 w 6619875"/>
              <a:gd name="connsiteY21" fmla="*/ 931072 h 2016922"/>
              <a:gd name="connsiteX22" fmla="*/ 3638546 w 6619875"/>
              <a:gd name="connsiteY22" fmla="*/ 914403 h 2016922"/>
              <a:gd name="connsiteX23" fmla="*/ 3755228 w 6619875"/>
              <a:gd name="connsiteY23" fmla="*/ 900117 h 2016922"/>
              <a:gd name="connsiteX24" fmla="*/ 3848095 w 6619875"/>
              <a:gd name="connsiteY24" fmla="*/ 902498 h 2016922"/>
              <a:gd name="connsiteX25" fmla="*/ 3974301 w 6619875"/>
              <a:gd name="connsiteY25" fmla="*/ 878685 h 2016922"/>
              <a:gd name="connsiteX26" fmla="*/ 4119557 w 6619875"/>
              <a:gd name="connsiteY26" fmla="*/ 940597 h 2016922"/>
              <a:gd name="connsiteX27" fmla="*/ 4243381 w 6619875"/>
              <a:gd name="connsiteY27" fmla="*/ 976314 h 2016922"/>
              <a:gd name="connsiteX28" fmla="*/ 4326726 w 6619875"/>
              <a:gd name="connsiteY28" fmla="*/ 1073945 h 2016922"/>
              <a:gd name="connsiteX29" fmla="*/ 4421976 w 6619875"/>
              <a:gd name="connsiteY29" fmla="*/ 1123953 h 2016922"/>
              <a:gd name="connsiteX30" fmla="*/ 4683913 w 6619875"/>
              <a:gd name="connsiteY30" fmla="*/ 1035847 h 2016922"/>
              <a:gd name="connsiteX31" fmla="*/ 4943468 w 6619875"/>
              <a:gd name="connsiteY31" fmla="*/ 942980 h 2016922"/>
              <a:gd name="connsiteX32" fmla="*/ 5345899 w 6619875"/>
              <a:gd name="connsiteY32" fmla="*/ 845349 h 2016922"/>
              <a:gd name="connsiteX33" fmla="*/ 5648320 w 6619875"/>
              <a:gd name="connsiteY33" fmla="*/ 731049 h 2016922"/>
              <a:gd name="connsiteX34" fmla="*/ 5843581 w 6619875"/>
              <a:gd name="connsiteY34" fmla="*/ 616748 h 2016922"/>
              <a:gd name="connsiteX35" fmla="*/ 5991219 w 6619875"/>
              <a:gd name="connsiteY35" fmla="*/ 500067 h 2016922"/>
              <a:gd name="connsiteX36" fmla="*/ 6124569 w 6619875"/>
              <a:gd name="connsiteY36" fmla="*/ 404817 h 2016922"/>
              <a:gd name="connsiteX37" fmla="*/ 6288875 w 6619875"/>
              <a:gd name="connsiteY37" fmla="*/ 300040 h 2016922"/>
              <a:gd name="connsiteX38" fmla="*/ 6412699 w 6619875"/>
              <a:gd name="connsiteY38" fmla="*/ 164308 h 2016922"/>
              <a:gd name="connsiteX39" fmla="*/ 6519856 w 6619875"/>
              <a:gd name="connsiteY39" fmla="*/ 71440 h 2016922"/>
              <a:gd name="connsiteX40" fmla="*/ 6619875 w 6619875"/>
              <a:gd name="connsiteY40"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575838 h 2016922"/>
              <a:gd name="connsiteX20" fmla="*/ 3350415 w 6619875"/>
              <a:gd name="connsiteY20" fmla="*/ 990603 h 2016922"/>
              <a:gd name="connsiteX21" fmla="*/ 3538535 w 6619875"/>
              <a:gd name="connsiteY21" fmla="*/ 931072 h 2016922"/>
              <a:gd name="connsiteX22" fmla="*/ 3638546 w 6619875"/>
              <a:gd name="connsiteY22" fmla="*/ 914403 h 2016922"/>
              <a:gd name="connsiteX23" fmla="*/ 3755228 w 6619875"/>
              <a:gd name="connsiteY23" fmla="*/ 900117 h 2016922"/>
              <a:gd name="connsiteX24" fmla="*/ 3848095 w 6619875"/>
              <a:gd name="connsiteY24" fmla="*/ 902498 h 2016922"/>
              <a:gd name="connsiteX25" fmla="*/ 3974301 w 6619875"/>
              <a:gd name="connsiteY25" fmla="*/ 878685 h 2016922"/>
              <a:gd name="connsiteX26" fmla="*/ 4119557 w 6619875"/>
              <a:gd name="connsiteY26" fmla="*/ 940597 h 2016922"/>
              <a:gd name="connsiteX27" fmla="*/ 4243381 w 6619875"/>
              <a:gd name="connsiteY27" fmla="*/ 976314 h 2016922"/>
              <a:gd name="connsiteX28" fmla="*/ 4326726 w 6619875"/>
              <a:gd name="connsiteY28" fmla="*/ 1073945 h 2016922"/>
              <a:gd name="connsiteX29" fmla="*/ 4421976 w 6619875"/>
              <a:gd name="connsiteY29" fmla="*/ 1123953 h 2016922"/>
              <a:gd name="connsiteX30" fmla="*/ 4683913 w 6619875"/>
              <a:gd name="connsiteY30" fmla="*/ 1035847 h 2016922"/>
              <a:gd name="connsiteX31" fmla="*/ 4943468 w 6619875"/>
              <a:gd name="connsiteY31" fmla="*/ 942980 h 2016922"/>
              <a:gd name="connsiteX32" fmla="*/ 5345899 w 6619875"/>
              <a:gd name="connsiteY32" fmla="*/ 845349 h 2016922"/>
              <a:gd name="connsiteX33" fmla="*/ 5648320 w 6619875"/>
              <a:gd name="connsiteY33" fmla="*/ 731049 h 2016922"/>
              <a:gd name="connsiteX34" fmla="*/ 5843581 w 6619875"/>
              <a:gd name="connsiteY34" fmla="*/ 616748 h 2016922"/>
              <a:gd name="connsiteX35" fmla="*/ 5991219 w 6619875"/>
              <a:gd name="connsiteY35" fmla="*/ 500067 h 2016922"/>
              <a:gd name="connsiteX36" fmla="*/ 6124569 w 6619875"/>
              <a:gd name="connsiteY36" fmla="*/ 404817 h 2016922"/>
              <a:gd name="connsiteX37" fmla="*/ 6288875 w 6619875"/>
              <a:gd name="connsiteY37" fmla="*/ 300040 h 2016922"/>
              <a:gd name="connsiteX38" fmla="*/ 6412699 w 6619875"/>
              <a:gd name="connsiteY38" fmla="*/ 164308 h 2016922"/>
              <a:gd name="connsiteX39" fmla="*/ 6519856 w 6619875"/>
              <a:gd name="connsiteY39" fmla="*/ 71440 h 2016922"/>
              <a:gd name="connsiteX40" fmla="*/ 6619875 w 6619875"/>
              <a:gd name="connsiteY40"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575838 h 2016922"/>
              <a:gd name="connsiteX20" fmla="*/ 3600400 w 6619875"/>
              <a:gd name="connsiteY20" fmla="*/ 647818 h 2016922"/>
              <a:gd name="connsiteX21" fmla="*/ 3538535 w 6619875"/>
              <a:gd name="connsiteY21" fmla="*/ 931072 h 2016922"/>
              <a:gd name="connsiteX22" fmla="*/ 3638546 w 6619875"/>
              <a:gd name="connsiteY22" fmla="*/ 914403 h 2016922"/>
              <a:gd name="connsiteX23" fmla="*/ 3755228 w 6619875"/>
              <a:gd name="connsiteY23" fmla="*/ 900117 h 2016922"/>
              <a:gd name="connsiteX24" fmla="*/ 3848095 w 6619875"/>
              <a:gd name="connsiteY24" fmla="*/ 902498 h 2016922"/>
              <a:gd name="connsiteX25" fmla="*/ 3974301 w 6619875"/>
              <a:gd name="connsiteY25" fmla="*/ 878685 h 2016922"/>
              <a:gd name="connsiteX26" fmla="*/ 4119557 w 6619875"/>
              <a:gd name="connsiteY26" fmla="*/ 940597 h 2016922"/>
              <a:gd name="connsiteX27" fmla="*/ 4243381 w 6619875"/>
              <a:gd name="connsiteY27" fmla="*/ 976314 h 2016922"/>
              <a:gd name="connsiteX28" fmla="*/ 4326726 w 6619875"/>
              <a:gd name="connsiteY28" fmla="*/ 1073945 h 2016922"/>
              <a:gd name="connsiteX29" fmla="*/ 4421976 w 6619875"/>
              <a:gd name="connsiteY29" fmla="*/ 1123953 h 2016922"/>
              <a:gd name="connsiteX30" fmla="*/ 4683913 w 6619875"/>
              <a:gd name="connsiteY30" fmla="*/ 1035847 h 2016922"/>
              <a:gd name="connsiteX31" fmla="*/ 4943468 w 6619875"/>
              <a:gd name="connsiteY31" fmla="*/ 942980 h 2016922"/>
              <a:gd name="connsiteX32" fmla="*/ 5345899 w 6619875"/>
              <a:gd name="connsiteY32" fmla="*/ 845349 h 2016922"/>
              <a:gd name="connsiteX33" fmla="*/ 5648320 w 6619875"/>
              <a:gd name="connsiteY33" fmla="*/ 731049 h 2016922"/>
              <a:gd name="connsiteX34" fmla="*/ 5843581 w 6619875"/>
              <a:gd name="connsiteY34" fmla="*/ 616748 h 2016922"/>
              <a:gd name="connsiteX35" fmla="*/ 5991219 w 6619875"/>
              <a:gd name="connsiteY35" fmla="*/ 500067 h 2016922"/>
              <a:gd name="connsiteX36" fmla="*/ 6124569 w 6619875"/>
              <a:gd name="connsiteY36" fmla="*/ 404817 h 2016922"/>
              <a:gd name="connsiteX37" fmla="*/ 6288875 w 6619875"/>
              <a:gd name="connsiteY37" fmla="*/ 300040 h 2016922"/>
              <a:gd name="connsiteX38" fmla="*/ 6412699 w 6619875"/>
              <a:gd name="connsiteY38" fmla="*/ 164308 h 2016922"/>
              <a:gd name="connsiteX39" fmla="*/ 6519856 w 6619875"/>
              <a:gd name="connsiteY39" fmla="*/ 71440 h 2016922"/>
              <a:gd name="connsiteX40" fmla="*/ 6619875 w 6619875"/>
              <a:gd name="connsiteY40"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575838 h 2016922"/>
              <a:gd name="connsiteX20" fmla="*/ 3600400 w 6619875"/>
              <a:gd name="connsiteY20" fmla="*/ 647818 h 2016922"/>
              <a:gd name="connsiteX21" fmla="*/ 3638546 w 6619875"/>
              <a:gd name="connsiteY21" fmla="*/ 914403 h 2016922"/>
              <a:gd name="connsiteX22" fmla="*/ 3755228 w 6619875"/>
              <a:gd name="connsiteY22" fmla="*/ 900117 h 2016922"/>
              <a:gd name="connsiteX23" fmla="*/ 3848095 w 6619875"/>
              <a:gd name="connsiteY23" fmla="*/ 902498 h 2016922"/>
              <a:gd name="connsiteX24" fmla="*/ 3974301 w 6619875"/>
              <a:gd name="connsiteY24" fmla="*/ 878685 h 2016922"/>
              <a:gd name="connsiteX25" fmla="*/ 4119557 w 6619875"/>
              <a:gd name="connsiteY25" fmla="*/ 940597 h 2016922"/>
              <a:gd name="connsiteX26" fmla="*/ 4243381 w 6619875"/>
              <a:gd name="connsiteY26" fmla="*/ 976314 h 2016922"/>
              <a:gd name="connsiteX27" fmla="*/ 4326726 w 6619875"/>
              <a:gd name="connsiteY27" fmla="*/ 1073945 h 2016922"/>
              <a:gd name="connsiteX28" fmla="*/ 4421976 w 6619875"/>
              <a:gd name="connsiteY28" fmla="*/ 1123953 h 2016922"/>
              <a:gd name="connsiteX29" fmla="*/ 4683913 w 6619875"/>
              <a:gd name="connsiteY29" fmla="*/ 1035847 h 2016922"/>
              <a:gd name="connsiteX30" fmla="*/ 4943468 w 6619875"/>
              <a:gd name="connsiteY30" fmla="*/ 942980 h 2016922"/>
              <a:gd name="connsiteX31" fmla="*/ 5345899 w 6619875"/>
              <a:gd name="connsiteY31" fmla="*/ 845349 h 2016922"/>
              <a:gd name="connsiteX32" fmla="*/ 5648320 w 6619875"/>
              <a:gd name="connsiteY32" fmla="*/ 731049 h 2016922"/>
              <a:gd name="connsiteX33" fmla="*/ 5843581 w 6619875"/>
              <a:gd name="connsiteY33" fmla="*/ 616748 h 2016922"/>
              <a:gd name="connsiteX34" fmla="*/ 5991219 w 6619875"/>
              <a:gd name="connsiteY34" fmla="*/ 500067 h 2016922"/>
              <a:gd name="connsiteX35" fmla="*/ 6124569 w 6619875"/>
              <a:gd name="connsiteY35" fmla="*/ 404817 h 2016922"/>
              <a:gd name="connsiteX36" fmla="*/ 6288875 w 6619875"/>
              <a:gd name="connsiteY36" fmla="*/ 300040 h 2016922"/>
              <a:gd name="connsiteX37" fmla="*/ 6412699 w 6619875"/>
              <a:gd name="connsiteY37" fmla="*/ 164308 h 2016922"/>
              <a:gd name="connsiteX38" fmla="*/ 6519856 w 6619875"/>
              <a:gd name="connsiteY38" fmla="*/ 71440 h 2016922"/>
              <a:gd name="connsiteX39" fmla="*/ 6619875 w 6619875"/>
              <a:gd name="connsiteY39"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575838 h 2016922"/>
              <a:gd name="connsiteX20" fmla="*/ 3600400 w 6619875"/>
              <a:gd name="connsiteY20" fmla="*/ 647818 h 2016922"/>
              <a:gd name="connsiteX21" fmla="*/ 3638546 w 6619875"/>
              <a:gd name="connsiteY21" fmla="*/ 914403 h 2016922"/>
              <a:gd name="connsiteX22" fmla="*/ 4032448 w 6619875"/>
              <a:gd name="connsiteY22" fmla="*/ 575838 h 2016922"/>
              <a:gd name="connsiteX23" fmla="*/ 3848095 w 6619875"/>
              <a:gd name="connsiteY23" fmla="*/ 902498 h 2016922"/>
              <a:gd name="connsiteX24" fmla="*/ 3974301 w 6619875"/>
              <a:gd name="connsiteY24" fmla="*/ 878685 h 2016922"/>
              <a:gd name="connsiteX25" fmla="*/ 4119557 w 6619875"/>
              <a:gd name="connsiteY25" fmla="*/ 940597 h 2016922"/>
              <a:gd name="connsiteX26" fmla="*/ 4243381 w 6619875"/>
              <a:gd name="connsiteY26" fmla="*/ 976314 h 2016922"/>
              <a:gd name="connsiteX27" fmla="*/ 4326726 w 6619875"/>
              <a:gd name="connsiteY27" fmla="*/ 1073945 h 2016922"/>
              <a:gd name="connsiteX28" fmla="*/ 4421976 w 6619875"/>
              <a:gd name="connsiteY28" fmla="*/ 1123953 h 2016922"/>
              <a:gd name="connsiteX29" fmla="*/ 4683913 w 6619875"/>
              <a:gd name="connsiteY29" fmla="*/ 1035847 h 2016922"/>
              <a:gd name="connsiteX30" fmla="*/ 4943468 w 6619875"/>
              <a:gd name="connsiteY30" fmla="*/ 942980 h 2016922"/>
              <a:gd name="connsiteX31" fmla="*/ 5345899 w 6619875"/>
              <a:gd name="connsiteY31" fmla="*/ 845349 h 2016922"/>
              <a:gd name="connsiteX32" fmla="*/ 5648320 w 6619875"/>
              <a:gd name="connsiteY32" fmla="*/ 731049 h 2016922"/>
              <a:gd name="connsiteX33" fmla="*/ 5843581 w 6619875"/>
              <a:gd name="connsiteY33" fmla="*/ 616748 h 2016922"/>
              <a:gd name="connsiteX34" fmla="*/ 5991219 w 6619875"/>
              <a:gd name="connsiteY34" fmla="*/ 500067 h 2016922"/>
              <a:gd name="connsiteX35" fmla="*/ 6124569 w 6619875"/>
              <a:gd name="connsiteY35" fmla="*/ 404817 h 2016922"/>
              <a:gd name="connsiteX36" fmla="*/ 6288875 w 6619875"/>
              <a:gd name="connsiteY36" fmla="*/ 300040 h 2016922"/>
              <a:gd name="connsiteX37" fmla="*/ 6412699 w 6619875"/>
              <a:gd name="connsiteY37" fmla="*/ 164308 h 2016922"/>
              <a:gd name="connsiteX38" fmla="*/ 6519856 w 6619875"/>
              <a:gd name="connsiteY38" fmla="*/ 71440 h 2016922"/>
              <a:gd name="connsiteX39" fmla="*/ 6619875 w 6619875"/>
              <a:gd name="connsiteY39"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575838 h 2016922"/>
              <a:gd name="connsiteX20" fmla="*/ 3600400 w 6619875"/>
              <a:gd name="connsiteY20" fmla="*/ 647818 h 2016922"/>
              <a:gd name="connsiteX21" fmla="*/ 3816424 w 6619875"/>
              <a:gd name="connsiteY21" fmla="*/ 575838 h 2016922"/>
              <a:gd name="connsiteX22" fmla="*/ 4032448 w 6619875"/>
              <a:gd name="connsiteY22" fmla="*/ 575838 h 2016922"/>
              <a:gd name="connsiteX23" fmla="*/ 3848095 w 6619875"/>
              <a:gd name="connsiteY23" fmla="*/ 902498 h 2016922"/>
              <a:gd name="connsiteX24" fmla="*/ 3974301 w 6619875"/>
              <a:gd name="connsiteY24" fmla="*/ 878685 h 2016922"/>
              <a:gd name="connsiteX25" fmla="*/ 4119557 w 6619875"/>
              <a:gd name="connsiteY25" fmla="*/ 940597 h 2016922"/>
              <a:gd name="connsiteX26" fmla="*/ 4243381 w 6619875"/>
              <a:gd name="connsiteY26" fmla="*/ 976314 h 2016922"/>
              <a:gd name="connsiteX27" fmla="*/ 4326726 w 6619875"/>
              <a:gd name="connsiteY27" fmla="*/ 1073945 h 2016922"/>
              <a:gd name="connsiteX28" fmla="*/ 4421976 w 6619875"/>
              <a:gd name="connsiteY28" fmla="*/ 1123953 h 2016922"/>
              <a:gd name="connsiteX29" fmla="*/ 4683913 w 6619875"/>
              <a:gd name="connsiteY29" fmla="*/ 1035847 h 2016922"/>
              <a:gd name="connsiteX30" fmla="*/ 4943468 w 6619875"/>
              <a:gd name="connsiteY30" fmla="*/ 942980 h 2016922"/>
              <a:gd name="connsiteX31" fmla="*/ 5345899 w 6619875"/>
              <a:gd name="connsiteY31" fmla="*/ 845349 h 2016922"/>
              <a:gd name="connsiteX32" fmla="*/ 5648320 w 6619875"/>
              <a:gd name="connsiteY32" fmla="*/ 731049 h 2016922"/>
              <a:gd name="connsiteX33" fmla="*/ 5843581 w 6619875"/>
              <a:gd name="connsiteY33" fmla="*/ 616748 h 2016922"/>
              <a:gd name="connsiteX34" fmla="*/ 5991219 w 6619875"/>
              <a:gd name="connsiteY34" fmla="*/ 500067 h 2016922"/>
              <a:gd name="connsiteX35" fmla="*/ 6124569 w 6619875"/>
              <a:gd name="connsiteY35" fmla="*/ 404817 h 2016922"/>
              <a:gd name="connsiteX36" fmla="*/ 6288875 w 6619875"/>
              <a:gd name="connsiteY36" fmla="*/ 300040 h 2016922"/>
              <a:gd name="connsiteX37" fmla="*/ 6412699 w 6619875"/>
              <a:gd name="connsiteY37" fmla="*/ 164308 h 2016922"/>
              <a:gd name="connsiteX38" fmla="*/ 6519856 w 6619875"/>
              <a:gd name="connsiteY38" fmla="*/ 71440 h 2016922"/>
              <a:gd name="connsiteX39" fmla="*/ 6619875 w 6619875"/>
              <a:gd name="connsiteY39"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57583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3848095 w 6619875"/>
              <a:gd name="connsiteY23" fmla="*/ 902498 h 2016922"/>
              <a:gd name="connsiteX24" fmla="*/ 3974301 w 6619875"/>
              <a:gd name="connsiteY24" fmla="*/ 878685 h 2016922"/>
              <a:gd name="connsiteX25" fmla="*/ 4119557 w 6619875"/>
              <a:gd name="connsiteY25" fmla="*/ 940597 h 2016922"/>
              <a:gd name="connsiteX26" fmla="*/ 4243381 w 6619875"/>
              <a:gd name="connsiteY26" fmla="*/ 976314 h 2016922"/>
              <a:gd name="connsiteX27" fmla="*/ 4326726 w 6619875"/>
              <a:gd name="connsiteY27" fmla="*/ 1073945 h 2016922"/>
              <a:gd name="connsiteX28" fmla="*/ 4421976 w 6619875"/>
              <a:gd name="connsiteY28" fmla="*/ 1123953 h 2016922"/>
              <a:gd name="connsiteX29" fmla="*/ 4683913 w 6619875"/>
              <a:gd name="connsiteY29" fmla="*/ 1035847 h 2016922"/>
              <a:gd name="connsiteX30" fmla="*/ 4943468 w 6619875"/>
              <a:gd name="connsiteY30" fmla="*/ 942980 h 2016922"/>
              <a:gd name="connsiteX31" fmla="*/ 5345899 w 6619875"/>
              <a:gd name="connsiteY31" fmla="*/ 845349 h 2016922"/>
              <a:gd name="connsiteX32" fmla="*/ 5648320 w 6619875"/>
              <a:gd name="connsiteY32" fmla="*/ 731049 h 2016922"/>
              <a:gd name="connsiteX33" fmla="*/ 5843581 w 6619875"/>
              <a:gd name="connsiteY33" fmla="*/ 616748 h 2016922"/>
              <a:gd name="connsiteX34" fmla="*/ 5991219 w 6619875"/>
              <a:gd name="connsiteY34" fmla="*/ 500067 h 2016922"/>
              <a:gd name="connsiteX35" fmla="*/ 6124569 w 6619875"/>
              <a:gd name="connsiteY35" fmla="*/ 404817 h 2016922"/>
              <a:gd name="connsiteX36" fmla="*/ 6288875 w 6619875"/>
              <a:gd name="connsiteY36" fmla="*/ 300040 h 2016922"/>
              <a:gd name="connsiteX37" fmla="*/ 6412699 w 6619875"/>
              <a:gd name="connsiteY37" fmla="*/ 164308 h 2016922"/>
              <a:gd name="connsiteX38" fmla="*/ 6519856 w 6619875"/>
              <a:gd name="connsiteY38" fmla="*/ 71440 h 2016922"/>
              <a:gd name="connsiteX39" fmla="*/ 6619875 w 6619875"/>
              <a:gd name="connsiteY39"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3848095 w 6619875"/>
              <a:gd name="connsiteY23" fmla="*/ 902498 h 2016922"/>
              <a:gd name="connsiteX24" fmla="*/ 3974301 w 6619875"/>
              <a:gd name="connsiteY24" fmla="*/ 878685 h 2016922"/>
              <a:gd name="connsiteX25" fmla="*/ 4119557 w 6619875"/>
              <a:gd name="connsiteY25" fmla="*/ 940597 h 2016922"/>
              <a:gd name="connsiteX26" fmla="*/ 4243381 w 6619875"/>
              <a:gd name="connsiteY26" fmla="*/ 976314 h 2016922"/>
              <a:gd name="connsiteX27" fmla="*/ 4326726 w 6619875"/>
              <a:gd name="connsiteY27" fmla="*/ 1073945 h 2016922"/>
              <a:gd name="connsiteX28" fmla="*/ 4421976 w 6619875"/>
              <a:gd name="connsiteY28" fmla="*/ 1123953 h 2016922"/>
              <a:gd name="connsiteX29" fmla="*/ 4683913 w 6619875"/>
              <a:gd name="connsiteY29" fmla="*/ 1035847 h 2016922"/>
              <a:gd name="connsiteX30" fmla="*/ 4943468 w 6619875"/>
              <a:gd name="connsiteY30" fmla="*/ 942980 h 2016922"/>
              <a:gd name="connsiteX31" fmla="*/ 5345899 w 6619875"/>
              <a:gd name="connsiteY31" fmla="*/ 845349 h 2016922"/>
              <a:gd name="connsiteX32" fmla="*/ 5648320 w 6619875"/>
              <a:gd name="connsiteY32" fmla="*/ 731049 h 2016922"/>
              <a:gd name="connsiteX33" fmla="*/ 5843581 w 6619875"/>
              <a:gd name="connsiteY33" fmla="*/ 616748 h 2016922"/>
              <a:gd name="connsiteX34" fmla="*/ 5991219 w 6619875"/>
              <a:gd name="connsiteY34" fmla="*/ 500067 h 2016922"/>
              <a:gd name="connsiteX35" fmla="*/ 6124569 w 6619875"/>
              <a:gd name="connsiteY35" fmla="*/ 404817 h 2016922"/>
              <a:gd name="connsiteX36" fmla="*/ 6288875 w 6619875"/>
              <a:gd name="connsiteY36" fmla="*/ 300040 h 2016922"/>
              <a:gd name="connsiteX37" fmla="*/ 6412699 w 6619875"/>
              <a:gd name="connsiteY37" fmla="*/ 164308 h 2016922"/>
              <a:gd name="connsiteX38" fmla="*/ 6519856 w 6619875"/>
              <a:gd name="connsiteY38" fmla="*/ 71440 h 2016922"/>
              <a:gd name="connsiteX39" fmla="*/ 6619875 w 6619875"/>
              <a:gd name="connsiteY39"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3848095 w 6619875"/>
              <a:gd name="connsiteY23" fmla="*/ 902498 h 2016922"/>
              <a:gd name="connsiteX24" fmla="*/ 4119557 w 6619875"/>
              <a:gd name="connsiteY24" fmla="*/ 940597 h 2016922"/>
              <a:gd name="connsiteX25" fmla="*/ 4243381 w 6619875"/>
              <a:gd name="connsiteY25" fmla="*/ 976314 h 2016922"/>
              <a:gd name="connsiteX26" fmla="*/ 4326726 w 6619875"/>
              <a:gd name="connsiteY26" fmla="*/ 1073945 h 2016922"/>
              <a:gd name="connsiteX27" fmla="*/ 4421976 w 6619875"/>
              <a:gd name="connsiteY27" fmla="*/ 1123953 h 2016922"/>
              <a:gd name="connsiteX28" fmla="*/ 4683913 w 6619875"/>
              <a:gd name="connsiteY28" fmla="*/ 1035847 h 2016922"/>
              <a:gd name="connsiteX29" fmla="*/ 4943468 w 6619875"/>
              <a:gd name="connsiteY29" fmla="*/ 942980 h 2016922"/>
              <a:gd name="connsiteX30" fmla="*/ 5345899 w 6619875"/>
              <a:gd name="connsiteY30" fmla="*/ 845349 h 2016922"/>
              <a:gd name="connsiteX31" fmla="*/ 5648320 w 6619875"/>
              <a:gd name="connsiteY31" fmla="*/ 731049 h 2016922"/>
              <a:gd name="connsiteX32" fmla="*/ 5843581 w 6619875"/>
              <a:gd name="connsiteY32" fmla="*/ 616748 h 2016922"/>
              <a:gd name="connsiteX33" fmla="*/ 5991219 w 6619875"/>
              <a:gd name="connsiteY33" fmla="*/ 500067 h 2016922"/>
              <a:gd name="connsiteX34" fmla="*/ 6124569 w 6619875"/>
              <a:gd name="connsiteY34" fmla="*/ 404817 h 2016922"/>
              <a:gd name="connsiteX35" fmla="*/ 6288875 w 6619875"/>
              <a:gd name="connsiteY35" fmla="*/ 300040 h 2016922"/>
              <a:gd name="connsiteX36" fmla="*/ 6412699 w 6619875"/>
              <a:gd name="connsiteY36" fmla="*/ 164308 h 2016922"/>
              <a:gd name="connsiteX37" fmla="*/ 6519856 w 6619875"/>
              <a:gd name="connsiteY37" fmla="*/ 71440 h 2016922"/>
              <a:gd name="connsiteX38" fmla="*/ 6619875 w 6619875"/>
              <a:gd name="connsiteY38"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863757 h 2016922"/>
              <a:gd name="connsiteX24" fmla="*/ 4119557 w 6619875"/>
              <a:gd name="connsiteY24" fmla="*/ 940597 h 2016922"/>
              <a:gd name="connsiteX25" fmla="*/ 4243381 w 6619875"/>
              <a:gd name="connsiteY25" fmla="*/ 976314 h 2016922"/>
              <a:gd name="connsiteX26" fmla="*/ 4326726 w 6619875"/>
              <a:gd name="connsiteY26" fmla="*/ 1073945 h 2016922"/>
              <a:gd name="connsiteX27" fmla="*/ 4421976 w 6619875"/>
              <a:gd name="connsiteY27" fmla="*/ 1123953 h 2016922"/>
              <a:gd name="connsiteX28" fmla="*/ 4683913 w 6619875"/>
              <a:gd name="connsiteY28" fmla="*/ 1035847 h 2016922"/>
              <a:gd name="connsiteX29" fmla="*/ 4943468 w 6619875"/>
              <a:gd name="connsiteY29" fmla="*/ 942980 h 2016922"/>
              <a:gd name="connsiteX30" fmla="*/ 5345899 w 6619875"/>
              <a:gd name="connsiteY30" fmla="*/ 845349 h 2016922"/>
              <a:gd name="connsiteX31" fmla="*/ 5648320 w 6619875"/>
              <a:gd name="connsiteY31" fmla="*/ 731049 h 2016922"/>
              <a:gd name="connsiteX32" fmla="*/ 5843581 w 6619875"/>
              <a:gd name="connsiteY32" fmla="*/ 616748 h 2016922"/>
              <a:gd name="connsiteX33" fmla="*/ 5991219 w 6619875"/>
              <a:gd name="connsiteY33" fmla="*/ 500067 h 2016922"/>
              <a:gd name="connsiteX34" fmla="*/ 6124569 w 6619875"/>
              <a:gd name="connsiteY34" fmla="*/ 404817 h 2016922"/>
              <a:gd name="connsiteX35" fmla="*/ 6288875 w 6619875"/>
              <a:gd name="connsiteY35" fmla="*/ 300040 h 2016922"/>
              <a:gd name="connsiteX36" fmla="*/ 6412699 w 6619875"/>
              <a:gd name="connsiteY36" fmla="*/ 164308 h 2016922"/>
              <a:gd name="connsiteX37" fmla="*/ 6519856 w 6619875"/>
              <a:gd name="connsiteY37" fmla="*/ 71440 h 2016922"/>
              <a:gd name="connsiteX38" fmla="*/ 6619875 w 6619875"/>
              <a:gd name="connsiteY38"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863757 h 2016922"/>
              <a:gd name="connsiteX24" fmla="*/ 4243381 w 6619875"/>
              <a:gd name="connsiteY24" fmla="*/ 976314 h 2016922"/>
              <a:gd name="connsiteX25" fmla="*/ 4326726 w 6619875"/>
              <a:gd name="connsiteY25" fmla="*/ 1073945 h 2016922"/>
              <a:gd name="connsiteX26" fmla="*/ 4421976 w 6619875"/>
              <a:gd name="connsiteY26" fmla="*/ 1123953 h 2016922"/>
              <a:gd name="connsiteX27" fmla="*/ 4683913 w 6619875"/>
              <a:gd name="connsiteY27" fmla="*/ 1035847 h 2016922"/>
              <a:gd name="connsiteX28" fmla="*/ 4943468 w 6619875"/>
              <a:gd name="connsiteY28" fmla="*/ 942980 h 2016922"/>
              <a:gd name="connsiteX29" fmla="*/ 5345899 w 6619875"/>
              <a:gd name="connsiteY29" fmla="*/ 845349 h 2016922"/>
              <a:gd name="connsiteX30" fmla="*/ 5648320 w 6619875"/>
              <a:gd name="connsiteY30" fmla="*/ 731049 h 2016922"/>
              <a:gd name="connsiteX31" fmla="*/ 5843581 w 6619875"/>
              <a:gd name="connsiteY31" fmla="*/ 616748 h 2016922"/>
              <a:gd name="connsiteX32" fmla="*/ 5991219 w 6619875"/>
              <a:gd name="connsiteY32" fmla="*/ 500067 h 2016922"/>
              <a:gd name="connsiteX33" fmla="*/ 6124569 w 6619875"/>
              <a:gd name="connsiteY33" fmla="*/ 404817 h 2016922"/>
              <a:gd name="connsiteX34" fmla="*/ 6288875 w 6619875"/>
              <a:gd name="connsiteY34" fmla="*/ 300040 h 2016922"/>
              <a:gd name="connsiteX35" fmla="*/ 6412699 w 6619875"/>
              <a:gd name="connsiteY35" fmla="*/ 164308 h 2016922"/>
              <a:gd name="connsiteX36" fmla="*/ 6519856 w 6619875"/>
              <a:gd name="connsiteY36" fmla="*/ 71440 h 2016922"/>
              <a:gd name="connsiteX37" fmla="*/ 6619875 w 6619875"/>
              <a:gd name="connsiteY37"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719798 h 2016922"/>
              <a:gd name="connsiteX24" fmla="*/ 4243381 w 6619875"/>
              <a:gd name="connsiteY24" fmla="*/ 976314 h 2016922"/>
              <a:gd name="connsiteX25" fmla="*/ 4326726 w 6619875"/>
              <a:gd name="connsiteY25" fmla="*/ 1073945 h 2016922"/>
              <a:gd name="connsiteX26" fmla="*/ 4421976 w 6619875"/>
              <a:gd name="connsiteY26" fmla="*/ 1123953 h 2016922"/>
              <a:gd name="connsiteX27" fmla="*/ 4683913 w 6619875"/>
              <a:gd name="connsiteY27" fmla="*/ 1035847 h 2016922"/>
              <a:gd name="connsiteX28" fmla="*/ 4943468 w 6619875"/>
              <a:gd name="connsiteY28" fmla="*/ 942980 h 2016922"/>
              <a:gd name="connsiteX29" fmla="*/ 5345899 w 6619875"/>
              <a:gd name="connsiteY29" fmla="*/ 845349 h 2016922"/>
              <a:gd name="connsiteX30" fmla="*/ 5648320 w 6619875"/>
              <a:gd name="connsiteY30" fmla="*/ 731049 h 2016922"/>
              <a:gd name="connsiteX31" fmla="*/ 5843581 w 6619875"/>
              <a:gd name="connsiteY31" fmla="*/ 616748 h 2016922"/>
              <a:gd name="connsiteX32" fmla="*/ 5991219 w 6619875"/>
              <a:gd name="connsiteY32" fmla="*/ 500067 h 2016922"/>
              <a:gd name="connsiteX33" fmla="*/ 6124569 w 6619875"/>
              <a:gd name="connsiteY33" fmla="*/ 404817 h 2016922"/>
              <a:gd name="connsiteX34" fmla="*/ 6288875 w 6619875"/>
              <a:gd name="connsiteY34" fmla="*/ 300040 h 2016922"/>
              <a:gd name="connsiteX35" fmla="*/ 6412699 w 6619875"/>
              <a:gd name="connsiteY35" fmla="*/ 164308 h 2016922"/>
              <a:gd name="connsiteX36" fmla="*/ 6519856 w 6619875"/>
              <a:gd name="connsiteY36" fmla="*/ 71440 h 2016922"/>
              <a:gd name="connsiteX37" fmla="*/ 6619875 w 6619875"/>
              <a:gd name="connsiteY37"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719798 h 2016922"/>
              <a:gd name="connsiteX24" fmla="*/ 4320480 w 6619875"/>
              <a:gd name="connsiteY24" fmla="*/ 791777 h 2016922"/>
              <a:gd name="connsiteX25" fmla="*/ 4326726 w 6619875"/>
              <a:gd name="connsiteY25" fmla="*/ 1073945 h 2016922"/>
              <a:gd name="connsiteX26" fmla="*/ 4421976 w 6619875"/>
              <a:gd name="connsiteY26" fmla="*/ 1123953 h 2016922"/>
              <a:gd name="connsiteX27" fmla="*/ 4683913 w 6619875"/>
              <a:gd name="connsiteY27" fmla="*/ 1035847 h 2016922"/>
              <a:gd name="connsiteX28" fmla="*/ 4943468 w 6619875"/>
              <a:gd name="connsiteY28" fmla="*/ 942980 h 2016922"/>
              <a:gd name="connsiteX29" fmla="*/ 5345899 w 6619875"/>
              <a:gd name="connsiteY29" fmla="*/ 845349 h 2016922"/>
              <a:gd name="connsiteX30" fmla="*/ 5648320 w 6619875"/>
              <a:gd name="connsiteY30" fmla="*/ 731049 h 2016922"/>
              <a:gd name="connsiteX31" fmla="*/ 5843581 w 6619875"/>
              <a:gd name="connsiteY31" fmla="*/ 616748 h 2016922"/>
              <a:gd name="connsiteX32" fmla="*/ 5991219 w 6619875"/>
              <a:gd name="connsiteY32" fmla="*/ 500067 h 2016922"/>
              <a:gd name="connsiteX33" fmla="*/ 6124569 w 6619875"/>
              <a:gd name="connsiteY33" fmla="*/ 404817 h 2016922"/>
              <a:gd name="connsiteX34" fmla="*/ 6288875 w 6619875"/>
              <a:gd name="connsiteY34" fmla="*/ 300040 h 2016922"/>
              <a:gd name="connsiteX35" fmla="*/ 6412699 w 6619875"/>
              <a:gd name="connsiteY35" fmla="*/ 164308 h 2016922"/>
              <a:gd name="connsiteX36" fmla="*/ 6519856 w 6619875"/>
              <a:gd name="connsiteY36" fmla="*/ 71440 h 2016922"/>
              <a:gd name="connsiteX37" fmla="*/ 6619875 w 6619875"/>
              <a:gd name="connsiteY37"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719798 h 2016922"/>
              <a:gd name="connsiteX24" fmla="*/ 4320480 w 6619875"/>
              <a:gd name="connsiteY24" fmla="*/ 791777 h 2016922"/>
              <a:gd name="connsiteX25" fmla="*/ 4536504 w 6619875"/>
              <a:gd name="connsiteY25" fmla="*/ 863757 h 2016922"/>
              <a:gd name="connsiteX26" fmla="*/ 4421976 w 6619875"/>
              <a:gd name="connsiteY26" fmla="*/ 1123953 h 2016922"/>
              <a:gd name="connsiteX27" fmla="*/ 4683913 w 6619875"/>
              <a:gd name="connsiteY27" fmla="*/ 1035847 h 2016922"/>
              <a:gd name="connsiteX28" fmla="*/ 4943468 w 6619875"/>
              <a:gd name="connsiteY28" fmla="*/ 942980 h 2016922"/>
              <a:gd name="connsiteX29" fmla="*/ 5345899 w 6619875"/>
              <a:gd name="connsiteY29" fmla="*/ 845349 h 2016922"/>
              <a:gd name="connsiteX30" fmla="*/ 5648320 w 6619875"/>
              <a:gd name="connsiteY30" fmla="*/ 731049 h 2016922"/>
              <a:gd name="connsiteX31" fmla="*/ 5843581 w 6619875"/>
              <a:gd name="connsiteY31" fmla="*/ 616748 h 2016922"/>
              <a:gd name="connsiteX32" fmla="*/ 5991219 w 6619875"/>
              <a:gd name="connsiteY32" fmla="*/ 500067 h 2016922"/>
              <a:gd name="connsiteX33" fmla="*/ 6124569 w 6619875"/>
              <a:gd name="connsiteY33" fmla="*/ 404817 h 2016922"/>
              <a:gd name="connsiteX34" fmla="*/ 6288875 w 6619875"/>
              <a:gd name="connsiteY34" fmla="*/ 300040 h 2016922"/>
              <a:gd name="connsiteX35" fmla="*/ 6412699 w 6619875"/>
              <a:gd name="connsiteY35" fmla="*/ 164308 h 2016922"/>
              <a:gd name="connsiteX36" fmla="*/ 6519856 w 6619875"/>
              <a:gd name="connsiteY36" fmla="*/ 71440 h 2016922"/>
              <a:gd name="connsiteX37" fmla="*/ 6619875 w 6619875"/>
              <a:gd name="connsiteY37"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719798 h 2016922"/>
              <a:gd name="connsiteX24" fmla="*/ 4320480 w 6619875"/>
              <a:gd name="connsiteY24" fmla="*/ 791777 h 2016922"/>
              <a:gd name="connsiteX25" fmla="*/ 4536504 w 6619875"/>
              <a:gd name="connsiteY25" fmla="*/ 863757 h 2016922"/>
              <a:gd name="connsiteX26" fmla="*/ 4608512 w 6619875"/>
              <a:gd name="connsiteY26" fmla="*/ 863757 h 2016922"/>
              <a:gd name="connsiteX27" fmla="*/ 4683913 w 6619875"/>
              <a:gd name="connsiteY27" fmla="*/ 1035847 h 2016922"/>
              <a:gd name="connsiteX28" fmla="*/ 4943468 w 6619875"/>
              <a:gd name="connsiteY28" fmla="*/ 942980 h 2016922"/>
              <a:gd name="connsiteX29" fmla="*/ 5345899 w 6619875"/>
              <a:gd name="connsiteY29" fmla="*/ 845349 h 2016922"/>
              <a:gd name="connsiteX30" fmla="*/ 5648320 w 6619875"/>
              <a:gd name="connsiteY30" fmla="*/ 731049 h 2016922"/>
              <a:gd name="connsiteX31" fmla="*/ 5843581 w 6619875"/>
              <a:gd name="connsiteY31" fmla="*/ 616748 h 2016922"/>
              <a:gd name="connsiteX32" fmla="*/ 5991219 w 6619875"/>
              <a:gd name="connsiteY32" fmla="*/ 500067 h 2016922"/>
              <a:gd name="connsiteX33" fmla="*/ 6124569 w 6619875"/>
              <a:gd name="connsiteY33" fmla="*/ 404817 h 2016922"/>
              <a:gd name="connsiteX34" fmla="*/ 6288875 w 6619875"/>
              <a:gd name="connsiteY34" fmla="*/ 300040 h 2016922"/>
              <a:gd name="connsiteX35" fmla="*/ 6412699 w 6619875"/>
              <a:gd name="connsiteY35" fmla="*/ 164308 h 2016922"/>
              <a:gd name="connsiteX36" fmla="*/ 6519856 w 6619875"/>
              <a:gd name="connsiteY36" fmla="*/ 71440 h 2016922"/>
              <a:gd name="connsiteX37" fmla="*/ 6619875 w 6619875"/>
              <a:gd name="connsiteY37"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719798 h 2016922"/>
              <a:gd name="connsiteX24" fmla="*/ 4320480 w 6619875"/>
              <a:gd name="connsiteY24" fmla="*/ 791777 h 2016922"/>
              <a:gd name="connsiteX25" fmla="*/ 4536504 w 6619875"/>
              <a:gd name="connsiteY25" fmla="*/ 863757 h 2016922"/>
              <a:gd name="connsiteX26" fmla="*/ 4608512 w 6619875"/>
              <a:gd name="connsiteY26" fmla="*/ 863757 h 2016922"/>
              <a:gd name="connsiteX27" fmla="*/ 4752528 w 6619875"/>
              <a:gd name="connsiteY27" fmla="*/ 863757 h 2016922"/>
              <a:gd name="connsiteX28" fmla="*/ 4943468 w 6619875"/>
              <a:gd name="connsiteY28" fmla="*/ 942980 h 2016922"/>
              <a:gd name="connsiteX29" fmla="*/ 5345899 w 6619875"/>
              <a:gd name="connsiteY29" fmla="*/ 845349 h 2016922"/>
              <a:gd name="connsiteX30" fmla="*/ 5648320 w 6619875"/>
              <a:gd name="connsiteY30" fmla="*/ 731049 h 2016922"/>
              <a:gd name="connsiteX31" fmla="*/ 5843581 w 6619875"/>
              <a:gd name="connsiteY31" fmla="*/ 616748 h 2016922"/>
              <a:gd name="connsiteX32" fmla="*/ 5991219 w 6619875"/>
              <a:gd name="connsiteY32" fmla="*/ 500067 h 2016922"/>
              <a:gd name="connsiteX33" fmla="*/ 6124569 w 6619875"/>
              <a:gd name="connsiteY33" fmla="*/ 404817 h 2016922"/>
              <a:gd name="connsiteX34" fmla="*/ 6288875 w 6619875"/>
              <a:gd name="connsiteY34" fmla="*/ 300040 h 2016922"/>
              <a:gd name="connsiteX35" fmla="*/ 6412699 w 6619875"/>
              <a:gd name="connsiteY35" fmla="*/ 164308 h 2016922"/>
              <a:gd name="connsiteX36" fmla="*/ 6519856 w 6619875"/>
              <a:gd name="connsiteY36" fmla="*/ 71440 h 2016922"/>
              <a:gd name="connsiteX37" fmla="*/ 6619875 w 6619875"/>
              <a:gd name="connsiteY37"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719798 h 2016922"/>
              <a:gd name="connsiteX24" fmla="*/ 4320480 w 6619875"/>
              <a:gd name="connsiteY24" fmla="*/ 791777 h 2016922"/>
              <a:gd name="connsiteX25" fmla="*/ 4536504 w 6619875"/>
              <a:gd name="connsiteY25" fmla="*/ 863757 h 2016922"/>
              <a:gd name="connsiteX26" fmla="*/ 4608512 w 6619875"/>
              <a:gd name="connsiteY26" fmla="*/ 863757 h 2016922"/>
              <a:gd name="connsiteX27" fmla="*/ 4752528 w 6619875"/>
              <a:gd name="connsiteY27" fmla="*/ 863757 h 2016922"/>
              <a:gd name="connsiteX28" fmla="*/ 5184576 w 6619875"/>
              <a:gd name="connsiteY28" fmla="*/ 791777 h 2016922"/>
              <a:gd name="connsiteX29" fmla="*/ 5345899 w 6619875"/>
              <a:gd name="connsiteY29" fmla="*/ 845349 h 2016922"/>
              <a:gd name="connsiteX30" fmla="*/ 5648320 w 6619875"/>
              <a:gd name="connsiteY30" fmla="*/ 731049 h 2016922"/>
              <a:gd name="connsiteX31" fmla="*/ 5843581 w 6619875"/>
              <a:gd name="connsiteY31" fmla="*/ 616748 h 2016922"/>
              <a:gd name="connsiteX32" fmla="*/ 5991219 w 6619875"/>
              <a:gd name="connsiteY32" fmla="*/ 500067 h 2016922"/>
              <a:gd name="connsiteX33" fmla="*/ 6124569 w 6619875"/>
              <a:gd name="connsiteY33" fmla="*/ 404817 h 2016922"/>
              <a:gd name="connsiteX34" fmla="*/ 6288875 w 6619875"/>
              <a:gd name="connsiteY34" fmla="*/ 300040 h 2016922"/>
              <a:gd name="connsiteX35" fmla="*/ 6412699 w 6619875"/>
              <a:gd name="connsiteY35" fmla="*/ 164308 h 2016922"/>
              <a:gd name="connsiteX36" fmla="*/ 6519856 w 6619875"/>
              <a:gd name="connsiteY36" fmla="*/ 71440 h 2016922"/>
              <a:gd name="connsiteX37" fmla="*/ 6619875 w 6619875"/>
              <a:gd name="connsiteY37"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719798 h 2016922"/>
              <a:gd name="connsiteX24" fmla="*/ 4320480 w 6619875"/>
              <a:gd name="connsiteY24" fmla="*/ 791777 h 2016922"/>
              <a:gd name="connsiteX25" fmla="*/ 4536504 w 6619875"/>
              <a:gd name="connsiteY25" fmla="*/ 863757 h 2016922"/>
              <a:gd name="connsiteX26" fmla="*/ 4608512 w 6619875"/>
              <a:gd name="connsiteY26" fmla="*/ 863757 h 2016922"/>
              <a:gd name="connsiteX27" fmla="*/ 4752528 w 6619875"/>
              <a:gd name="connsiteY27" fmla="*/ 863757 h 2016922"/>
              <a:gd name="connsiteX28" fmla="*/ 5184576 w 6619875"/>
              <a:gd name="connsiteY28" fmla="*/ 791777 h 2016922"/>
              <a:gd name="connsiteX29" fmla="*/ 5472608 w 6619875"/>
              <a:gd name="connsiteY29" fmla="*/ 575838 h 2016922"/>
              <a:gd name="connsiteX30" fmla="*/ 5648320 w 6619875"/>
              <a:gd name="connsiteY30" fmla="*/ 731049 h 2016922"/>
              <a:gd name="connsiteX31" fmla="*/ 5843581 w 6619875"/>
              <a:gd name="connsiteY31" fmla="*/ 616748 h 2016922"/>
              <a:gd name="connsiteX32" fmla="*/ 5991219 w 6619875"/>
              <a:gd name="connsiteY32" fmla="*/ 500067 h 2016922"/>
              <a:gd name="connsiteX33" fmla="*/ 6124569 w 6619875"/>
              <a:gd name="connsiteY33" fmla="*/ 404817 h 2016922"/>
              <a:gd name="connsiteX34" fmla="*/ 6288875 w 6619875"/>
              <a:gd name="connsiteY34" fmla="*/ 300040 h 2016922"/>
              <a:gd name="connsiteX35" fmla="*/ 6412699 w 6619875"/>
              <a:gd name="connsiteY35" fmla="*/ 164308 h 2016922"/>
              <a:gd name="connsiteX36" fmla="*/ 6519856 w 6619875"/>
              <a:gd name="connsiteY36" fmla="*/ 71440 h 2016922"/>
              <a:gd name="connsiteX37" fmla="*/ 6619875 w 6619875"/>
              <a:gd name="connsiteY37"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719798 h 2016922"/>
              <a:gd name="connsiteX24" fmla="*/ 4320480 w 6619875"/>
              <a:gd name="connsiteY24" fmla="*/ 791777 h 2016922"/>
              <a:gd name="connsiteX25" fmla="*/ 4536504 w 6619875"/>
              <a:gd name="connsiteY25" fmla="*/ 863757 h 2016922"/>
              <a:gd name="connsiteX26" fmla="*/ 4608512 w 6619875"/>
              <a:gd name="connsiteY26" fmla="*/ 863757 h 2016922"/>
              <a:gd name="connsiteX27" fmla="*/ 4752528 w 6619875"/>
              <a:gd name="connsiteY27" fmla="*/ 935737 h 2016922"/>
              <a:gd name="connsiteX28" fmla="*/ 5184576 w 6619875"/>
              <a:gd name="connsiteY28" fmla="*/ 791777 h 2016922"/>
              <a:gd name="connsiteX29" fmla="*/ 5472608 w 6619875"/>
              <a:gd name="connsiteY29" fmla="*/ 575838 h 2016922"/>
              <a:gd name="connsiteX30" fmla="*/ 5648320 w 6619875"/>
              <a:gd name="connsiteY30" fmla="*/ 731049 h 2016922"/>
              <a:gd name="connsiteX31" fmla="*/ 5843581 w 6619875"/>
              <a:gd name="connsiteY31" fmla="*/ 616748 h 2016922"/>
              <a:gd name="connsiteX32" fmla="*/ 5991219 w 6619875"/>
              <a:gd name="connsiteY32" fmla="*/ 500067 h 2016922"/>
              <a:gd name="connsiteX33" fmla="*/ 6124569 w 6619875"/>
              <a:gd name="connsiteY33" fmla="*/ 404817 h 2016922"/>
              <a:gd name="connsiteX34" fmla="*/ 6288875 w 6619875"/>
              <a:gd name="connsiteY34" fmla="*/ 300040 h 2016922"/>
              <a:gd name="connsiteX35" fmla="*/ 6412699 w 6619875"/>
              <a:gd name="connsiteY35" fmla="*/ 164308 h 2016922"/>
              <a:gd name="connsiteX36" fmla="*/ 6519856 w 6619875"/>
              <a:gd name="connsiteY36" fmla="*/ 71440 h 2016922"/>
              <a:gd name="connsiteX37" fmla="*/ 6619875 w 6619875"/>
              <a:gd name="connsiteY37"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719798 h 2016922"/>
              <a:gd name="connsiteX24" fmla="*/ 4320480 w 6619875"/>
              <a:gd name="connsiteY24" fmla="*/ 791777 h 2016922"/>
              <a:gd name="connsiteX25" fmla="*/ 4536504 w 6619875"/>
              <a:gd name="connsiteY25" fmla="*/ 863757 h 2016922"/>
              <a:gd name="connsiteX26" fmla="*/ 4608512 w 6619875"/>
              <a:gd name="connsiteY26" fmla="*/ 863757 h 2016922"/>
              <a:gd name="connsiteX27" fmla="*/ 4752528 w 6619875"/>
              <a:gd name="connsiteY27" fmla="*/ 935737 h 2016922"/>
              <a:gd name="connsiteX28" fmla="*/ 5184576 w 6619875"/>
              <a:gd name="connsiteY28" fmla="*/ 791777 h 2016922"/>
              <a:gd name="connsiteX29" fmla="*/ 5472608 w 6619875"/>
              <a:gd name="connsiteY29" fmla="*/ 575838 h 2016922"/>
              <a:gd name="connsiteX30" fmla="*/ 5843581 w 6619875"/>
              <a:gd name="connsiteY30" fmla="*/ 616748 h 2016922"/>
              <a:gd name="connsiteX31" fmla="*/ 5991219 w 6619875"/>
              <a:gd name="connsiteY31" fmla="*/ 500067 h 2016922"/>
              <a:gd name="connsiteX32" fmla="*/ 6124569 w 6619875"/>
              <a:gd name="connsiteY32" fmla="*/ 404817 h 2016922"/>
              <a:gd name="connsiteX33" fmla="*/ 6288875 w 6619875"/>
              <a:gd name="connsiteY33" fmla="*/ 300040 h 2016922"/>
              <a:gd name="connsiteX34" fmla="*/ 6412699 w 6619875"/>
              <a:gd name="connsiteY34" fmla="*/ 164308 h 2016922"/>
              <a:gd name="connsiteX35" fmla="*/ 6519856 w 6619875"/>
              <a:gd name="connsiteY35" fmla="*/ 71440 h 2016922"/>
              <a:gd name="connsiteX36" fmla="*/ 6619875 w 6619875"/>
              <a:gd name="connsiteY3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719798 h 2016922"/>
              <a:gd name="connsiteX24" fmla="*/ 4320480 w 6619875"/>
              <a:gd name="connsiteY24" fmla="*/ 791777 h 2016922"/>
              <a:gd name="connsiteX25" fmla="*/ 4536504 w 6619875"/>
              <a:gd name="connsiteY25" fmla="*/ 863757 h 2016922"/>
              <a:gd name="connsiteX26" fmla="*/ 4608512 w 6619875"/>
              <a:gd name="connsiteY26" fmla="*/ 863757 h 2016922"/>
              <a:gd name="connsiteX27" fmla="*/ 4752528 w 6619875"/>
              <a:gd name="connsiteY27" fmla="*/ 935737 h 2016922"/>
              <a:gd name="connsiteX28" fmla="*/ 5184576 w 6619875"/>
              <a:gd name="connsiteY28" fmla="*/ 791777 h 2016922"/>
              <a:gd name="connsiteX29" fmla="*/ 5472608 w 6619875"/>
              <a:gd name="connsiteY29" fmla="*/ 575838 h 2016922"/>
              <a:gd name="connsiteX30" fmla="*/ 5832648 w 6619875"/>
              <a:gd name="connsiteY30" fmla="*/ 431879 h 2016922"/>
              <a:gd name="connsiteX31" fmla="*/ 5991219 w 6619875"/>
              <a:gd name="connsiteY31" fmla="*/ 500067 h 2016922"/>
              <a:gd name="connsiteX32" fmla="*/ 6124569 w 6619875"/>
              <a:gd name="connsiteY32" fmla="*/ 404817 h 2016922"/>
              <a:gd name="connsiteX33" fmla="*/ 6288875 w 6619875"/>
              <a:gd name="connsiteY33" fmla="*/ 300040 h 2016922"/>
              <a:gd name="connsiteX34" fmla="*/ 6412699 w 6619875"/>
              <a:gd name="connsiteY34" fmla="*/ 164308 h 2016922"/>
              <a:gd name="connsiteX35" fmla="*/ 6519856 w 6619875"/>
              <a:gd name="connsiteY35" fmla="*/ 71440 h 2016922"/>
              <a:gd name="connsiteX36" fmla="*/ 6619875 w 6619875"/>
              <a:gd name="connsiteY36"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719798 h 2016922"/>
              <a:gd name="connsiteX24" fmla="*/ 4320480 w 6619875"/>
              <a:gd name="connsiteY24" fmla="*/ 791777 h 2016922"/>
              <a:gd name="connsiteX25" fmla="*/ 4536504 w 6619875"/>
              <a:gd name="connsiteY25" fmla="*/ 863757 h 2016922"/>
              <a:gd name="connsiteX26" fmla="*/ 4608512 w 6619875"/>
              <a:gd name="connsiteY26" fmla="*/ 863757 h 2016922"/>
              <a:gd name="connsiteX27" fmla="*/ 4752528 w 6619875"/>
              <a:gd name="connsiteY27" fmla="*/ 935737 h 2016922"/>
              <a:gd name="connsiteX28" fmla="*/ 5184576 w 6619875"/>
              <a:gd name="connsiteY28" fmla="*/ 791777 h 2016922"/>
              <a:gd name="connsiteX29" fmla="*/ 5472608 w 6619875"/>
              <a:gd name="connsiteY29" fmla="*/ 575838 h 2016922"/>
              <a:gd name="connsiteX30" fmla="*/ 5832648 w 6619875"/>
              <a:gd name="connsiteY30" fmla="*/ 431879 h 2016922"/>
              <a:gd name="connsiteX31" fmla="*/ 6124569 w 6619875"/>
              <a:gd name="connsiteY31" fmla="*/ 404817 h 2016922"/>
              <a:gd name="connsiteX32" fmla="*/ 6288875 w 6619875"/>
              <a:gd name="connsiteY32" fmla="*/ 300040 h 2016922"/>
              <a:gd name="connsiteX33" fmla="*/ 6412699 w 6619875"/>
              <a:gd name="connsiteY33" fmla="*/ 164308 h 2016922"/>
              <a:gd name="connsiteX34" fmla="*/ 6519856 w 6619875"/>
              <a:gd name="connsiteY34" fmla="*/ 71440 h 2016922"/>
              <a:gd name="connsiteX35" fmla="*/ 6619875 w 6619875"/>
              <a:gd name="connsiteY35"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719798 h 2016922"/>
              <a:gd name="connsiteX24" fmla="*/ 4320480 w 6619875"/>
              <a:gd name="connsiteY24" fmla="*/ 791777 h 2016922"/>
              <a:gd name="connsiteX25" fmla="*/ 4536504 w 6619875"/>
              <a:gd name="connsiteY25" fmla="*/ 863757 h 2016922"/>
              <a:gd name="connsiteX26" fmla="*/ 4608512 w 6619875"/>
              <a:gd name="connsiteY26" fmla="*/ 863757 h 2016922"/>
              <a:gd name="connsiteX27" fmla="*/ 4752528 w 6619875"/>
              <a:gd name="connsiteY27" fmla="*/ 935737 h 2016922"/>
              <a:gd name="connsiteX28" fmla="*/ 5184576 w 6619875"/>
              <a:gd name="connsiteY28" fmla="*/ 791777 h 2016922"/>
              <a:gd name="connsiteX29" fmla="*/ 5472608 w 6619875"/>
              <a:gd name="connsiteY29" fmla="*/ 575838 h 2016922"/>
              <a:gd name="connsiteX30" fmla="*/ 5832648 w 6619875"/>
              <a:gd name="connsiteY30" fmla="*/ 431879 h 2016922"/>
              <a:gd name="connsiteX31" fmla="*/ 6120680 w 6619875"/>
              <a:gd name="connsiteY31" fmla="*/ 287919 h 2016922"/>
              <a:gd name="connsiteX32" fmla="*/ 6288875 w 6619875"/>
              <a:gd name="connsiteY32" fmla="*/ 300040 h 2016922"/>
              <a:gd name="connsiteX33" fmla="*/ 6412699 w 6619875"/>
              <a:gd name="connsiteY33" fmla="*/ 164308 h 2016922"/>
              <a:gd name="connsiteX34" fmla="*/ 6519856 w 6619875"/>
              <a:gd name="connsiteY34" fmla="*/ 71440 h 2016922"/>
              <a:gd name="connsiteX35" fmla="*/ 6619875 w 6619875"/>
              <a:gd name="connsiteY35" fmla="*/ 0 h 2016922"/>
              <a:gd name="connsiteX0" fmla="*/ 0 w 6619875"/>
              <a:gd name="connsiteY0" fmla="*/ 2016922 h 2016922"/>
              <a:gd name="connsiteX1" fmla="*/ 202405 w 6619875"/>
              <a:gd name="connsiteY1" fmla="*/ 1900243 h 2016922"/>
              <a:gd name="connsiteX2" fmla="*/ 330993 w 6619875"/>
              <a:gd name="connsiteY2" fmla="*/ 1790703 h 2016922"/>
              <a:gd name="connsiteX3" fmla="*/ 485775 w 6619875"/>
              <a:gd name="connsiteY3" fmla="*/ 1843092 h 2016922"/>
              <a:gd name="connsiteX4" fmla="*/ 754855 w 6619875"/>
              <a:gd name="connsiteY4" fmla="*/ 1793087 h 2016922"/>
              <a:gd name="connsiteX5" fmla="*/ 878681 w 6619875"/>
              <a:gd name="connsiteY5" fmla="*/ 1719268 h 2016922"/>
              <a:gd name="connsiteX6" fmla="*/ 988218 w 6619875"/>
              <a:gd name="connsiteY6" fmla="*/ 1650209 h 2016922"/>
              <a:gd name="connsiteX7" fmla="*/ 1097756 w 6619875"/>
              <a:gd name="connsiteY7" fmla="*/ 1745459 h 2016922"/>
              <a:gd name="connsiteX8" fmla="*/ 1245393 w 6619875"/>
              <a:gd name="connsiteY8" fmla="*/ 1797847 h 2016922"/>
              <a:gd name="connsiteX9" fmla="*/ 1357312 w 6619875"/>
              <a:gd name="connsiteY9" fmla="*/ 1824041 h 2016922"/>
              <a:gd name="connsiteX10" fmla="*/ 1466850 w 6619875"/>
              <a:gd name="connsiteY10" fmla="*/ 1790703 h 2016922"/>
              <a:gd name="connsiteX11" fmla="*/ 1538286 w 6619875"/>
              <a:gd name="connsiteY11" fmla="*/ 1754986 h 2016922"/>
              <a:gd name="connsiteX12" fmla="*/ 1624012 w 6619875"/>
              <a:gd name="connsiteY12" fmla="*/ 1683549 h 2016922"/>
              <a:gd name="connsiteX13" fmla="*/ 1800200 w 6619875"/>
              <a:gd name="connsiteY13" fmla="*/ 1439595 h 2016922"/>
              <a:gd name="connsiteX14" fmla="*/ 2016224 w 6619875"/>
              <a:gd name="connsiteY14" fmla="*/ 1295636 h 2016922"/>
              <a:gd name="connsiteX15" fmla="*/ 2304256 w 6619875"/>
              <a:gd name="connsiteY15" fmla="*/ 1223656 h 2016922"/>
              <a:gd name="connsiteX16" fmla="*/ 2592288 w 6619875"/>
              <a:gd name="connsiteY16" fmla="*/ 1079697 h 2016922"/>
              <a:gd name="connsiteX17" fmla="*/ 2808312 w 6619875"/>
              <a:gd name="connsiteY17" fmla="*/ 863757 h 2016922"/>
              <a:gd name="connsiteX18" fmla="*/ 3096344 w 6619875"/>
              <a:gd name="connsiteY18" fmla="*/ 719798 h 2016922"/>
              <a:gd name="connsiteX19" fmla="*/ 3312368 w 6619875"/>
              <a:gd name="connsiteY19" fmla="*/ 647818 h 2016922"/>
              <a:gd name="connsiteX20" fmla="*/ 3600400 w 6619875"/>
              <a:gd name="connsiteY20" fmla="*/ 575838 h 2016922"/>
              <a:gd name="connsiteX21" fmla="*/ 3816424 w 6619875"/>
              <a:gd name="connsiteY21" fmla="*/ 575838 h 2016922"/>
              <a:gd name="connsiteX22" fmla="*/ 4032448 w 6619875"/>
              <a:gd name="connsiteY22" fmla="*/ 575838 h 2016922"/>
              <a:gd name="connsiteX23" fmla="*/ 4176464 w 6619875"/>
              <a:gd name="connsiteY23" fmla="*/ 719798 h 2016922"/>
              <a:gd name="connsiteX24" fmla="*/ 4320480 w 6619875"/>
              <a:gd name="connsiteY24" fmla="*/ 791777 h 2016922"/>
              <a:gd name="connsiteX25" fmla="*/ 4536504 w 6619875"/>
              <a:gd name="connsiteY25" fmla="*/ 863757 h 2016922"/>
              <a:gd name="connsiteX26" fmla="*/ 4608512 w 6619875"/>
              <a:gd name="connsiteY26" fmla="*/ 863757 h 2016922"/>
              <a:gd name="connsiteX27" fmla="*/ 4752528 w 6619875"/>
              <a:gd name="connsiteY27" fmla="*/ 935737 h 2016922"/>
              <a:gd name="connsiteX28" fmla="*/ 5184576 w 6619875"/>
              <a:gd name="connsiteY28" fmla="*/ 791777 h 2016922"/>
              <a:gd name="connsiteX29" fmla="*/ 5472608 w 6619875"/>
              <a:gd name="connsiteY29" fmla="*/ 575838 h 2016922"/>
              <a:gd name="connsiteX30" fmla="*/ 5832648 w 6619875"/>
              <a:gd name="connsiteY30" fmla="*/ 431879 h 2016922"/>
              <a:gd name="connsiteX31" fmla="*/ 6120680 w 6619875"/>
              <a:gd name="connsiteY31" fmla="*/ 287919 h 2016922"/>
              <a:gd name="connsiteX32" fmla="*/ 6264696 w 6619875"/>
              <a:gd name="connsiteY32" fmla="*/ 215939 h 2016922"/>
              <a:gd name="connsiteX33" fmla="*/ 6412699 w 6619875"/>
              <a:gd name="connsiteY33" fmla="*/ 164308 h 2016922"/>
              <a:gd name="connsiteX34" fmla="*/ 6519856 w 6619875"/>
              <a:gd name="connsiteY34" fmla="*/ 71440 h 2016922"/>
              <a:gd name="connsiteX35" fmla="*/ 6619875 w 6619875"/>
              <a:gd name="connsiteY35" fmla="*/ 0 h 2016922"/>
              <a:gd name="connsiteX0" fmla="*/ 0 w 6519856"/>
              <a:gd name="connsiteY0" fmla="*/ 1945482 h 1945482"/>
              <a:gd name="connsiteX1" fmla="*/ 202405 w 6519856"/>
              <a:gd name="connsiteY1" fmla="*/ 1828803 h 1945482"/>
              <a:gd name="connsiteX2" fmla="*/ 330993 w 6519856"/>
              <a:gd name="connsiteY2" fmla="*/ 1719263 h 1945482"/>
              <a:gd name="connsiteX3" fmla="*/ 485775 w 6519856"/>
              <a:gd name="connsiteY3" fmla="*/ 1771652 h 1945482"/>
              <a:gd name="connsiteX4" fmla="*/ 754855 w 6519856"/>
              <a:gd name="connsiteY4" fmla="*/ 1721647 h 1945482"/>
              <a:gd name="connsiteX5" fmla="*/ 878681 w 6519856"/>
              <a:gd name="connsiteY5" fmla="*/ 1647828 h 1945482"/>
              <a:gd name="connsiteX6" fmla="*/ 988218 w 6519856"/>
              <a:gd name="connsiteY6" fmla="*/ 1578769 h 1945482"/>
              <a:gd name="connsiteX7" fmla="*/ 1097756 w 6519856"/>
              <a:gd name="connsiteY7" fmla="*/ 1674019 h 1945482"/>
              <a:gd name="connsiteX8" fmla="*/ 1245393 w 6519856"/>
              <a:gd name="connsiteY8" fmla="*/ 1726407 h 1945482"/>
              <a:gd name="connsiteX9" fmla="*/ 1357312 w 6519856"/>
              <a:gd name="connsiteY9" fmla="*/ 1752601 h 1945482"/>
              <a:gd name="connsiteX10" fmla="*/ 1466850 w 6519856"/>
              <a:gd name="connsiteY10" fmla="*/ 1719263 h 1945482"/>
              <a:gd name="connsiteX11" fmla="*/ 1538286 w 6519856"/>
              <a:gd name="connsiteY11" fmla="*/ 1683546 h 1945482"/>
              <a:gd name="connsiteX12" fmla="*/ 1624012 w 6519856"/>
              <a:gd name="connsiteY12" fmla="*/ 1612109 h 1945482"/>
              <a:gd name="connsiteX13" fmla="*/ 1800200 w 6519856"/>
              <a:gd name="connsiteY13" fmla="*/ 1368155 h 1945482"/>
              <a:gd name="connsiteX14" fmla="*/ 2016224 w 6519856"/>
              <a:gd name="connsiteY14" fmla="*/ 1224196 h 1945482"/>
              <a:gd name="connsiteX15" fmla="*/ 2304256 w 6519856"/>
              <a:gd name="connsiteY15" fmla="*/ 1152216 h 1945482"/>
              <a:gd name="connsiteX16" fmla="*/ 2592288 w 6519856"/>
              <a:gd name="connsiteY16" fmla="*/ 1008257 h 1945482"/>
              <a:gd name="connsiteX17" fmla="*/ 2808312 w 6519856"/>
              <a:gd name="connsiteY17" fmla="*/ 792317 h 1945482"/>
              <a:gd name="connsiteX18" fmla="*/ 3096344 w 6519856"/>
              <a:gd name="connsiteY18" fmla="*/ 648358 h 1945482"/>
              <a:gd name="connsiteX19" fmla="*/ 3312368 w 6519856"/>
              <a:gd name="connsiteY19" fmla="*/ 576378 h 1945482"/>
              <a:gd name="connsiteX20" fmla="*/ 3600400 w 6519856"/>
              <a:gd name="connsiteY20" fmla="*/ 504398 h 1945482"/>
              <a:gd name="connsiteX21" fmla="*/ 3816424 w 6519856"/>
              <a:gd name="connsiteY21" fmla="*/ 504398 h 1945482"/>
              <a:gd name="connsiteX22" fmla="*/ 4032448 w 6519856"/>
              <a:gd name="connsiteY22" fmla="*/ 504398 h 1945482"/>
              <a:gd name="connsiteX23" fmla="*/ 4176464 w 6519856"/>
              <a:gd name="connsiteY23" fmla="*/ 648358 h 1945482"/>
              <a:gd name="connsiteX24" fmla="*/ 4320480 w 6519856"/>
              <a:gd name="connsiteY24" fmla="*/ 720337 h 1945482"/>
              <a:gd name="connsiteX25" fmla="*/ 4536504 w 6519856"/>
              <a:gd name="connsiteY25" fmla="*/ 792317 h 1945482"/>
              <a:gd name="connsiteX26" fmla="*/ 4608512 w 6519856"/>
              <a:gd name="connsiteY26" fmla="*/ 792317 h 1945482"/>
              <a:gd name="connsiteX27" fmla="*/ 4752528 w 6519856"/>
              <a:gd name="connsiteY27" fmla="*/ 864297 h 1945482"/>
              <a:gd name="connsiteX28" fmla="*/ 5184576 w 6519856"/>
              <a:gd name="connsiteY28" fmla="*/ 720337 h 1945482"/>
              <a:gd name="connsiteX29" fmla="*/ 5472608 w 6519856"/>
              <a:gd name="connsiteY29" fmla="*/ 504398 h 1945482"/>
              <a:gd name="connsiteX30" fmla="*/ 5832648 w 6519856"/>
              <a:gd name="connsiteY30" fmla="*/ 360439 h 1945482"/>
              <a:gd name="connsiteX31" fmla="*/ 6120680 w 6519856"/>
              <a:gd name="connsiteY31" fmla="*/ 216479 h 1945482"/>
              <a:gd name="connsiteX32" fmla="*/ 6264696 w 6519856"/>
              <a:gd name="connsiteY32" fmla="*/ 144499 h 1945482"/>
              <a:gd name="connsiteX33" fmla="*/ 6412699 w 6519856"/>
              <a:gd name="connsiteY33" fmla="*/ 92868 h 1945482"/>
              <a:gd name="connsiteX34" fmla="*/ 6519856 w 6519856"/>
              <a:gd name="connsiteY34" fmla="*/ 0 h 1945482"/>
              <a:gd name="connsiteX0" fmla="*/ 0 w 6519856"/>
              <a:gd name="connsiteY0" fmla="*/ 1945482 h 1945482"/>
              <a:gd name="connsiteX1" fmla="*/ 202405 w 6519856"/>
              <a:gd name="connsiteY1" fmla="*/ 1828803 h 1945482"/>
              <a:gd name="connsiteX2" fmla="*/ 330993 w 6519856"/>
              <a:gd name="connsiteY2" fmla="*/ 1719263 h 1945482"/>
              <a:gd name="connsiteX3" fmla="*/ 485775 w 6519856"/>
              <a:gd name="connsiteY3" fmla="*/ 1771652 h 1945482"/>
              <a:gd name="connsiteX4" fmla="*/ 754855 w 6519856"/>
              <a:gd name="connsiteY4" fmla="*/ 1721647 h 1945482"/>
              <a:gd name="connsiteX5" fmla="*/ 878681 w 6519856"/>
              <a:gd name="connsiteY5" fmla="*/ 1647828 h 1945482"/>
              <a:gd name="connsiteX6" fmla="*/ 988218 w 6519856"/>
              <a:gd name="connsiteY6" fmla="*/ 1578769 h 1945482"/>
              <a:gd name="connsiteX7" fmla="*/ 1097756 w 6519856"/>
              <a:gd name="connsiteY7" fmla="*/ 1674019 h 1945482"/>
              <a:gd name="connsiteX8" fmla="*/ 1245393 w 6519856"/>
              <a:gd name="connsiteY8" fmla="*/ 1726407 h 1945482"/>
              <a:gd name="connsiteX9" fmla="*/ 1357312 w 6519856"/>
              <a:gd name="connsiteY9" fmla="*/ 1752601 h 1945482"/>
              <a:gd name="connsiteX10" fmla="*/ 1466850 w 6519856"/>
              <a:gd name="connsiteY10" fmla="*/ 1719263 h 1945482"/>
              <a:gd name="connsiteX11" fmla="*/ 1538286 w 6519856"/>
              <a:gd name="connsiteY11" fmla="*/ 1683546 h 1945482"/>
              <a:gd name="connsiteX12" fmla="*/ 1624012 w 6519856"/>
              <a:gd name="connsiteY12" fmla="*/ 1612109 h 1945482"/>
              <a:gd name="connsiteX13" fmla="*/ 1800200 w 6519856"/>
              <a:gd name="connsiteY13" fmla="*/ 1368155 h 1945482"/>
              <a:gd name="connsiteX14" fmla="*/ 2016224 w 6519856"/>
              <a:gd name="connsiteY14" fmla="*/ 1224196 h 1945482"/>
              <a:gd name="connsiteX15" fmla="*/ 2271384 w 6519856"/>
              <a:gd name="connsiteY15" fmla="*/ 1079697 h 1945482"/>
              <a:gd name="connsiteX16" fmla="*/ 2592288 w 6519856"/>
              <a:gd name="connsiteY16" fmla="*/ 1008257 h 1945482"/>
              <a:gd name="connsiteX17" fmla="*/ 2808312 w 6519856"/>
              <a:gd name="connsiteY17" fmla="*/ 792317 h 1945482"/>
              <a:gd name="connsiteX18" fmla="*/ 3096344 w 6519856"/>
              <a:gd name="connsiteY18" fmla="*/ 648358 h 1945482"/>
              <a:gd name="connsiteX19" fmla="*/ 3312368 w 6519856"/>
              <a:gd name="connsiteY19" fmla="*/ 576378 h 1945482"/>
              <a:gd name="connsiteX20" fmla="*/ 3600400 w 6519856"/>
              <a:gd name="connsiteY20" fmla="*/ 504398 h 1945482"/>
              <a:gd name="connsiteX21" fmla="*/ 3816424 w 6519856"/>
              <a:gd name="connsiteY21" fmla="*/ 504398 h 1945482"/>
              <a:gd name="connsiteX22" fmla="*/ 4032448 w 6519856"/>
              <a:gd name="connsiteY22" fmla="*/ 504398 h 1945482"/>
              <a:gd name="connsiteX23" fmla="*/ 4176464 w 6519856"/>
              <a:gd name="connsiteY23" fmla="*/ 648358 h 1945482"/>
              <a:gd name="connsiteX24" fmla="*/ 4320480 w 6519856"/>
              <a:gd name="connsiteY24" fmla="*/ 720337 h 1945482"/>
              <a:gd name="connsiteX25" fmla="*/ 4536504 w 6519856"/>
              <a:gd name="connsiteY25" fmla="*/ 792317 h 1945482"/>
              <a:gd name="connsiteX26" fmla="*/ 4608512 w 6519856"/>
              <a:gd name="connsiteY26" fmla="*/ 792317 h 1945482"/>
              <a:gd name="connsiteX27" fmla="*/ 4752528 w 6519856"/>
              <a:gd name="connsiteY27" fmla="*/ 864297 h 1945482"/>
              <a:gd name="connsiteX28" fmla="*/ 5184576 w 6519856"/>
              <a:gd name="connsiteY28" fmla="*/ 720337 h 1945482"/>
              <a:gd name="connsiteX29" fmla="*/ 5472608 w 6519856"/>
              <a:gd name="connsiteY29" fmla="*/ 504398 h 1945482"/>
              <a:gd name="connsiteX30" fmla="*/ 5832648 w 6519856"/>
              <a:gd name="connsiteY30" fmla="*/ 360439 h 1945482"/>
              <a:gd name="connsiteX31" fmla="*/ 6120680 w 6519856"/>
              <a:gd name="connsiteY31" fmla="*/ 216479 h 1945482"/>
              <a:gd name="connsiteX32" fmla="*/ 6264696 w 6519856"/>
              <a:gd name="connsiteY32" fmla="*/ 144499 h 1945482"/>
              <a:gd name="connsiteX33" fmla="*/ 6412699 w 6519856"/>
              <a:gd name="connsiteY33" fmla="*/ 92868 h 1945482"/>
              <a:gd name="connsiteX34" fmla="*/ 6519856 w 6519856"/>
              <a:gd name="connsiteY34" fmla="*/ 0 h 1945482"/>
              <a:gd name="connsiteX0" fmla="*/ 0 w 6519856"/>
              <a:gd name="connsiteY0" fmla="*/ 1945482 h 1945482"/>
              <a:gd name="connsiteX1" fmla="*/ 202405 w 6519856"/>
              <a:gd name="connsiteY1" fmla="*/ 1828803 h 1945482"/>
              <a:gd name="connsiteX2" fmla="*/ 330993 w 6519856"/>
              <a:gd name="connsiteY2" fmla="*/ 1719263 h 1945482"/>
              <a:gd name="connsiteX3" fmla="*/ 485775 w 6519856"/>
              <a:gd name="connsiteY3" fmla="*/ 1771652 h 1945482"/>
              <a:gd name="connsiteX4" fmla="*/ 754855 w 6519856"/>
              <a:gd name="connsiteY4" fmla="*/ 1721647 h 1945482"/>
              <a:gd name="connsiteX5" fmla="*/ 878681 w 6519856"/>
              <a:gd name="connsiteY5" fmla="*/ 1647828 h 1945482"/>
              <a:gd name="connsiteX6" fmla="*/ 988218 w 6519856"/>
              <a:gd name="connsiteY6" fmla="*/ 1578769 h 1945482"/>
              <a:gd name="connsiteX7" fmla="*/ 1097756 w 6519856"/>
              <a:gd name="connsiteY7" fmla="*/ 1674019 h 1945482"/>
              <a:gd name="connsiteX8" fmla="*/ 1245393 w 6519856"/>
              <a:gd name="connsiteY8" fmla="*/ 1726407 h 1945482"/>
              <a:gd name="connsiteX9" fmla="*/ 1357312 w 6519856"/>
              <a:gd name="connsiteY9" fmla="*/ 1752601 h 1945482"/>
              <a:gd name="connsiteX10" fmla="*/ 1466850 w 6519856"/>
              <a:gd name="connsiteY10" fmla="*/ 1719263 h 1945482"/>
              <a:gd name="connsiteX11" fmla="*/ 1538286 w 6519856"/>
              <a:gd name="connsiteY11" fmla="*/ 1683546 h 1945482"/>
              <a:gd name="connsiteX12" fmla="*/ 1624012 w 6519856"/>
              <a:gd name="connsiteY12" fmla="*/ 1612109 h 1945482"/>
              <a:gd name="connsiteX13" fmla="*/ 1800200 w 6519856"/>
              <a:gd name="connsiteY13" fmla="*/ 1368155 h 1945482"/>
              <a:gd name="connsiteX14" fmla="*/ 2016224 w 6519856"/>
              <a:gd name="connsiteY14" fmla="*/ 1224196 h 1945482"/>
              <a:gd name="connsiteX15" fmla="*/ 2271384 w 6519856"/>
              <a:gd name="connsiteY15" fmla="*/ 1079697 h 1945482"/>
              <a:gd name="connsiteX16" fmla="*/ 2294328 w 6519856"/>
              <a:gd name="connsiteY16" fmla="*/ 1069778 h 1945482"/>
              <a:gd name="connsiteX17" fmla="*/ 2592288 w 6519856"/>
              <a:gd name="connsiteY17" fmla="*/ 1008257 h 1945482"/>
              <a:gd name="connsiteX18" fmla="*/ 2808312 w 6519856"/>
              <a:gd name="connsiteY18" fmla="*/ 792317 h 1945482"/>
              <a:gd name="connsiteX19" fmla="*/ 3096344 w 6519856"/>
              <a:gd name="connsiteY19" fmla="*/ 648358 h 1945482"/>
              <a:gd name="connsiteX20" fmla="*/ 3312368 w 6519856"/>
              <a:gd name="connsiteY20" fmla="*/ 576378 h 1945482"/>
              <a:gd name="connsiteX21" fmla="*/ 3600400 w 6519856"/>
              <a:gd name="connsiteY21" fmla="*/ 504398 h 1945482"/>
              <a:gd name="connsiteX22" fmla="*/ 3816424 w 6519856"/>
              <a:gd name="connsiteY22" fmla="*/ 504398 h 1945482"/>
              <a:gd name="connsiteX23" fmla="*/ 4032448 w 6519856"/>
              <a:gd name="connsiteY23" fmla="*/ 504398 h 1945482"/>
              <a:gd name="connsiteX24" fmla="*/ 4176464 w 6519856"/>
              <a:gd name="connsiteY24" fmla="*/ 648358 h 1945482"/>
              <a:gd name="connsiteX25" fmla="*/ 4320480 w 6519856"/>
              <a:gd name="connsiteY25" fmla="*/ 720337 h 1945482"/>
              <a:gd name="connsiteX26" fmla="*/ 4536504 w 6519856"/>
              <a:gd name="connsiteY26" fmla="*/ 792317 h 1945482"/>
              <a:gd name="connsiteX27" fmla="*/ 4608512 w 6519856"/>
              <a:gd name="connsiteY27" fmla="*/ 792317 h 1945482"/>
              <a:gd name="connsiteX28" fmla="*/ 4752528 w 6519856"/>
              <a:gd name="connsiteY28" fmla="*/ 864297 h 1945482"/>
              <a:gd name="connsiteX29" fmla="*/ 5184576 w 6519856"/>
              <a:gd name="connsiteY29" fmla="*/ 720337 h 1945482"/>
              <a:gd name="connsiteX30" fmla="*/ 5472608 w 6519856"/>
              <a:gd name="connsiteY30" fmla="*/ 504398 h 1945482"/>
              <a:gd name="connsiteX31" fmla="*/ 5832648 w 6519856"/>
              <a:gd name="connsiteY31" fmla="*/ 360439 h 1945482"/>
              <a:gd name="connsiteX32" fmla="*/ 6120680 w 6519856"/>
              <a:gd name="connsiteY32" fmla="*/ 216479 h 1945482"/>
              <a:gd name="connsiteX33" fmla="*/ 6264696 w 6519856"/>
              <a:gd name="connsiteY33" fmla="*/ 144499 h 1945482"/>
              <a:gd name="connsiteX34" fmla="*/ 6412699 w 6519856"/>
              <a:gd name="connsiteY34" fmla="*/ 92868 h 1945482"/>
              <a:gd name="connsiteX35" fmla="*/ 6519856 w 6519856"/>
              <a:gd name="connsiteY35" fmla="*/ 0 h 1945482"/>
              <a:gd name="connsiteX0" fmla="*/ 0 w 6519856"/>
              <a:gd name="connsiteY0" fmla="*/ 1945482 h 1945482"/>
              <a:gd name="connsiteX1" fmla="*/ 202405 w 6519856"/>
              <a:gd name="connsiteY1" fmla="*/ 1828803 h 1945482"/>
              <a:gd name="connsiteX2" fmla="*/ 330993 w 6519856"/>
              <a:gd name="connsiteY2" fmla="*/ 1719263 h 1945482"/>
              <a:gd name="connsiteX3" fmla="*/ 485775 w 6519856"/>
              <a:gd name="connsiteY3" fmla="*/ 1771652 h 1945482"/>
              <a:gd name="connsiteX4" fmla="*/ 754855 w 6519856"/>
              <a:gd name="connsiteY4" fmla="*/ 1721647 h 1945482"/>
              <a:gd name="connsiteX5" fmla="*/ 878681 w 6519856"/>
              <a:gd name="connsiteY5" fmla="*/ 1647828 h 1945482"/>
              <a:gd name="connsiteX6" fmla="*/ 988218 w 6519856"/>
              <a:gd name="connsiteY6" fmla="*/ 1578769 h 1945482"/>
              <a:gd name="connsiteX7" fmla="*/ 1097756 w 6519856"/>
              <a:gd name="connsiteY7" fmla="*/ 1674019 h 1945482"/>
              <a:gd name="connsiteX8" fmla="*/ 1245393 w 6519856"/>
              <a:gd name="connsiteY8" fmla="*/ 1726407 h 1945482"/>
              <a:gd name="connsiteX9" fmla="*/ 1357312 w 6519856"/>
              <a:gd name="connsiteY9" fmla="*/ 1752601 h 1945482"/>
              <a:gd name="connsiteX10" fmla="*/ 1466850 w 6519856"/>
              <a:gd name="connsiteY10" fmla="*/ 1719263 h 1945482"/>
              <a:gd name="connsiteX11" fmla="*/ 1538286 w 6519856"/>
              <a:gd name="connsiteY11" fmla="*/ 1683546 h 1945482"/>
              <a:gd name="connsiteX12" fmla="*/ 1624012 w 6519856"/>
              <a:gd name="connsiteY12" fmla="*/ 1612109 h 1945482"/>
              <a:gd name="connsiteX13" fmla="*/ 1800200 w 6519856"/>
              <a:gd name="connsiteY13" fmla="*/ 1368155 h 1945482"/>
              <a:gd name="connsiteX14" fmla="*/ 2016224 w 6519856"/>
              <a:gd name="connsiteY14" fmla="*/ 1224196 h 1945482"/>
              <a:gd name="connsiteX15" fmla="*/ 2271384 w 6519856"/>
              <a:gd name="connsiteY15" fmla="*/ 1079697 h 1945482"/>
              <a:gd name="connsiteX16" fmla="*/ 2294328 w 6519856"/>
              <a:gd name="connsiteY16" fmla="*/ 1069778 h 1945482"/>
              <a:gd name="connsiteX17" fmla="*/ 2592288 w 6519856"/>
              <a:gd name="connsiteY17" fmla="*/ 1008257 h 1945482"/>
              <a:gd name="connsiteX18" fmla="*/ 2808312 w 6519856"/>
              <a:gd name="connsiteY18" fmla="*/ 792317 h 1945482"/>
              <a:gd name="connsiteX19" fmla="*/ 2930122 w 6519856"/>
              <a:gd name="connsiteY19" fmla="*/ 707970 h 1945482"/>
              <a:gd name="connsiteX20" fmla="*/ 3096344 w 6519856"/>
              <a:gd name="connsiteY20" fmla="*/ 648358 h 1945482"/>
              <a:gd name="connsiteX21" fmla="*/ 3312368 w 6519856"/>
              <a:gd name="connsiteY21" fmla="*/ 576378 h 1945482"/>
              <a:gd name="connsiteX22" fmla="*/ 3600400 w 6519856"/>
              <a:gd name="connsiteY22" fmla="*/ 504398 h 1945482"/>
              <a:gd name="connsiteX23" fmla="*/ 3816424 w 6519856"/>
              <a:gd name="connsiteY23" fmla="*/ 504398 h 1945482"/>
              <a:gd name="connsiteX24" fmla="*/ 4032448 w 6519856"/>
              <a:gd name="connsiteY24" fmla="*/ 504398 h 1945482"/>
              <a:gd name="connsiteX25" fmla="*/ 4176464 w 6519856"/>
              <a:gd name="connsiteY25" fmla="*/ 648358 h 1945482"/>
              <a:gd name="connsiteX26" fmla="*/ 4320480 w 6519856"/>
              <a:gd name="connsiteY26" fmla="*/ 720337 h 1945482"/>
              <a:gd name="connsiteX27" fmla="*/ 4536504 w 6519856"/>
              <a:gd name="connsiteY27" fmla="*/ 792317 h 1945482"/>
              <a:gd name="connsiteX28" fmla="*/ 4608512 w 6519856"/>
              <a:gd name="connsiteY28" fmla="*/ 792317 h 1945482"/>
              <a:gd name="connsiteX29" fmla="*/ 4752528 w 6519856"/>
              <a:gd name="connsiteY29" fmla="*/ 864297 h 1945482"/>
              <a:gd name="connsiteX30" fmla="*/ 5184576 w 6519856"/>
              <a:gd name="connsiteY30" fmla="*/ 720337 h 1945482"/>
              <a:gd name="connsiteX31" fmla="*/ 5472608 w 6519856"/>
              <a:gd name="connsiteY31" fmla="*/ 504398 h 1945482"/>
              <a:gd name="connsiteX32" fmla="*/ 5832648 w 6519856"/>
              <a:gd name="connsiteY32" fmla="*/ 360439 h 1945482"/>
              <a:gd name="connsiteX33" fmla="*/ 6120680 w 6519856"/>
              <a:gd name="connsiteY33" fmla="*/ 216479 h 1945482"/>
              <a:gd name="connsiteX34" fmla="*/ 6264696 w 6519856"/>
              <a:gd name="connsiteY34" fmla="*/ 144499 h 1945482"/>
              <a:gd name="connsiteX35" fmla="*/ 6412699 w 6519856"/>
              <a:gd name="connsiteY35" fmla="*/ 92868 h 1945482"/>
              <a:gd name="connsiteX36" fmla="*/ 6519856 w 6519856"/>
              <a:gd name="connsiteY36" fmla="*/ 0 h 1945482"/>
              <a:gd name="connsiteX0" fmla="*/ 0 w 6519856"/>
              <a:gd name="connsiteY0" fmla="*/ 1945482 h 1945482"/>
              <a:gd name="connsiteX1" fmla="*/ 202405 w 6519856"/>
              <a:gd name="connsiteY1" fmla="*/ 1828803 h 1945482"/>
              <a:gd name="connsiteX2" fmla="*/ 330993 w 6519856"/>
              <a:gd name="connsiteY2" fmla="*/ 1719263 h 1945482"/>
              <a:gd name="connsiteX3" fmla="*/ 485775 w 6519856"/>
              <a:gd name="connsiteY3" fmla="*/ 1771652 h 1945482"/>
              <a:gd name="connsiteX4" fmla="*/ 754855 w 6519856"/>
              <a:gd name="connsiteY4" fmla="*/ 1721647 h 1945482"/>
              <a:gd name="connsiteX5" fmla="*/ 878681 w 6519856"/>
              <a:gd name="connsiteY5" fmla="*/ 1647828 h 1945482"/>
              <a:gd name="connsiteX6" fmla="*/ 988218 w 6519856"/>
              <a:gd name="connsiteY6" fmla="*/ 1578769 h 1945482"/>
              <a:gd name="connsiteX7" fmla="*/ 1097756 w 6519856"/>
              <a:gd name="connsiteY7" fmla="*/ 1674019 h 1945482"/>
              <a:gd name="connsiteX8" fmla="*/ 1245393 w 6519856"/>
              <a:gd name="connsiteY8" fmla="*/ 1726407 h 1945482"/>
              <a:gd name="connsiteX9" fmla="*/ 1357312 w 6519856"/>
              <a:gd name="connsiteY9" fmla="*/ 1752601 h 1945482"/>
              <a:gd name="connsiteX10" fmla="*/ 1466850 w 6519856"/>
              <a:gd name="connsiteY10" fmla="*/ 1719263 h 1945482"/>
              <a:gd name="connsiteX11" fmla="*/ 1538286 w 6519856"/>
              <a:gd name="connsiteY11" fmla="*/ 1683546 h 1945482"/>
              <a:gd name="connsiteX12" fmla="*/ 1624012 w 6519856"/>
              <a:gd name="connsiteY12" fmla="*/ 1612109 h 1945482"/>
              <a:gd name="connsiteX13" fmla="*/ 1800200 w 6519856"/>
              <a:gd name="connsiteY13" fmla="*/ 1368155 h 1945482"/>
              <a:gd name="connsiteX14" fmla="*/ 2016224 w 6519856"/>
              <a:gd name="connsiteY14" fmla="*/ 1224196 h 1945482"/>
              <a:gd name="connsiteX15" fmla="*/ 2271384 w 6519856"/>
              <a:gd name="connsiteY15" fmla="*/ 1079697 h 1945482"/>
              <a:gd name="connsiteX16" fmla="*/ 2294328 w 6519856"/>
              <a:gd name="connsiteY16" fmla="*/ 1069778 h 1945482"/>
              <a:gd name="connsiteX17" fmla="*/ 2592288 w 6519856"/>
              <a:gd name="connsiteY17" fmla="*/ 1008257 h 1945482"/>
              <a:gd name="connsiteX18" fmla="*/ 2808312 w 6519856"/>
              <a:gd name="connsiteY18" fmla="*/ 792317 h 1945482"/>
              <a:gd name="connsiteX19" fmla="*/ 2919456 w 6519856"/>
              <a:gd name="connsiteY19" fmla="*/ 791777 h 1945482"/>
              <a:gd name="connsiteX20" fmla="*/ 3096344 w 6519856"/>
              <a:gd name="connsiteY20" fmla="*/ 648358 h 1945482"/>
              <a:gd name="connsiteX21" fmla="*/ 3312368 w 6519856"/>
              <a:gd name="connsiteY21" fmla="*/ 576378 h 1945482"/>
              <a:gd name="connsiteX22" fmla="*/ 3600400 w 6519856"/>
              <a:gd name="connsiteY22" fmla="*/ 504398 h 1945482"/>
              <a:gd name="connsiteX23" fmla="*/ 3816424 w 6519856"/>
              <a:gd name="connsiteY23" fmla="*/ 504398 h 1945482"/>
              <a:gd name="connsiteX24" fmla="*/ 4032448 w 6519856"/>
              <a:gd name="connsiteY24" fmla="*/ 504398 h 1945482"/>
              <a:gd name="connsiteX25" fmla="*/ 4176464 w 6519856"/>
              <a:gd name="connsiteY25" fmla="*/ 648358 h 1945482"/>
              <a:gd name="connsiteX26" fmla="*/ 4320480 w 6519856"/>
              <a:gd name="connsiteY26" fmla="*/ 720337 h 1945482"/>
              <a:gd name="connsiteX27" fmla="*/ 4536504 w 6519856"/>
              <a:gd name="connsiteY27" fmla="*/ 792317 h 1945482"/>
              <a:gd name="connsiteX28" fmla="*/ 4608512 w 6519856"/>
              <a:gd name="connsiteY28" fmla="*/ 792317 h 1945482"/>
              <a:gd name="connsiteX29" fmla="*/ 4752528 w 6519856"/>
              <a:gd name="connsiteY29" fmla="*/ 864297 h 1945482"/>
              <a:gd name="connsiteX30" fmla="*/ 5184576 w 6519856"/>
              <a:gd name="connsiteY30" fmla="*/ 720337 h 1945482"/>
              <a:gd name="connsiteX31" fmla="*/ 5472608 w 6519856"/>
              <a:gd name="connsiteY31" fmla="*/ 504398 h 1945482"/>
              <a:gd name="connsiteX32" fmla="*/ 5832648 w 6519856"/>
              <a:gd name="connsiteY32" fmla="*/ 360439 h 1945482"/>
              <a:gd name="connsiteX33" fmla="*/ 6120680 w 6519856"/>
              <a:gd name="connsiteY33" fmla="*/ 216479 h 1945482"/>
              <a:gd name="connsiteX34" fmla="*/ 6264696 w 6519856"/>
              <a:gd name="connsiteY34" fmla="*/ 144499 h 1945482"/>
              <a:gd name="connsiteX35" fmla="*/ 6412699 w 6519856"/>
              <a:gd name="connsiteY35" fmla="*/ 92868 h 1945482"/>
              <a:gd name="connsiteX36" fmla="*/ 6519856 w 6519856"/>
              <a:gd name="connsiteY36" fmla="*/ 0 h 1945482"/>
              <a:gd name="connsiteX0" fmla="*/ 0 w 6519856"/>
              <a:gd name="connsiteY0" fmla="*/ 1945482 h 1945482"/>
              <a:gd name="connsiteX1" fmla="*/ 202405 w 6519856"/>
              <a:gd name="connsiteY1" fmla="*/ 1828803 h 1945482"/>
              <a:gd name="connsiteX2" fmla="*/ 330993 w 6519856"/>
              <a:gd name="connsiteY2" fmla="*/ 1719263 h 1945482"/>
              <a:gd name="connsiteX3" fmla="*/ 485775 w 6519856"/>
              <a:gd name="connsiteY3" fmla="*/ 1771652 h 1945482"/>
              <a:gd name="connsiteX4" fmla="*/ 754855 w 6519856"/>
              <a:gd name="connsiteY4" fmla="*/ 1721647 h 1945482"/>
              <a:gd name="connsiteX5" fmla="*/ 878681 w 6519856"/>
              <a:gd name="connsiteY5" fmla="*/ 1647828 h 1945482"/>
              <a:gd name="connsiteX6" fmla="*/ 988218 w 6519856"/>
              <a:gd name="connsiteY6" fmla="*/ 1578769 h 1945482"/>
              <a:gd name="connsiteX7" fmla="*/ 1097756 w 6519856"/>
              <a:gd name="connsiteY7" fmla="*/ 1674019 h 1945482"/>
              <a:gd name="connsiteX8" fmla="*/ 1245393 w 6519856"/>
              <a:gd name="connsiteY8" fmla="*/ 1726407 h 1945482"/>
              <a:gd name="connsiteX9" fmla="*/ 1357312 w 6519856"/>
              <a:gd name="connsiteY9" fmla="*/ 1752601 h 1945482"/>
              <a:gd name="connsiteX10" fmla="*/ 1466850 w 6519856"/>
              <a:gd name="connsiteY10" fmla="*/ 1719263 h 1945482"/>
              <a:gd name="connsiteX11" fmla="*/ 1538286 w 6519856"/>
              <a:gd name="connsiteY11" fmla="*/ 1683546 h 1945482"/>
              <a:gd name="connsiteX12" fmla="*/ 1624012 w 6519856"/>
              <a:gd name="connsiteY12" fmla="*/ 1612109 h 1945482"/>
              <a:gd name="connsiteX13" fmla="*/ 1800200 w 6519856"/>
              <a:gd name="connsiteY13" fmla="*/ 1368155 h 1945482"/>
              <a:gd name="connsiteX14" fmla="*/ 2016224 w 6519856"/>
              <a:gd name="connsiteY14" fmla="*/ 1224196 h 1945482"/>
              <a:gd name="connsiteX15" fmla="*/ 2271384 w 6519856"/>
              <a:gd name="connsiteY15" fmla="*/ 1079697 h 1945482"/>
              <a:gd name="connsiteX16" fmla="*/ 2294328 w 6519856"/>
              <a:gd name="connsiteY16" fmla="*/ 1069778 h 1945482"/>
              <a:gd name="connsiteX17" fmla="*/ 2592288 w 6519856"/>
              <a:gd name="connsiteY17" fmla="*/ 1008257 h 1945482"/>
              <a:gd name="connsiteX18" fmla="*/ 2808312 w 6519856"/>
              <a:gd name="connsiteY18" fmla="*/ 792317 h 1945482"/>
              <a:gd name="connsiteX19" fmla="*/ 2919456 w 6519856"/>
              <a:gd name="connsiteY19" fmla="*/ 791777 h 1945482"/>
              <a:gd name="connsiteX20" fmla="*/ 3096344 w 6519856"/>
              <a:gd name="connsiteY20" fmla="*/ 648358 h 1945482"/>
              <a:gd name="connsiteX21" fmla="*/ 3312368 w 6519856"/>
              <a:gd name="connsiteY21" fmla="*/ 576378 h 1945482"/>
              <a:gd name="connsiteX22" fmla="*/ 3600400 w 6519856"/>
              <a:gd name="connsiteY22" fmla="*/ 504398 h 1945482"/>
              <a:gd name="connsiteX23" fmla="*/ 3816424 w 6519856"/>
              <a:gd name="connsiteY23" fmla="*/ 504398 h 1945482"/>
              <a:gd name="connsiteX24" fmla="*/ 4071584 w 6519856"/>
              <a:gd name="connsiteY24" fmla="*/ 575838 h 1945482"/>
              <a:gd name="connsiteX25" fmla="*/ 4176464 w 6519856"/>
              <a:gd name="connsiteY25" fmla="*/ 648358 h 1945482"/>
              <a:gd name="connsiteX26" fmla="*/ 4320480 w 6519856"/>
              <a:gd name="connsiteY26" fmla="*/ 720337 h 1945482"/>
              <a:gd name="connsiteX27" fmla="*/ 4536504 w 6519856"/>
              <a:gd name="connsiteY27" fmla="*/ 792317 h 1945482"/>
              <a:gd name="connsiteX28" fmla="*/ 4608512 w 6519856"/>
              <a:gd name="connsiteY28" fmla="*/ 792317 h 1945482"/>
              <a:gd name="connsiteX29" fmla="*/ 4752528 w 6519856"/>
              <a:gd name="connsiteY29" fmla="*/ 864297 h 1945482"/>
              <a:gd name="connsiteX30" fmla="*/ 5184576 w 6519856"/>
              <a:gd name="connsiteY30" fmla="*/ 720337 h 1945482"/>
              <a:gd name="connsiteX31" fmla="*/ 5472608 w 6519856"/>
              <a:gd name="connsiteY31" fmla="*/ 504398 h 1945482"/>
              <a:gd name="connsiteX32" fmla="*/ 5832648 w 6519856"/>
              <a:gd name="connsiteY32" fmla="*/ 360439 h 1945482"/>
              <a:gd name="connsiteX33" fmla="*/ 6120680 w 6519856"/>
              <a:gd name="connsiteY33" fmla="*/ 216479 h 1945482"/>
              <a:gd name="connsiteX34" fmla="*/ 6264696 w 6519856"/>
              <a:gd name="connsiteY34" fmla="*/ 144499 h 1945482"/>
              <a:gd name="connsiteX35" fmla="*/ 6412699 w 6519856"/>
              <a:gd name="connsiteY35" fmla="*/ 92868 h 1945482"/>
              <a:gd name="connsiteX36" fmla="*/ 6519856 w 6519856"/>
              <a:gd name="connsiteY36" fmla="*/ 0 h 1945482"/>
              <a:gd name="connsiteX0" fmla="*/ 0 w 6519856"/>
              <a:gd name="connsiteY0" fmla="*/ 1945482 h 1945482"/>
              <a:gd name="connsiteX1" fmla="*/ 202405 w 6519856"/>
              <a:gd name="connsiteY1" fmla="*/ 1828803 h 1945482"/>
              <a:gd name="connsiteX2" fmla="*/ 330993 w 6519856"/>
              <a:gd name="connsiteY2" fmla="*/ 1719263 h 1945482"/>
              <a:gd name="connsiteX3" fmla="*/ 485775 w 6519856"/>
              <a:gd name="connsiteY3" fmla="*/ 1771652 h 1945482"/>
              <a:gd name="connsiteX4" fmla="*/ 754855 w 6519856"/>
              <a:gd name="connsiteY4" fmla="*/ 1721647 h 1945482"/>
              <a:gd name="connsiteX5" fmla="*/ 878681 w 6519856"/>
              <a:gd name="connsiteY5" fmla="*/ 1647828 h 1945482"/>
              <a:gd name="connsiteX6" fmla="*/ 988218 w 6519856"/>
              <a:gd name="connsiteY6" fmla="*/ 1578769 h 1945482"/>
              <a:gd name="connsiteX7" fmla="*/ 1097756 w 6519856"/>
              <a:gd name="connsiteY7" fmla="*/ 1674019 h 1945482"/>
              <a:gd name="connsiteX8" fmla="*/ 1245393 w 6519856"/>
              <a:gd name="connsiteY8" fmla="*/ 1726407 h 1945482"/>
              <a:gd name="connsiteX9" fmla="*/ 1357312 w 6519856"/>
              <a:gd name="connsiteY9" fmla="*/ 1752601 h 1945482"/>
              <a:gd name="connsiteX10" fmla="*/ 1466850 w 6519856"/>
              <a:gd name="connsiteY10" fmla="*/ 1719263 h 1945482"/>
              <a:gd name="connsiteX11" fmla="*/ 1538286 w 6519856"/>
              <a:gd name="connsiteY11" fmla="*/ 1683546 h 1945482"/>
              <a:gd name="connsiteX12" fmla="*/ 1624012 w 6519856"/>
              <a:gd name="connsiteY12" fmla="*/ 1612109 h 1945482"/>
              <a:gd name="connsiteX13" fmla="*/ 1800200 w 6519856"/>
              <a:gd name="connsiteY13" fmla="*/ 1368155 h 1945482"/>
              <a:gd name="connsiteX14" fmla="*/ 2016224 w 6519856"/>
              <a:gd name="connsiteY14" fmla="*/ 1224196 h 1945482"/>
              <a:gd name="connsiteX15" fmla="*/ 2271384 w 6519856"/>
              <a:gd name="connsiteY15" fmla="*/ 1079697 h 1945482"/>
              <a:gd name="connsiteX16" fmla="*/ 2294328 w 6519856"/>
              <a:gd name="connsiteY16" fmla="*/ 1069778 h 1945482"/>
              <a:gd name="connsiteX17" fmla="*/ 2592288 w 6519856"/>
              <a:gd name="connsiteY17" fmla="*/ 1008257 h 1945482"/>
              <a:gd name="connsiteX18" fmla="*/ 2808312 w 6519856"/>
              <a:gd name="connsiteY18" fmla="*/ 792317 h 1945482"/>
              <a:gd name="connsiteX19" fmla="*/ 2919456 w 6519856"/>
              <a:gd name="connsiteY19" fmla="*/ 791777 h 1945482"/>
              <a:gd name="connsiteX20" fmla="*/ 3096344 w 6519856"/>
              <a:gd name="connsiteY20" fmla="*/ 648358 h 1945482"/>
              <a:gd name="connsiteX21" fmla="*/ 3312368 w 6519856"/>
              <a:gd name="connsiteY21" fmla="*/ 576378 h 1945482"/>
              <a:gd name="connsiteX22" fmla="*/ 3600400 w 6519856"/>
              <a:gd name="connsiteY22" fmla="*/ 504398 h 1945482"/>
              <a:gd name="connsiteX23" fmla="*/ 3816424 w 6519856"/>
              <a:gd name="connsiteY23" fmla="*/ 504398 h 1945482"/>
              <a:gd name="connsiteX24" fmla="*/ 4071584 w 6519856"/>
              <a:gd name="connsiteY24" fmla="*/ 575838 h 1945482"/>
              <a:gd name="connsiteX25" fmla="*/ 4143592 w 6519856"/>
              <a:gd name="connsiteY25" fmla="*/ 719798 h 1945482"/>
              <a:gd name="connsiteX26" fmla="*/ 4320480 w 6519856"/>
              <a:gd name="connsiteY26" fmla="*/ 720337 h 1945482"/>
              <a:gd name="connsiteX27" fmla="*/ 4536504 w 6519856"/>
              <a:gd name="connsiteY27" fmla="*/ 792317 h 1945482"/>
              <a:gd name="connsiteX28" fmla="*/ 4608512 w 6519856"/>
              <a:gd name="connsiteY28" fmla="*/ 792317 h 1945482"/>
              <a:gd name="connsiteX29" fmla="*/ 4752528 w 6519856"/>
              <a:gd name="connsiteY29" fmla="*/ 864297 h 1945482"/>
              <a:gd name="connsiteX30" fmla="*/ 5184576 w 6519856"/>
              <a:gd name="connsiteY30" fmla="*/ 720337 h 1945482"/>
              <a:gd name="connsiteX31" fmla="*/ 5472608 w 6519856"/>
              <a:gd name="connsiteY31" fmla="*/ 504398 h 1945482"/>
              <a:gd name="connsiteX32" fmla="*/ 5832648 w 6519856"/>
              <a:gd name="connsiteY32" fmla="*/ 360439 h 1945482"/>
              <a:gd name="connsiteX33" fmla="*/ 6120680 w 6519856"/>
              <a:gd name="connsiteY33" fmla="*/ 216479 h 1945482"/>
              <a:gd name="connsiteX34" fmla="*/ 6264696 w 6519856"/>
              <a:gd name="connsiteY34" fmla="*/ 144499 h 1945482"/>
              <a:gd name="connsiteX35" fmla="*/ 6412699 w 6519856"/>
              <a:gd name="connsiteY35" fmla="*/ 92868 h 1945482"/>
              <a:gd name="connsiteX36" fmla="*/ 6519856 w 6519856"/>
              <a:gd name="connsiteY36" fmla="*/ 0 h 1945482"/>
              <a:gd name="connsiteX0" fmla="*/ 0 w 6519856"/>
              <a:gd name="connsiteY0" fmla="*/ 1945482 h 1945482"/>
              <a:gd name="connsiteX1" fmla="*/ 202405 w 6519856"/>
              <a:gd name="connsiteY1" fmla="*/ 1828803 h 1945482"/>
              <a:gd name="connsiteX2" fmla="*/ 330993 w 6519856"/>
              <a:gd name="connsiteY2" fmla="*/ 1719263 h 1945482"/>
              <a:gd name="connsiteX3" fmla="*/ 485775 w 6519856"/>
              <a:gd name="connsiteY3" fmla="*/ 1771652 h 1945482"/>
              <a:gd name="connsiteX4" fmla="*/ 754855 w 6519856"/>
              <a:gd name="connsiteY4" fmla="*/ 1721647 h 1945482"/>
              <a:gd name="connsiteX5" fmla="*/ 878681 w 6519856"/>
              <a:gd name="connsiteY5" fmla="*/ 1647828 h 1945482"/>
              <a:gd name="connsiteX6" fmla="*/ 988218 w 6519856"/>
              <a:gd name="connsiteY6" fmla="*/ 1578769 h 1945482"/>
              <a:gd name="connsiteX7" fmla="*/ 1097756 w 6519856"/>
              <a:gd name="connsiteY7" fmla="*/ 1674019 h 1945482"/>
              <a:gd name="connsiteX8" fmla="*/ 1245393 w 6519856"/>
              <a:gd name="connsiteY8" fmla="*/ 1726407 h 1945482"/>
              <a:gd name="connsiteX9" fmla="*/ 1357312 w 6519856"/>
              <a:gd name="connsiteY9" fmla="*/ 1752601 h 1945482"/>
              <a:gd name="connsiteX10" fmla="*/ 1466850 w 6519856"/>
              <a:gd name="connsiteY10" fmla="*/ 1719263 h 1945482"/>
              <a:gd name="connsiteX11" fmla="*/ 1538286 w 6519856"/>
              <a:gd name="connsiteY11" fmla="*/ 1683546 h 1945482"/>
              <a:gd name="connsiteX12" fmla="*/ 1624012 w 6519856"/>
              <a:gd name="connsiteY12" fmla="*/ 1612109 h 1945482"/>
              <a:gd name="connsiteX13" fmla="*/ 1800200 w 6519856"/>
              <a:gd name="connsiteY13" fmla="*/ 1368155 h 1945482"/>
              <a:gd name="connsiteX14" fmla="*/ 2016224 w 6519856"/>
              <a:gd name="connsiteY14" fmla="*/ 1224196 h 1945482"/>
              <a:gd name="connsiteX15" fmla="*/ 2271384 w 6519856"/>
              <a:gd name="connsiteY15" fmla="*/ 1079697 h 1945482"/>
              <a:gd name="connsiteX16" fmla="*/ 2294328 w 6519856"/>
              <a:gd name="connsiteY16" fmla="*/ 1069778 h 1945482"/>
              <a:gd name="connsiteX17" fmla="*/ 2592288 w 6519856"/>
              <a:gd name="connsiteY17" fmla="*/ 1008257 h 1945482"/>
              <a:gd name="connsiteX18" fmla="*/ 2808312 w 6519856"/>
              <a:gd name="connsiteY18" fmla="*/ 792317 h 1945482"/>
              <a:gd name="connsiteX19" fmla="*/ 2919456 w 6519856"/>
              <a:gd name="connsiteY19" fmla="*/ 791777 h 1945482"/>
              <a:gd name="connsiteX20" fmla="*/ 3096344 w 6519856"/>
              <a:gd name="connsiteY20" fmla="*/ 648358 h 1945482"/>
              <a:gd name="connsiteX21" fmla="*/ 3312368 w 6519856"/>
              <a:gd name="connsiteY21" fmla="*/ 576378 h 1945482"/>
              <a:gd name="connsiteX22" fmla="*/ 3600400 w 6519856"/>
              <a:gd name="connsiteY22" fmla="*/ 504398 h 1945482"/>
              <a:gd name="connsiteX23" fmla="*/ 3816424 w 6519856"/>
              <a:gd name="connsiteY23" fmla="*/ 504398 h 1945482"/>
              <a:gd name="connsiteX24" fmla="*/ 4071584 w 6519856"/>
              <a:gd name="connsiteY24" fmla="*/ 575838 h 1945482"/>
              <a:gd name="connsiteX25" fmla="*/ 4143592 w 6519856"/>
              <a:gd name="connsiteY25" fmla="*/ 719798 h 1945482"/>
              <a:gd name="connsiteX26" fmla="*/ 4287608 w 6519856"/>
              <a:gd name="connsiteY26" fmla="*/ 719798 h 1945482"/>
              <a:gd name="connsiteX27" fmla="*/ 4536504 w 6519856"/>
              <a:gd name="connsiteY27" fmla="*/ 792317 h 1945482"/>
              <a:gd name="connsiteX28" fmla="*/ 4608512 w 6519856"/>
              <a:gd name="connsiteY28" fmla="*/ 792317 h 1945482"/>
              <a:gd name="connsiteX29" fmla="*/ 4752528 w 6519856"/>
              <a:gd name="connsiteY29" fmla="*/ 864297 h 1945482"/>
              <a:gd name="connsiteX30" fmla="*/ 5184576 w 6519856"/>
              <a:gd name="connsiteY30" fmla="*/ 720337 h 1945482"/>
              <a:gd name="connsiteX31" fmla="*/ 5472608 w 6519856"/>
              <a:gd name="connsiteY31" fmla="*/ 504398 h 1945482"/>
              <a:gd name="connsiteX32" fmla="*/ 5832648 w 6519856"/>
              <a:gd name="connsiteY32" fmla="*/ 360439 h 1945482"/>
              <a:gd name="connsiteX33" fmla="*/ 6120680 w 6519856"/>
              <a:gd name="connsiteY33" fmla="*/ 216479 h 1945482"/>
              <a:gd name="connsiteX34" fmla="*/ 6264696 w 6519856"/>
              <a:gd name="connsiteY34" fmla="*/ 144499 h 1945482"/>
              <a:gd name="connsiteX35" fmla="*/ 6412699 w 6519856"/>
              <a:gd name="connsiteY35" fmla="*/ 92868 h 1945482"/>
              <a:gd name="connsiteX36" fmla="*/ 6519856 w 6519856"/>
              <a:gd name="connsiteY36" fmla="*/ 0 h 1945482"/>
              <a:gd name="connsiteX0" fmla="*/ 0 w 6519856"/>
              <a:gd name="connsiteY0" fmla="*/ 1945482 h 1945482"/>
              <a:gd name="connsiteX1" fmla="*/ 202405 w 6519856"/>
              <a:gd name="connsiteY1" fmla="*/ 1828803 h 1945482"/>
              <a:gd name="connsiteX2" fmla="*/ 330993 w 6519856"/>
              <a:gd name="connsiteY2" fmla="*/ 1719263 h 1945482"/>
              <a:gd name="connsiteX3" fmla="*/ 485775 w 6519856"/>
              <a:gd name="connsiteY3" fmla="*/ 1771652 h 1945482"/>
              <a:gd name="connsiteX4" fmla="*/ 754855 w 6519856"/>
              <a:gd name="connsiteY4" fmla="*/ 1721647 h 1945482"/>
              <a:gd name="connsiteX5" fmla="*/ 878681 w 6519856"/>
              <a:gd name="connsiteY5" fmla="*/ 1647828 h 1945482"/>
              <a:gd name="connsiteX6" fmla="*/ 988218 w 6519856"/>
              <a:gd name="connsiteY6" fmla="*/ 1578769 h 1945482"/>
              <a:gd name="connsiteX7" fmla="*/ 1097756 w 6519856"/>
              <a:gd name="connsiteY7" fmla="*/ 1674019 h 1945482"/>
              <a:gd name="connsiteX8" fmla="*/ 1245393 w 6519856"/>
              <a:gd name="connsiteY8" fmla="*/ 1726407 h 1945482"/>
              <a:gd name="connsiteX9" fmla="*/ 1357312 w 6519856"/>
              <a:gd name="connsiteY9" fmla="*/ 1752601 h 1945482"/>
              <a:gd name="connsiteX10" fmla="*/ 1466850 w 6519856"/>
              <a:gd name="connsiteY10" fmla="*/ 1719263 h 1945482"/>
              <a:gd name="connsiteX11" fmla="*/ 1538286 w 6519856"/>
              <a:gd name="connsiteY11" fmla="*/ 1683546 h 1945482"/>
              <a:gd name="connsiteX12" fmla="*/ 1624012 w 6519856"/>
              <a:gd name="connsiteY12" fmla="*/ 1612109 h 1945482"/>
              <a:gd name="connsiteX13" fmla="*/ 1800200 w 6519856"/>
              <a:gd name="connsiteY13" fmla="*/ 1368155 h 1945482"/>
              <a:gd name="connsiteX14" fmla="*/ 2016224 w 6519856"/>
              <a:gd name="connsiteY14" fmla="*/ 1224196 h 1945482"/>
              <a:gd name="connsiteX15" fmla="*/ 2271384 w 6519856"/>
              <a:gd name="connsiteY15" fmla="*/ 1079697 h 1945482"/>
              <a:gd name="connsiteX16" fmla="*/ 2294328 w 6519856"/>
              <a:gd name="connsiteY16" fmla="*/ 1069778 h 1945482"/>
              <a:gd name="connsiteX17" fmla="*/ 2592288 w 6519856"/>
              <a:gd name="connsiteY17" fmla="*/ 1008257 h 1945482"/>
              <a:gd name="connsiteX18" fmla="*/ 2808312 w 6519856"/>
              <a:gd name="connsiteY18" fmla="*/ 792317 h 1945482"/>
              <a:gd name="connsiteX19" fmla="*/ 2919456 w 6519856"/>
              <a:gd name="connsiteY19" fmla="*/ 791777 h 1945482"/>
              <a:gd name="connsiteX20" fmla="*/ 3096344 w 6519856"/>
              <a:gd name="connsiteY20" fmla="*/ 648358 h 1945482"/>
              <a:gd name="connsiteX21" fmla="*/ 3312368 w 6519856"/>
              <a:gd name="connsiteY21" fmla="*/ 576378 h 1945482"/>
              <a:gd name="connsiteX22" fmla="*/ 3600400 w 6519856"/>
              <a:gd name="connsiteY22" fmla="*/ 504398 h 1945482"/>
              <a:gd name="connsiteX23" fmla="*/ 3816424 w 6519856"/>
              <a:gd name="connsiteY23" fmla="*/ 504398 h 1945482"/>
              <a:gd name="connsiteX24" fmla="*/ 4071584 w 6519856"/>
              <a:gd name="connsiteY24" fmla="*/ 575838 h 1945482"/>
              <a:gd name="connsiteX25" fmla="*/ 4143592 w 6519856"/>
              <a:gd name="connsiteY25" fmla="*/ 719798 h 1945482"/>
              <a:gd name="connsiteX26" fmla="*/ 4287608 w 6519856"/>
              <a:gd name="connsiteY26" fmla="*/ 719798 h 1945482"/>
              <a:gd name="connsiteX27" fmla="*/ 4536504 w 6519856"/>
              <a:gd name="connsiteY27" fmla="*/ 792317 h 1945482"/>
              <a:gd name="connsiteX28" fmla="*/ 4608512 w 6519856"/>
              <a:gd name="connsiteY28" fmla="*/ 792317 h 1945482"/>
              <a:gd name="connsiteX29" fmla="*/ 4752528 w 6519856"/>
              <a:gd name="connsiteY29" fmla="*/ 864297 h 1945482"/>
              <a:gd name="connsiteX30" fmla="*/ 5223712 w 6519856"/>
              <a:gd name="connsiteY30" fmla="*/ 719798 h 1945482"/>
              <a:gd name="connsiteX31" fmla="*/ 5472608 w 6519856"/>
              <a:gd name="connsiteY31" fmla="*/ 504398 h 1945482"/>
              <a:gd name="connsiteX32" fmla="*/ 5832648 w 6519856"/>
              <a:gd name="connsiteY32" fmla="*/ 360439 h 1945482"/>
              <a:gd name="connsiteX33" fmla="*/ 6120680 w 6519856"/>
              <a:gd name="connsiteY33" fmla="*/ 216479 h 1945482"/>
              <a:gd name="connsiteX34" fmla="*/ 6264696 w 6519856"/>
              <a:gd name="connsiteY34" fmla="*/ 144499 h 1945482"/>
              <a:gd name="connsiteX35" fmla="*/ 6412699 w 6519856"/>
              <a:gd name="connsiteY35" fmla="*/ 92868 h 1945482"/>
              <a:gd name="connsiteX36" fmla="*/ 6519856 w 6519856"/>
              <a:gd name="connsiteY36" fmla="*/ 0 h 1945482"/>
              <a:gd name="connsiteX0" fmla="*/ 0 w 6519856"/>
              <a:gd name="connsiteY0" fmla="*/ 1945482 h 1945482"/>
              <a:gd name="connsiteX1" fmla="*/ 202405 w 6519856"/>
              <a:gd name="connsiteY1" fmla="*/ 1828803 h 1945482"/>
              <a:gd name="connsiteX2" fmla="*/ 330993 w 6519856"/>
              <a:gd name="connsiteY2" fmla="*/ 1719263 h 1945482"/>
              <a:gd name="connsiteX3" fmla="*/ 485775 w 6519856"/>
              <a:gd name="connsiteY3" fmla="*/ 1771652 h 1945482"/>
              <a:gd name="connsiteX4" fmla="*/ 754855 w 6519856"/>
              <a:gd name="connsiteY4" fmla="*/ 1721647 h 1945482"/>
              <a:gd name="connsiteX5" fmla="*/ 878681 w 6519856"/>
              <a:gd name="connsiteY5" fmla="*/ 1647828 h 1945482"/>
              <a:gd name="connsiteX6" fmla="*/ 988218 w 6519856"/>
              <a:gd name="connsiteY6" fmla="*/ 1578769 h 1945482"/>
              <a:gd name="connsiteX7" fmla="*/ 1097756 w 6519856"/>
              <a:gd name="connsiteY7" fmla="*/ 1674019 h 1945482"/>
              <a:gd name="connsiteX8" fmla="*/ 1245393 w 6519856"/>
              <a:gd name="connsiteY8" fmla="*/ 1726407 h 1945482"/>
              <a:gd name="connsiteX9" fmla="*/ 1357312 w 6519856"/>
              <a:gd name="connsiteY9" fmla="*/ 1752601 h 1945482"/>
              <a:gd name="connsiteX10" fmla="*/ 1466850 w 6519856"/>
              <a:gd name="connsiteY10" fmla="*/ 1719263 h 1945482"/>
              <a:gd name="connsiteX11" fmla="*/ 1538286 w 6519856"/>
              <a:gd name="connsiteY11" fmla="*/ 1683546 h 1945482"/>
              <a:gd name="connsiteX12" fmla="*/ 1624012 w 6519856"/>
              <a:gd name="connsiteY12" fmla="*/ 1612109 h 1945482"/>
              <a:gd name="connsiteX13" fmla="*/ 1800200 w 6519856"/>
              <a:gd name="connsiteY13" fmla="*/ 1368155 h 1945482"/>
              <a:gd name="connsiteX14" fmla="*/ 2016224 w 6519856"/>
              <a:gd name="connsiteY14" fmla="*/ 1224196 h 1945482"/>
              <a:gd name="connsiteX15" fmla="*/ 2271384 w 6519856"/>
              <a:gd name="connsiteY15" fmla="*/ 1079697 h 1945482"/>
              <a:gd name="connsiteX16" fmla="*/ 2294328 w 6519856"/>
              <a:gd name="connsiteY16" fmla="*/ 1069778 h 1945482"/>
              <a:gd name="connsiteX17" fmla="*/ 2592288 w 6519856"/>
              <a:gd name="connsiteY17" fmla="*/ 1008257 h 1945482"/>
              <a:gd name="connsiteX18" fmla="*/ 2808312 w 6519856"/>
              <a:gd name="connsiteY18" fmla="*/ 792317 h 1945482"/>
              <a:gd name="connsiteX19" fmla="*/ 2919456 w 6519856"/>
              <a:gd name="connsiteY19" fmla="*/ 791777 h 1945482"/>
              <a:gd name="connsiteX20" fmla="*/ 3096344 w 6519856"/>
              <a:gd name="connsiteY20" fmla="*/ 648358 h 1945482"/>
              <a:gd name="connsiteX21" fmla="*/ 3312368 w 6519856"/>
              <a:gd name="connsiteY21" fmla="*/ 576378 h 1945482"/>
              <a:gd name="connsiteX22" fmla="*/ 3600400 w 6519856"/>
              <a:gd name="connsiteY22" fmla="*/ 504398 h 1945482"/>
              <a:gd name="connsiteX23" fmla="*/ 3816424 w 6519856"/>
              <a:gd name="connsiteY23" fmla="*/ 504398 h 1945482"/>
              <a:gd name="connsiteX24" fmla="*/ 4071584 w 6519856"/>
              <a:gd name="connsiteY24" fmla="*/ 575838 h 1945482"/>
              <a:gd name="connsiteX25" fmla="*/ 4143592 w 6519856"/>
              <a:gd name="connsiteY25" fmla="*/ 719798 h 1945482"/>
              <a:gd name="connsiteX26" fmla="*/ 4287608 w 6519856"/>
              <a:gd name="connsiteY26" fmla="*/ 719798 h 1945482"/>
              <a:gd name="connsiteX27" fmla="*/ 4536504 w 6519856"/>
              <a:gd name="connsiteY27" fmla="*/ 792317 h 1945482"/>
              <a:gd name="connsiteX28" fmla="*/ 4608512 w 6519856"/>
              <a:gd name="connsiteY28" fmla="*/ 792317 h 1945482"/>
              <a:gd name="connsiteX29" fmla="*/ 4752528 w 6519856"/>
              <a:gd name="connsiteY29" fmla="*/ 864297 h 1945482"/>
              <a:gd name="connsiteX30" fmla="*/ 5223712 w 6519856"/>
              <a:gd name="connsiteY30" fmla="*/ 647818 h 1945482"/>
              <a:gd name="connsiteX31" fmla="*/ 5472608 w 6519856"/>
              <a:gd name="connsiteY31" fmla="*/ 504398 h 1945482"/>
              <a:gd name="connsiteX32" fmla="*/ 5832648 w 6519856"/>
              <a:gd name="connsiteY32" fmla="*/ 360439 h 1945482"/>
              <a:gd name="connsiteX33" fmla="*/ 6120680 w 6519856"/>
              <a:gd name="connsiteY33" fmla="*/ 216479 h 1945482"/>
              <a:gd name="connsiteX34" fmla="*/ 6264696 w 6519856"/>
              <a:gd name="connsiteY34" fmla="*/ 144499 h 1945482"/>
              <a:gd name="connsiteX35" fmla="*/ 6412699 w 6519856"/>
              <a:gd name="connsiteY35" fmla="*/ 92868 h 1945482"/>
              <a:gd name="connsiteX36" fmla="*/ 6519856 w 6519856"/>
              <a:gd name="connsiteY36" fmla="*/ 0 h 1945482"/>
              <a:gd name="connsiteX0" fmla="*/ 0 w 6519856"/>
              <a:gd name="connsiteY0" fmla="*/ 1945482 h 1945482"/>
              <a:gd name="connsiteX1" fmla="*/ 202405 w 6519856"/>
              <a:gd name="connsiteY1" fmla="*/ 1828803 h 1945482"/>
              <a:gd name="connsiteX2" fmla="*/ 330993 w 6519856"/>
              <a:gd name="connsiteY2" fmla="*/ 1719263 h 1945482"/>
              <a:gd name="connsiteX3" fmla="*/ 485775 w 6519856"/>
              <a:gd name="connsiteY3" fmla="*/ 1771652 h 1945482"/>
              <a:gd name="connsiteX4" fmla="*/ 754855 w 6519856"/>
              <a:gd name="connsiteY4" fmla="*/ 1721647 h 1945482"/>
              <a:gd name="connsiteX5" fmla="*/ 878681 w 6519856"/>
              <a:gd name="connsiteY5" fmla="*/ 1647828 h 1945482"/>
              <a:gd name="connsiteX6" fmla="*/ 988218 w 6519856"/>
              <a:gd name="connsiteY6" fmla="*/ 1578769 h 1945482"/>
              <a:gd name="connsiteX7" fmla="*/ 1097756 w 6519856"/>
              <a:gd name="connsiteY7" fmla="*/ 1674019 h 1945482"/>
              <a:gd name="connsiteX8" fmla="*/ 1245393 w 6519856"/>
              <a:gd name="connsiteY8" fmla="*/ 1726407 h 1945482"/>
              <a:gd name="connsiteX9" fmla="*/ 1357312 w 6519856"/>
              <a:gd name="connsiteY9" fmla="*/ 1752601 h 1945482"/>
              <a:gd name="connsiteX10" fmla="*/ 1466850 w 6519856"/>
              <a:gd name="connsiteY10" fmla="*/ 1719263 h 1945482"/>
              <a:gd name="connsiteX11" fmla="*/ 1538286 w 6519856"/>
              <a:gd name="connsiteY11" fmla="*/ 1683546 h 1945482"/>
              <a:gd name="connsiteX12" fmla="*/ 1624012 w 6519856"/>
              <a:gd name="connsiteY12" fmla="*/ 1612109 h 1945482"/>
              <a:gd name="connsiteX13" fmla="*/ 1800200 w 6519856"/>
              <a:gd name="connsiteY13" fmla="*/ 1368155 h 1945482"/>
              <a:gd name="connsiteX14" fmla="*/ 2016224 w 6519856"/>
              <a:gd name="connsiteY14" fmla="*/ 1224196 h 1945482"/>
              <a:gd name="connsiteX15" fmla="*/ 2271384 w 6519856"/>
              <a:gd name="connsiteY15" fmla="*/ 1079697 h 1945482"/>
              <a:gd name="connsiteX16" fmla="*/ 2294328 w 6519856"/>
              <a:gd name="connsiteY16" fmla="*/ 1069778 h 1945482"/>
              <a:gd name="connsiteX17" fmla="*/ 2592288 w 6519856"/>
              <a:gd name="connsiteY17" fmla="*/ 1008257 h 1945482"/>
              <a:gd name="connsiteX18" fmla="*/ 2808312 w 6519856"/>
              <a:gd name="connsiteY18" fmla="*/ 792317 h 1945482"/>
              <a:gd name="connsiteX19" fmla="*/ 2919456 w 6519856"/>
              <a:gd name="connsiteY19" fmla="*/ 791777 h 1945482"/>
              <a:gd name="connsiteX20" fmla="*/ 3096344 w 6519856"/>
              <a:gd name="connsiteY20" fmla="*/ 648358 h 1945482"/>
              <a:gd name="connsiteX21" fmla="*/ 3312368 w 6519856"/>
              <a:gd name="connsiteY21" fmla="*/ 576378 h 1945482"/>
              <a:gd name="connsiteX22" fmla="*/ 3600400 w 6519856"/>
              <a:gd name="connsiteY22" fmla="*/ 504398 h 1945482"/>
              <a:gd name="connsiteX23" fmla="*/ 3816424 w 6519856"/>
              <a:gd name="connsiteY23" fmla="*/ 504398 h 1945482"/>
              <a:gd name="connsiteX24" fmla="*/ 4071584 w 6519856"/>
              <a:gd name="connsiteY24" fmla="*/ 575838 h 1945482"/>
              <a:gd name="connsiteX25" fmla="*/ 4143592 w 6519856"/>
              <a:gd name="connsiteY25" fmla="*/ 719798 h 1945482"/>
              <a:gd name="connsiteX26" fmla="*/ 4287608 w 6519856"/>
              <a:gd name="connsiteY26" fmla="*/ 719798 h 1945482"/>
              <a:gd name="connsiteX27" fmla="*/ 4536504 w 6519856"/>
              <a:gd name="connsiteY27" fmla="*/ 792317 h 1945482"/>
              <a:gd name="connsiteX28" fmla="*/ 4608512 w 6519856"/>
              <a:gd name="connsiteY28" fmla="*/ 792317 h 1945482"/>
              <a:gd name="connsiteX29" fmla="*/ 4752528 w 6519856"/>
              <a:gd name="connsiteY29" fmla="*/ 864297 h 1945482"/>
              <a:gd name="connsiteX30" fmla="*/ 5223712 w 6519856"/>
              <a:gd name="connsiteY30" fmla="*/ 647818 h 1945482"/>
              <a:gd name="connsiteX31" fmla="*/ 5439736 w 6519856"/>
              <a:gd name="connsiteY31" fmla="*/ 575838 h 1945482"/>
              <a:gd name="connsiteX32" fmla="*/ 5832648 w 6519856"/>
              <a:gd name="connsiteY32" fmla="*/ 360439 h 1945482"/>
              <a:gd name="connsiteX33" fmla="*/ 6120680 w 6519856"/>
              <a:gd name="connsiteY33" fmla="*/ 216479 h 1945482"/>
              <a:gd name="connsiteX34" fmla="*/ 6264696 w 6519856"/>
              <a:gd name="connsiteY34" fmla="*/ 144499 h 1945482"/>
              <a:gd name="connsiteX35" fmla="*/ 6412699 w 6519856"/>
              <a:gd name="connsiteY35" fmla="*/ 92868 h 1945482"/>
              <a:gd name="connsiteX36" fmla="*/ 6519856 w 6519856"/>
              <a:gd name="connsiteY36" fmla="*/ 0 h 1945482"/>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4855 w 6412699"/>
              <a:gd name="connsiteY4" fmla="*/ 1628779 h 1852614"/>
              <a:gd name="connsiteX5" fmla="*/ 878681 w 6412699"/>
              <a:gd name="connsiteY5" fmla="*/ 1554960 h 1852614"/>
              <a:gd name="connsiteX6" fmla="*/ 988218 w 6412699"/>
              <a:gd name="connsiteY6" fmla="*/ 1485901 h 1852614"/>
              <a:gd name="connsiteX7" fmla="*/ 1097756 w 6412699"/>
              <a:gd name="connsiteY7" fmla="*/ 1581151 h 1852614"/>
              <a:gd name="connsiteX8" fmla="*/ 1245393 w 6412699"/>
              <a:gd name="connsiteY8" fmla="*/ 1633539 h 1852614"/>
              <a:gd name="connsiteX9" fmla="*/ 1357312 w 6412699"/>
              <a:gd name="connsiteY9" fmla="*/ 1659733 h 1852614"/>
              <a:gd name="connsiteX10" fmla="*/ 1466850 w 6412699"/>
              <a:gd name="connsiteY10" fmla="*/ 1626395 h 1852614"/>
              <a:gd name="connsiteX11" fmla="*/ 1538286 w 6412699"/>
              <a:gd name="connsiteY11" fmla="*/ 1590678 h 1852614"/>
              <a:gd name="connsiteX12" fmla="*/ 1624012 w 6412699"/>
              <a:gd name="connsiteY12" fmla="*/ 1519241 h 1852614"/>
              <a:gd name="connsiteX13" fmla="*/ 1800200 w 6412699"/>
              <a:gd name="connsiteY13" fmla="*/ 1275287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08312 w 6412699"/>
              <a:gd name="connsiteY18" fmla="*/ 699449 h 1852614"/>
              <a:gd name="connsiteX19" fmla="*/ 2919456 w 6412699"/>
              <a:gd name="connsiteY19" fmla="*/ 698909 h 1852614"/>
              <a:gd name="connsiteX20" fmla="*/ 3096344 w 6412699"/>
              <a:gd name="connsiteY20" fmla="*/ 555490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52528 w 6412699"/>
              <a:gd name="connsiteY29" fmla="*/ 77142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4855 w 6412699"/>
              <a:gd name="connsiteY4" fmla="*/ 1628779 h 1852614"/>
              <a:gd name="connsiteX5" fmla="*/ 878681 w 6412699"/>
              <a:gd name="connsiteY5" fmla="*/ 1554960 h 1852614"/>
              <a:gd name="connsiteX6" fmla="*/ 988218 w 6412699"/>
              <a:gd name="connsiteY6" fmla="*/ 1485901 h 1852614"/>
              <a:gd name="connsiteX7" fmla="*/ 1097756 w 6412699"/>
              <a:gd name="connsiteY7" fmla="*/ 1581151 h 1852614"/>
              <a:gd name="connsiteX8" fmla="*/ 1245393 w 6412699"/>
              <a:gd name="connsiteY8" fmla="*/ 1633539 h 1852614"/>
              <a:gd name="connsiteX9" fmla="*/ 1407289 w 6412699"/>
              <a:gd name="connsiteY9" fmla="*/ 1634647 h 1852614"/>
              <a:gd name="connsiteX10" fmla="*/ 1466850 w 6412699"/>
              <a:gd name="connsiteY10" fmla="*/ 1626395 h 1852614"/>
              <a:gd name="connsiteX11" fmla="*/ 1538286 w 6412699"/>
              <a:gd name="connsiteY11" fmla="*/ 1590678 h 1852614"/>
              <a:gd name="connsiteX12" fmla="*/ 1624012 w 6412699"/>
              <a:gd name="connsiteY12" fmla="*/ 1519241 h 1852614"/>
              <a:gd name="connsiteX13" fmla="*/ 1800200 w 6412699"/>
              <a:gd name="connsiteY13" fmla="*/ 1275287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08312 w 6412699"/>
              <a:gd name="connsiteY18" fmla="*/ 699449 h 1852614"/>
              <a:gd name="connsiteX19" fmla="*/ 2919456 w 6412699"/>
              <a:gd name="connsiteY19" fmla="*/ 698909 h 1852614"/>
              <a:gd name="connsiteX20" fmla="*/ 3096344 w 6412699"/>
              <a:gd name="connsiteY20" fmla="*/ 555490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52528 w 6412699"/>
              <a:gd name="connsiteY29" fmla="*/ 77142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4855 w 6412699"/>
              <a:gd name="connsiteY4" fmla="*/ 1628779 h 1852614"/>
              <a:gd name="connsiteX5" fmla="*/ 878681 w 6412699"/>
              <a:gd name="connsiteY5" fmla="*/ 1554960 h 1852614"/>
              <a:gd name="connsiteX6" fmla="*/ 988218 w 6412699"/>
              <a:gd name="connsiteY6" fmla="*/ 1485901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66850 w 6412699"/>
              <a:gd name="connsiteY10" fmla="*/ 1626395 h 1852614"/>
              <a:gd name="connsiteX11" fmla="*/ 1538286 w 6412699"/>
              <a:gd name="connsiteY11" fmla="*/ 1590678 h 1852614"/>
              <a:gd name="connsiteX12" fmla="*/ 1624012 w 6412699"/>
              <a:gd name="connsiteY12" fmla="*/ 1519241 h 1852614"/>
              <a:gd name="connsiteX13" fmla="*/ 1800200 w 6412699"/>
              <a:gd name="connsiteY13" fmla="*/ 1275287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08312 w 6412699"/>
              <a:gd name="connsiteY18" fmla="*/ 699449 h 1852614"/>
              <a:gd name="connsiteX19" fmla="*/ 2919456 w 6412699"/>
              <a:gd name="connsiteY19" fmla="*/ 698909 h 1852614"/>
              <a:gd name="connsiteX20" fmla="*/ 3096344 w 6412699"/>
              <a:gd name="connsiteY20" fmla="*/ 555490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52528 w 6412699"/>
              <a:gd name="connsiteY29" fmla="*/ 77142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4855 w 6412699"/>
              <a:gd name="connsiteY4" fmla="*/ 1628779 h 1852614"/>
              <a:gd name="connsiteX5" fmla="*/ 878681 w 6412699"/>
              <a:gd name="connsiteY5" fmla="*/ 1554960 h 1852614"/>
              <a:gd name="connsiteX6" fmla="*/ 988218 w 6412699"/>
              <a:gd name="connsiteY6" fmla="*/ 1485901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38286 w 6412699"/>
              <a:gd name="connsiteY11" fmla="*/ 1590678 h 1852614"/>
              <a:gd name="connsiteX12" fmla="*/ 1624012 w 6412699"/>
              <a:gd name="connsiteY12" fmla="*/ 1519241 h 1852614"/>
              <a:gd name="connsiteX13" fmla="*/ 1800200 w 6412699"/>
              <a:gd name="connsiteY13" fmla="*/ 1275287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08312 w 6412699"/>
              <a:gd name="connsiteY18" fmla="*/ 699449 h 1852614"/>
              <a:gd name="connsiteX19" fmla="*/ 2919456 w 6412699"/>
              <a:gd name="connsiteY19" fmla="*/ 698909 h 1852614"/>
              <a:gd name="connsiteX20" fmla="*/ 3096344 w 6412699"/>
              <a:gd name="connsiteY20" fmla="*/ 555490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52528 w 6412699"/>
              <a:gd name="connsiteY29" fmla="*/ 77142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4855 w 6412699"/>
              <a:gd name="connsiteY4" fmla="*/ 1628779 h 1852614"/>
              <a:gd name="connsiteX5" fmla="*/ 878681 w 6412699"/>
              <a:gd name="connsiteY5" fmla="*/ 1554960 h 1852614"/>
              <a:gd name="connsiteX6" fmla="*/ 988218 w 6412699"/>
              <a:gd name="connsiteY6" fmla="*/ 1485901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4012 w 6412699"/>
              <a:gd name="connsiteY12" fmla="*/ 1519241 h 1852614"/>
              <a:gd name="connsiteX13" fmla="*/ 1800200 w 6412699"/>
              <a:gd name="connsiteY13" fmla="*/ 1275287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08312 w 6412699"/>
              <a:gd name="connsiteY18" fmla="*/ 699449 h 1852614"/>
              <a:gd name="connsiteX19" fmla="*/ 2919456 w 6412699"/>
              <a:gd name="connsiteY19" fmla="*/ 698909 h 1852614"/>
              <a:gd name="connsiteX20" fmla="*/ 3096344 w 6412699"/>
              <a:gd name="connsiteY20" fmla="*/ 555490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52528 w 6412699"/>
              <a:gd name="connsiteY29" fmla="*/ 77142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4855 w 6412699"/>
              <a:gd name="connsiteY4" fmla="*/ 1628779 h 1852614"/>
              <a:gd name="connsiteX5" fmla="*/ 878681 w 6412699"/>
              <a:gd name="connsiteY5" fmla="*/ 1554960 h 1852614"/>
              <a:gd name="connsiteX6" fmla="*/ 988218 w 6412699"/>
              <a:gd name="connsiteY6" fmla="*/ 1485901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0200 w 6412699"/>
              <a:gd name="connsiteY13" fmla="*/ 1275287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08312 w 6412699"/>
              <a:gd name="connsiteY18" fmla="*/ 699449 h 1852614"/>
              <a:gd name="connsiteX19" fmla="*/ 2919456 w 6412699"/>
              <a:gd name="connsiteY19" fmla="*/ 698909 h 1852614"/>
              <a:gd name="connsiteX20" fmla="*/ 3096344 w 6412699"/>
              <a:gd name="connsiteY20" fmla="*/ 555490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52528 w 6412699"/>
              <a:gd name="connsiteY29" fmla="*/ 77142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4855 w 6412699"/>
              <a:gd name="connsiteY4" fmla="*/ 1628779 h 1852614"/>
              <a:gd name="connsiteX5" fmla="*/ 878681 w 6412699"/>
              <a:gd name="connsiteY5" fmla="*/ 1554960 h 1852614"/>
              <a:gd name="connsiteX6" fmla="*/ 988218 w 6412699"/>
              <a:gd name="connsiteY6" fmla="*/ 1485901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08312 w 6412699"/>
              <a:gd name="connsiteY18" fmla="*/ 699449 h 1852614"/>
              <a:gd name="connsiteX19" fmla="*/ 2919456 w 6412699"/>
              <a:gd name="connsiteY19" fmla="*/ 698909 h 1852614"/>
              <a:gd name="connsiteX20" fmla="*/ 3096344 w 6412699"/>
              <a:gd name="connsiteY20" fmla="*/ 555490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52528 w 6412699"/>
              <a:gd name="connsiteY29" fmla="*/ 77142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4855 w 6412699"/>
              <a:gd name="connsiteY4" fmla="*/ 1628779 h 1852614"/>
              <a:gd name="connsiteX5" fmla="*/ 878681 w 6412699"/>
              <a:gd name="connsiteY5" fmla="*/ 1554960 h 1852614"/>
              <a:gd name="connsiteX6" fmla="*/ 988218 w 6412699"/>
              <a:gd name="connsiteY6" fmla="*/ 1485901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08312 w 6412699"/>
              <a:gd name="connsiteY18" fmla="*/ 699449 h 1852614"/>
              <a:gd name="connsiteX19" fmla="*/ 2919456 w 6412699"/>
              <a:gd name="connsiteY19" fmla="*/ 698909 h 1852614"/>
              <a:gd name="connsiteX20" fmla="*/ 3096344 w 6412699"/>
              <a:gd name="connsiteY20" fmla="*/ 555490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878681 w 6412699"/>
              <a:gd name="connsiteY5" fmla="*/ 1554960 h 1852614"/>
              <a:gd name="connsiteX6" fmla="*/ 988218 w 6412699"/>
              <a:gd name="connsiteY6" fmla="*/ 1485901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08312 w 6412699"/>
              <a:gd name="connsiteY18" fmla="*/ 699449 h 1852614"/>
              <a:gd name="connsiteX19" fmla="*/ 2919456 w 6412699"/>
              <a:gd name="connsiteY19" fmla="*/ 698909 h 1852614"/>
              <a:gd name="connsiteX20" fmla="*/ 3096344 w 6412699"/>
              <a:gd name="connsiteY20" fmla="*/ 555490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88218 w 6412699"/>
              <a:gd name="connsiteY6" fmla="*/ 1485901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08312 w 6412699"/>
              <a:gd name="connsiteY18" fmla="*/ 699449 h 1852614"/>
              <a:gd name="connsiteX19" fmla="*/ 2919456 w 6412699"/>
              <a:gd name="connsiteY19" fmla="*/ 698909 h 1852614"/>
              <a:gd name="connsiteX20" fmla="*/ 3096344 w 6412699"/>
              <a:gd name="connsiteY20" fmla="*/ 555490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08312 w 6412699"/>
              <a:gd name="connsiteY18" fmla="*/ 699449 h 1852614"/>
              <a:gd name="connsiteX19" fmla="*/ 2919456 w 6412699"/>
              <a:gd name="connsiteY19" fmla="*/ 698909 h 1852614"/>
              <a:gd name="connsiteX20" fmla="*/ 3096344 w 6412699"/>
              <a:gd name="connsiteY20" fmla="*/ 555490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12749 w 6412699"/>
              <a:gd name="connsiteY18" fmla="*/ 485632 h 1852614"/>
              <a:gd name="connsiteX19" fmla="*/ 2919456 w 6412699"/>
              <a:gd name="connsiteY19" fmla="*/ 698909 h 1852614"/>
              <a:gd name="connsiteX20" fmla="*/ 3096344 w 6412699"/>
              <a:gd name="connsiteY20" fmla="*/ 555490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12749 w 6412699"/>
              <a:gd name="connsiteY18" fmla="*/ 485632 h 1852614"/>
              <a:gd name="connsiteX19" fmla="*/ 2956747 w 6412699"/>
              <a:gd name="connsiteY19" fmla="*/ 485632 h 1852614"/>
              <a:gd name="connsiteX20" fmla="*/ 3096344 w 6412699"/>
              <a:gd name="connsiteY20" fmla="*/ 555490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2368 w 6412699"/>
              <a:gd name="connsiteY21" fmla="*/ 483510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600400 w 6412699"/>
              <a:gd name="connsiteY22" fmla="*/ 411530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97847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2288 w 6412699"/>
              <a:gd name="connsiteY17" fmla="*/ 915389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97847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71384 w 6412699"/>
              <a:gd name="connsiteY15" fmla="*/ 986829 h 1852614"/>
              <a:gd name="connsiteX16" fmla="*/ 2294328 w 6412699"/>
              <a:gd name="connsiteY16" fmla="*/ 976910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97847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71384 w 6412699"/>
              <a:gd name="connsiteY15" fmla="*/ 986829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97847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2016224 w 6412699"/>
              <a:gd name="connsiteY14" fmla="*/ 1131328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97847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39337 w 6412699"/>
              <a:gd name="connsiteY13" fmla="*/ 1202768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97847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97847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97847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07289 w 6412699"/>
              <a:gd name="connsiteY9" fmla="*/ 1562667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97847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44768 w 6412699"/>
              <a:gd name="connsiteY9" fmla="*/ 1636775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97847 h 1852614"/>
              <a:gd name="connsiteX23" fmla="*/ 3816424 w 6412699"/>
              <a:gd name="connsiteY23" fmla="*/ 411530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44768 w 6412699"/>
              <a:gd name="connsiteY9" fmla="*/ 1636775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97847 h 1852614"/>
              <a:gd name="connsiteX23" fmla="*/ 3892734 w 6412699"/>
              <a:gd name="connsiteY23" fmla="*/ 53954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44768 w 6412699"/>
              <a:gd name="connsiteY9" fmla="*/ 1636775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25900 h 1852614"/>
              <a:gd name="connsiteX23" fmla="*/ 3892734 w 6412699"/>
              <a:gd name="connsiteY23" fmla="*/ 53954 h 1852614"/>
              <a:gd name="connsiteX24" fmla="*/ 4071584 w 6412699"/>
              <a:gd name="connsiteY24" fmla="*/ 48297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44768 w 6412699"/>
              <a:gd name="connsiteY9" fmla="*/ 1636775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25900 h 1852614"/>
              <a:gd name="connsiteX23" fmla="*/ 3892734 w 6412699"/>
              <a:gd name="connsiteY23" fmla="*/ 53954 h 1852614"/>
              <a:gd name="connsiteX24" fmla="*/ 4180730 w 6412699"/>
              <a:gd name="connsiteY24" fmla="*/ 125900 h 1852614"/>
              <a:gd name="connsiteX25" fmla="*/ 4143592 w 6412699"/>
              <a:gd name="connsiteY25" fmla="*/ 626930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44768 w 6412699"/>
              <a:gd name="connsiteY9" fmla="*/ 1636775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25900 h 1852614"/>
              <a:gd name="connsiteX23" fmla="*/ 3892734 w 6412699"/>
              <a:gd name="connsiteY23" fmla="*/ 53954 h 1852614"/>
              <a:gd name="connsiteX24" fmla="*/ 4180730 w 6412699"/>
              <a:gd name="connsiteY24" fmla="*/ 125900 h 1852614"/>
              <a:gd name="connsiteX25" fmla="*/ 4252729 w 6412699"/>
              <a:gd name="connsiteY25" fmla="*/ 413686 h 1852614"/>
              <a:gd name="connsiteX26" fmla="*/ 4287608 w 6412699"/>
              <a:gd name="connsiteY26" fmla="*/ 626930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44768 w 6412699"/>
              <a:gd name="connsiteY9" fmla="*/ 1636775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25900 h 1852614"/>
              <a:gd name="connsiteX23" fmla="*/ 3892734 w 6412699"/>
              <a:gd name="connsiteY23" fmla="*/ 53954 h 1852614"/>
              <a:gd name="connsiteX24" fmla="*/ 4180730 w 6412699"/>
              <a:gd name="connsiteY24" fmla="*/ 125900 h 1852614"/>
              <a:gd name="connsiteX25" fmla="*/ 4252729 w 6412699"/>
              <a:gd name="connsiteY25" fmla="*/ 413686 h 1852614"/>
              <a:gd name="connsiteX26" fmla="*/ 4396727 w 6412699"/>
              <a:gd name="connsiteY26" fmla="*/ 269793 h 1852614"/>
              <a:gd name="connsiteX27" fmla="*/ 4536504 w 6412699"/>
              <a:gd name="connsiteY27" fmla="*/ 699449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44768 w 6412699"/>
              <a:gd name="connsiteY9" fmla="*/ 1636775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25900 h 1852614"/>
              <a:gd name="connsiteX23" fmla="*/ 3892734 w 6412699"/>
              <a:gd name="connsiteY23" fmla="*/ 53954 h 1852614"/>
              <a:gd name="connsiteX24" fmla="*/ 4180730 w 6412699"/>
              <a:gd name="connsiteY24" fmla="*/ 125900 h 1852614"/>
              <a:gd name="connsiteX25" fmla="*/ 4252729 w 6412699"/>
              <a:gd name="connsiteY25" fmla="*/ 413686 h 1852614"/>
              <a:gd name="connsiteX26" fmla="*/ 4396727 w 6412699"/>
              <a:gd name="connsiteY26" fmla="*/ 269793 h 1852614"/>
              <a:gd name="connsiteX27" fmla="*/ 4468726 w 6412699"/>
              <a:gd name="connsiteY27" fmla="*/ 413686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44768 w 6412699"/>
              <a:gd name="connsiteY9" fmla="*/ 1636775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25900 h 1852614"/>
              <a:gd name="connsiteX23" fmla="*/ 3892734 w 6412699"/>
              <a:gd name="connsiteY23" fmla="*/ 53954 h 1852614"/>
              <a:gd name="connsiteX24" fmla="*/ 4180730 w 6412699"/>
              <a:gd name="connsiteY24" fmla="*/ 125900 h 1852614"/>
              <a:gd name="connsiteX25" fmla="*/ 4252729 w 6412699"/>
              <a:gd name="connsiteY25" fmla="*/ 341739 h 1852614"/>
              <a:gd name="connsiteX26" fmla="*/ 4396727 w 6412699"/>
              <a:gd name="connsiteY26" fmla="*/ 269793 h 1852614"/>
              <a:gd name="connsiteX27" fmla="*/ 4468726 w 6412699"/>
              <a:gd name="connsiteY27" fmla="*/ 413686 h 1852614"/>
              <a:gd name="connsiteX28" fmla="*/ 4608512 w 6412699"/>
              <a:gd name="connsiteY28" fmla="*/ 699449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44768 w 6412699"/>
              <a:gd name="connsiteY9" fmla="*/ 1636775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25900 h 1852614"/>
              <a:gd name="connsiteX23" fmla="*/ 3892734 w 6412699"/>
              <a:gd name="connsiteY23" fmla="*/ 53954 h 1852614"/>
              <a:gd name="connsiteX24" fmla="*/ 4180730 w 6412699"/>
              <a:gd name="connsiteY24" fmla="*/ 125900 h 1852614"/>
              <a:gd name="connsiteX25" fmla="*/ 4252729 w 6412699"/>
              <a:gd name="connsiteY25" fmla="*/ 341739 h 1852614"/>
              <a:gd name="connsiteX26" fmla="*/ 4396727 w 6412699"/>
              <a:gd name="connsiteY26" fmla="*/ 269793 h 1852614"/>
              <a:gd name="connsiteX27" fmla="*/ 4468726 w 6412699"/>
              <a:gd name="connsiteY27" fmla="*/ 413686 h 1852614"/>
              <a:gd name="connsiteX28" fmla="*/ 4756722 w 6412699"/>
              <a:gd name="connsiteY28" fmla="*/ 413686 h 1852614"/>
              <a:gd name="connsiteX29" fmla="*/ 4719657 w 6412699"/>
              <a:gd name="connsiteY29" fmla="*/ 77088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44768 w 6412699"/>
              <a:gd name="connsiteY9" fmla="*/ 1636775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25900 h 1852614"/>
              <a:gd name="connsiteX23" fmla="*/ 3892734 w 6412699"/>
              <a:gd name="connsiteY23" fmla="*/ 53954 h 1852614"/>
              <a:gd name="connsiteX24" fmla="*/ 4180730 w 6412699"/>
              <a:gd name="connsiteY24" fmla="*/ 125900 h 1852614"/>
              <a:gd name="connsiteX25" fmla="*/ 4252729 w 6412699"/>
              <a:gd name="connsiteY25" fmla="*/ 341739 h 1852614"/>
              <a:gd name="connsiteX26" fmla="*/ 4396727 w 6412699"/>
              <a:gd name="connsiteY26" fmla="*/ 269793 h 1852614"/>
              <a:gd name="connsiteX27" fmla="*/ 4468726 w 6412699"/>
              <a:gd name="connsiteY27" fmla="*/ 413686 h 1852614"/>
              <a:gd name="connsiteX28" fmla="*/ 4756722 w 6412699"/>
              <a:gd name="connsiteY28" fmla="*/ 413686 h 1852614"/>
              <a:gd name="connsiteX29" fmla="*/ 4828721 w 6412699"/>
              <a:gd name="connsiteY29" fmla="*/ 557579 h 1852614"/>
              <a:gd name="connsiteX30" fmla="*/ 5223712 w 6412699"/>
              <a:gd name="connsiteY30" fmla="*/ 554950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44768 w 6412699"/>
              <a:gd name="connsiteY9" fmla="*/ 1636775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25900 h 1852614"/>
              <a:gd name="connsiteX23" fmla="*/ 3892734 w 6412699"/>
              <a:gd name="connsiteY23" fmla="*/ 53954 h 1852614"/>
              <a:gd name="connsiteX24" fmla="*/ 4180730 w 6412699"/>
              <a:gd name="connsiteY24" fmla="*/ 125900 h 1852614"/>
              <a:gd name="connsiteX25" fmla="*/ 4252729 w 6412699"/>
              <a:gd name="connsiteY25" fmla="*/ 341739 h 1852614"/>
              <a:gd name="connsiteX26" fmla="*/ 4396727 w 6412699"/>
              <a:gd name="connsiteY26" fmla="*/ 269793 h 1852614"/>
              <a:gd name="connsiteX27" fmla="*/ 4468726 w 6412699"/>
              <a:gd name="connsiteY27" fmla="*/ 413686 h 1852614"/>
              <a:gd name="connsiteX28" fmla="*/ 4756722 w 6412699"/>
              <a:gd name="connsiteY28" fmla="*/ 413686 h 1852614"/>
              <a:gd name="connsiteX29" fmla="*/ 4828721 w 6412699"/>
              <a:gd name="connsiteY29" fmla="*/ 557579 h 1852614"/>
              <a:gd name="connsiteX30" fmla="*/ 5260715 w 6412699"/>
              <a:gd name="connsiteY30" fmla="*/ 341739 h 1852614"/>
              <a:gd name="connsiteX31" fmla="*/ 5439736 w 6412699"/>
              <a:gd name="connsiteY31" fmla="*/ 482970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44768 w 6412699"/>
              <a:gd name="connsiteY9" fmla="*/ 1636775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25900 h 1852614"/>
              <a:gd name="connsiteX23" fmla="*/ 3892734 w 6412699"/>
              <a:gd name="connsiteY23" fmla="*/ 53954 h 1852614"/>
              <a:gd name="connsiteX24" fmla="*/ 4180730 w 6412699"/>
              <a:gd name="connsiteY24" fmla="*/ 125900 h 1852614"/>
              <a:gd name="connsiteX25" fmla="*/ 4252729 w 6412699"/>
              <a:gd name="connsiteY25" fmla="*/ 341739 h 1852614"/>
              <a:gd name="connsiteX26" fmla="*/ 4396727 w 6412699"/>
              <a:gd name="connsiteY26" fmla="*/ 269793 h 1852614"/>
              <a:gd name="connsiteX27" fmla="*/ 4468726 w 6412699"/>
              <a:gd name="connsiteY27" fmla="*/ 413686 h 1852614"/>
              <a:gd name="connsiteX28" fmla="*/ 4756722 w 6412699"/>
              <a:gd name="connsiteY28" fmla="*/ 413686 h 1852614"/>
              <a:gd name="connsiteX29" fmla="*/ 4828721 w 6412699"/>
              <a:gd name="connsiteY29" fmla="*/ 557579 h 1852614"/>
              <a:gd name="connsiteX30" fmla="*/ 5260715 w 6412699"/>
              <a:gd name="connsiteY30" fmla="*/ 341739 h 1852614"/>
              <a:gd name="connsiteX31" fmla="*/ 5548711 w 6412699"/>
              <a:gd name="connsiteY31" fmla="*/ 197847 h 1852614"/>
              <a:gd name="connsiteX32" fmla="*/ 5832648 w 6412699"/>
              <a:gd name="connsiteY32" fmla="*/ 267571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852614 h 1852614"/>
              <a:gd name="connsiteX1" fmla="*/ 202405 w 6412699"/>
              <a:gd name="connsiteY1" fmla="*/ 1735935 h 1852614"/>
              <a:gd name="connsiteX2" fmla="*/ 330993 w 6412699"/>
              <a:gd name="connsiteY2" fmla="*/ 1626395 h 1852614"/>
              <a:gd name="connsiteX3" fmla="*/ 485775 w 6412699"/>
              <a:gd name="connsiteY3" fmla="*/ 1678784 h 1852614"/>
              <a:gd name="connsiteX4" fmla="*/ 759217 w 6412699"/>
              <a:gd name="connsiteY4" fmla="*/ 1562667 h 1852614"/>
              <a:gd name="connsiteX5" fmla="*/ 903233 w 6412699"/>
              <a:gd name="connsiteY5" fmla="*/ 1490687 h 1852614"/>
              <a:gd name="connsiteX6" fmla="*/ 975241 w 6412699"/>
              <a:gd name="connsiteY6" fmla="*/ 1418707 h 1852614"/>
              <a:gd name="connsiteX7" fmla="*/ 1097756 w 6412699"/>
              <a:gd name="connsiteY7" fmla="*/ 1581151 h 1852614"/>
              <a:gd name="connsiteX8" fmla="*/ 1245393 w 6412699"/>
              <a:gd name="connsiteY8" fmla="*/ 1633539 h 1852614"/>
              <a:gd name="connsiteX9" fmla="*/ 1444768 w 6412699"/>
              <a:gd name="connsiteY9" fmla="*/ 1636775 h 1852614"/>
              <a:gd name="connsiteX10" fmla="*/ 1479297 w 6412699"/>
              <a:gd name="connsiteY10" fmla="*/ 1562667 h 1852614"/>
              <a:gd name="connsiteX11" fmla="*/ 1551305 w 6412699"/>
              <a:gd name="connsiteY11" fmla="*/ 1490687 h 1852614"/>
              <a:gd name="connsiteX12" fmla="*/ 1623313 w 6412699"/>
              <a:gd name="connsiteY12" fmla="*/ 1418707 h 1852614"/>
              <a:gd name="connsiteX13" fmla="*/ 1804763 w 6412699"/>
              <a:gd name="connsiteY13" fmla="*/ 1205096 h 1852614"/>
              <a:gd name="connsiteX14" fmla="*/ 1948761 w 6412699"/>
              <a:gd name="connsiteY14" fmla="*/ 989257 h 1852614"/>
              <a:gd name="connsiteX15" fmla="*/ 2236757 w 6412699"/>
              <a:gd name="connsiteY15" fmla="*/ 845364 h 1852614"/>
              <a:gd name="connsiteX16" fmla="*/ 2308756 w 6412699"/>
              <a:gd name="connsiteY16" fmla="*/ 773418 h 1852614"/>
              <a:gd name="connsiteX17" fmla="*/ 2596752 w 6412699"/>
              <a:gd name="connsiteY17" fmla="*/ 773418 h 1852614"/>
              <a:gd name="connsiteX18" fmla="*/ 2812749 w 6412699"/>
              <a:gd name="connsiteY18" fmla="*/ 485632 h 1852614"/>
              <a:gd name="connsiteX19" fmla="*/ 2956747 w 6412699"/>
              <a:gd name="connsiteY19" fmla="*/ 485632 h 1852614"/>
              <a:gd name="connsiteX20" fmla="*/ 3100745 w 6412699"/>
              <a:gd name="connsiteY20" fmla="*/ 341739 h 1852614"/>
              <a:gd name="connsiteX21" fmla="*/ 3316742 w 6412699"/>
              <a:gd name="connsiteY21" fmla="*/ 197847 h 1852614"/>
              <a:gd name="connsiteX22" fmla="*/ 3532739 w 6412699"/>
              <a:gd name="connsiteY22" fmla="*/ 125900 h 1852614"/>
              <a:gd name="connsiteX23" fmla="*/ 3892734 w 6412699"/>
              <a:gd name="connsiteY23" fmla="*/ 53954 h 1852614"/>
              <a:gd name="connsiteX24" fmla="*/ 4180730 w 6412699"/>
              <a:gd name="connsiteY24" fmla="*/ 125900 h 1852614"/>
              <a:gd name="connsiteX25" fmla="*/ 4252729 w 6412699"/>
              <a:gd name="connsiteY25" fmla="*/ 341739 h 1852614"/>
              <a:gd name="connsiteX26" fmla="*/ 4396727 w 6412699"/>
              <a:gd name="connsiteY26" fmla="*/ 269793 h 1852614"/>
              <a:gd name="connsiteX27" fmla="*/ 4468726 w 6412699"/>
              <a:gd name="connsiteY27" fmla="*/ 413686 h 1852614"/>
              <a:gd name="connsiteX28" fmla="*/ 4756722 w 6412699"/>
              <a:gd name="connsiteY28" fmla="*/ 413686 h 1852614"/>
              <a:gd name="connsiteX29" fmla="*/ 4828721 w 6412699"/>
              <a:gd name="connsiteY29" fmla="*/ 557579 h 1852614"/>
              <a:gd name="connsiteX30" fmla="*/ 5260715 w 6412699"/>
              <a:gd name="connsiteY30" fmla="*/ 341739 h 1852614"/>
              <a:gd name="connsiteX31" fmla="*/ 5548711 w 6412699"/>
              <a:gd name="connsiteY31" fmla="*/ 197847 h 1852614"/>
              <a:gd name="connsiteX32" fmla="*/ 5836707 w 6412699"/>
              <a:gd name="connsiteY32" fmla="*/ 53954 h 1852614"/>
              <a:gd name="connsiteX33" fmla="*/ 6120680 w 6412699"/>
              <a:gd name="connsiteY33" fmla="*/ 123611 h 1852614"/>
              <a:gd name="connsiteX34" fmla="*/ 6264696 w 6412699"/>
              <a:gd name="connsiteY34" fmla="*/ 51631 h 1852614"/>
              <a:gd name="connsiteX35" fmla="*/ 6412699 w 6412699"/>
              <a:gd name="connsiteY35" fmla="*/ 0 h 1852614"/>
              <a:gd name="connsiteX0" fmla="*/ 0 w 6412699"/>
              <a:gd name="connsiteY0" fmla="*/ 1942553 h 1942553"/>
              <a:gd name="connsiteX1" fmla="*/ 202405 w 6412699"/>
              <a:gd name="connsiteY1" fmla="*/ 1825874 h 1942553"/>
              <a:gd name="connsiteX2" fmla="*/ 330993 w 6412699"/>
              <a:gd name="connsiteY2" fmla="*/ 1716334 h 1942553"/>
              <a:gd name="connsiteX3" fmla="*/ 485775 w 6412699"/>
              <a:gd name="connsiteY3" fmla="*/ 1768723 h 1942553"/>
              <a:gd name="connsiteX4" fmla="*/ 759217 w 6412699"/>
              <a:gd name="connsiteY4" fmla="*/ 1652606 h 1942553"/>
              <a:gd name="connsiteX5" fmla="*/ 903233 w 6412699"/>
              <a:gd name="connsiteY5" fmla="*/ 1580626 h 1942553"/>
              <a:gd name="connsiteX6" fmla="*/ 975241 w 6412699"/>
              <a:gd name="connsiteY6" fmla="*/ 1508646 h 1942553"/>
              <a:gd name="connsiteX7" fmla="*/ 1097756 w 6412699"/>
              <a:gd name="connsiteY7" fmla="*/ 1671090 h 1942553"/>
              <a:gd name="connsiteX8" fmla="*/ 1245393 w 6412699"/>
              <a:gd name="connsiteY8" fmla="*/ 1723478 h 1942553"/>
              <a:gd name="connsiteX9" fmla="*/ 1444768 w 6412699"/>
              <a:gd name="connsiteY9" fmla="*/ 1726714 h 1942553"/>
              <a:gd name="connsiteX10" fmla="*/ 1479297 w 6412699"/>
              <a:gd name="connsiteY10" fmla="*/ 1652606 h 1942553"/>
              <a:gd name="connsiteX11" fmla="*/ 1551305 w 6412699"/>
              <a:gd name="connsiteY11" fmla="*/ 1580626 h 1942553"/>
              <a:gd name="connsiteX12" fmla="*/ 1623313 w 6412699"/>
              <a:gd name="connsiteY12" fmla="*/ 1508646 h 1942553"/>
              <a:gd name="connsiteX13" fmla="*/ 1804763 w 6412699"/>
              <a:gd name="connsiteY13" fmla="*/ 1295035 h 1942553"/>
              <a:gd name="connsiteX14" fmla="*/ 1948761 w 6412699"/>
              <a:gd name="connsiteY14" fmla="*/ 1079196 h 1942553"/>
              <a:gd name="connsiteX15" fmla="*/ 2236757 w 6412699"/>
              <a:gd name="connsiteY15" fmla="*/ 935303 h 1942553"/>
              <a:gd name="connsiteX16" fmla="*/ 2308756 w 6412699"/>
              <a:gd name="connsiteY16" fmla="*/ 863357 h 1942553"/>
              <a:gd name="connsiteX17" fmla="*/ 2596752 w 6412699"/>
              <a:gd name="connsiteY17" fmla="*/ 863357 h 1942553"/>
              <a:gd name="connsiteX18" fmla="*/ 2812749 w 6412699"/>
              <a:gd name="connsiteY18" fmla="*/ 575571 h 1942553"/>
              <a:gd name="connsiteX19" fmla="*/ 2956747 w 6412699"/>
              <a:gd name="connsiteY19" fmla="*/ 575571 h 1942553"/>
              <a:gd name="connsiteX20" fmla="*/ 3100745 w 6412699"/>
              <a:gd name="connsiteY20" fmla="*/ 431678 h 1942553"/>
              <a:gd name="connsiteX21" fmla="*/ 3316742 w 6412699"/>
              <a:gd name="connsiteY21" fmla="*/ 287786 h 1942553"/>
              <a:gd name="connsiteX22" fmla="*/ 3532739 w 6412699"/>
              <a:gd name="connsiteY22" fmla="*/ 215839 h 1942553"/>
              <a:gd name="connsiteX23" fmla="*/ 3892734 w 6412699"/>
              <a:gd name="connsiteY23" fmla="*/ 143893 h 1942553"/>
              <a:gd name="connsiteX24" fmla="*/ 4180730 w 6412699"/>
              <a:gd name="connsiteY24" fmla="*/ 215839 h 1942553"/>
              <a:gd name="connsiteX25" fmla="*/ 4252729 w 6412699"/>
              <a:gd name="connsiteY25" fmla="*/ 431678 h 1942553"/>
              <a:gd name="connsiteX26" fmla="*/ 4396727 w 6412699"/>
              <a:gd name="connsiteY26" fmla="*/ 359732 h 1942553"/>
              <a:gd name="connsiteX27" fmla="*/ 4468726 w 6412699"/>
              <a:gd name="connsiteY27" fmla="*/ 503625 h 1942553"/>
              <a:gd name="connsiteX28" fmla="*/ 4756722 w 6412699"/>
              <a:gd name="connsiteY28" fmla="*/ 503625 h 1942553"/>
              <a:gd name="connsiteX29" fmla="*/ 4828721 w 6412699"/>
              <a:gd name="connsiteY29" fmla="*/ 647518 h 1942553"/>
              <a:gd name="connsiteX30" fmla="*/ 5260715 w 6412699"/>
              <a:gd name="connsiteY30" fmla="*/ 431678 h 1942553"/>
              <a:gd name="connsiteX31" fmla="*/ 5548711 w 6412699"/>
              <a:gd name="connsiteY31" fmla="*/ 287786 h 1942553"/>
              <a:gd name="connsiteX32" fmla="*/ 5836707 w 6412699"/>
              <a:gd name="connsiteY32" fmla="*/ 143893 h 1942553"/>
              <a:gd name="connsiteX33" fmla="*/ 6124703 w 6412699"/>
              <a:gd name="connsiteY33" fmla="*/ 0 h 1942553"/>
              <a:gd name="connsiteX34" fmla="*/ 6264696 w 6412699"/>
              <a:gd name="connsiteY34" fmla="*/ 141570 h 1942553"/>
              <a:gd name="connsiteX35" fmla="*/ 6412699 w 6412699"/>
              <a:gd name="connsiteY35" fmla="*/ 89939 h 1942553"/>
              <a:gd name="connsiteX0" fmla="*/ 0 w 6412699"/>
              <a:gd name="connsiteY0" fmla="*/ 2086446 h 2086446"/>
              <a:gd name="connsiteX1" fmla="*/ 202405 w 6412699"/>
              <a:gd name="connsiteY1" fmla="*/ 1969767 h 2086446"/>
              <a:gd name="connsiteX2" fmla="*/ 330993 w 6412699"/>
              <a:gd name="connsiteY2" fmla="*/ 1860227 h 2086446"/>
              <a:gd name="connsiteX3" fmla="*/ 485775 w 6412699"/>
              <a:gd name="connsiteY3" fmla="*/ 1912616 h 2086446"/>
              <a:gd name="connsiteX4" fmla="*/ 759217 w 6412699"/>
              <a:gd name="connsiteY4" fmla="*/ 1796499 h 2086446"/>
              <a:gd name="connsiteX5" fmla="*/ 903233 w 6412699"/>
              <a:gd name="connsiteY5" fmla="*/ 1724519 h 2086446"/>
              <a:gd name="connsiteX6" fmla="*/ 975241 w 6412699"/>
              <a:gd name="connsiteY6" fmla="*/ 1652539 h 2086446"/>
              <a:gd name="connsiteX7" fmla="*/ 1097756 w 6412699"/>
              <a:gd name="connsiteY7" fmla="*/ 1814983 h 2086446"/>
              <a:gd name="connsiteX8" fmla="*/ 1245393 w 6412699"/>
              <a:gd name="connsiteY8" fmla="*/ 1867371 h 2086446"/>
              <a:gd name="connsiteX9" fmla="*/ 1444768 w 6412699"/>
              <a:gd name="connsiteY9" fmla="*/ 1870607 h 2086446"/>
              <a:gd name="connsiteX10" fmla="*/ 1479297 w 6412699"/>
              <a:gd name="connsiteY10" fmla="*/ 1796499 h 2086446"/>
              <a:gd name="connsiteX11" fmla="*/ 1551305 w 6412699"/>
              <a:gd name="connsiteY11" fmla="*/ 1724519 h 2086446"/>
              <a:gd name="connsiteX12" fmla="*/ 1623313 w 6412699"/>
              <a:gd name="connsiteY12" fmla="*/ 1652539 h 2086446"/>
              <a:gd name="connsiteX13" fmla="*/ 1804763 w 6412699"/>
              <a:gd name="connsiteY13" fmla="*/ 1438928 h 2086446"/>
              <a:gd name="connsiteX14" fmla="*/ 1948761 w 6412699"/>
              <a:gd name="connsiteY14" fmla="*/ 1223089 h 2086446"/>
              <a:gd name="connsiteX15" fmla="*/ 2236757 w 6412699"/>
              <a:gd name="connsiteY15" fmla="*/ 1079196 h 2086446"/>
              <a:gd name="connsiteX16" fmla="*/ 2308756 w 6412699"/>
              <a:gd name="connsiteY16" fmla="*/ 1007250 h 2086446"/>
              <a:gd name="connsiteX17" fmla="*/ 2596752 w 6412699"/>
              <a:gd name="connsiteY17" fmla="*/ 1007250 h 2086446"/>
              <a:gd name="connsiteX18" fmla="*/ 2812749 w 6412699"/>
              <a:gd name="connsiteY18" fmla="*/ 719464 h 2086446"/>
              <a:gd name="connsiteX19" fmla="*/ 2956747 w 6412699"/>
              <a:gd name="connsiteY19" fmla="*/ 719464 h 2086446"/>
              <a:gd name="connsiteX20" fmla="*/ 3100745 w 6412699"/>
              <a:gd name="connsiteY20" fmla="*/ 575571 h 2086446"/>
              <a:gd name="connsiteX21" fmla="*/ 3316742 w 6412699"/>
              <a:gd name="connsiteY21" fmla="*/ 431679 h 2086446"/>
              <a:gd name="connsiteX22" fmla="*/ 3532739 w 6412699"/>
              <a:gd name="connsiteY22" fmla="*/ 359732 h 2086446"/>
              <a:gd name="connsiteX23" fmla="*/ 3892734 w 6412699"/>
              <a:gd name="connsiteY23" fmla="*/ 287786 h 2086446"/>
              <a:gd name="connsiteX24" fmla="*/ 4180730 w 6412699"/>
              <a:gd name="connsiteY24" fmla="*/ 359732 h 2086446"/>
              <a:gd name="connsiteX25" fmla="*/ 4252729 w 6412699"/>
              <a:gd name="connsiteY25" fmla="*/ 575571 h 2086446"/>
              <a:gd name="connsiteX26" fmla="*/ 4396727 w 6412699"/>
              <a:gd name="connsiteY26" fmla="*/ 503625 h 2086446"/>
              <a:gd name="connsiteX27" fmla="*/ 4468726 w 6412699"/>
              <a:gd name="connsiteY27" fmla="*/ 647518 h 2086446"/>
              <a:gd name="connsiteX28" fmla="*/ 4756722 w 6412699"/>
              <a:gd name="connsiteY28" fmla="*/ 647518 h 2086446"/>
              <a:gd name="connsiteX29" fmla="*/ 4828721 w 6412699"/>
              <a:gd name="connsiteY29" fmla="*/ 791411 h 2086446"/>
              <a:gd name="connsiteX30" fmla="*/ 5260715 w 6412699"/>
              <a:gd name="connsiteY30" fmla="*/ 575571 h 2086446"/>
              <a:gd name="connsiteX31" fmla="*/ 5548711 w 6412699"/>
              <a:gd name="connsiteY31" fmla="*/ 431679 h 2086446"/>
              <a:gd name="connsiteX32" fmla="*/ 5836707 w 6412699"/>
              <a:gd name="connsiteY32" fmla="*/ 287786 h 2086446"/>
              <a:gd name="connsiteX33" fmla="*/ 6124703 w 6412699"/>
              <a:gd name="connsiteY33" fmla="*/ 143893 h 2086446"/>
              <a:gd name="connsiteX34" fmla="*/ 6340700 w 6412699"/>
              <a:gd name="connsiteY34" fmla="*/ 0 h 2086446"/>
              <a:gd name="connsiteX35" fmla="*/ 6412699 w 6412699"/>
              <a:gd name="connsiteY35" fmla="*/ 233832 h 2086446"/>
              <a:gd name="connsiteX0" fmla="*/ 0 w 6628696"/>
              <a:gd name="connsiteY0" fmla="*/ 2302285 h 2302285"/>
              <a:gd name="connsiteX1" fmla="*/ 202405 w 6628696"/>
              <a:gd name="connsiteY1" fmla="*/ 2185606 h 2302285"/>
              <a:gd name="connsiteX2" fmla="*/ 330993 w 6628696"/>
              <a:gd name="connsiteY2" fmla="*/ 2076066 h 2302285"/>
              <a:gd name="connsiteX3" fmla="*/ 485775 w 6628696"/>
              <a:gd name="connsiteY3" fmla="*/ 2128455 h 2302285"/>
              <a:gd name="connsiteX4" fmla="*/ 759217 w 6628696"/>
              <a:gd name="connsiteY4" fmla="*/ 2012338 h 2302285"/>
              <a:gd name="connsiteX5" fmla="*/ 903233 w 6628696"/>
              <a:gd name="connsiteY5" fmla="*/ 1940358 h 2302285"/>
              <a:gd name="connsiteX6" fmla="*/ 975241 w 6628696"/>
              <a:gd name="connsiteY6" fmla="*/ 1868378 h 2302285"/>
              <a:gd name="connsiteX7" fmla="*/ 1097756 w 6628696"/>
              <a:gd name="connsiteY7" fmla="*/ 2030822 h 2302285"/>
              <a:gd name="connsiteX8" fmla="*/ 1245393 w 6628696"/>
              <a:gd name="connsiteY8" fmla="*/ 2083210 h 2302285"/>
              <a:gd name="connsiteX9" fmla="*/ 1444768 w 6628696"/>
              <a:gd name="connsiteY9" fmla="*/ 2086446 h 2302285"/>
              <a:gd name="connsiteX10" fmla="*/ 1479297 w 6628696"/>
              <a:gd name="connsiteY10" fmla="*/ 2012338 h 2302285"/>
              <a:gd name="connsiteX11" fmla="*/ 1551305 w 6628696"/>
              <a:gd name="connsiteY11" fmla="*/ 1940358 h 2302285"/>
              <a:gd name="connsiteX12" fmla="*/ 1623313 w 6628696"/>
              <a:gd name="connsiteY12" fmla="*/ 1868378 h 2302285"/>
              <a:gd name="connsiteX13" fmla="*/ 1804763 w 6628696"/>
              <a:gd name="connsiteY13" fmla="*/ 1654767 h 2302285"/>
              <a:gd name="connsiteX14" fmla="*/ 1948761 w 6628696"/>
              <a:gd name="connsiteY14" fmla="*/ 1438928 h 2302285"/>
              <a:gd name="connsiteX15" fmla="*/ 2236757 w 6628696"/>
              <a:gd name="connsiteY15" fmla="*/ 1295035 h 2302285"/>
              <a:gd name="connsiteX16" fmla="*/ 2308756 w 6628696"/>
              <a:gd name="connsiteY16" fmla="*/ 1223089 h 2302285"/>
              <a:gd name="connsiteX17" fmla="*/ 2596752 w 6628696"/>
              <a:gd name="connsiteY17" fmla="*/ 1223089 h 2302285"/>
              <a:gd name="connsiteX18" fmla="*/ 2812749 w 6628696"/>
              <a:gd name="connsiteY18" fmla="*/ 935303 h 2302285"/>
              <a:gd name="connsiteX19" fmla="*/ 2956747 w 6628696"/>
              <a:gd name="connsiteY19" fmla="*/ 935303 h 2302285"/>
              <a:gd name="connsiteX20" fmla="*/ 3100745 w 6628696"/>
              <a:gd name="connsiteY20" fmla="*/ 791410 h 2302285"/>
              <a:gd name="connsiteX21" fmla="*/ 3316742 w 6628696"/>
              <a:gd name="connsiteY21" fmla="*/ 647518 h 2302285"/>
              <a:gd name="connsiteX22" fmla="*/ 3532739 w 6628696"/>
              <a:gd name="connsiteY22" fmla="*/ 575571 h 2302285"/>
              <a:gd name="connsiteX23" fmla="*/ 3892734 w 6628696"/>
              <a:gd name="connsiteY23" fmla="*/ 503625 h 2302285"/>
              <a:gd name="connsiteX24" fmla="*/ 4180730 w 6628696"/>
              <a:gd name="connsiteY24" fmla="*/ 575571 h 2302285"/>
              <a:gd name="connsiteX25" fmla="*/ 4252729 w 6628696"/>
              <a:gd name="connsiteY25" fmla="*/ 791410 h 2302285"/>
              <a:gd name="connsiteX26" fmla="*/ 4396727 w 6628696"/>
              <a:gd name="connsiteY26" fmla="*/ 719464 h 2302285"/>
              <a:gd name="connsiteX27" fmla="*/ 4468726 w 6628696"/>
              <a:gd name="connsiteY27" fmla="*/ 863357 h 2302285"/>
              <a:gd name="connsiteX28" fmla="*/ 4756722 w 6628696"/>
              <a:gd name="connsiteY28" fmla="*/ 863357 h 2302285"/>
              <a:gd name="connsiteX29" fmla="*/ 4828721 w 6628696"/>
              <a:gd name="connsiteY29" fmla="*/ 1007250 h 2302285"/>
              <a:gd name="connsiteX30" fmla="*/ 5260715 w 6628696"/>
              <a:gd name="connsiteY30" fmla="*/ 791410 h 2302285"/>
              <a:gd name="connsiteX31" fmla="*/ 5548711 w 6628696"/>
              <a:gd name="connsiteY31" fmla="*/ 647518 h 2302285"/>
              <a:gd name="connsiteX32" fmla="*/ 5836707 w 6628696"/>
              <a:gd name="connsiteY32" fmla="*/ 503625 h 2302285"/>
              <a:gd name="connsiteX33" fmla="*/ 6124703 w 6628696"/>
              <a:gd name="connsiteY33" fmla="*/ 359732 h 2302285"/>
              <a:gd name="connsiteX34" fmla="*/ 6340700 w 6628696"/>
              <a:gd name="connsiteY34" fmla="*/ 215839 h 2302285"/>
              <a:gd name="connsiteX35" fmla="*/ 6628696 w 6628696"/>
              <a:gd name="connsiteY35" fmla="*/ 0 h 2302285"/>
              <a:gd name="connsiteX0" fmla="*/ 0 w 6628696"/>
              <a:gd name="connsiteY0" fmla="*/ 2302285 h 2302285"/>
              <a:gd name="connsiteX1" fmla="*/ 202405 w 6628696"/>
              <a:gd name="connsiteY1" fmla="*/ 2185606 h 2302285"/>
              <a:gd name="connsiteX2" fmla="*/ 330993 w 6628696"/>
              <a:gd name="connsiteY2" fmla="*/ 2076066 h 2302285"/>
              <a:gd name="connsiteX3" fmla="*/ 485775 w 6628696"/>
              <a:gd name="connsiteY3" fmla="*/ 2128455 h 2302285"/>
              <a:gd name="connsiteX4" fmla="*/ 759217 w 6628696"/>
              <a:gd name="connsiteY4" fmla="*/ 2012338 h 2302285"/>
              <a:gd name="connsiteX5" fmla="*/ 903233 w 6628696"/>
              <a:gd name="connsiteY5" fmla="*/ 1940358 h 2302285"/>
              <a:gd name="connsiteX6" fmla="*/ 975241 w 6628696"/>
              <a:gd name="connsiteY6" fmla="*/ 1868378 h 2302285"/>
              <a:gd name="connsiteX7" fmla="*/ 1156772 w 6628696"/>
              <a:gd name="connsiteY7" fmla="*/ 2014499 h 2302285"/>
              <a:gd name="connsiteX8" fmla="*/ 1245393 w 6628696"/>
              <a:gd name="connsiteY8" fmla="*/ 2083210 h 2302285"/>
              <a:gd name="connsiteX9" fmla="*/ 1444768 w 6628696"/>
              <a:gd name="connsiteY9" fmla="*/ 2086446 h 2302285"/>
              <a:gd name="connsiteX10" fmla="*/ 1479297 w 6628696"/>
              <a:gd name="connsiteY10" fmla="*/ 2012338 h 2302285"/>
              <a:gd name="connsiteX11" fmla="*/ 1551305 w 6628696"/>
              <a:gd name="connsiteY11" fmla="*/ 1940358 h 2302285"/>
              <a:gd name="connsiteX12" fmla="*/ 1623313 w 6628696"/>
              <a:gd name="connsiteY12" fmla="*/ 1868378 h 2302285"/>
              <a:gd name="connsiteX13" fmla="*/ 1804763 w 6628696"/>
              <a:gd name="connsiteY13" fmla="*/ 1654767 h 2302285"/>
              <a:gd name="connsiteX14" fmla="*/ 1948761 w 6628696"/>
              <a:gd name="connsiteY14" fmla="*/ 1438928 h 2302285"/>
              <a:gd name="connsiteX15" fmla="*/ 2236757 w 6628696"/>
              <a:gd name="connsiteY15" fmla="*/ 1295035 h 2302285"/>
              <a:gd name="connsiteX16" fmla="*/ 2308756 w 6628696"/>
              <a:gd name="connsiteY16" fmla="*/ 1223089 h 2302285"/>
              <a:gd name="connsiteX17" fmla="*/ 2596752 w 6628696"/>
              <a:gd name="connsiteY17" fmla="*/ 1223089 h 2302285"/>
              <a:gd name="connsiteX18" fmla="*/ 2812749 w 6628696"/>
              <a:gd name="connsiteY18" fmla="*/ 935303 h 2302285"/>
              <a:gd name="connsiteX19" fmla="*/ 2956747 w 6628696"/>
              <a:gd name="connsiteY19" fmla="*/ 935303 h 2302285"/>
              <a:gd name="connsiteX20" fmla="*/ 3100745 w 6628696"/>
              <a:gd name="connsiteY20" fmla="*/ 791410 h 2302285"/>
              <a:gd name="connsiteX21" fmla="*/ 3316742 w 6628696"/>
              <a:gd name="connsiteY21" fmla="*/ 647518 h 2302285"/>
              <a:gd name="connsiteX22" fmla="*/ 3532739 w 6628696"/>
              <a:gd name="connsiteY22" fmla="*/ 575571 h 2302285"/>
              <a:gd name="connsiteX23" fmla="*/ 3892734 w 6628696"/>
              <a:gd name="connsiteY23" fmla="*/ 503625 h 2302285"/>
              <a:gd name="connsiteX24" fmla="*/ 4180730 w 6628696"/>
              <a:gd name="connsiteY24" fmla="*/ 575571 h 2302285"/>
              <a:gd name="connsiteX25" fmla="*/ 4252729 w 6628696"/>
              <a:gd name="connsiteY25" fmla="*/ 791410 h 2302285"/>
              <a:gd name="connsiteX26" fmla="*/ 4396727 w 6628696"/>
              <a:gd name="connsiteY26" fmla="*/ 719464 h 2302285"/>
              <a:gd name="connsiteX27" fmla="*/ 4468726 w 6628696"/>
              <a:gd name="connsiteY27" fmla="*/ 863357 h 2302285"/>
              <a:gd name="connsiteX28" fmla="*/ 4756722 w 6628696"/>
              <a:gd name="connsiteY28" fmla="*/ 863357 h 2302285"/>
              <a:gd name="connsiteX29" fmla="*/ 4828721 w 6628696"/>
              <a:gd name="connsiteY29" fmla="*/ 1007250 h 2302285"/>
              <a:gd name="connsiteX30" fmla="*/ 5260715 w 6628696"/>
              <a:gd name="connsiteY30" fmla="*/ 791410 h 2302285"/>
              <a:gd name="connsiteX31" fmla="*/ 5548711 w 6628696"/>
              <a:gd name="connsiteY31" fmla="*/ 647518 h 2302285"/>
              <a:gd name="connsiteX32" fmla="*/ 5836707 w 6628696"/>
              <a:gd name="connsiteY32" fmla="*/ 503625 h 2302285"/>
              <a:gd name="connsiteX33" fmla="*/ 6124703 w 6628696"/>
              <a:gd name="connsiteY33" fmla="*/ 359732 h 2302285"/>
              <a:gd name="connsiteX34" fmla="*/ 6340700 w 6628696"/>
              <a:gd name="connsiteY34" fmla="*/ 215839 h 2302285"/>
              <a:gd name="connsiteX35" fmla="*/ 6628696 w 6628696"/>
              <a:gd name="connsiteY35" fmla="*/ 0 h 2302285"/>
              <a:gd name="connsiteX0" fmla="*/ 0 w 6628696"/>
              <a:gd name="connsiteY0" fmla="*/ 2302285 h 2302285"/>
              <a:gd name="connsiteX1" fmla="*/ 202405 w 6628696"/>
              <a:gd name="connsiteY1" fmla="*/ 2185606 h 2302285"/>
              <a:gd name="connsiteX2" fmla="*/ 330993 w 6628696"/>
              <a:gd name="connsiteY2" fmla="*/ 2076066 h 2302285"/>
              <a:gd name="connsiteX3" fmla="*/ 485775 w 6628696"/>
              <a:gd name="connsiteY3" fmla="*/ 2128455 h 2302285"/>
              <a:gd name="connsiteX4" fmla="*/ 759217 w 6628696"/>
              <a:gd name="connsiteY4" fmla="*/ 2012338 h 2302285"/>
              <a:gd name="connsiteX5" fmla="*/ 903233 w 6628696"/>
              <a:gd name="connsiteY5" fmla="*/ 1940358 h 2302285"/>
              <a:gd name="connsiteX6" fmla="*/ 975241 w 6628696"/>
              <a:gd name="connsiteY6" fmla="*/ 1868378 h 2302285"/>
              <a:gd name="connsiteX7" fmla="*/ 1156772 w 6628696"/>
              <a:gd name="connsiteY7" fmla="*/ 2014499 h 2302285"/>
              <a:gd name="connsiteX8" fmla="*/ 1245393 w 6628696"/>
              <a:gd name="connsiteY8" fmla="*/ 2083210 h 2302285"/>
              <a:gd name="connsiteX9" fmla="*/ 1372769 w 6628696"/>
              <a:gd name="connsiteY9" fmla="*/ 2014499 h 2302285"/>
              <a:gd name="connsiteX10" fmla="*/ 1479297 w 6628696"/>
              <a:gd name="connsiteY10" fmla="*/ 2012338 h 2302285"/>
              <a:gd name="connsiteX11" fmla="*/ 1551305 w 6628696"/>
              <a:gd name="connsiteY11" fmla="*/ 1940358 h 2302285"/>
              <a:gd name="connsiteX12" fmla="*/ 1623313 w 6628696"/>
              <a:gd name="connsiteY12" fmla="*/ 1868378 h 2302285"/>
              <a:gd name="connsiteX13" fmla="*/ 1804763 w 6628696"/>
              <a:gd name="connsiteY13" fmla="*/ 1654767 h 2302285"/>
              <a:gd name="connsiteX14" fmla="*/ 1948761 w 6628696"/>
              <a:gd name="connsiteY14" fmla="*/ 1438928 h 2302285"/>
              <a:gd name="connsiteX15" fmla="*/ 2236757 w 6628696"/>
              <a:gd name="connsiteY15" fmla="*/ 1295035 h 2302285"/>
              <a:gd name="connsiteX16" fmla="*/ 2308756 w 6628696"/>
              <a:gd name="connsiteY16" fmla="*/ 1223089 h 2302285"/>
              <a:gd name="connsiteX17" fmla="*/ 2596752 w 6628696"/>
              <a:gd name="connsiteY17" fmla="*/ 1223089 h 2302285"/>
              <a:gd name="connsiteX18" fmla="*/ 2812749 w 6628696"/>
              <a:gd name="connsiteY18" fmla="*/ 935303 h 2302285"/>
              <a:gd name="connsiteX19" fmla="*/ 2956747 w 6628696"/>
              <a:gd name="connsiteY19" fmla="*/ 935303 h 2302285"/>
              <a:gd name="connsiteX20" fmla="*/ 3100745 w 6628696"/>
              <a:gd name="connsiteY20" fmla="*/ 791410 h 2302285"/>
              <a:gd name="connsiteX21" fmla="*/ 3316742 w 6628696"/>
              <a:gd name="connsiteY21" fmla="*/ 647518 h 2302285"/>
              <a:gd name="connsiteX22" fmla="*/ 3532739 w 6628696"/>
              <a:gd name="connsiteY22" fmla="*/ 575571 h 2302285"/>
              <a:gd name="connsiteX23" fmla="*/ 3892734 w 6628696"/>
              <a:gd name="connsiteY23" fmla="*/ 503625 h 2302285"/>
              <a:gd name="connsiteX24" fmla="*/ 4180730 w 6628696"/>
              <a:gd name="connsiteY24" fmla="*/ 575571 h 2302285"/>
              <a:gd name="connsiteX25" fmla="*/ 4252729 w 6628696"/>
              <a:gd name="connsiteY25" fmla="*/ 791410 h 2302285"/>
              <a:gd name="connsiteX26" fmla="*/ 4396727 w 6628696"/>
              <a:gd name="connsiteY26" fmla="*/ 719464 h 2302285"/>
              <a:gd name="connsiteX27" fmla="*/ 4468726 w 6628696"/>
              <a:gd name="connsiteY27" fmla="*/ 863357 h 2302285"/>
              <a:gd name="connsiteX28" fmla="*/ 4756722 w 6628696"/>
              <a:gd name="connsiteY28" fmla="*/ 863357 h 2302285"/>
              <a:gd name="connsiteX29" fmla="*/ 4828721 w 6628696"/>
              <a:gd name="connsiteY29" fmla="*/ 1007250 h 2302285"/>
              <a:gd name="connsiteX30" fmla="*/ 5260715 w 6628696"/>
              <a:gd name="connsiteY30" fmla="*/ 791410 h 2302285"/>
              <a:gd name="connsiteX31" fmla="*/ 5548711 w 6628696"/>
              <a:gd name="connsiteY31" fmla="*/ 647518 h 2302285"/>
              <a:gd name="connsiteX32" fmla="*/ 5836707 w 6628696"/>
              <a:gd name="connsiteY32" fmla="*/ 503625 h 2302285"/>
              <a:gd name="connsiteX33" fmla="*/ 6124703 w 6628696"/>
              <a:gd name="connsiteY33" fmla="*/ 359732 h 2302285"/>
              <a:gd name="connsiteX34" fmla="*/ 6340700 w 6628696"/>
              <a:gd name="connsiteY34" fmla="*/ 215839 h 2302285"/>
              <a:gd name="connsiteX35" fmla="*/ 6628696 w 6628696"/>
              <a:gd name="connsiteY35" fmla="*/ 0 h 2302285"/>
              <a:gd name="connsiteX0" fmla="*/ 0 w 6628696"/>
              <a:gd name="connsiteY0" fmla="*/ 2302285 h 2302285"/>
              <a:gd name="connsiteX1" fmla="*/ 202405 w 6628696"/>
              <a:gd name="connsiteY1" fmla="*/ 2185606 h 2302285"/>
              <a:gd name="connsiteX2" fmla="*/ 330993 w 6628696"/>
              <a:gd name="connsiteY2" fmla="*/ 2076066 h 2302285"/>
              <a:gd name="connsiteX3" fmla="*/ 485775 w 6628696"/>
              <a:gd name="connsiteY3" fmla="*/ 2128455 h 2302285"/>
              <a:gd name="connsiteX4" fmla="*/ 759217 w 6628696"/>
              <a:gd name="connsiteY4" fmla="*/ 2012338 h 2302285"/>
              <a:gd name="connsiteX5" fmla="*/ 903233 w 6628696"/>
              <a:gd name="connsiteY5" fmla="*/ 1940358 h 2302285"/>
              <a:gd name="connsiteX6" fmla="*/ 975241 w 6628696"/>
              <a:gd name="connsiteY6" fmla="*/ 1868378 h 2302285"/>
              <a:gd name="connsiteX7" fmla="*/ 1156772 w 6628696"/>
              <a:gd name="connsiteY7" fmla="*/ 2014499 h 2302285"/>
              <a:gd name="connsiteX8" fmla="*/ 1245393 w 6628696"/>
              <a:gd name="connsiteY8" fmla="*/ 2083210 h 2302285"/>
              <a:gd name="connsiteX9" fmla="*/ 1372769 w 6628696"/>
              <a:gd name="connsiteY9" fmla="*/ 2014499 h 2302285"/>
              <a:gd name="connsiteX10" fmla="*/ 1516767 w 6628696"/>
              <a:gd name="connsiteY10" fmla="*/ 1942553 h 2302285"/>
              <a:gd name="connsiteX11" fmla="*/ 1551305 w 6628696"/>
              <a:gd name="connsiteY11" fmla="*/ 1940358 h 2302285"/>
              <a:gd name="connsiteX12" fmla="*/ 1623313 w 6628696"/>
              <a:gd name="connsiteY12" fmla="*/ 1868378 h 2302285"/>
              <a:gd name="connsiteX13" fmla="*/ 1804763 w 6628696"/>
              <a:gd name="connsiteY13" fmla="*/ 1654767 h 2302285"/>
              <a:gd name="connsiteX14" fmla="*/ 1948761 w 6628696"/>
              <a:gd name="connsiteY14" fmla="*/ 1438928 h 2302285"/>
              <a:gd name="connsiteX15" fmla="*/ 2236757 w 6628696"/>
              <a:gd name="connsiteY15" fmla="*/ 1295035 h 2302285"/>
              <a:gd name="connsiteX16" fmla="*/ 2308756 w 6628696"/>
              <a:gd name="connsiteY16" fmla="*/ 1223089 h 2302285"/>
              <a:gd name="connsiteX17" fmla="*/ 2596752 w 6628696"/>
              <a:gd name="connsiteY17" fmla="*/ 1223089 h 2302285"/>
              <a:gd name="connsiteX18" fmla="*/ 2812749 w 6628696"/>
              <a:gd name="connsiteY18" fmla="*/ 935303 h 2302285"/>
              <a:gd name="connsiteX19" fmla="*/ 2956747 w 6628696"/>
              <a:gd name="connsiteY19" fmla="*/ 935303 h 2302285"/>
              <a:gd name="connsiteX20" fmla="*/ 3100745 w 6628696"/>
              <a:gd name="connsiteY20" fmla="*/ 791410 h 2302285"/>
              <a:gd name="connsiteX21" fmla="*/ 3316742 w 6628696"/>
              <a:gd name="connsiteY21" fmla="*/ 647518 h 2302285"/>
              <a:gd name="connsiteX22" fmla="*/ 3532739 w 6628696"/>
              <a:gd name="connsiteY22" fmla="*/ 575571 h 2302285"/>
              <a:gd name="connsiteX23" fmla="*/ 3892734 w 6628696"/>
              <a:gd name="connsiteY23" fmla="*/ 503625 h 2302285"/>
              <a:gd name="connsiteX24" fmla="*/ 4180730 w 6628696"/>
              <a:gd name="connsiteY24" fmla="*/ 575571 h 2302285"/>
              <a:gd name="connsiteX25" fmla="*/ 4252729 w 6628696"/>
              <a:gd name="connsiteY25" fmla="*/ 791410 h 2302285"/>
              <a:gd name="connsiteX26" fmla="*/ 4396727 w 6628696"/>
              <a:gd name="connsiteY26" fmla="*/ 719464 h 2302285"/>
              <a:gd name="connsiteX27" fmla="*/ 4468726 w 6628696"/>
              <a:gd name="connsiteY27" fmla="*/ 863357 h 2302285"/>
              <a:gd name="connsiteX28" fmla="*/ 4756722 w 6628696"/>
              <a:gd name="connsiteY28" fmla="*/ 863357 h 2302285"/>
              <a:gd name="connsiteX29" fmla="*/ 4828721 w 6628696"/>
              <a:gd name="connsiteY29" fmla="*/ 1007250 h 2302285"/>
              <a:gd name="connsiteX30" fmla="*/ 5260715 w 6628696"/>
              <a:gd name="connsiteY30" fmla="*/ 791410 h 2302285"/>
              <a:gd name="connsiteX31" fmla="*/ 5548711 w 6628696"/>
              <a:gd name="connsiteY31" fmla="*/ 647518 h 2302285"/>
              <a:gd name="connsiteX32" fmla="*/ 5836707 w 6628696"/>
              <a:gd name="connsiteY32" fmla="*/ 503625 h 2302285"/>
              <a:gd name="connsiteX33" fmla="*/ 6124703 w 6628696"/>
              <a:gd name="connsiteY33" fmla="*/ 359732 h 2302285"/>
              <a:gd name="connsiteX34" fmla="*/ 6340700 w 6628696"/>
              <a:gd name="connsiteY34" fmla="*/ 215839 h 2302285"/>
              <a:gd name="connsiteX35" fmla="*/ 6628696 w 6628696"/>
              <a:gd name="connsiteY35" fmla="*/ 0 h 2302285"/>
              <a:gd name="connsiteX0" fmla="*/ 0 w 6628696"/>
              <a:gd name="connsiteY0" fmla="*/ 2302285 h 2302285"/>
              <a:gd name="connsiteX1" fmla="*/ 202405 w 6628696"/>
              <a:gd name="connsiteY1" fmla="*/ 2185606 h 2302285"/>
              <a:gd name="connsiteX2" fmla="*/ 330993 w 6628696"/>
              <a:gd name="connsiteY2" fmla="*/ 2076066 h 2302285"/>
              <a:gd name="connsiteX3" fmla="*/ 485775 w 6628696"/>
              <a:gd name="connsiteY3" fmla="*/ 2128455 h 2302285"/>
              <a:gd name="connsiteX4" fmla="*/ 759217 w 6628696"/>
              <a:gd name="connsiteY4" fmla="*/ 2012338 h 2302285"/>
              <a:gd name="connsiteX5" fmla="*/ 903233 w 6628696"/>
              <a:gd name="connsiteY5" fmla="*/ 1940358 h 2302285"/>
              <a:gd name="connsiteX6" fmla="*/ 975241 w 6628696"/>
              <a:gd name="connsiteY6" fmla="*/ 1868378 h 2302285"/>
              <a:gd name="connsiteX7" fmla="*/ 1156772 w 6628696"/>
              <a:gd name="connsiteY7" fmla="*/ 2014499 h 2302285"/>
              <a:gd name="connsiteX8" fmla="*/ 1300770 w 6628696"/>
              <a:gd name="connsiteY8" fmla="*/ 2014499 h 2302285"/>
              <a:gd name="connsiteX9" fmla="*/ 1372769 w 6628696"/>
              <a:gd name="connsiteY9" fmla="*/ 2014499 h 2302285"/>
              <a:gd name="connsiteX10" fmla="*/ 1516767 w 6628696"/>
              <a:gd name="connsiteY10" fmla="*/ 1942553 h 2302285"/>
              <a:gd name="connsiteX11" fmla="*/ 1551305 w 6628696"/>
              <a:gd name="connsiteY11" fmla="*/ 1940358 h 2302285"/>
              <a:gd name="connsiteX12" fmla="*/ 1623313 w 6628696"/>
              <a:gd name="connsiteY12" fmla="*/ 1868378 h 2302285"/>
              <a:gd name="connsiteX13" fmla="*/ 1804763 w 6628696"/>
              <a:gd name="connsiteY13" fmla="*/ 1654767 h 2302285"/>
              <a:gd name="connsiteX14" fmla="*/ 1948761 w 6628696"/>
              <a:gd name="connsiteY14" fmla="*/ 1438928 h 2302285"/>
              <a:gd name="connsiteX15" fmla="*/ 2236757 w 6628696"/>
              <a:gd name="connsiteY15" fmla="*/ 1295035 h 2302285"/>
              <a:gd name="connsiteX16" fmla="*/ 2308756 w 6628696"/>
              <a:gd name="connsiteY16" fmla="*/ 1223089 h 2302285"/>
              <a:gd name="connsiteX17" fmla="*/ 2596752 w 6628696"/>
              <a:gd name="connsiteY17" fmla="*/ 1223089 h 2302285"/>
              <a:gd name="connsiteX18" fmla="*/ 2812749 w 6628696"/>
              <a:gd name="connsiteY18" fmla="*/ 935303 h 2302285"/>
              <a:gd name="connsiteX19" fmla="*/ 2956747 w 6628696"/>
              <a:gd name="connsiteY19" fmla="*/ 935303 h 2302285"/>
              <a:gd name="connsiteX20" fmla="*/ 3100745 w 6628696"/>
              <a:gd name="connsiteY20" fmla="*/ 791410 h 2302285"/>
              <a:gd name="connsiteX21" fmla="*/ 3316742 w 6628696"/>
              <a:gd name="connsiteY21" fmla="*/ 647518 h 2302285"/>
              <a:gd name="connsiteX22" fmla="*/ 3532739 w 6628696"/>
              <a:gd name="connsiteY22" fmla="*/ 575571 h 2302285"/>
              <a:gd name="connsiteX23" fmla="*/ 3892734 w 6628696"/>
              <a:gd name="connsiteY23" fmla="*/ 503625 h 2302285"/>
              <a:gd name="connsiteX24" fmla="*/ 4180730 w 6628696"/>
              <a:gd name="connsiteY24" fmla="*/ 575571 h 2302285"/>
              <a:gd name="connsiteX25" fmla="*/ 4252729 w 6628696"/>
              <a:gd name="connsiteY25" fmla="*/ 791410 h 2302285"/>
              <a:gd name="connsiteX26" fmla="*/ 4396727 w 6628696"/>
              <a:gd name="connsiteY26" fmla="*/ 719464 h 2302285"/>
              <a:gd name="connsiteX27" fmla="*/ 4468726 w 6628696"/>
              <a:gd name="connsiteY27" fmla="*/ 863357 h 2302285"/>
              <a:gd name="connsiteX28" fmla="*/ 4756722 w 6628696"/>
              <a:gd name="connsiteY28" fmla="*/ 863357 h 2302285"/>
              <a:gd name="connsiteX29" fmla="*/ 4828721 w 6628696"/>
              <a:gd name="connsiteY29" fmla="*/ 1007250 h 2302285"/>
              <a:gd name="connsiteX30" fmla="*/ 5260715 w 6628696"/>
              <a:gd name="connsiteY30" fmla="*/ 791410 h 2302285"/>
              <a:gd name="connsiteX31" fmla="*/ 5548711 w 6628696"/>
              <a:gd name="connsiteY31" fmla="*/ 647518 h 2302285"/>
              <a:gd name="connsiteX32" fmla="*/ 5836707 w 6628696"/>
              <a:gd name="connsiteY32" fmla="*/ 503625 h 2302285"/>
              <a:gd name="connsiteX33" fmla="*/ 6124703 w 6628696"/>
              <a:gd name="connsiteY33" fmla="*/ 359732 h 2302285"/>
              <a:gd name="connsiteX34" fmla="*/ 6340700 w 6628696"/>
              <a:gd name="connsiteY34" fmla="*/ 215839 h 2302285"/>
              <a:gd name="connsiteX35" fmla="*/ 6628696 w 6628696"/>
              <a:gd name="connsiteY35" fmla="*/ 0 h 230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28696" h="2302285">
                <a:moveTo>
                  <a:pt x="0" y="2302285"/>
                </a:moveTo>
                <a:cubicBezTo>
                  <a:pt x="79772" y="2275694"/>
                  <a:pt x="147240" y="2223309"/>
                  <a:pt x="202405" y="2185606"/>
                </a:cubicBezTo>
                <a:cubicBezTo>
                  <a:pt x="257570" y="2147903"/>
                  <a:pt x="283765" y="2085591"/>
                  <a:pt x="330993" y="2076066"/>
                </a:cubicBezTo>
                <a:cubicBezTo>
                  <a:pt x="378221" y="2066541"/>
                  <a:pt x="414404" y="2139076"/>
                  <a:pt x="485775" y="2128455"/>
                </a:cubicBezTo>
                <a:cubicBezTo>
                  <a:pt x="557146" y="2117834"/>
                  <a:pt x="689641" y="2043687"/>
                  <a:pt x="759217" y="2012338"/>
                </a:cubicBezTo>
                <a:cubicBezTo>
                  <a:pt x="828793" y="1980989"/>
                  <a:pt x="867229" y="1964351"/>
                  <a:pt x="903233" y="1940358"/>
                </a:cubicBezTo>
                <a:cubicBezTo>
                  <a:pt x="939237" y="1916365"/>
                  <a:pt x="932984" y="1856021"/>
                  <a:pt x="975241" y="1868378"/>
                </a:cubicBezTo>
                <a:cubicBezTo>
                  <a:pt x="1017498" y="1880735"/>
                  <a:pt x="1102517" y="1990146"/>
                  <a:pt x="1156772" y="2014499"/>
                </a:cubicBezTo>
                <a:cubicBezTo>
                  <a:pt x="1211027" y="2038852"/>
                  <a:pt x="1264771" y="2014499"/>
                  <a:pt x="1300770" y="2014499"/>
                </a:cubicBezTo>
                <a:cubicBezTo>
                  <a:pt x="1336769" y="2014499"/>
                  <a:pt x="1336770" y="2026490"/>
                  <a:pt x="1372769" y="2014499"/>
                </a:cubicBezTo>
                <a:cubicBezTo>
                  <a:pt x="1408769" y="2002508"/>
                  <a:pt x="1487011" y="1954910"/>
                  <a:pt x="1516767" y="1942553"/>
                </a:cubicBezTo>
                <a:cubicBezTo>
                  <a:pt x="1546523" y="1930196"/>
                  <a:pt x="1533547" y="1952720"/>
                  <a:pt x="1551305" y="1940358"/>
                </a:cubicBezTo>
                <a:cubicBezTo>
                  <a:pt x="1569063" y="1927996"/>
                  <a:pt x="1599310" y="1892371"/>
                  <a:pt x="1623313" y="1868378"/>
                </a:cubicBezTo>
                <a:cubicBezTo>
                  <a:pt x="1671318" y="1820392"/>
                  <a:pt x="1750522" y="1726342"/>
                  <a:pt x="1804763" y="1654767"/>
                </a:cubicBezTo>
                <a:cubicBezTo>
                  <a:pt x="1859004" y="1583192"/>
                  <a:pt x="1876762" y="1498883"/>
                  <a:pt x="1948761" y="1438928"/>
                </a:cubicBezTo>
                <a:cubicBezTo>
                  <a:pt x="2020760" y="1378973"/>
                  <a:pt x="2176758" y="1331008"/>
                  <a:pt x="2236757" y="1295035"/>
                </a:cubicBezTo>
                <a:cubicBezTo>
                  <a:pt x="2296756" y="1259062"/>
                  <a:pt x="2248757" y="1235080"/>
                  <a:pt x="2308756" y="1223089"/>
                </a:cubicBezTo>
                <a:cubicBezTo>
                  <a:pt x="2368755" y="1211098"/>
                  <a:pt x="2512753" y="1271053"/>
                  <a:pt x="2596752" y="1223089"/>
                </a:cubicBezTo>
                <a:cubicBezTo>
                  <a:pt x="2680751" y="1175125"/>
                  <a:pt x="2752750" y="983267"/>
                  <a:pt x="2812749" y="935303"/>
                </a:cubicBezTo>
                <a:cubicBezTo>
                  <a:pt x="2872748" y="887339"/>
                  <a:pt x="2908748" y="959285"/>
                  <a:pt x="2956747" y="935303"/>
                </a:cubicBezTo>
                <a:cubicBezTo>
                  <a:pt x="3004746" y="911321"/>
                  <a:pt x="3040746" y="839374"/>
                  <a:pt x="3100745" y="791410"/>
                </a:cubicBezTo>
                <a:cubicBezTo>
                  <a:pt x="3160744" y="743446"/>
                  <a:pt x="3274397" y="626377"/>
                  <a:pt x="3316742" y="647518"/>
                </a:cubicBezTo>
                <a:lnTo>
                  <a:pt x="3532739" y="575571"/>
                </a:lnTo>
                <a:cubicBezTo>
                  <a:pt x="3587102" y="631999"/>
                  <a:pt x="3866929" y="461575"/>
                  <a:pt x="3892734" y="503625"/>
                </a:cubicBezTo>
                <a:lnTo>
                  <a:pt x="4180730" y="575571"/>
                </a:lnTo>
                <a:cubicBezTo>
                  <a:pt x="4217242" y="569618"/>
                  <a:pt x="4216730" y="767428"/>
                  <a:pt x="4252729" y="791410"/>
                </a:cubicBezTo>
                <a:cubicBezTo>
                  <a:pt x="4288728" y="815392"/>
                  <a:pt x="4371683" y="684433"/>
                  <a:pt x="4396727" y="719464"/>
                </a:cubicBezTo>
                <a:lnTo>
                  <a:pt x="4468726" y="863357"/>
                </a:lnTo>
                <a:lnTo>
                  <a:pt x="4756722" y="863357"/>
                </a:lnTo>
                <a:lnTo>
                  <a:pt x="4828721" y="1007250"/>
                </a:lnTo>
                <a:lnTo>
                  <a:pt x="5260715" y="791410"/>
                </a:lnTo>
                <a:lnTo>
                  <a:pt x="5548711" y="647518"/>
                </a:lnTo>
                <a:lnTo>
                  <a:pt x="5836707" y="503625"/>
                </a:lnTo>
                <a:lnTo>
                  <a:pt x="6124703" y="359732"/>
                </a:lnTo>
                <a:lnTo>
                  <a:pt x="6340700" y="215839"/>
                </a:lnTo>
                <a:lnTo>
                  <a:pt x="6628696"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GB"/>
          </a:p>
        </p:txBody>
      </p:sp>
      <p:graphicFrame>
        <p:nvGraphicFramePr>
          <p:cNvPr id="3" name="Chart 2"/>
          <p:cNvGraphicFramePr/>
          <p:nvPr/>
        </p:nvGraphicFramePr>
        <p:xfrm>
          <a:off x="400050" y="548680"/>
          <a:ext cx="8743950" cy="545782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
          <p:cNvSpPr txBox="1"/>
          <p:nvPr/>
        </p:nvSpPr>
        <p:spPr>
          <a:xfrm>
            <a:off x="4139952" y="5157192"/>
            <a:ext cx="952479" cy="2762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a:solidFill>
                  <a:schemeClr val="bg1"/>
                </a:solidFill>
                <a:latin typeface="Times New Roman" pitchFamily="18" charset="0"/>
                <a:cs typeface="Times New Roman" pitchFamily="18" charset="0"/>
              </a:rPr>
              <a:t>Nuclear</a:t>
            </a:r>
          </a:p>
        </p:txBody>
      </p:sp>
      <p:sp>
        <p:nvSpPr>
          <p:cNvPr id="10" name="TextBox 1"/>
          <p:cNvSpPr txBox="1"/>
          <p:nvPr/>
        </p:nvSpPr>
        <p:spPr>
          <a:xfrm>
            <a:off x="2987824" y="4221088"/>
            <a:ext cx="952479" cy="2762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a:solidFill>
                  <a:sysClr val="window" lastClr="FFFFFF"/>
                </a:solidFill>
                <a:latin typeface="Times New Roman" pitchFamily="18" charset="0"/>
                <a:cs typeface="Times New Roman" pitchFamily="18" charset="0"/>
              </a:rPr>
              <a:t>Coal</a:t>
            </a:r>
          </a:p>
        </p:txBody>
      </p:sp>
      <p:sp>
        <p:nvSpPr>
          <p:cNvPr id="11" name="TextBox 19"/>
          <p:cNvSpPr txBox="1">
            <a:spLocks noChangeArrowheads="1"/>
          </p:cNvSpPr>
          <p:nvPr/>
        </p:nvSpPr>
        <p:spPr bwMode="auto">
          <a:xfrm>
            <a:off x="1338897" y="483929"/>
            <a:ext cx="6120680" cy="784830"/>
          </a:xfrm>
          <a:prstGeom prst="rect">
            <a:avLst/>
          </a:prstGeom>
          <a:solidFill>
            <a:srgbClr val="CCFFCC"/>
          </a:solidFill>
          <a:ln w="9525">
            <a:solidFill>
              <a:srgbClr val="FF0000"/>
            </a:solidFill>
            <a:miter lim="800000"/>
            <a:headEnd/>
            <a:tailEnd/>
          </a:ln>
        </p:spPr>
        <p:txBody>
          <a:bodyPr wrap="square">
            <a:spAutoFit/>
          </a:bodyPr>
          <a:lstStyle/>
          <a:p>
            <a:pPr>
              <a:lnSpc>
                <a:spcPts val="1800"/>
              </a:lnSpc>
            </a:pPr>
            <a:r>
              <a:rPr lang="en-GB" sz="1600" b="1" dirty="0">
                <a:latin typeface="Times New Roman" pitchFamily="18" charset="0"/>
                <a:ea typeface="宋体" pitchFamily="2" charset="-122"/>
                <a:cs typeface="Times New Roman" pitchFamily="18" charset="0"/>
              </a:rPr>
              <a:t>Data for </a:t>
            </a:r>
            <a:r>
              <a:rPr lang="en-GB" sz="1600" b="1" dirty="0" smtClean="0">
                <a:latin typeface="Times New Roman" pitchFamily="18" charset="0"/>
                <a:ea typeface="宋体" pitchFamily="2" charset="-122"/>
                <a:cs typeface="Times New Roman" pitchFamily="18" charset="0"/>
              </a:rPr>
              <a:t>future demand </a:t>
            </a:r>
            <a:r>
              <a:rPr lang="en-GB" sz="1600" b="1" dirty="0">
                <a:latin typeface="Times New Roman" pitchFamily="18" charset="0"/>
                <a:ea typeface="宋体" pitchFamily="2" charset="-122"/>
                <a:cs typeface="Times New Roman" pitchFamily="18" charset="0"/>
              </a:rPr>
              <a:t>derived from DECC &amp; Climate Change Committee (2011) </a:t>
            </a:r>
            <a:r>
              <a:rPr lang="en-GB" sz="1600" b="1" dirty="0" smtClean="0">
                <a:latin typeface="Times New Roman" pitchFamily="18" charset="0"/>
                <a:ea typeface="宋体" pitchFamily="2" charset="-122"/>
                <a:cs typeface="Times New Roman" pitchFamily="18" charset="0"/>
              </a:rPr>
              <a:t>  </a:t>
            </a:r>
            <a:r>
              <a:rPr lang="en-GB" sz="1600" b="1" dirty="0">
                <a:latin typeface="Times New Roman" pitchFamily="18" charset="0"/>
                <a:ea typeface="宋体" pitchFamily="2" charset="-122"/>
                <a:cs typeface="Times New Roman" pitchFamily="18" charset="0"/>
              </a:rPr>
              <a:t>- allowing for significant deployment of electric vehicles and heat pumps by 2030.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3" grpId="0" uiExpand="1">
        <p:bldAsOne/>
      </p:bldGraphic>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300857" y="692696"/>
          <a:ext cx="8843143" cy="50813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5"/>
          <p:cNvSpPr txBox="1">
            <a:spLocks noChangeArrowheads="1"/>
          </p:cNvSpPr>
          <p:nvPr/>
        </p:nvSpPr>
        <p:spPr bwMode="auto">
          <a:xfrm>
            <a:off x="0" y="0"/>
            <a:ext cx="9144000" cy="461963"/>
          </a:xfrm>
          <a:prstGeom prst="rect">
            <a:avLst/>
          </a:prstGeom>
          <a:solidFill>
            <a:srgbClr val="FF0000"/>
          </a:solidFill>
          <a:ln w="9525">
            <a:noFill/>
            <a:miter lim="800000"/>
            <a:headEnd/>
            <a:tailEnd/>
          </a:ln>
        </p:spPr>
        <p:txBody>
          <a:bodyPr>
            <a:spAutoFit/>
          </a:bodyPr>
          <a:lstStyle/>
          <a:p>
            <a:r>
              <a:rPr lang="en-GB" sz="2400" b="1" dirty="0">
                <a:solidFill>
                  <a:schemeClr val="bg1"/>
                </a:solidFill>
                <a:latin typeface="Times New Roman" pitchFamily="18" charset="0"/>
                <a:ea typeface="宋体" pitchFamily="2" charset="-122"/>
                <a:cs typeface="Times New Roman" pitchFamily="18" charset="0"/>
              </a:rPr>
              <a:t>Electricity Generation Futures – </a:t>
            </a:r>
            <a:r>
              <a:rPr lang="en-GB" sz="2400" b="1" dirty="0" smtClean="0">
                <a:solidFill>
                  <a:schemeClr val="bg1"/>
                </a:solidFill>
                <a:latin typeface="Times New Roman" pitchFamily="18" charset="0"/>
                <a:ea typeface="宋体" pitchFamily="2" charset="-122"/>
                <a:cs typeface="Times New Roman" pitchFamily="18" charset="0"/>
              </a:rPr>
              <a:t>no </a:t>
            </a:r>
            <a:r>
              <a:rPr lang="en-GB" sz="2400" b="1" dirty="0">
                <a:solidFill>
                  <a:schemeClr val="bg1"/>
                </a:solidFill>
                <a:latin typeface="Times New Roman" pitchFamily="18" charset="0"/>
                <a:ea typeface="宋体" pitchFamily="2" charset="-122"/>
                <a:cs typeface="Times New Roman" pitchFamily="18" charset="0"/>
              </a:rPr>
              <a:t>New Nuclear </a:t>
            </a:r>
            <a:r>
              <a:rPr lang="en-GB" sz="2400" b="1" dirty="0" smtClean="0">
                <a:solidFill>
                  <a:schemeClr val="bg1"/>
                </a:solidFill>
                <a:latin typeface="Times New Roman" pitchFamily="18" charset="0"/>
                <a:ea typeface="宋体" pitchFamily="2" charset="-122"/>
                <a:cs typeface="Times New Roman" pitchFamily="18" charset="0"/>
              </a:rPr>
              <a:t>or </a:t>
            </a:r>
            <a:r>
              <a:rPr lang="en-GB" sz="2400" b="1" dirty="0">
                <a:solidFill>
                  <a:schemeClr val="bg1"/>
                </a:solidFill>
                <a:latin typeface="Times New Roman" pitchFamily="18" charset="0"/>
                <a:ea typeface="宋体" pitchFamily="2" charset="-122"/>
                <a:cs typeface="Times New Roman" pitchFamily="18" charset="0"/>
              </a:rPr>
              <a:t>New Coal</a:t>
            </a:r>
          </a:p>
        </p:txBody>
      </p:sp>
      <p:sp>
        <p:nvSpPr>
          <p:cNvPr id="5" name="TextBox 1"/>
          <p:cNvSpPr txBox="1"/>
          <p:nvPr/>
        </p:nvSpPr>
        <p:spPr>
          <a:xfrm>
            <a:off x="3059832" y="3789040"/>
            <a:ext cx="952479" cy="2762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a:solidFill>
                  <a:sysClr val="window" lastClr="FFFFFF"/>
                </a:solidFill>
                <a:latin typeface="Times New Roman" pitchFamily="18" charset="0"/>
                <a:cs typeface="Times New Roman" pitchFamily="18" charset="0"/>
              </a:rPr>
              <a:t>Coal</a:t>
            </a:r>
          </a:p>
        </p:txBody>
      </p:sp>
      <p:sp>
        <p:nvSpPr>
          <p:cNvPr id="6" name="TextBox 1"/>
          <p:cNvSpPr txBox="1"/>
          <p:nvPr/>
        </p:nvSpPr>
        <p:spPr>
          <a:xfrm>
            <a:off x="4427984" y="2492896"/>
            <a:ext cx="952479" cy="2762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smtClean="0">
                <a:latin typeface="Times New Roman" pitchFamily="18" charset="0"/>
                <a:cs typeface="Times New Roman" pitchFamily="18" charset="0"/>
              </a:rPr>
              <a:t>UK Gas</a:t>
            </a:r>
            <a:endParaRPr lang="en-GB" sz="1600" b="1" dirty="0">
              <a:latin typeface="Times New Roman" pitchFamily="18" charset="0"/>
              <a:cs typeface="Times New Roman" pitchFamily="18" charset="0"/>
            </a:endParaRPr>
          </a:p>
        </p:txBody>
      </p:sp>
      <p:sp>
        <p:nvSpPr>
          <p:cNvPr id="7" name="TextBox 1"/>
          <p:cNvSpPr txBox="1"/>
          <p:nvPr/>
        </p:nvSpPr>
        <p:spPr>
          <a:xfrm>
            <a:off x="6300192" y="2132856"/>
            <a:ext cx="1152128"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dirty="0" smtClean="0">
                <a:latin typeface="Times New Roman" pitchFamily="18" charset="0"/>
                <a:cs typeface="Times New Roman" pitchFamily="18" charset="0"/>
              </a:rPr>
              <a:t>Imported  Gas</a:t>
            </a:r>
            <a:endParaRPr lang="en-GB" sz="1600" b="1" dirty="0">
              <a:latin typeface="Times New Roman" pitchFamily="18" charset="0"/>
              <a:cs typeface="Times New Roman" pitchFamily="18" charset="0"/>
            </a:endParaRPr>
          </a:p>
        </p:txBody>
      </p:sp>
      <p:sp>
        <p:nvSpPr>
          <p:cNvPr id="8" name="TextBox 1"/>
          <p:cNvSpPr txBox="1"/>
          <p:nvPr/>
        </p:nvSpPr>
        <p:spPr>
          <a:xfrm>
            <a:off x="7991872" y="2204864"/>
            <a:ext cx="1152128"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dirty="0" err="1" smtClean="0">
                <a:latin typeface="Times New Roman" pitchFamily="18" charset="0"/>
                <a:cs typeface="Times New Roman" pitchFamily="18" charset="0"/>
              </a:rPr>
              <a:t>Fracked</a:t>
            </a:r>
            <a:r>
              <a:rPr lang="en-GB" sz="1600" b="1" dirty="0" smtClean="0">
                <a:latin typeface="Times New Roman" pitchFamily="18" charset="0"/>
                <a:cs typeface="Times New Roman" pitchFamily="18" charset="0"/>
              </a:rPr>
              <a:t>  Gas</a:t>
            </a:r>
            <a:endParaRPr lang="en-GB" sz="1600" b="1" dirty="0">
              <a:latin typeface="Times New Roman" pitchFamily="18" charset="0"/>
              <a:cs typeface="Times New Roman" pitchFamily="18" charset="0"/>
            </a:endParaRPr>
          </a:p>
        </p:txBody>
      </p:sp>
      <p:sp>
        <p:nvSpPr>
          <p:cNvPr id="9" name="TextBox 1"/>
          <p:cNvSpPr txBox="1"/>
          <p:nvPr/>
        </p:nvSpPr>
        <p:spPr>
          <a:xfrm>
            <a:off x="7991872" y="3140968"/>
            <a:ext cx="1152128"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dirty="0" smtClean="0">
                <a:latin typeface="Times New Roman" pitchFamily="18" charset="0"/>
                <a:cs typeface="Times New Roman" pitchFamily="18" charset="0"/>
              </a:rPr>
              <a:t>Imports</a:t>
            </a:r>
            <a:endParaRPr lang="en-GB" sz="1600" b="1" dirty="0">
              <a:latin typeface="Times New Roman" pitchFamily="18" charset="0"/>
              <a:cs typeface="Times New Roman" pitchFamily="18" charset="0"/>
            </a:endParaRPr>
          </a:p>
        </p:txBody>
      </p:sp>
      <p:sp>
        <p:nvSpPr>
          <p:cNvPr id="10" name="TextBox 1"/>
          <p:cNvSpPr txBox="1"/>
          <p:nvPr/>
        </p:nvSpPr>
        <p:spPr>
          <a:xfrm>
            <a:off x="7956376" y="4869160"/>
            <a:ext cx="1187624" cy="288032"/>
          </a:xfrm>
          <a:prstGeom prst="rect">
            <a:avLst/>
          </a:prstGeom>
        </p:spPr>
        <p:txBody>
          <a:bodyPr wrap="square" lIns="36000" rIns="3600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dirty="0" smtClean="0">
                <a:latin typeface="Times New Roman" pitchFamily="18" charset="0"/>
                <a:cs typeface="Times New Roman" pitchFamily="18" charset="0"/>
              </a:rPr>
              <a:t>Other </a:t>
            </a:r>
            <a:r>
              <a:rPr lang="en-GB" sz="1600" b="1" dirty="0" err="1" smtClean="0">
                <a:latin typeface="Times New Roman" pitchFamily="18" charset="0"/>
                <a:cs typeface="Times New Roman" pitchFamily="18" charset="0"/>
              </a:rPr>
              <a:t>Renewables</a:t>
            </a:r>
            <a:endParaRPr lang="en-GB" sz="1600" b="1" dirty="0">
              <a:latin typeface="Times New Roman" pitchFamily="18" charset="0"/>
              <a:cs typeface="Times New Roman" pitchFamily="18" charset="0"/>
            </a:endParaRPr>
          </a:p>
        </p:txBody>
      </p:sp>
      <p:sp>
        <p:nvSpPr>
          <p:cNvPr id="11" name="TextBox 1"/>
          <p:cNvSpPr txBox="1"/>
          <p:nvPr/>
        </p:nvSpPr>
        <p:spPr>
          <a:xfrm>
            <a:off x="7991872" y="3429000"/>
            <a:ext cx="1152128"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dirty="0" smtClean="0">
                <a:latin typeface="Times New Roman" pitchFamily="18" charset="0"/>
                <a:cs typeface="Times New Roman" pitchFamily="18" charset="0"/>
              </a:rPr>
              <a:t>Solar</a:t>
            </a:r>
            <a:endParaRPr lang="en-GB"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u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6419</TotalTime>
  <Words>5932</Words>
  <Application>Microsoft Office PowerPoint</Application>
  <PresentationFormat>On-screen Show (4:3)</PresentationFormat>
  <Paragraphs>1344</Paragraphs>
  <Slides>72</Slides>
  <Notes>47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72</vt:i4>
      </vt:variant>
    </vt:vector>
  </HeadingPairs>
  <TitlesOfParts>
    <vt:vector size="75" baseType="lpstr">
      <vt:lpstr>1_default</vt:lpstr>
      <vt:lpstr>default</vt:lpstr>
      <vt:lpstr>Equation</vt:lpstr>
      <vt:lpstr>Slide 1</vt:lpstr>
      <vt:lpstr>NUCLEAR POWER</vt:lpstr>
      <vt:lpstr>Slide 3</vt:lpstr>
      <vt:lpstr>Slide 4</vt:lpstr>
      <vt:lpstr>Slide 5</vt:lpstr>
      <vt:lpstr>Slide 6</vt:lpstr>
      <vt:lpstr>Slide 7</vt:lpstr>
      <vt:lpstr>Slide 8</vt:lpstr>
      <vt:lpstr>Slide 9</vt:lpstr>
      <vt:lpstr>Slide 10</vt:lpstr>
      <vt:lpstr>Slide 11</vt:lpstr>
      <vt:lpstr>Simplified Schematic of a Power Station</vt:lpstr>
      <vt:lpstr>NUCLEAR POWER </vt:lpstr>
      <vt:lpstr>NATURE OF RADIOACTIVITY (1)</vt:lpstr>
      <vt:lpstr>NATURE OF RADIOACTIVITY (2)</vt:lpstr>
      <vt:lpstr>NATURE OF RADIOACTIVITY (3)</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NUCLEAR POWER </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Tovey</dc:creator>
  <cp:lastModifiedBy>keithj</cp:lastModifiedBy>
  <cp:revision>171</cp:revision>
  <cp:lastPrinted>2014-01-23T12:50:32Z</cp:lastPrinted>
  <dcterms:created xsi:type="dcterms:W3CDTF">2007-01-02T15:03:01Z</dcterms:created>
  <dcterms:modified xsi:type="dcterms:W3CDTF">2018-02-01T10:23:02Z</dcterms:modified>
</cp:coreProperties>
</file>