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6" r:id="rId3"/>
  </p:sldMasterIdLst>
  <p:notesMasterIdLst>
    <p:notesMasterId r:id="rId28"/>
  </p:notesMasterIdLst>
  <p:handoutMasterIdLst>
    <p:handoutMasterId r:id="rId29"/>
  </p:handoutMasterIdLst>
  <p:sldIdLst>
    <p:sldId id="257" r:id="rId4"/>
    <p:sldId id="441" r:id="rId5"/>
    <p:sldId id="442" r:id="rId6"/>
    <p:sldId id="403" r:id="rId7"/>
    <p:sldId id="330" r:id="rId8"/>
    <p:sldId id="347" r:id="rId9"/>
    <p:sldId id="348" r:id="rId10"/>
    <p:sldId id="349" r:id="rId11"/>
    <p:sldId id="355" r:id="rId12"/>
    <p:sldId id="356" r:id="rId13"/>
    <p:sldId id="357" r:id="rId14"/>
    <p:sldId id="358" r:id="rId15"/>
    <p:sldId id="360" r:id="rId16"/>
    <p:sldId id="438" r:id="rId17"/>
    <p:sldId id="452" r:id="rId18"/>
    <p:sldId id="453" r:id="rId19"/>
    <p:sldId id="281" r:id="rId20"/>
    <p:sldId id="388" r:id="rId21"/>
    <p:sldId id="384" r:id="rId22"/>
    <p:sldId id="386" r:id="rId23"/>
    <p:sldId id="285" r:id="rId24"/>
    <p:sldId id="286" r:id="rId25"/>
    <p:sldId id="287" r:id="rId26"/>
    <p:sldId id="459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CC"/>
    <a:srgbClr val="FFFFFF"/>
    <a:srgbClr val="FFFF00"/>
    <a:srgbClr val="FEAB94"/>
    <a:srgbClr val="FFFF66"/>
    <a:srgbClr val="C0C0C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737" autoAdjust="0"/>
  </p:normalViewPr>
  <p:slideViewPr>
    <p:cSldViewPr snapToGrid="0">
      <p:cViewPr>
        <p:scale>
          <a:sx n="66" d="100"/>
          <a:sy n="66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404EB-3154-4E1E-BC1F-443E50BFB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1AE56737-B736-4983-9CCB-6AAB99952B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AA8BE-BCD4-4ED2-B5B8-0ADC383D997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353CD-B273-4258-A39C-38A5F24EFB32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72CC6-D263-40F2-AA61-23CAB02DDB8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7671D-E896-4A59-B8D9-AE9D4C6E4212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F4BE5-8DA9-4CE6-8428-878AE40699AE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5553" tIns="47777" rIns="95553" bIns="47777"/>
          <a:lstStyle/>
          <a:p>
            <a:endParaRPr lang="en-US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3" tIns="47777" rIns="95553" bIns="47777" anchor="b"/>
          <a:lstStyle/>
          <a:p>
            <a:pPr algn="r" defTabSz="955675"/>
            <a:fld id="{67504826-8C6C-4112-A409-19663596B4DD}" type="slidenum">
              <a:rPr lang="en-GB" sz="1300"/>
              <a:pPr algn="r" defTabSz="955675"/>
              <a:t>15</a:t>
            </a:fld>
            <a:endParaRPr lang="en-GB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5553" tIns="47777" rIns="95553" bIns="47777"/>
          <a:lstStyle/>
          <a:p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3" tIns="47777" rIns="95553" bIns="47777" anchor="b"/>
          <a:lstStyle/>
          <a:p>
            <a:pPr algn="r" defTabSz="955675"/>
            <a:fld id="{B50EB8E2-C3E6-4F7D-8C50-3E0F35DD3FB3}" type="slidenum">
              <a:rPr lang="en-GB" sz="1300"/>
              <a:pPr algn="r" defTabSz="955675"/>
              <a:t>16</a:t>
            </a:fld>
            <a:endParaRPr lang="en-GB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AA814-BE78-4E4D-85A2-57C8693AD98C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A9841-A615-4684-83B2-0CAAF4529664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DC5D3-E4B8-409D-8B9C-14E5F68650C7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3" tIns="47777" rIns="95553" bIns="47777" anchor="b"/>
          <a:lstStyle/>
          <a:p>
            <a:pPr algn="r" defTabSz="955675"/>
            <a:fld id="{8AFCB598-9BF6-4BB4-B2C3-1718A826B374}" type="slidenum">
              <a:rPr lang="en-GB" sz="1300"/>
              <a:pPr algn="r" defTabSz="955675"/>
              <a:t>2</a:t>
            </a:fld>
            <a:endParaRPr lang="en-GB" sz="130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47" tIns="49774" rIns="99547" bIns="49774" anchor="b"/>
          <a:lstStyle/>
          <a:p>
            <a:pPr algn="r" defTabSz="993775"/>
            <a:fld id="{1DA9B93D-219A-4BCA-9D94-578220680D2C}" type="slidenum">
              <a:rPr lang="en-GB" sz="1400"/>
              <a:pPr algn="r" defTabSz="993775"/>
              <a:t>2</a:t>
            </a:fld>
            <a:endParaRPr lang="en-GB" sz="1400"/>
          </a:p>
        </p:txBody>
      </p:sp>
      <p:sp>
        <p:nvSpPr>
          <p:cNvPr id="3072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9547" tIns="49774" rIns="99547" bIns="4977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221F-4D9C-4E39-9D6A-D333A53BA675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E9976-A908-4ACD-9B8F-68E90DFA4F0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57F3C-3181-4EE9-97A5-7E76E1B5B006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D62B4-7344-43CE-8503-C7C1E5B1000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3" tIns="47777" rIns="95553" bIns="47777" anchor="b"/>
          <a:lstStyle/>
          <a:p>
            <a:pPr algn="r" defTabSz="955675"/>
            <a:fld id="{97D9A1D8-FDC5-4A52-9141-9FAC70F144E5}" type="slidenum">
              <a:rPr lang="en-GB" sz="1300"/>
              <a:pPr algn="r" defTabSz="955675"/>
              <a:t>24</a:t>
            </a:fld>
            <a:endParaRPr lang="en-GB" sz="13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0" tIns="47769" rIns="95540" bIns="47769" anchor="b"/>
          <a:lstStyle/>
          <a:p>
            <a:pPr algn="r" defTabSz="901700"/>
            <a:fld id="{3326E997-6629-4515-B9AA-0F220AFF91E1}" type="slidenum">
              <a:rPr lang="en-GB" sz="1300"/>
              <a:pPr algn="r" defTabSz="901700"/>
              <a:t>24</a:t>
            </a:fld>
            <a:endParaRPr lang="en-GB" sz="13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5540" tIns="47769" rIns="95540" bIns="4776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3" tIns="47777" rIns="95553" bIns="47777" anchor="b"/>
          <a:lstStyle/>
          <a:p>
            <a:pPr algn="r" defTabSz="955675"/>
            <a:fld id="{184B5822-A9AB-42AC-BBC7-0EE9E55EEE4C}" type="slidenum">
              <a:rPr lang="en-GB" sz="1300"/>
              <a:pPr algn="r" defTabSz="955675"/>
              <a:t>3</a:t>
            </a:fld>
            <a:endParaRPr lang="en-GB" sz="13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47" tIns="49774" rIns="99547" bIns="49774" anchor="b"/>
          <a:lstStyle/>
          <a:p>
            <a:pPr algn="r" defTabSz="993775"/>
            <a:fld id="{29626445-D7B3-490F-8198-1B3B347CEA46}" type="slidenum">
              <a:rPr lang="en-GB" sz="1400"/>
              <a:pPr algn="r" defTabSz="993775"/>
              <a:t>3</a:t>
            </a:fld>
            <a:endParaRPr lang="en-GB" sz="1400"/>
          </a:p>
        </p:txBody>
      </p:sp>
      <p:sp>
        <p:nvSpPr>
          <p:cNvPr id="3174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 lIns="99547" tIns="49774" rIns="99547" bIns="49774"/>
          <a:lstStyle/>
          <a:p>
            <a:r>
              <a:rPr lang="en-GB" smtClean="0"/>
              <a:t>You can see that the University has expanded in size</a:t>
            </a:r>
          </a:p>
          <a:p>
            <a:endParaRPr lang="en-GB" smtClean="0"/>
          </a:p>
          <a:p>
            <a:r>
              <a:rPr lang="en-GB" smtClean="0"/>
              <a:t>In recent years 4 educational building have been built on the campus to strenuous green design guidelines – all of which have the same construction type</a:t>
            </a:r>
          </a:p>
          <a:p>
            <a:endParaRPr lang="en-GB" smtClean="0"/>
          </a:p>
          <a:p>
            <a:r>
              <a:rPr lang="en-GB" smtClean="0"/>
              <a:t>EFRY – 1995</a:t>
            </a:r>
          </a:p>
          <a:p>
            <a:r>
              <a:rPr lang="en-GB" smtClean="0"/>
              <a:t>Medical School – 2001</a:t>
            </a:r>
          </a:p>
          <a:p>
            <a:r>
              <a:rPr lang="en-GB" smtClean="0"/>
              <a:t>ZICER – 2003</a:t>
            </a:r>
          </a:p>
          <a:p>
            <a:r>
              <a:rPr lang="en-GB" smtClean="0"/>
              <a:t>Nursing and Midwifery – 2005</a:t>
            </a:r>
          </a:p>
          <a:p>
            <a:endParaRPr lang="en-GB" smtClean="0"/>
          </a:p>
          <a:p>
            <a:r>
              <a:rPr lang="en-GB" smtClean="0"/>
              <a:t>This talk focuses on the third building – the ZICER building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3CAD5-8AF0-4503-B0AF-7E8399AB322E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716E2-CD7C-4F9F-BD55-D935E5FA3AA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EA7A4-109F-4E9D-9EAF-896C93D442D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E7F7A-3E76-4B7D-B66A-73EB1042C2A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89F42-640F-4EE1-8769-ED7D63B2760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9811F-FBBA-489B-B35B-F20F110F6B4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718" tIns="45860" rIns="91718" bIns="45860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7748-25D2-4C66-B623-17EF8528FD71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4DC3-F1B2-4799-9910-5FF9A3D40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DDE1-236B-4AFF-BF91-AD5242A73716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42B0-202F-4CA2-9FCC-848A72ED2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7BBE-957C-410E-BA35-8DBD2F1A54E6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9821-111B-41F6-A588-0CCCDBEA08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BC60-259B-4C26-BDE1-56865BC01011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1CEF-7505-4B79-A11F-2E2C834170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217A-F140-4410-B136-60BD3D440CB2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1FB8-EC70-488B-A9AC-86662825E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17C8-7946-4313-AD21-FCAB36DE3E6A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7965-A167-491F-A2B7-9047A4AEC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0E82-6D54-4E1F-B7CF-E1F20038E01B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0D72-D168-4E2F-A4A1-A86FC3188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3646-5107-426A-B3BD-7EA02626C6AA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94D2-69CB-412B-9F14-81D6E4D1E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969963"/>
            <a:ext cx="40386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969963"/>
            <a:ext cx="4038600" cy="499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2278-E666-4EFB-A556-82B14BD58F8D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BC2E-6C7C-44FC-9977-0FA2CAEBB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EB3D-568A-455B-9261-26BAE7802618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2FE9-09AD-44C9-A033-41A70F5332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2E91-AD5B-450C-BB23-630A814D165F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17F4-C6EB-47D6-AEC2-6F8BA443F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12E6-6037-467C-A227-0C90E082AB24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0A3D-03B0-45B3-A09C-1A6F5ECD7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0DCD-3349-4C3F-B61F-E8523695A310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D311D-F18B-4433-9641-089DEFBE3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C6B3-C4AF-462C-87FC-C789948711E1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33B1-AAC3-4D0E-A049-AABAF9731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69B3-F3A8-48BA-A5C2-1DBDD056D5B9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B220-5F56-4DAD-A1F7-192D04600B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B240-0182-4BD1-A3E0-C2CA49EEB62A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B01F-5E84-4433-818F-675ED7133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60575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74638"/>
            <a:ext cx="6029325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6C96-A828-44C4-9118-0523E837B5C5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92FD-8863-4D7D-8AD8-42D9E80D9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DAED-8F0F-4A12-8E12-433C2702094E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19BB-1B00-4399-A8F8-E4BCFFDEB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FFA5-C849-4AAB-BCE9-B01279F9898D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CA48-7244-4A29-87D0-93663E734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41E4-DC57-4800-A240-67EF02251BD6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32FE-BC3D-49F7-99E7-EDF2A9861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04E5A-D90C-4FBF-B957-FC4421ECF42A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8935-CC46-41CC-ACAE-5F42D4889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06C0-4B64-4905-8730-77B8F2B0E5BE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021B-1DE3-49E1-B7CB-F274EBF85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08C6-5D0B-4D47-A67E-DF951B451889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9177-4ABB-477B-9EAB-F45AFD819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06BBA-D65D-4843-813A-406855476907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30C8-073F-43DB-A610-B6365D861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644A1-4218-4853-86C4-CF848DEF1E26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C2B5-04B5-4B90-87CB-46B71F3564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6EF7-668E-41F9-BB0A-6EC2F7A592F8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21D5-7194-4B9F-A57B-F1945099C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9CAB-24CC-4CC0-9679-A7B12DAFE242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891AC-A1FA-4B2E-B25C-1A6C50AE9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7657-45F9-4FCD-BC2E-30B548E5DB04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71FE-C8FE-405D-9075-1E3579B33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52A5-327D-4C2C-AD64-47E9B50644AE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9FB2-6B5B-4535-AD02-0F17D189A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90B2-AC0C-41D7-9972-7DA9EED2E88D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D4B4-E767-4018-A28A-D81952F56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29FE-D0A0-4BF1-B488-A0C0EB0EDEB9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276C-5A14-4A07-9DE6-B6342E093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EBEF3-28A3-4A16-B200-B6D705898683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8921-5C1E-4408-A4AF-3E6FCEDED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99BC-496C-4E83-A6B1-9E6E064940EB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1334-62D4-4CD3-AA60-30FFD0FE0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5EF2-5646-4CEE-BA1F-17120EED4B02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EAFA-BCB3-4661-9519-5A29079C1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0263-3FAD-49E5-9F8F-9274F2F5960F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DC572-F2F3-4134-B95B-FA24EAE5C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C09E-8E7A-416E-8953-BBB99FC68423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56D4-BA42-444C-BA99-B82A3BDB71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1E4A-A9C7-46B8-8360-187797ADEAFF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6B37-8BB5-4665-9232-D46A6C9C3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81FF-DD2B-42B6-8354-869A51770896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8AA3-526F-4CC9-B2C0-7C8F0B06E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02A6C02-B735-448F-9067-402341B62148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5B770B2F-081A-48DC-BEA0-6B7D6E54A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969963"/>
            <a:ext cx="82296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70C8F1C-E8DB-4F77-944C-F4786554DD8D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80188"/>
            <a:ext cx="428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99D289A6-25EF-4CC2-836D-57988137C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BE27797-7B4A-41D0-98AF-023EBCFA3A6D}" type="datetime1">
              <a:rPr lang="en-US"/>
              <a:pPr>
                <a:defRPr/>
              </a:pPr>
              <a:t>2/5/2018</a:t>
            </a:fld>
            <a:endParaRPr lang="en-GB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0554369F-4697-45F1-A8B1-2B7D576FB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s://foursquare.com/v/julian-study-centre/52d6db32498e92348f986d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ICER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11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62100" y="6253163"/>
            <a:ext cx="7689850" cy="276225"/>
          </a:xfrm>
          <a:prstGeom prst="rect">
            <a:avLst/>
          </a:prstGeom>
          <a:solidFill>
            <a:srgbClr val="FFFFCC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23850" y="0"/>
            <a:ext cx="864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ENV-5022B/ENVK5023B Low Carbon Energy</a:t>
            </a:r>
            <a:endParaRPr lang="en-GB" altLang="zh-CN" sz="24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058863" y="6191250"/>
            <a:ext cx="76914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Keith Tovey </a:t>
            </a:r>
            <a:r>
              <a:rPr lang="en-GB" sz="2400" b="1"/>
              <a:t>(</a:t>
            </a:r>
            <a:r>
              <a:rPr lang="en-US" sz="2400" b="1">
                <a:solidFill>
                  <a:srgbClr val="0033CC"/>
                </a:solidFill>
              </a:rPr>
              <a:t>杜伟贤</a:t>
            </a:r>
            <a:r>
              <a:rPr lang="en-US" sz="2400" b="1"/>
              <a:t>)</a:t>
            </a:r>
            <a:r>
              <a:rPr lang="en-GB"/>
              <a:t> </a:t>
            </a:r>
            <a:r>
              <a:rPr lang="en-GB" sz="2400" b="1">
                <a:solidFill>
                  <a:srgbClr val="FF0000"/>
                </a:solidFill>
              </a:rPr>
              <a:t>M.A., PhD,   CEng,  MICE, CEnv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3648075"/>
            <a:ext cx="9301163" cy="2168525"/>
            <a:chOff x="-45" y="2276"/>
            <a:chExt cx="5859" cy="1366"/>
          </a:xfrm>
        </p:grpSpPr>
        <p:pic>
          <p:nvPicPr>
            <p:cNvPr id="6155" name="Picture 23" descr="JWMED_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5" y="2334"/>
              <a:ext cx="1326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24" descr="JWMED_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5" y="2276"/>
              <a:ext cx="1369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555875" y="5618163"/>
            <a:ext cx="45354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Recipient of James Watt Gold Medal</a:t>
            </a:r>
          </a:p>
        </p:txBody>
      </p:sp>
      <p:sp>
        <p:nvSpPr>
          <p:cNvPr id="6152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F2A52-9097-467F-BFB3-DC8340421F6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323850" y="488950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Low Carbon Strategies at the University of East Anglia</a:t>
            </a:r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800100" y="976313"/>
            <a:ext cx="7708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33CC"/>
                </a:solidFill>
              </a:rPr>
              <a:t>http://www2.env.uea.ac.uk/energy/energy.htm</a:t>
            </a:r>
          </a:p>
          <a:p>
            <a:pPr algn="ctr"/>
            <a:r>
              <a:rPr lang="en-GB">
                <a:solidFill>
                  <a:srgbClr val="0033CC"/>
                </a:solidFill>
              </a:rPr>
              <a:t>http://www.uea.ac.uk/~e680/energy/energy.htm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870075" y="2968625"/>
            <a:ext cx="4456113" cy="3636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84363" y="6337300"/>
            <a:ext cx="4456112" cy="271463"/>
            <a:chOff x="1187" y="3992"/>
            <a:chExt cx="2807" cy="171"/>
          </a:xfrm>
        </p:grpSpPr>
        <p:sp>
          <p:nvSpPr>
            <p:cNvPr id="14380" name="Rectangle 7"/>
            <p:cNvSpPr>
              <a:spLocks noChangeArrowheads="1"/>
            </p:cNvSpPr>
            <p:nvPr/>
          </p:nvSpPr>
          <p:spPr bwMode="auto">
            <a:xfrm>
              <a:off x="1187" y="3992"/>
              <a:ext cx="2807" cy="16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Oval 8"/>
            <p:cNvSpPr>
              <a:spLocks noChangeArrowheads="1"/>
            </p:cNvSpPr>
            <p:nvPr/>
          </p:nvSpPr>
          <p:spPr bwMode="auto">
            <a:xfrm>
              <a:off x="1266" y="3999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Oval 9"/>
            <p:cNvSpPr>
              <a:spLocks noChangeArrowheads="1"/>
            </p:cNvSpPr>
            <p:nvPr/>
          </p:nvSpPr>
          <p:spPr bwMode="auto">
            <a:xfrm>
              <a:off x="1561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Oval 10"/>
            <p:cNvSpPr>
              <a:spLocks noChangeArrowheads="1"/>
            </p:cNvSpPr>
            <p:nvPr/>
          </p:nvSpPr>
          <p:spPr bwMode="auto">
            <a:xfrm>
              <a:off x="1857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Oval 11"/>
            <p:cNvSpPr>
              <a:spLocks noChangeArrowheads="1"/>
            </p:cNvSpPr>
            <p:nvPr/>
          </p:nvSpPr>
          <p:spPr bwMode="auto">
            <a:xfrm>
              <a:off x="2152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Oval 12"/>
            <p:cNvSpPr>
              <a:spLocks noChangeArrowheads="1"/>
            </p:cNvSpPr>
            <p:nvPr/>
          </p:nvSpPr>
          <p:spPr bwMode="auto">
            <a:xfrm>
              <a:off x="2448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Oval 13"/>
            <p:cNvSpPr>
              <a:spLocks noChangeArrowheads="1"/>
            </p:cNvSpPr>
            <p:nvPr/>
          </p:nvSpPr>
          <p:spPr bwMode="auto">
            <a:xfrm>
              <a:off x="2743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Oval 14"/>
            <p:cNvSpPr>
              <a:spLocks noChangeArrowheads="1"/>
            </p:cNvSpPr>
            <p:nvPr/>
          </p:nvSpPr>
          <p:spPr bwMode="auto">
            <a:xfrm>
              <a:off x="3039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Oval 15"/>
            <p:cNvSpPr>
              <a:spLocks noChangeArrowheads="1"/>
            </p:cNvSpPr>
            <p:nvPr/>
          </p:nvSpPr>
          <p:spPr bwMode="auto">
            <a:xfrm>
              <a:off x="3334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Oval 16"/>
            <p:cNvSpPr>
              <a:spLocks noChangeArrowheads="1"/>
            </p:cNvSpPr>
            <p:nvPr/>
          </p:nvSpPr>
          <p:spPr bwMode="auto">
            <a:xfrm>
              <a:off x="3630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59013" y="3214688"/>
            <a:ext cx="3486150" cy="303212"/>
            <a:chOff x="1423" y="2025"/>
            <a:chExt cx="2196" cy="191"/>
          </a:xfrm>
        </p:grpSpPr>
        <p:sp>
          <p:nvSpPr>
            <p:cNvPr id="14377" name="Line 18"/>
            <p:cNvSpPr>
              <a:spLocks noChangeShapeType="1"/>
            </p:cNvSpPr>
            <p:nvPr/>
          </p:nvSpPr>
          <p:spPr bwMode="auto">
            <a:xfrm>
              <a:off x="1423" y="2043"/>
              <a:ext cx="684" cy="1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8" name="Line 19"/>
            <p:cNvSpPr>
              <a:spLocks noChangeShapeType="1"/>
            </p:cNvSpPr>
            <p:nvPr/>
          </p:nvSpPr>
          <p:spPr bwMode="auto">
            <a:xfrm>
              <a:off x="2150" y="2025"/>
              <a:ext cx="740" cy="1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9" name="Line 20"/>
            <p:cNvSpPr>
              <a:spLocks noChangeShapeType="1"/>
            </p:cNvSpPr>
            <p:nvPr/>
          </p:nvSpPr>
          <p:spPr bwMode="auto">
            <a:xfrm>
              <a:off x="2898" y="2028"/>
              <a:ext cx="721" cy="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870075" y="4700588"/>
            <a:ext cx="712788" cy="1519237"/>
            <a:chOff x="683" y="2866"/>
            <a:chExt cx="408" cy="882"/>
          </a:xfrm>
        </p:grpSpPr>
        <p:grpSp>
          <p:nvGrpSpPr>
            <p:cNvPr id="14370" name="Group 22"/>
            <p:cNvGrpSpPr>
              <a:grpSpLocks/>
            </p:cNvGrpSpPr>
            <p:nvPr/>
          </p:nvGrpSpPr>
          <p:grpSpPr bwMode="auto">
            <a:xfrm>
              <a:off x="748" y="3521"/>
              <a:ext cx="272" cy="227"/>
              <a:chOff x="748" y="3612"/>
              <a:chExt cx="272" cy="136"/>
            </a:xfrm>
          </p:grpSpPr>
          <p:sp>
            <p:nvSpPr>
              <p:cNvPr id="14375" name="Line 23"/>
              <p:cNvSpPr>
                <a:spLocks noChangeShapeType="1"/>
              </p:cNvSpPr>
              <p:nvPr/>
            </p:nvSpPr>
            <p:spPr bwMode="auto">
              <a:xfrm flipH="1">
                <a:off x="748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6" name="Line 24"/>
              <p:cNvSpPr>
                <a:spLocks noChangeShapeType="1"/>
              </p:cNvSpPr>
              <p:nvPr/>
            </p:nvSpPr>
            <p:spPr bwMode="auto">
              <a:xfrm>
                <a:off x="884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71" name="AutoShape 25"/>
            <p:cNvSpPr>
              <a:spLocks noChangeArrowheads="1"/>
            </p:cNvSpPr>
            <p:nvPr/>
          </p:nvSpPr>
          <p:spPr bwMode="auto">
            <a:xfrm>
              <a:off x="776" y="2866"/>
              <a:ext cx="226" cy="227"/>
            </a:xfrm>
            <a:prstGeom prst="smileyFace">
              <a:avLst>
                <a:gd name="adj" fmla="val 4653"/>
              </a:avLst>
            </a:prstGeom>
            <a:solidFill>
              <a:srgbClr val="FFE7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26"/>
            <p:cNvSpPr>
              <a:spLocks noChangeShapeType="1"/>
            </p:cNvSpPr>
            <p:nvPr/>
          </p:nvSpPr>
          <p:spPr bwMode="auto">
            <a:xfrm flipV="1">
              <a:off x="884" y="310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3" name="Freeform 27"/>
            <p:cNvSpPr>
              <a:spLocks/>
            </p:cNvSpPr>
            <p:nvPr/>
          </p:nvSpPr>
          <p:spPr bwMode="auto">
            <a:xfrm>
              <a:off x="683" y="3158"/>
              <a:ext cx="408" cy="136"/>
            </a:xfrm>
            <a:custGeom>
              <a:avLst/>
              <a:gdLst>
                <a:gd name="T0" fmla="*/ 0 w 408"/>
                <a:gd name="T1" fmla="*/ 0 h 136"/>
                <a:gd name="T2" fmla="*/ 136 w 408"/>
                <a:gd name="T3" fmla="*/ 136 h 136"/>
                <a:gd name="T4" fmla="*/ 272 w 408"/>
                <a:gd name="T5" fmla="*/ 136 h 136"/>
                <a:gd name="T6" fmla="*/ 408 w 4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36"/>
                <a:gd name="T14" fmla="*/ 408 w 408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36">
                  <a:moveTo>
                    <a:pt x="0" y="0"/>
                  </a:moveTo>
                  <a:lnTo>
                    <a:pt x="136" y="136"/>
                  </a:lnTo>
                  <a:lnTo>
                    <a:pt x="272" y="136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4" name="AutoShape 28"/>
            <p:cNvSpPr>
              <a:spLocks noChangeArrowheads="1"/>
            </p:cNvSpPr>
            <p:nvPr/>
          </p:nvSpPr>
          <p:spPr bwMode="auto">
            <a:xfrm>
              <a:off x="729" y="3138"/>
              <a:ext cx="317" cy="40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05" name="Text Box 29"/>
          <p:cNvSpPr txBox="1">
            <a:spLocks noChangeArrowheads="1"/>
          </p:cNvSpPr>
          <p:nvPr/>
        </p:nvSpPr>
        <p:spPr bwMode="auto">
          <a:xfrm>
            <a:off x="2771775" y="3644900"/>
            <a:ext cx="33845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Heat is transferred to the air before entering the room</a:t>
            </a:r>
          </a:p>
          <a:p>
            <a:pPr algn="ctr">
              <a:spcBef>
                <a:spcPct val="2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Slabs also radiate heat back into room</a:t>
            </a:r>
          </a:p>
          <a:p>
            <a:pPr algn="ctr">
              <a:spcBef>
                <a:spcPct val="50000"/>
              </a:spcBef>
            </a:pPr>
            <a:r>
              <a:rPr lang="zh-CN" altLang="en-GB" sz="2000" b="1">
                <a:solidFill>
                  <a:srgbClr val="FF0000"/>
                </a:solidFill>
                <a:ea typeface="宋体" pitchFamily="2" charset="-122"/>
              </a:rPr>
              <a:t>热量在进入房间之前被传递到空气中 </a:t>
            </a:r>
            <a:endParaRPr lang="en-GB" sz="2000" b="1">
              <a:solidFill>
                <a:srgbClr val="FF0000"/>
              </a:solidFill>
              <a:ea typeface="宋体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GB" sz="2000" b="1">
                <a:solidFill>
                  <a:srgbClr val="FF0000"/>
                </a:solidFill>
                <a:ea typeface="宋体" pitchFamily="2" charset="-122"/>
              </a:rPr>
              <a:t>板层也把热散发到房间内 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127006" name="Text Box 30"/>
          <p:cNvSpPr txBox="1">
            <a:spLocks noChangeArrowheads="1"/>
          </p:cNvSpPr>
          <p:nvPr/>
        </p:nvSpPr>
        <p:spPr bwMode="auto">
          <a:xfrm>
            <a:off x="219075" y="4162425"/>
            <a:ext cx="1441450" cy="1162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Winter Night</a:t>
            </a:r>
          </a:p>
          <a:p>
            <a:pPr algn="ctr">
              <a:spcBef>
                <a:spcPct val="20000"/>
              </a:spcBef>
            </a:pPr>
            <a:endParaRPr lang="en-GB"/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6443663" y="3441700"/>
            <a:ext cx="2466975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In late afternoon heating is turned off.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4346" name="Group 41"/>
          <p:cNvGrpSpPr>
            <a:grpSpLocks/>
          </p:cNvGrpSpPr>
          <p:nvPr/>
        </p:nvGrpSpPr>
        <p:grpSpPr bwMode="auto">
          <a:xfrm>
            <a:off x="1884363" y="2936875"/>
            <a:ext cx="4456112" cy="271463"/>
            <a:chOff x="1187" y="1850"/>
            <a:chExt cx="2807" cy="171"/>
          </a:xfrm>
        </p:grpSpPr>
        <p:sp>
          <p:nvSpPr>
            <p:cNvPr id="14360" name="Rectangle 42"/>
            <p:cNvSpPr>
              <a:spLocks noChangeArrowheads="1"/>
            </p:cNvSpPr>
            <p:nvPr/>
          </p:nvSpPr>
          <p:spPr bwMode="auto">
            <a:xfrm>
              <a:off x="1187" y="1850"/>
              <a:ext cx="2807" cy="16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Oval 43"/>
            <p:cNvSpPr>
              <a:spLocks noChangeArrowheads="1"/>
            </p:cNvSpPr>
            <p:nvPr/>
          </p:nvSpPr>
          <p:spPr bwMode="auto">
            <a:xfrm>
              <a:off x="1266" y="1857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Oval 44"/>
            <p:cNvSpPr>
              <a:spLocks noChangeArrowheads="1"/>
            </p:cNvSpPr>
            <p:nvPr/>
          </p:nvSpPr>
          <p:spPr bwMode="auto">
            <a:xfrm>
              <a:off x="1561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Oval 45"/>
            <p:cNvSpPr>
              <a:spLocks noChangeArrowheads="1"/>
            </p:cNvSpPr>
            <p:nvPr/>
          </p:nvSpPr>
          <p:spPr bwMode="auto">
            <a:xfrm>
              <a:off x="1857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Oval 46"/>
            <p:cNvSpPr>
              <a:spLocks noChangeArrowheads="1"/>
            </p:cNvSpPr>
            <p:nvPr/>
          </p:nvSpPr>
          <p:spPr bwMode="auto">
            <a:xfrm>
              <a:off x="2152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Oval 47"/>
            <p:cNvSpPr>
              <a:spLocks noChangeArrowheads="1"/>
            </p:cNvSpPr>
            <p:nvPr/>
          </p:nvSpPr>
          <p:spPr bwMode="auto">
            <a:xfrm>
              <a:off x="2448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Oval 48"/>
            <p:cNvSpPr>
              <a:spLocks noChangeArrowheads="1"/>
            </p:cNvSpPr>
            <p:nvPr/>
          </p:nvSpPr>
          <p:spPr bwMode="auto">
            <a:xfrm>
              <a:off x="2743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Oval 49"/>
            <p:cNvSpPr>
              <a:spLocks noChangeArrowheads="1"/>
            </p:cNvSpPr>
            <p:nvPr/>
          </p:nvSpPr>
          <p:spPr bwMode="auto">
            <a:xfrm>
              <a:off x="3039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Oval 50"/>
            <p:cNvSpPr>
              <a:spLocks noChangeArrowheads="1"/>
            </p:cNvSpPr>
            <p:nvPr/>
          </p:nvSpPr>
          <p:spPr bwMode="auto">
            <a:xfrm>
              <a:off x="3334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Oval 51"/>
            <p:cNvSpPr>
              <a:spLocks noChangeArrowheads="1"/>
            </p:cNvSpPr>
            <p:nvPr/>
          </p:nvSpPr>
          <p:spPr bwMode="auto">
            <a:xfrm>
              <a:off x="3630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15900" y="3000375"/>
            <a:ext cx="5718175" cy="4016375"/>
            <a:chOff x="136" y="1906"/>
            <a:chExt cx="3602" cy="2530"/>
          </a:xfrm>
        </p:grpSpPr>
        <p:sp>
          <p:nvSpPr>
            <p:cNvPr id="14354" name="Text Box 53"/>
            <p:cNvSpPr txBox="1">
              <a:spLocks noChangeArrowheads="1"/>
            </p:cNvSpPr>
            <p:nvPr/>
          </p:nvSpPr>
          <p:spPr bwMode="auto">
            <a:xfrm>
              <a:off x="136" y="3802"/>
              <a:ext cx="86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FFFF00"/>
                  </a:solidFill>
                  <a:ea typeface="宋体" pitchFamily="2" charset="-122"/>
                </a:rPr>
                <a:t>Cold air</a:t>
              </a:r>
            </a:p>
            <a:p>
              <a:endPara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5" name="Text Box 54"/>
            <p:cNvSpPr txBox="1">
              <a:spLocks noChangeArrowheads="1"/>
            </p:cNvSpPr>
            <p:nvPr/>
          </p:nvSpPr>
          <p:spPr bwMode="auto">
            <a:xfrm>
              <a:off x="280" y="1906"/>
              <a:ext cx="861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Cold air</a:t>
              </a:r>
            </a:p>
            <a:p>
              <a:endPara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6" name="Line 55"/>
            <p:cNvSpPr>
              <a:spLocks noChangeShapeType="1"/>
            </p:cNvSpPr>
            <p:nvPr/>
          </p:nvSpPr>
          <p:spPr bwMode="auto">
            <a:xfrm flipV="1">
              <a:off x="981" y="1931"/>
              <a:ext cx="2753" cy="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56"/>
            <p:cNvSpPr>
              <a:spLocks noChangeShapeType="1"/>
            </p:cNvSpPr>
            <p:nvPr/>
          </p:nvSpPr>
          <p:spPr bwMode="auto">
            <a:xfrm flipV="1">
              <a:off x="956" y="4053"/>
              <a:ext cx="2782" cy="1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8" name="Rectangle 57"/>
            <p:cNvSpPr>
              <a:spLocks noChangeArrowheads="1"/>
            </p:cNvSpPr>
            <p:nvPr/>
          </p:nvSpPr>
          <p:spPr bwMode="auto">
            <a:xfrm>
              <a:off x="978" y="1911"/>
              <a:ext cx="2661" cy="5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3399">
                    <a:alpha val="60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Rectangle 58"/>
            <p:cNvSpPr>
              <a:spLocks noChangeArrowheads="1"/>
            </p:cNvSpPr>
            <p:nvPr/>
          </p:nvSpPr>
          <p:spPr bwMode="auto">
            <a:xfrm>
              <a:off x="931" y="4040"/>
              <a:ext cx="2689" cy="3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3399">
                    <a:alpha val="60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573713" y="2943225"/>
            <a:ext cx="625475" cy="654050"/>
            <a:chOff x="8097" y="8010"/>
            <a:chExt cx="360" cy="450"/>
          </a:xfrm>
        </p:grpSpPr>
        <p:sp>
          <p:nvSpPr>
            <p:cNvPr id="14352" name="Oval 60"/>
            <p:cNvSpPr>
              <a:spLocks noChangeArrowheads="1"/>
            </p:cNvSpPr>
            <p:nvPr/>
          </p:nvSpPr>
          <p:spPr bwMode="auto">
            <a:xfrm>
              <a:off x="8097" y="8010"/>
              <a:ext cx="360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61"/>
            <p:cNvSpPr>
              <a:spLocks noChangeShapeType="1"/>
            </p:cNvSpPr>
            <p:nvPr/>
          </p:nvSpPr>
          <p:spPr bwMode="auto">
            <a:xfrm>
              <a:off x="8277" y="8100"/>
              <a:ext cx="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9" name="Text Box 3"/>
          <p:cNvSpPr txBox="1">
            <a:spLocks noChangeArrowheads="1"/>
          </p:cNvSpPr>
          <p:nvPr/>
        </p:nvSpPr>
        <p:spPr bwMode="auto">
          <a:xfrm>
            <a:off x="179388" y="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Times New Roman" pitchFamily="18" charset="0"/>
              </a:rPr>
              <a:t>Fabric Cooling: Importance of Hollow Core Ceiling Slabs</a:t>
            </a:r>
          </a:p>
        </p:txBody>
      </p:sp>
      <p:sp>
        <p:nvSpPr>
          <p:cNvPr id="14350" name="Text Box 4"/>
          <p:cNvSpPr txBox="1">
            <a:spLocks noChangeArrowheads="1"/>
          </p:cNvSpPr>
          <p:nvPr/>
        </p:nvSpPr>
        <p:spPr bwMode="auto">
          <a:xfrm>
            <a:off x="279400" y="1008063"/>
            <a:ext cx="8496300" cy="8350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3235BC"/>
                </a:solidFill>
                <a:latin typeface="Times New Roman" pitchFamily="18" charset="0"/>
              </a:rPr>
              <a:t>Hollow core ceiling slabs store heat and cool at different times of the year providing comfortable and stable temperatures</a:t>
            </a:r>
          </a:p>
        </p:txBody>
      </p:sp>
      <p:sp>
        <p:nvSpPr>
          <p:cNvPr id="14351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75E00-B4CD-4D06-8E73-D40D6E0A41A3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7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7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7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7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  <p:bldP spid="127005" grpId="0" build="p"/>
      <p:bldP spid="127006" grpId="0" animBg="1"/>
      <p:bldP spid="1270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884363" y="2959100"/>
            <a:ext cx="4456112" cy="3636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84363" y="2936875"/>
            <a:ext cx="4456112" cy="271463"/>
            <a:chOff x="2277" y="7755"/>
            <a:chExt cx="2280" cy="188"/>
          </a:xfrm>
        </p:grpSpPr>
        <p:sp>
          <p:nvSpPr>
            <p:cNvPr id="15423" name="Rectangle 8"/>
            <p:cNvSpPr>
              <a:spLocks noChangeArrowheads="1"/>
            </p:cNvSpPr>
            <p:nvPr/>
          </p:nvSpPr>
          <p:spPr bwMode="auto">
            <a:xfrm>
              <a:off x="2277" y="7755"/>
              <a:ext cx="2280" cy="1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Oval 9"/>
            <p:cNvSpPr>
              <a:spLocks noChangeArrowheads="1"/>
            </p:cNvSpPr>
            <p:nvPr/>
          </p:nvSpPr>
          <p:spPr bwMode="auto">
            <a:xfrm>
              <a:off x="2341" y="7763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Oval 10"/>
            <p:cNvSpPr>
              <a:spLocks noChangeArrowheads="1"/>
            </p:cNvSpPr>
            <p:nvPr/>
          </p:nvSpPr>
          <p:spPr bwMode="auto">
            <a:xfrm>
              <a:off x="258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Oval 11"/>
            <p:cNvSpPr>
              <a:spLocks noChangeArrowheads="1"/>
            </p:cNvSpPr>
            <p:nvPr/>
          </p:nvSpPr>
          <p:spPr bwMode="auto">
            <a:xfrm>
              <a:off x="282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Oval 12"/>
            <p:cNvSpPr>
              <a:spLocks noChangeArrowheads="1"/>
            </p:cNvSpPr>
            <p:nvPr/>
          </p:nvSpPr>
          <p:spPr bwMode="auto">
            <a:xfrm>
              <a:off x="306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Oval 13"/>
            <p:cNvSpPr>
              <a:spLocks noChangeArrowheads="1"/>
            </p:cNvSpPr>
            <p:nvPr/>
          </p:nvSpPr>
          <p:spPr bwMode="auto">
            <a:xfrm>
              <a:off x="330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Oval 14"/>
            <p:cNvSpPr>
              <a:spLocks noChangeArrowheads="1"/>
            </p:cNvSpPr>
            <p:nvPr/>
          </p:nvSpPr>
          <p:spPr bwMode="auto">
            <a:xfrm>
              <a:off x="354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Oval 15"/>
            <p:cNvSpPr>
              <a:spLocks noChangeArrowheads="1"/>
            </p:cNvSpPr>
            <p:nvPr/>
          </p:nvSpPr>
          <p:spPr bwMode="auto">
            <a:xfrm>
              <a:off x="378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Oval 16"/>
            <p:cNvSpPr>
              <a:spLocks noChangeArrowheads="1"/>
            </p:cNvSpPr>
            <p:nvPr/>
          </p:nvSpPr>
          <p:spPr bwMode="auto">
            <a:xfrm>
              <a:off x="402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Oval 17"/>
            <p:cNvSpPr>
              <a:spLocks noChangeArrowheads="1"/>
            </p:cNvSpPr>
            <p:nvPr/>
          </p:nvSpPr>
          <p:spPr bwMode="auto">
            <a:xfrm>
              <a:off x="4261" y="7755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84363" y="6337300"/>
            <a:ext cx="4456112" cy="271463"/>
            <a:chOff x="2277" y="10110"/>
            <a:chExt cx="2280" cy="188"/>
          </a:xfrm>
        </p:grpSpPr>
        <p:sp>
          <p:nvSpPr>
            <p:cNvPr id="15413" name="Rectangle 19"/>
            <p:cNvSpPr>
              <a:spLocks noChangeArrowheads="1"/>
            </p:cNvSpPr>
            <p:nvPr/>
          </p:nvSpPr>
          <p:spPr bwMode="auto">
            <a:xfrm>
              <a:off x="2277" y="10110"/>
              <a:ext cx="2280" cy="1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Oval 20"/>
            <p:cNvSpPr>
              <a:spLocks noChangeArrowheads="1"/>
            </p:cNvSpPr>
            <p:nvPr/>
          </p:nvSpPr>
          <p:spPr bwMode="auto">
            <a:xfrm>
              <a:off x="2341" y="10118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Oval 21"/>
            <p:cNvSpPr>
              <a:spLocks noChangeArrowheads="1"/>
            </p:cNvSpPr>
            <p:nvPr/>
          </p:nvSpPr>
          <p:spPr bwMode="auto">
            <a:xfrm>
              <a:off x="258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Oval 22"/>
            <p:cNvSpPr>
              <a:spLocks noChangeArrowheads="1"/>
            </p:cNvSpPr>
            <p:nvPr/>
          </p:nvSpPr>
          <p:spPr bwMode="auto">
            <a:xfrm>
              <a:off x="282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Oval 23"/>
            <p:cNvSpPr>
              <a:spLocks noChangeArrowheads="1"/>
            </p:cNvSpPr>
            <p:nvPr/>
          </p:nvSpPr>
          <p:spPr bwMode="auto">
            <a:xfrm>
              <a:off x="306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Oval 24"/>
            <p:cNvSpPr>
              <a:spLocks noChangeArrowheads="1"/>
            </p:cNvSpPr>
            <p:nvPr/>
          </p:nvSpPr>
          <p:spPr bwMode="auto">
            <a:xfrm>
              <a:off x="330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Oval 25"/>
            <p:cNvSpPr>
              <a:spLocks noChangeArrowheads="1"/>
            </p:cNvSpPr>
            <p:nvPr/>
          </p:nvSpPr>
          <p:spPr bwMode="auto">
            <a:xfrm>
              <a:off x="354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Oval 26"/>
            <p:cNvSpPr>
              <a:spLocks noChangeArrowheads="1"/>
            </p:cNvSpPr>
            <p:nvPr/>
          </p:nvSpPr>
          <p:spPr bwMode="auto">
            <a:xfrm>
              <a:off x="378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Oval 27"/>
            <p:cNvSpPr>
              <a:spLocks noChangeArrowheads="1"/>
            </p:cNvSpPr>
            <p:nvPr/>
          </p:nvSpPr>
          <p:spPr bwMode="auto">
            <a:xfrm>
              <a:off x="402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Oval 28"/>
            <p:cNvSpPr>
              <a:spLocks noChangeArrowheads="1"/>
            </p:cNvSpPr>
            <p:nvPr/>
          </p:nvSpPr>
          <p:spPr bwMode="auto">
            <a:xfrm>
              <a:off x="4261" y="10110"/>
              <a:ext cx="12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44725" y="3243263"/>
            <a:ext cx="3516313" cy="280987"/>
            <a:chOff x="1837" y="1899"/>
            <a:chExt cx="1940" cy="177"/>
          </a:xfrm>
        </p:grpSpPr>
        <p:sp>
          <p:nvSpPr>
            <p:cNvPr id="15410" name="Line 30"/>
            <p:cNvSpPr>
              <a:spLocks noChangeShapeType="1"/>
            </p:cNvSpPr>
            <p:nvPr/>
          </p:nvSpPr>
          <p:spPr bwMode="auto">
            <a:xfrm flipV="1">
              <a:off x="1837" y="1899"/>
              <a:ext cx="647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1" name="Line 31"/>
            <p:cNvSpPr>
              <a:spLocks noChangeShapeType="1"/>
            </p:cNvSpPr>
            <p:nvPr/>
          </p:nvSpPr>
          <p:spPr bwMode="auto">
            <a:xfrm flipV="1">
              <a:off x="2497" y="1899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2" name="Line 32"/>
            <p:cNvSpPr>
              <a:spLocks noChangeShapeType="1"/>
            </p:cNvSpPr>
            <p:nvPr/>
          </p:nvSpPr>
          <p:spPr bwMode="auto">
            <a:xfrm flipV="1">
              <a:off x="3129" y="1912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870075" y="4700588"/>
            <a:ext cx="712788" cy="1519237"/>
            <a:chOff x="683" y="2866"/>
            <a:chExt cx="408" cy="882"/>
          </a:xfrm>
        </p:grpSpPr>
        <p:grpSp>
          <p:nvGrpSpPr>
            <p:cNvPr id="15403" name="Group 34"/>
            <p:cNvGrpSpPr>
              <a:grpSpLocks/>
            </p:cNvGrpSpPr>
            <p:nvPr/>
          </p:nvGrpSpPr>
          <p:grpSpPr bwMode="auto">
            <a:xfrm>
              <a:off x="748" y="3521"/>
              <a:ext cx="272" cy="227"/>
              <a:chOff x="748" y="3612"/>
              <a:chExt cx="272" cy="136"/>
            </a:xfrm>
          </p:grpSpPr>
          <p:sp>
            <p:nvSpPr>
              <p:cNvPr id="15408" name="Line 35"/>
              <p:cNvSpPr>
                <a:spLocks noChangeShapeType="1"/>
              </p:cNvSpPr>
              <p:nvPr/>
            </p:nvSpPr>
            <p:spPr bwMode="auto">
              <a:xfrm flipH="1">
                <a:off x="748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9" name="Line 36"/>
              <p:cNvSpPr>
                <a:spLocks noChangeShapeType="1"/>
              </p:cNvSpPr>
              <p:nvPr/>
            </p:nvSpPr>
            <p:spPr bwMode="auto">
              <a:xfrm>
                <a:off x="884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04" name="AutoShape 37"/>
            <p:cNvSpPr>
              <a:spLocks noChangeArrowheads="1"/>
            </p:cNvSpPr>
            <p:nvPr/>
          </p:nvSpPr>
          <p:spPr bwMode="auto">
            <a:xfrm>
              <a:off x="776" y="2866"/>
              <a:ext cx="226" cy="227"/>
            </a:xfrm>
            <a:prstGeom prst="smileyFace">
              <a:avLst>
                <a:gd name="adj" fmla="val 4653"/>
              </a:avLst>
            </a:prstGeom>
            <a:solidFill>
              <a:srgbClr val="FFE7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38"/>
            <p:cNvSpPr>
              <a:spLocks noChangeShapeType="1"/>
            </p:cNvSpPr>
            <p:nvPr/>
          </p:nvSpPr>
          <p:spPr bwMode="auto">
            <a:xfrm flipV="1">
              <a:off x="884" y="310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Freeform 39"/>
            <p:cNvSpPr>
              <a:spLocks/>
            </p:cNvSpPr>
            <p:nvPr/>
          </p:nvSpPr>
          <p:spPr bwMode="auto">
            <a:xfrm>
              <a:off x="683" y="3158"/>
              <a:ext cx="408" cy="136"/>
            </a:xfrm>
            <a:custGeom>
              <a:avLst/>
              <a:gdLst>
                <a:gd name="T0" fmla="*/ 0 w 408"/>
                <a:gd name="T1" fmla="*/ 0 h 136"/>
                <a:gd name="T2" fmla="*/ 136 w 408"/>
                <a:gd name="T3" fmla="*/ 136 h 136"/>
                <a:gd name="T4" fmla="*/ 272 w 408"/>
                <a:gd name="T5" fmla="*/ 136 h 136"/>
                <a:gd name="T6" fmla="*/ 408 w 4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36"/>
                <a:gd name="T14" fmla="*/ 408 w 408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36">
                  <a:moveTo>
                    <a:pt x="0" y="0"/>
                  </a:moveTo>
                  <a:lnTo>
                    <a:pt x="136" y="136"/>
                  </a:lnTo>
                  <a:lnTo>
                    <a:pt x="272" y="136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7" name="AutoShape 40"/>
            <p:cNvSpPr>
              <a:spLocks noChangeArrowheads="1"/>
            </p:cNvSpPr>
            <p:nvPr/>
          </p:nvSpPr>
          <p:spPr bwMode="auto">
            <a:xfrm>
              <a:off x="729" y="3138"/>
              <a:ext cx="317" cy="40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892300" y="2938463"/>
            <a:ext cx="4456113" cy="3671887"/>
            <a:chOff x="1611" y="1707"/>
            <a:chExt cx="2459" cy="2313"/>
          </a:xfrm>
        </p:grpSpPr>
        <p:grpSp>
          <p:nvGrpSpPr>
            <p:cNvPr id="15381" name="Group 42"/>
            <p:cNvGrpSpPr>
              <a:grpSpLocks/>
            </p:cNvGrpSpPr>
            <p:nvPr/>
          </p:nvGrpSpPr>
          <p:grpSpPr bwMode="auto">
            <a:xfrm>
              <a:off x="1611" y="1707"/>
              <a:ext cx="2459" cy="171"/>
              <a:chOff x="2277" y="7755"/>
              <a:chExt cx="2280" cy="188"/>
            </a:xfrm>
          </p:grpSpPr>
          <p:sp>
            <p:nvSpPr>
              <p:cNvPr id="15393" name="Rectangle 43"/>
              <p:cNvSpPr>
                <a:spLocks noChangeArrowheads="1"/>
              </p:cNvSpPr>
              <p:nvPr/>
            </p:nvSpPr>
            <p:spPr bwMode="auto">
              <a:xfrm>
                <a:off x="2277" y="7755"/>
                <a:ext cx="2280" cy="180"/>
              </a:xfrm>
              <a:prstGeom prst="rect">
                <a:avLst/>
              </a:prstGeom>
              <a:solidFill>
                <a:srgbClr val="95D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Oval 44"/>
              <p:cNvSpPr>
                <a:spLocks noChangeArrowheads="1"/>
              </p:cNvSpPr>
              <p:nvPr/>
            </p:nvSpPr>
            <p:spPr bwMode="auto">
              <a:xfrm>
                <a:off x="2341" y="7763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Oval 45"/>
              <p:cNvSpPr>
                <a:spLocks noChangeArrowheads="1"/>
              </p:cNvSpPr>
              <p:nvPr/>
            </p:nvSpPr>
            <p:spPr bwMode="auto">
              <a:xfrm>
                <a:off x="258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Oval 46"/>
              <p:cNvSpPr>
                <a:spLocks noChangeArrowheads="1"/>
              </p:cNvSpPr>
              <p:nvPr/>
            </p:nvSpPr>
            <p:spPr bwMode="auto">
              <a:xfrm>
                <a:off x="282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Oval 47"/>
              <p:cNvSpPr>
                <a:spLocks noChangeArrowheads="1"/>
              </p:cNvSpPr>
              <p:nvPr/>
            </p:nvSpPr>
            <p:spPr bwMode="auto">
              <a:xfrm>
                <a:off x="306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Oval 48"/>
              <p:cNvSpPr>
                <a:spLocks noChangeArrowheads="1"/>
              </p:cNvSpPr>
              <p:nvPr/>
            </p:nvSpPr>
            <p:spPr bwMode="auto">
              <a:xfrm>
                <a:off x="330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Oval 49"/>
              <p:cNvSpPr>
                <a:spLocks noChangeArrowheads="1"/>
              </p:cNvSpPr>
              <p:nvPr/>
            </p:nvSpPr>
            <p:spPr bwMode="auto">
              <a:xfrm>
                <a:off x="354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Oval 50"/>
              <p:cNvSpPr>
                <a:spLocks noChangeArrowheads="1"/>
              </p:cNvSpPr>
              <p:nvPr/>
            </p:nvSpPr>
            <p:spPr bwMode="auto">
              <a:xfrm>
                <a:off x="378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Oval 51"/>
              <p:cNvSpPr>
                <a:spLocks noChangeArrowheads="1"/>
              </p:cNvSpPr>
              <p:nvPr/>
            </p:nvSpPr>
            <p:spPr bwMode="auto">
              <a:xfrm>
                <a:off x="402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Oval 52"/>
              <p:cNvSpPr>
                <a:spLocks noChangeArrowheads="1"/>
              </p:cNvSpPr>
              <p:nvPr/>
            </p:nvSpPr>
            <p:spPr bwMode="auto">
              <a:xfrm>
                <a:off x="426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53"/>
            <p:cNvGrpSpPr>
              <a:grpSpLocks/>
            </p:cNvGrpSpPr>
            <p:nvPr/>
          </p:nvGrpSpPr>
          <p:grpSpPr bwMode="auto">
            <a:xfrm>
              <a:off x="1611" y="3849"/>
              <a:ext cx="2459" cy="171"/>
              <a:chOff x="2277" y="10110"/>
              <a:chExt cx="2280" cy="188"/>
            </a:xfrm>
          </p:grpSpPr>
          <p:sp>
            <p:nvSpPr>
              <p:cNvPr id="15383" name="Rectangle 54"/>
              <p:cNvSpPr>
                <a:spLocks noChangeArrowheads="1"/>
              </p:cNvSpPr>
              <p:nvPr/>
            </p:nvSpPr>
            <p:spPr bwMode="auto">
              <a:xfrm>
                <a:off x="2277" y="10110"/>
                <a:ext cx="2280" cy="180"/>
              </a:xfrm>
              <a:prstGeom prst="rect">
                <a:avLst/>
              </a:prstGeom>
              <a:solidFill>
                <a:srgbClr val="95D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Oval 55"/>
              <p:cNvSpPr>
                <a:spLocks noChangeArrowheads="1"/>
              </p:cNvSpPr>
              <p:nvPr/>
            </p:nvSpPr>
            <p:spPr bwMode="auto">
              <a:xfrm>
                <a:off x="2341" y="10118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Oval 56"/>
              <p:cNvSpPr>
                <a:spLocks noChangeArrowheads="1"/>
              </p:cNvSpPr>
              <p:nvPr/>
            </p:nvSpPr>
            <p:spPr bwMode="auto">
              <a:xfrm>
                <a:off x="258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Oval 57"/>
              <p:cNvSpPr>
                <a:spLocks noChangeArrowheads="1"/>
              </p:cNvSpPr>
              <p:nvPr/>
            </p:nvSpPr>
            <p:spPr bwMode="auto">
              <a:xfrm>
                <a:off x="282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Oval 58"/>
              <p:cNvSpPr>
                <a:spLocks noChangeArrowheads="1"/>
              </p:cNvSpPr>
              <p:nvPr/>
            </p:nvSpPr>
            <p:spPr bwMode="auto">
              <a:xfrm>
                <a:off x="306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59"/>
              <p:cNvSpPr>
                <a:spLocks noChangeArrowheads="1"/>
              </p:cNvSpPr>
              <p:nvPr/>
            </p:nvSpPr>
            <p:spPr bwMode="auto">
              <a:xfrm>
                <a:off x="330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Oval 60"/>
              <p:cNvSpPr>
                <a:spLocks noChangeArrowheads="1"/>
              </p:cNvSpPr>
              <p:nvPr/>
            </p:nvSpPr>
            <p:spPr bwMode="auto">
              <a:xfrm>
                <a:off x="354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Oval 61"/>
              <p:cNvSpPr>
                <a:spLocks noChangeArrowheads="1"/>
              </p:cNvSpPr>
              <p:nvPr/>
            </p:nvSpPr>
            <p:spPr bwMode="auto">
              <a:xfrm>
                <a:off x="378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Oval 62"/>
              <p:cNvSpPr>
                <a:spLocks noChangeArrowheads="1"/>
              </p:cNvSpPr>
              <p:nvPr/>
            </p:nvSpPr>
            <p:spPr bwMode="auto">
              <a:xfrm>
                <a:off x="402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Oval 63"/>
              <p:cNvSpPr>
                <a:spLocks noChangeArrowheads="1"/>
              </p:cNvSpPr>
              <p:nvPr/>
            </p:nvSpPr>
            <p:spPr bwMode="auto">
              <a:xfrm>
                <a:off x="426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9088" name="Text Box 64"/>
          <p:cNvSpPr txBox="1">
            <a:spLocks noChangeArrowheads="1"/>
          </p:cNvSpPr>
          <p:nvPr/>
        </p:nvSpPr>
        <p:spPr bwMode="auto">
          <a:xfrm>
            <a:off x="2643188" y="3571875"/>
            <a:ext cx="350043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Draws out the heat accumulated during the day</a:t>
            </a:r>
          </a:p>
          <a:p>
            <a:pPr algn="ctr">
              <a:spcBef>
                <a:spcPct val="2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Cools the slabs to act as a cool store the following day</a:t>
            </a:r>
          </a:p>
          <a:p>
            <a:pPr>
              <a:spcBef>
                <a:spcPts val="1200"/>
              </a:spcBef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zh-CN" altLang="en-US" sz="2000" b="1">
                <a:solidFill>
                  <a:srgbClr val="0033CC"/>
                </a:solidFill>
                <a:ea typeface="宋体" pitchFamily="2" charset="-122"/>
              </a:rPr>
              <a:t>把白天聚积的热量带走。</a:t>
            </a:r>
            <a:endParaRPr lang="en-GB" sz="2000" b="1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</a:pPr>
            <a:r>
              <a:rPr lang="zh-CN" altLang="en-US" sz="2000" b="1">
                <a:solidFill>
                  <a:srgbClr val="0033CC"/>
                </a:solidFill>
                <a:ea typeface="宋体" pitchFamily="2" charset="-122"/>
              </a:rPr>
              <a:t>   冷却板层使其成为来日的冷存储器</a:t>
            </a:r>
            <a:endParaRPr lang="en-GB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89" name="Text Box 65"/>
          <p:cNvSpPr txBox="1">
            <a:spLocks noChangeArrowheads="1"/>
          </p:cNvSpPr>
          <p:nvPr/>
        </p:nvSpPr>
        <p:spPr bwMode="auto">
          <a:xfrm>
            <a:off x="219075" y="4162425"/>
            <a:ext cx="1441450" cy="17446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Summer night </a:t>
            </a:r>
          </a:p>
          <a:p>
            <a:pPr algn="ctr"/>
            <a:endParaRPr lang="tr-TR" sz="2400" b="1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90" name="Text Box 66"/>
          <p:cNvSpPr txBox="1">
            <a:spLocks noChangeArrowheads="1"/>
          </p:cNvSpPr>
          <p:nvPr/>
        </p:nvSpPr>
        <p:spPr bwMode="auto">
          <a:xfrm>
            <a:off x="6567488" y="3629025"/>
            <a:ext cx="2425700" cy="1200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night ventilation/ </a:t>
            </a:r>
          </a:p>
          <a:p>
            <a:pPr algn="ctr"/>
            <a:r>
              <a:rPr lang="en-GB" sz="2400">
                <a:solidFill>
                  <a:srgbClr val="FFFF00"/>
                </a:solidFill>
              </a:rPr>
              <a:t>free cooling</a:t>
            </a:r>
          </a:p>
          <a:p>
            <a:pPr algn="ctr"/>
            <a:endParaRPr lang="en-GB" sz="2400">
              <a:solidFill>
                <a:srgbClr val="FFFF00"/>
              </a:solidFill>
            </a:endParaRP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15900" y="2982913"/>
            <a:ext cx="6573838" cy="4014787"/>
            <a:chOff x="136" y="1906"/>
            <a:chExt cx="4141" cy="2529"/>
          </a:xfrm>
        </p:grpSpPr>
        <p:sp>
          <p:nvSpPr>
            <p:cNvPr id="15377" name="Line 69"/>
            <p:cNvSpPr>
              <a:spLocks noChangeShapeType="1"/>
            </p:cNvSpPr>
            <p:nvPr/>
          </p:nvSpPr>
          <p:spPr bwMode="auto">
            <a:xfrm>
              <a:off x="981" y="1936"/>
              <a:ext cx="3275" cy="14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8" name="Line 70"/>
            <p:cNvSpPr>
              <a:spLocks noChangeShapeType="1"/>
            </p:cNvSpPr>
            <p:nvPr/>
          </p:nvSpPr>
          <p:spPr bwMode="auto">
            <a:xfrm flipV="1">
              <a:off x="956" y="4053"/>
              <a:ext cx="3321" cy="14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9" name="Text Box 71"/>
            <p:cNvSpPr txBox="1">
              <a:spLocks noChangeArrowheads="1"/>
            </p:cNvSpPr>
            <p:nvPr/>
          </p:nvSpPr>
          <p:spPr bwMode="auto">
            <a:xfrm>
              <a:off x="136" y="3802"/>
              <a:ext cx="861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Cool air</a:t>
              </a:r>
              <a:endParaRPr lang="en-GB" sz="2400" b="1">
                <a:solidFill>
                  <a:srgbClr val="00FFFF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0" name="Text Box 72"/>
            <p:cNvSpPr txBox="1">
              <a:spLocks noChangeArrowheads="1"/>
            </p:cNvSpPr>
            <p:nvPr/>
          </p:nvSpPr>
          <p:spPr bwMode="auto">
            <a:xfrm>
              <a:off x="280" y="1906"/>
              <a:ext cx="861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Cool air</a:t>
              </a:r>
            </a:p>
            <a:p>
              <a:pPr>
                <a:spcBef>
                  <a:spcPct val="50000"/>
                </a:spcBef>
              </a:pPr>
              <a:endPara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74" name="Text Box 3"/>
          <p:cNvSpPr txBox="1">
            <a:spLocks noChangeArrowheads="1"/>
          </p:cNvSpPr>
          <p:nvPr/>
        </p:nvSpPr>
        <p:spPr bwMode="auto">
          <a:xfrm>
            <a:off x="179388" y="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Times New Roman" pitchFamily="18" charset="0"/>
              </a:rPr>
              <a:t>Fabric Cooling: Importance of Hollow Core Ceiling Slabs</a:t>
            </a:r>
          </a:p>
        </p:txBody>
      </p:sp>
      <p:sp>
        <p:nvSpPr>
          <p:cNvPr id="15375" name="Text Box 4"/>
          <p:cNvSpPr txBox="1">
            <a:spLocks noChangeArrowheads="1"/>
          </p:cNvSpPr>
          <p:nvPr/>
        </p:nvSpPr>
        <p:spPr bwMode="auto">
          <a:xfrm>
            <a:off x="279400" y="1008063"/>
            <a:ext cx="8496300" cy="8350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3235BC"/>
                </a:solidFill>
                <a:latin typeface="Times New Roman" pitchFamily="18" charset="0"/>
              </a:rPr>
              <a:t>Hollow core ceiling slabs store heat and cool at different times of the year providing comfortable and stable temperatures</a:t>
            </a:r>
          </a:p>
        </p:txBody>
      </p:sp>
      <p:sp>
        <p:nvSpPr>
          <p:cNvPr id="15376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45183D-E5E1-4DAD-A44C-822795455AE6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9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29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9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9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88" grpId="0" build="p"/>
      <p:bldP spid="129089" grpId="0" animBg="1"/>
      <p:bldP spid="1290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84363" y="2930525"/>
            <a:ext cx="4456112" cy="3636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889125" y="2940050"/>
            <a:ext cx="4456113" cy="3671888"/>
            <a:chOff x="1184" y="1732"/>
            <a:chExt cx="2807" cy="2313"/>
          </a:xfrm>
        </p:grpSpPr>
        <p:grpSp>
          <p:nvGrpSpPr>
            <p:cNvPr id="16436" name="Group 7"/>
            <p:cNvGrpSpPr>
              <a:grpSpLocks/>
            </p:cNvGrpSpPr>
            <p:nvPr/>
          </p:nvGrpSpPr>
          <p:grpSpPr bwMode="auto">
            <a:xfrm>
              <a:off x="1184" y="1732"/>
              <a:ext cx="2807" cy="171"/>
              <a:chOff x="2277" y="7755"/>
              <a:chExt cx="2280" cy="188"/>
            </a:xfrm>
          </p:grpSpPr>
          <p:sp>
            <p:nvSpPr>
              <p:cNvPr id="16448" name="Rectangle 8"/>
              <p:cNvSpPr>
                <a:spLocks noChangeArrowheads="1"/>
              </p:cNvSpPr>
              <p:nvPr/>
            </p:nvSpPr>
            <p:spPr bwMode="auto">
              <a:xfrm>
                <a:off x="2277" y="7755"/>
                <a:ext cx="2280" cy="180"/>
              </a:xfrm>
              <a:prstGeom prst="rect">
                <a:avLst/>
              </a:prstGeom>
              <a:solidFill>
                <a:srgbClr val="95D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Oval 9"/>
              <p:cNvSpPr>
                <a:spLocks noChangeArrowheads="1"/>
              </p:cNvSpPr>
              <p:nvPr/>
            </p:nvSpPr>
            <p:spPr bwMode="auto">
              <a:xfrm>
                <a:off x="2341" y="7763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Oval 10"/>
              <p:cNvSpPr>
                <a:spLocks noChangeArrowheads="1"/>
              </p:cNvSpPr>
              <p:nvPr/>
            </p:nvSpPr>
            <p:spPr bwMode="auto">
              <a:xfrm>
                <a:off x="258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Oval 11"/>
              <p:cNvSpPr>
                <a:spLocks noChangeArrowheads="1"/>
              </p:cNvSpPr>
              <p:nvPr/>
            </p:nvSpPr>
            <p:spPr bwMode="auto">
              <a:xfrm>
                <a:off x="282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Oval 12"/>
              <p:cNvSpPr>
                <a:spLocks noChangeArrowheads="1"/>
              </p:cNvSpPr>
              <p:nvPr/>
            </p:nvSpPr>
            <p:spPr bwMode="auto">
              <a:xfrm>
                <a:off x="306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Oval 13"/>
              <p:cNvSpPr>
                <a:spLocks noChangeArrowheads="1"/>
              </p:cNvSpPr>
              <p:nvPr/>
            </p:nvSpPr>
            <p:spPr bwMode="auto">
              <a:xfrm>
                <a:off x="330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Oval 14"/>
              <p:cNvSpPr>
                <a:spLocks noChangeArrowheads="1"/>
              </p:cNvSpPr>
              <p:nvPr/>
            </p:nvSpPr>
            <p:spPr bwMode="auto">
              <a:xfrm>
                <a:off x="354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Oval 15"/>
              <p:cNvSpPr>
                <a:spLocks noChangeArrowheads="1"/>
              </p:cNvSpPr>
              <p:nvPr/>
            </p:nvSpPr>
            <p:spPr bwMode="auto">
              <a:xfrm>
                <a:off x="378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Oval 16"/>
              <p:cNvSpPr>
                <a:spLocks noChangeArrowheads="1"/>
              </p:cNvSpPr>
              <p:nvPr/>
            </p:nvSpPr>
            <p:spPr bwMode="auto">
              <a:xfrm>
                <a:off x="402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Oval 17"/>
              <p:cNvSpPr>
                <a:spLocks noChangeArrowheads="1"/>
              </p:cNvSpPr>
              <p:nvPr/>
            </p:nvSpPr>
            <p:spPr bwMode="auto">
              <a:xfrm>
                <a:off x="4261" y="7755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7" name="Group 18"/>
            <p:cNvGrpSpPr>
              <a:grpSpLocks/>
            </p:cNvGrpSpPr>
            <p:nvPr/>
          </p:nvGrpSpPr>
          <p:grpSpPr bwMode="auto">
            <a:xfrm>
              <a:off x="1184" y="3874"/>
              <a:ext cx="2807" cy="171"/>
              <a:chOff x="2277" y="10110"/>
              <a:chExt cx="2280" cy="188"/>
            </a:xfrm>
          </p:grpSpPr>
          <p:sp>
            <p:nvSpPr>
              <p:cNvPr id="16438" name="Rectangle 19"/>
              <p:cNvSpPr>
                <a:spLocks noChangeArrowheads="1"/>
              </p:cNvSpPr>
              <p:nvPr/>
            </p:nvSpPr>
            <p:spPr bwMode="auto">
              <a:xfrm>
                <a:off x="2277" y="10110"/>
                <a:ext cx="2280" cy="180"/>
              </a:xfrm>
              <a:prstGeom prst="rect">
                <a:avLst/>
              </a:prstGeom>
              <a:solidFill>
                <a:srgbClr val="95D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Oval 20"/>
              <p:cNvSpPr>
                <a:spLocks noChangeArrowheads="1"/>
              </p:cNvSpPr>
              <p:nvPr/>
            </p:nvSpPr>
            <p:spPr bwMode="auto">
              <a:xfrm>
                <a:off x="2341" y="10118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Oval 21"/>
              <p:cNvSpPr>
                <a:spLocks noChangeArrowheads="1"/>
              </p:cNvSpPr>
              <p:nvPr/>
            </p:nvSpPr>
            <p:spPr bwMode="auto">
              <a:xfrm>
                <a:off x="258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Oval 22"/>
              <p:cNvSpPr>
                <a:spLocks noChangeArrowheads="1"/>
              </p:cNvSpPr>
              <p:nvPr/>
            </p:nvSpPr>
            <p:spPr bwMode="auto">
              <a:xfrm>
                <a:off x="282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Oval 23"/>
              <p:cNvSpPr>
                <a:spLocks noChangeArrowheads="1"/>
              </p:cNvSpPr>
              <p:nvPr/>
            </p:nvSpPr>
            <p:spPr bwMode="auto">
              <a:xfrm>
                <a:off x="306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Oval 24"/>
              <p:cNvSpPr>
                <a:spLocks noChangeArrowheads="1"/>
              </p:cNvSpPr>
              <p:nvPr/>
            </p:nvSpPr>
            <p:spPr bwMode="auto">
              <a:xfrm>
                <a:off x="330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Oval 25"/>
              <p:cNvSpPr>
                <a:spLocks noChangeArrowheads="1"/>
              </p:cNvSpPr>
              <p:nvPr/>
            </p:nvSpPr>
            <p:spPr bwMode="auto">
              <a:xfrm>
                <a:off x="354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Oval 26"/>
              <p:cNvSpPr>
                <a:spLocks noChangeArrowheads="1"/>
              </p:cNvSpPr>
              <p:nvPr/>
            </p:nvSpPr>
            <p:spPr bwMode="auto">
              <a:xfrm>
                <a:off x="378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Oval 27"/>
              <p:cNvSpPr>
                <a:spLocks noChangeArrowheads="1"/>
              </p:cNvSpPr>
              <p:nvPr/>
            </p:nvSpPr>
            <p:spPr bwMode="auto">
              <a:xfrm>
                <a:off x="402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Oval 28"/>
              <p:cNvSpPr>
                <a:spLocks noChangeArrowheads="1"/>
              </p:cNvSpPr>
              <p:nvPr/>
            </p:nvSpPr>
            <p:spPr bwMode="auto">
              <a:xfrm>
                <a:off x="4261" y="10110"/>
                <a:ext cx="12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84363" y="2940050"/>
            <a:ext cx="4456112" cy="271463"/>
            <a:chOff x="1187" y="1852"/>
            <a:chExt cx="2807" cy="171"/>
          </a:xfrm>
        </p:grpSpPr>
        <p:sp>
          <p:nvSpPr>
            <p:cNvPr id="16426" name="Rectangle 30"/>
            <p:cNvSpPr>
              <a:spLocks noChangeArrowheads="1"/>
            </p:cNvSpPr>
            <p:nvPr/>
          </p:nvSpPr>
          <p:spPr bwMode="auto">
            <a:xfrm>
              <a:off x="1187" y="1852"/>
              <a:ext cx="2807" cy="164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50998"/>
                  </a:srgb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Oval 31"/>
            <p:cNvSpPr>
              <a:spLocks noChangeArrowheads="1"/>
            </p:cNvSpPr>
            <p:nvPr/>
          </p:nvSpPr>
          <p:spPr bwMode="auto">
            <a:xfrm>
              <a:off x="1266" y="1859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Oval 32"/>
            <p:cNvSpPr>
              <a:spLocks noChangeArrowheads="1"/>
            </p:cNvSpPr>
            <p:nvPr/>
          </p:nvSpPr>
          <p:spPr bwMode="auto">
            <a:xfrm>
              <a:off x="1561" y="185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Oval 33"/>
            <p:cNvSpPr>
              <a:spLocks noChangeArrowheads="1"/>
            </p:cNvSpPr>
            <p:nvPr/>
          </p:nvSpPr>
          <p:spPr bwMode="auto">
            <a:xfrm>
              <a:off x="1857" y="185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Oval 34"/>
            <p:cNvSpPr>
              <a:spLocks noChangeArrowheads="1"/>
            </p:cNvSpPr>
            <p:nvPr/>
          </p:nvSpPr>
          <p:spPr bwMode="auto">
            <a:xfrm>
              <a:off x="2152" y="185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Oval 35"/>
            <p:cNvSpPr>
              <a:spLocks noChangeArrowheads="1"/>
            </p:cNvSpPr>
            <p:nvPr/>
          </p:nvSpPr>
          <p:spPr bwMode="auto">
            <a:xfrm>
              <a:off x="2448" y="185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Oval 36"/>
            <p:cNvSpPr>
              <a:spLocks noChangeArrowheads="1"/>
            </p:cNvSpPr>
            <p:nvPr/>
          </p:nvSpPr>
          <p:spPr bwMode="auto">
            <a:xfrm>
              <a:off x="2743" y="185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Oval 37"/>
            <p:cNvSpPr>
              <a:spLocks noChangeArrowheads="1"/>
            </p:cNvSpPr>
            <p:nvPr/>
          </p:nvSpPr>
          <p:spPr bwMode="auto">
            <a:xfrm>
              <a:off x="3039" y="185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Oval 38"/>
            <p:cNvSpPr>
              <a:spLocks noChangeArrowheads="1"/>
            </p:cNvSpPr>
            <p:nvPr/>
          </p:nvSpPr>
          <p:spPr bwMode="auto">
            <a:xfrm>
              <a:off x="3334" y="185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Oval 39"/>
            <p:cNvSpPr>
              <a:spLocks noChangeArrowheads="1"/>
            </p:cNvSpPr>
            <p:nvPr/>
          </p:nvSpPr>
          <p:spPr bwMode="auto">
            <a:xfrm>
              <a:off x="3630" y="185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884363" y="6337300"/>
            <a:ext cx="4456112" cy="271463"/>
            <a:chOff x="1187" y="3992"/>
            <a:chExt cx="2807" cy="171"/>
          </a:xfrm>
        </p:grpSpPr>
        <p:sp>
          <p:nvSpPr>
            <p:cNvPr id="16416" name="Rectangle 41"/>
            <p:cNvSpPr>
              <a:spLocks noChangeArrowheads="1"/>
            </p:cNvSpPr>
            <p:nvPr/>
          </p:nvSpPr>
          <p:spPr bwMode="auto">
            <a:xfrm>
              <a:off x="1187" y="3992"/>
              <a:ext cx="2807" cy="164"/>
            </a:xfrm>
            <a:prstGeom prst="rect">
              <a:avLst/>
            </a:prstGeom>
            <a:solidFill>
              <a:srgbClr val="FF0000">
                <a:alpha val="5098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Oval 42"/>
            <p:cNvSpPr>
              <a:spLocks noChangeArrowheads="1"/>
            </p:cNvSpPr>
            <p:nvPr/>
          </p:nvSpPr>
          <p:spPr bwMode="auto">
            <a:xfrm>
              <a:off x="1266" y="3999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Oval 43"/>
            <p:cNvSpPr>
              <a:spLocks noChangeArrowheads="1"/>
            </p:cNvSpPr>
            <p:nvPr/>
          </p:nvSpPr>
          <p:spPr bwMode="auto">
            <a:xfrm>
              <a:off x="1561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Oval 44"/>
            <p:cNvSpPr>
              <a:spLocks noChangeArrowheads="1"/>
            </p:cNvSpPr>
            <p:nvPr/>
          </p:nvSpPr>
          <p:spPr bwMode="auto">
            <a:xfrm>
              <a:off x="1857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Oval 45"/>
            <p:cNvSpPr>
              <a:spLocks noChangeArrowheads="1"/>
            </p:cNvSpPr>
            <p:nvPr/>
          </p:nvSpPr>
          <p:spPr bwMode="auto">
            <a:xfrm>
              <a:off x="2152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46"/>
            <p:cNvSpPr>
              <a:spLocks noChangeArrowheads="1"/>
            </p:cNvSpPr>
            <p:nvPr/>
          </p:nvSpPr>
          <p:spPr bwMode="auto">
            <a:xfrm>
              <a:off x="2448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Oval 47"/>
            <p:cNvSpPr>
              <a:spLocks noChangeArrowheads="1"/>
            </p:cNvSpPr>
            <p:nvPr/>
          </p:nvSpPr>
          <p:spPr bwMode="auto">
            <a:xfrm>
              <a:off x="2743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Oval 48"/>
            <p:cNvSpPr>
              <a:spLocks noChangeArrowheads="1"/>
            </p:cNvSpPr>
            <p:nvPr/>
          </p:nvSpPr>
          <p:spPr bwMode="auto">
            <a:xfrm>
              <a:off x="3039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Oval 49"/>
            <p:cNvSpPr>
              <a:spLocks noChangeArrowheads="1"/>
            </p:cNvSpPr>
            <p:nvPr/>
          </p:nvSpPr>
          <p:spPr bwMode="auto">
            <a:xfrm>
              <a:off x="3334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Oval 50"/>
            <p:cNvSpPr>
              <a:spLocks noChangeArrowheads="1"/>
            </p:cNvSpPr>
            <p:nvPr/>
          </p:nvSpPr>
          <p:spPr bwMode="auto">
            <a:xfrm>
              <a:off x="3630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244725" y="3243263"/>
            <a:ext cx="3516313" cy="280987"/>
            <a:chOff x="1837" y="1899"/>
            <a:chExt cx="1940" cy="177"/>
          </a:xfrm>
        </p:grpSpPr>
        <p:sp>
          <p:nvSpPr>
            <p:cNvPr id="16413" name="Line 52"/>
            <p:cNvSpPr>
              <a:spLocks noChangeShapeType="1"/>
            </p:cNvSpPr>
            <p:nvPr/>
          </p:nvSpPr>
          <p:spPr bwMode="auto">
            <a:xfrm flipV="1">
              <a:off x="1837" y="1899"/>
              <a:ext cx="647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4" name="Line 53"/>
            <p:cNvSpPr>
              <a:spLocks noChangeShapeType="1"/>
            </p:cNvSpPr>
            <p:nvPr/>
          </p:nvSpPr>
          <p:spPr bwMode="auto">
            <a:xfrm flipV="1">
              <a:off x="2497" y="1899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5" name="Line 54"/>
            <p:cNvSpPr>
              <a:spLocks noChangeShapeType="1"/>
            </p:cNvSpPr>
            <p:nvPr/>
          </p:nvSpPr>
          <p:spPr bwMode="auto">
            <a:xfrm flipV="1">
              <a:off x="3129" y="1912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870075" y="4700588"/>
            <a:ext cx="712788" cy="1519237"/>
            <a:chOff x="683" y="2866"/>
            <a:chExt cx="408" cy="882"/>
          </a:xfrm>
        </p:grpSpPr>
        <p:grpSp>
          <p:nvGrpSpPr>
            <p:cNvPr id="16406" name="Group 56"/>
            <p:cNvGrpSpPr>
              <a:grpSpLocks/>
            </p:cNvGrpSpPr>
            <p:nvPr/>
          </p:nvGrpSpPr>
          <p:grpSpPr bwMode="auto">
            <a:xfrm>
              <a:off x="748" y="3521"/>
              <a:ext cx="272" cy="227"/>
              <a:chOff x="748" y="3612"/>
              <a:chExt cx="272" cy="136"/>
            </a:xfrm>
          </p:grpSpPr>
          <p:sp>
            <p:nvSpPr>
              <p:cNvPr id="16411" name="Line 57"/>
              <p:cNvSpPr>
                <a:spLocks noChangeShapeType="1"/>
              </p:cNvSpPr>
              <p:nvPr/>
            </p:nvSpPr>
            <p:spPr bwMode="auto">
              <a:xfrm flipH="1">
                <a:off x="748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2" name="Line 58"/>
              <p:cNvSpPr>
                <a:spLocks noChangeShapeType="1"/>
              </p:cNvSpPr>
              <p:nvPr/>
            </p:nvSpPr>
            <p:spPr bwMode="auto">
              <a:xfrm>
                <a:off x="884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407" name="AutoShape 59"/>
            <p:cNvSpPr>
              <a:spLocks noChangeArrowheads="1"/>
            </p:cNvSpPr>
            <p:nvPr/>
          </p:nvSpPr>
          <p:spPr bwMode="auto">
            <a:xfrm>
              <a:off x="776" y="2866"/>
              <a:ext cx="226" cy="227"/>
            </a:xfrm>
            <a:prstGeom prst="smileyFace">
              <a:avLst>
                <a:gd name="adj" fmla="val 4653"/>
              </a:avLst>
            </a:prstGeom>
            <a:solidFill>
              <a:srgbClr val="FFE7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60"/>
            <p:cNvSpPr>
              <a:spLocks noChangeShapeType="1"/>
            </p:cNvSpPr>
            <p:nvPr/>
          </p:nvSpPr>
          <p:spPr bwMode="auto">
            <a:xfrm flipV="1">
              <a:off x="884" y="310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9" name="Freeform 61"/>
            <p:cNvSpPr>
              <a:spLocks/>
            </p:cNvSpPr>
            <p:nvPr/>
          </p:nvSpPr>
          <p:spPr bwMode="auto">
            <a:xfrm>
              <a:off x="683" y="3158"/>
              <a:ext cx="408" cy="136"/>
            </a:xfrm>
            <a:custGeom>
              <a:avLst/>
              <a:gdLst>
                <a:gd name="T0" fmla="*/ 0 w 408"/>
                <a:gd name="T1" fmla="*/ 0 h 136"/>
                <a:gd name="T2" fmla="*/ 136 w 408"/>
                <a:gd name="T3" fmla="*/ 136 h 136"/>
                <a:gd name="T4" fmla="*/ 272 w 408"/>
                <a:gd name="T5" fmla="*/ 136 h 136"/>
                <a:gd name="T6" fmla="*/ 408 w 4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36"/>
                <a:gd name="T14" fmla="*/ 408 w 408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36">
                  <a:moveTo>
                    <a:pt x="0" y="0"/>
                  </a:moveTo>
                  <a:lnTo>
                    <a:pt x="136" y="136"/>
                  </a:lnTo>
                  <a:lnTo>
                    <a:pt x="272" y="136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0" name="AutoShape 62"/>
            <p:cNvSpPr>
              <a:spLocks noChangeArrowheads="1"/>
            </p:cNvSpPr>
            <p:nvPr/>
          </p:nvSpPr>
          <p:spPr bwMode="auto">
            <a:xfrm>
              <a:off x="729" y="3138"/>
              <a:ext cx="317" cy="40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35" name="Text Box 63"/>
          <p:cNvSpPr txBox="1">
            <a:spLocks noChangeArrowheads="1"/>
          </p:cNvSpPr>
          <p:nvPr/>
        </p:nvSpPr>
        <p:spPr bwMode="auto">
          <a:xfrm>
            <a:off x="2643188" y="3571875"/>
            <a:ext cx="35353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Slabs pre-cool the air before entering the occupied space</a:t>
            </a:r>
            <a:endParaRPr lang="en-GB" sz="2000">
              <a:solidFill>
                <a:srgbClr val="3235B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concrete absorbs and stores heat  less/no need for air-conditioning</a:t>
            </a:r>
          </a:p>
          <a:p>
            <a:pPr>
              <a:spcBef>
                <a:spcPts val="600"/>
              </a:spcBef>
            </a:pPr>
            <a:r>
              <a:rPr lang="zh-CN" altLang="en-US" sz="2000" b="1">
                <a:solidFill>
                  <a:srgbClr val="0033CC"/>
                </a:solidFill>
                <a:ea typeface="宋体" pitchFamily="2" charset="-122"/>
              </a:rPr>
              <a:t>空气在进入建筑使用空间前被预先冷却</a:t>
            </a:r>
            <a:endParaRPr lang="en-GB" sz="2000" b="1">
              <a:solidFill>
                <a:srgbClr val="0033CC"/>
              </a:solidFill>
            </a:endParaRPr>
          </a:p>
          <a:p>
            <a:pPr>
              <a:spcBef>
                <a:spcPts val="600"/>
              </a:spcBef>
            </a:pPr>
            <a:r>
              <a:rPr lang="zh-CN" altLang="en-US" sz="2000" b="1">
                <a:solidFill>
                  <a:srgbClr val="0033CC"/>
                </a:solidFill>
                <a:ea typeface="宋体" pitchFamily="2" charset="-122"/>
              </a:rPr>
              <a:t>混凝土结构吸收和储存了热量以减少</a:t>
            </a:r>
            <a:r>
              <a:rPr lang="en-GB" sz="2000" b="1">
                <a:solidFill>
                  <a:srgbClr val="0033CC"/>
                </a:solidFill>
              </a:rPr>
              <a:t>/</a:t>
            </a:r>
            <a:r>
              <a:rPr lang="zh-CN" altLang="en-US" sz="2000" b="1">
                <a:solidFill>
                  <a:srgbClr val="0033CC"/>
                </a:solidFill>
                <a:ea typeface="宋体" pitchFamily="2" charset="-122"/>
              </a:rPr>
              <a:t>停止对空调的使用</a:t>
            </a:r>
            <a:endParaRPr lang="en-GB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36" name="Text Box 64"/>
          <p:cNvSpPr txBox="1">
            <a:spLocks noChangeArrowheads="1"/>
          </p:cNvSpPr>
          <p:nvPr/>
        </p:nvSpPr>
        <p:spPr bwMode="auto">
          <a:xfrm>
            <a:off x="219075" y="4162425"/>
            <a:ext cx="1441450" cy="13795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Summer day </a:t>
            </a:r>
          </a:p>
          <a:p>
            <a:pPr algn="ctr"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38" name="Line 66"/>
          <p:cNvSpPr>
            <a:spLocks noChangeShapeType="1"/>
          </p:cNvSpPr>
          <p:nvPr/>
        </p:nvSpPr>
        <p:spPr bwMode="auto">
          <a:xfrm flipV="1">
            <a:off x="1517650" y="6448425"/>
            <a:ext cx="4124325" cy="793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215900" y="3025775"/>
            <a:ext cx="1595438" cy="3467100"/>
            <a:chOff x="136" y="1906"/>
            <a:chExt cx="1005" cy="2184"/>
          </a:xfrm>
        </p:grpSpPr>
        <p:sp>
          <p:nvSpPr>
            <p:cNvPr id="16404" name="Text Box 68"/>
            <p:cNvSpPr txBox="1">
              <a:spLocks noChangeArrowheads="1"/>
            </p:cNvSpPr>
            <p:nvPr/>
          </p:nvSpPr>
          <p:spPr bwMode="auto">
            <a:xfrm>
              <a:off x="136" y="3802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Warm air</a:t>
              </a:r>
              <a:endParaRPr lang="en-GB" sz="2400" b="1">
                <a:solidFill>
                  <a:srgbClr val="FEAB9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05" name="Text Box 69"/>
            <p:cNvSpPr txBox="1">
              <a:spLocks noChangeArrowheads="1"/>
            </p:cNvSpPr>
            <p:nvPr/>
          </p:nvSpPr>
          <p:spPr bwMode="auto">
            <a:xfrm>
              <a:off x="280" y="1906"/>
              <a:ext cx="861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Warm air</a:t>
              </a:r>
            </a:p>
            <a:p>
              <a:pPr>
                <a:spcBef>
                  <a:spcPct val="50000"/>
                </a:spcBef>
              </a:pPr>
              <a:endParaRPr lang="en-GB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5546725" y="2925763"/>
            <a:ext cx="614363" cy="650875"/>
            <a:chOff x="8097" y="8010"/>
            <a:chExt cx="360" cy="450"/>
          </a:xfrm>
        </p:grpSpPr>
        <p:sp>
          <p:nvSpPr>
            <p:cNvPr id="16402" name="Oval 75"/>
            <p:cNvSpPr>
              <a:spLocks noChangeArrowheads="1"/>
            </p:cNvSpPr>
            <p:nvPr/>
          </p:nvSpPr>
          <p:spPr bwMode="auto">
            <a:xfrm>
              <a:off x="8097" y="8010"/>
              <a:ext cx="360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76"/>
            <p:cNvSpPr>
              <a:spLocks noChangeShapeType="1"/>
            </p:cNvSpPr>
            <p:nvPr/>
          </p:nvSpPr>
          <p:spPr bwMode="auto">
            <a:xfrm>
              <a:off x="8277" y="8100"/>
              <a:ext cx="0" cy="3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150" name="Line 78"/>
          <p:cNvSpPr>
            <a:spLocks noChangeShapeType="1"/>
          </p:cNvSpPr>
          <p:nvPr/>
        </p:nvSpPr>
        <p:spPr bwMode="auto">
          <a:xfrm flipV="1">
            <a:off x="1557338" y="3065463"/>
            <a:ext cx="4240212" cy="79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9" name="Text Box 3"/>
          <p:cNvSpPr txBox="1">
            <a:spLocks noChangeArrowheads="1"/>
          </p:cNvSpPr>
          <p:nvPr/>
        </p:nvSpPr>
        <p:spPr bwMode="auto">
          <a:xfrm>
            <a:off x="179388" y="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Times New Roman" pitchFamily="18" charset="0"/>
              </a:rPr>
              <a:t>Fabric Cooling: Importance of Hollow Core Ceiling Slabs</a:t>
            </a:r>
          </a:p>
        </p:txBody>
      </p:sp>
      <p:sp>
        <p:nvSpPr>
          <p:cNvPr id="16400" name="Text Box 4"/>
          <p:cNvSpPr txBox="1">
            <a:spLocks noChangeArrowheads="1"/>
          </p:cNvSpPr>
          <p:nvPr/>
        </p:nvSpPr>
        <p:spPr bwMode="auto">
          <a:xfrm>
            <a:off x="279400" y="1008063"/>
            <a:ext cx="8496300" cy="8350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3235BC"/>
                </a:solidFill>
                <a:latin typeface="Times New Roman" pitchFamily="18" charset="0"/>
              </a:rPr>
              <a:t>Hollow core ceiling slabs store heat and cool at different times of the year providing comfortable and stable temperatures</a:t>
            </a:r>
          </a:p>
        </p:txBody>
      </p:sp>
      <p:sp>
        <p:nvSpPr>
          <p:cNvPr id="16401" name="Slide Number Placeholder 7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2B38B-0A43-439E-8317-1A8101A29832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1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1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1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1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5" grpId="0" build="p"/>
      <p:bldP spid="131136" grpId="0" animBg="1"/>
      <p:bldP spid="131138" grpId="0" animBg="1"/>
      <p:bldP spid="131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1071563"/>
          <a:ext cx="7981950" cy="5326062"/>
        </p:xfrm>
        <a:graphic>
          <a:graphicData uri="http://schemas.openxmlformats.org/presentationml/2006/ole">
            <p:oleObj spid="_x0000_s2050" name="Chart" r:id="rId4" imgW="6096135" imgH="4067089" progId="MSGraph.Chart.8">
              <p:embed followColorScheme="full"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5050"/>
                </a:solidFill>
                <a:latin typeface="Times New Roman" pitchFamily="18" charset="0"/>
              </a:rPr>
              <a:t>Good Management has reduced Energy Requirements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88" y="1954213"/>
            <a:ext cx="3379787" cy="3046412"/>
            <a:chOff x="784" y="1543"/>
            <a:chExt cx="2266" cy="1672"/>
          </a:xfrm>
        </p:grpSpPr>
        <p:sp>
          <p:nvSpPr>
            <p:cNvPr id="2062" name="Line 7"/>
            <p:cNvSpPr>
              <a:spLocks noChangeShapeType="1"/>
            </p:cNvSpPr>
            <p:nvPr/>
          </p:nvSpPr>
          <p:spPr bwMode="auto">
            <a:xfrm flipV="1">
              <a:off x="3030" y="1678"/>
              <a:ext cx="0" cy="1537"/>
            </a:xfrm>
            <a:prstGeom prst="line">
              <a:avLst/>
            </a:prstGeom>
            <a:noFill/>
            <a:ln w="57150">
              <a:solidFill>
                <a:srgbClr val="B2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8"/>
            <p:cNvSpPr>
              <a:spLocks noChangeShapeType="1"/>
            </p:cNvSpPr>
            <p:nvPr/>
          </p:nvSpPr>
          <p:spPr bwMode="auto">
            <a:xfrm flipH="1">
              <a:off x="1085" y="1646"/>
              <a:ext cx="1965" cy="0"/>
            </a:xfrm>
            <a:prstGeom prst="line">
              <a:avLst/>
            </a:prstGeom>
            <a:noFill/>
            <a:ln w="57150">
              <a:solidFill>
                <a:srgbClr val="B20000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64" name="Group 9"/>
            <p:cNvGrpSpPr>
              <a:grpSpLocks/>
            </p:cNvGrpSpPr>
            <p:nvPr/>
          </p:nvGrpSpPr>
          <p:grpSpPr bwMode="auto">
            <a:xfrm>
              <a:off x="784" y="1543"/>
              <a:ext cx="312" cy="209"/>
              <a:chOff x="728" y="1543"/>
              <a:chExt cx="312" cy="209"/>
            </a:xfrm>
          </p:grpSpPr>
          <p:sp>
            <p:nvSpPr>
              <p:cNvPr id="2065" name="Rectangle 10"/>
              <p:cNvSpPr>
                <a:spLocks noChangeArrowheads="1"/>
              </p:cNvSpPr>
              <p:nvPr/>
            </p:nvSpPr>
            <p:spPr bwMode="auto">
              <a:xfrm>
                <a:off x="728" y="1544"/>
                <a:ext cx="312" cy="20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Text Box 11"/>
              <p:cNvSpPr txBox="1">
                <a:spLocks noChangeArrowheads="1"/>
              </p:cNvSpPr>
              <p:nvPr/>
            </p:nvSpPr>
            <p:spPr bwMode="auto">
              <a:xfrm>
                <a:off x="731" y="1543"/>
                <a:ext cx="3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0800" rIns="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/>
                  <a:t>800</a:t>
                </a: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57250" y="3598863"/>
            <a:ext cx="3448050" cy="330200"/>
            <a:chOff x="769" y="2492"/>
            <a:chExt cx="2281" cy="208"/>
          </a:xfrm>
        </p:grpSpPr>
        <p:sp>
          <p:nvSpPr>
            <p:cNvPr id="2058" name="Line 13"/>
            <p:cNvSpPr>
              <a:spLocks noChangeShapeType="1"/>
            </p:cNvSpPr>
            <p:nvPr/>
          </p:nvSpPr>
          <p:spPr bwMode="auto">
            <a:xfrm flipH="1">
              <a:off x="1085" y="2554"/>
              <a:ext cx="1965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prstDash val="sysDot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9" name="Group 14"/>
            <p:cNvGrpSpPr>
              <a:grpSpLocks/>
            </p:cNvGrpSpPr>
            <p:nvPr/>
          </p:nvGrpSpPr>
          <p:grpSpPr bwMode="auto">
            <a:xfrm>
              <a:off x="769" y="2492"/>
              <a:ext cx="318" cy="208"/>
              <a:chOff x="636" y="3002"/>
              <a:chExt cx="318" cy="208"/>
            </a:xfrm>
          </p:grpSpPr>
          <p:sp>
            <p:nvSpPr>
              <p:cNvPr id="2060" name="Rectangle 15"/>
              <p:cNvSpPr>
                <a:spLocks noChangeArrowheads="1"/>
              </p:cNvSpPr>
              <p:nvPr/>
            </p:nvSpPr>
            <p:spPr bwMode="auto">
              <a:xfrm>
                <a:off x="642" y="3002"/>
                <a:ext cx="312" cy="20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Text Box 16"/>
              <p:cNvSpPr txBox="1">
                <a:spLocks noChangeArrowheads="1"/>
              </p:cNvSpPr>
              <p:nvPr/>
            </p:nvSpPr>
            <p:spPr bwMode="auto">
              <a:xfrm>
                <a:off x="636" y="3016"/>
                <a:ext cx="303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0800" rIns="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/>
                  <a:t>350</a:t>
                </a:r>
              </a:p>
            </p:txBody>
          </p:sp>
        </p:grpSp>
      </p:grp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516688" y="1125538"/>
            <a:ext cx="2424112" cy="1501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Space Heating Consumption reduced by 57%</a:t>
            </a:r>
          </a:p>
          <a:p>
            <a:pPr>
              <a:spcBef>
                <a:spcPct val="50000"/>
              </a:spcBef>
            </a:pPr>
            <a:endParaRPr lang="en-GB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28738" y="6357938"/>
            <a:ext cx="5272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ea typeface="宋体" pitchFamily="2" charset="-122"/>
              </a:rPr>
              <a:t>原始供热方法                              新供热方法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1928802"/>
            <a:ext cx="307777" cy="2511265"/>
          </a:xfrm>
          <a:prstGeom prst="rect">
            <a:avLst/>
          </a:prstGeom>
        </p:spPr>
        <p:txBody>
          <a:bodyPr vert="vert270" wrap="none" lIns="0" r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</a:rPr>
              <a:t>能源消耗（</a:t>
            </a:r>
            <a:r>
              <a:rPr lang="en-GB" sz="2000" b="1" dirty="0">
                <a:solidFill>
                  <a:srgbClr val="FF0000"/>
                </a:solidFill>
              </a:rPr>
              <a:t>kWh/</a:t>
            </a:r>
            <a:r>
              <a:rPr lang="zh-CN" altLang="en-US" sz="2000" b="1" dirty="0">
                <a:solidFill>
                  <a:srgbClr val="FF0000"/>
                </a:solidFill>
              </a:rPr>
              <a:t>天）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057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BCB27-948B-4585-8B0D-DD11487DCEF0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2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2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22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122" grpId="0" bld="series"/>
      <p:bldP spid="133137" grpId="0" animBg="1"/>
      <p:bldP spid="19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3375" y="5876925"/>
            <a:ext cx="7540625" cy="792163"/>
          </a:xfrm>
          <a:prstGeom prst="rect">
            <a:avLst/>
          </a:prstGeom>
          <a:solidFill>
            <a:srgbClr val="F5FEA0"/>
          </a:solidFill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>
                <a:solidFill>
                  <a:srgbClr val="0033CC"/>
                </a:solidFill>
                <a:latin typeface="+mn-lt"/>
              </a:rPr>
              <a:t>Mono-crystalline PV on roof   ~  27 kW in 10 arrays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>
                <a:solidFill>
                  <a:srgbClr val="FF0000"/>
                </a:solidFill>
                <a:latin typeface="+mn-lt"/>
              </a:rPr>
              <a:t>Poly- crystalline on façade ~ 6.7 kW in 3 arrays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>
                <a:solidFill>
                  <a:srgbClr val="FFFF00"/>
                </a:solidFill>
              </a:rPr>
              <a:t>ZICER Building</a:t>
            </a:r>
            <a:endParaRPr lang="zh-CN" altLang="en-GB" sz="3200" b="1">
              <a:solidFill>
                <a:srgbClr val="00FFFF"/>
              </a:solidFill>
              <a:ea typeface="宋体" pitchFamily="2" charset="-122"/>
            </a:endParaRPr>
          </a:p>
        </p:txBody>
      </p:sp>
      <p:pic>
        <p:nvPicPr>
          <p:cNvPr id="17412" name="Picture 4" descr="EXHIBI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938"/>
            <a:ext cx="6858000" cy="45243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493713" y="3846513"/>
            <a:ext cx="982662" cy="2751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577850" y="2538413"/>
            <a:ext cx="969963" cy="4059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795338" y="1839913"/>
            <a:ext cx="823912" cy="4757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48488" y="1412875"/>
            <a:ext cx="2017712" cy="1463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00FFFF"/>
                </a:solidFill>
              </a:rPr>
              <a:t>Photo shows only part of top Floor  </a:t>
            </a:r>
          </a:p>
          <a:p>
            <a:pPr algn="ctr">
              <a:spcBef>
                <a:spcPct val="50000"/>
              </a:spcBef>
            </a:pPr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741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713A5-4A0E-491B-BC3C-CA75032E8C35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 txBox="1">
            <a:spLocks noGrp="1" noChangeArrowheads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229A37-647B-41C2-920B-FA6C0D3D3EFD}" type="slidenum">
              <a:rPr lang="en-GB" sz="1400" b="1">
                <a:solidFill>
                  <a:srgbClr val="FFFF99"/>
                </a:solidFill>
              </a:rPr>
              <a:pPr algn="r"/>
              <a:t>15</a:t>
            </a:fld>
            <a:endParaRPr lang="en-GB" sz="1400" b="1">
              <a:solidFill>
                <a:srgbClr val="FFFF99"/>
              </a:solidFill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8717C4-4EDD-4B17-BD38-8F55A0831F54}" type="slidenum">
              <a:rPr lang="en-GB" sz="1400" b="1">
                <a:solidFill>
                  <a:srgbClr val="FFFF99"/>
                </a:solidFill>
              </a:rPr>
              <a:pPr algn="r"/>
              <a:t>15</a:t>
            </a:fld>
            <a:endParaRPr lang="en-GB" sz="1400" b="1">
              <a:solidFill>
                <a:srgbClr val="FFFF99"/>
              </a:solidFill>
            </a:endParaRPr>
          </a:p>
        </p:txBody>
      </p:sp>
      <p:sp>
        <p:nvSpPr>
          <p:cNvPr id="18436" name="Slide Number Placeholder 2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>
              <a:solidFill>
                <a:srgbClr val="FFFF99"/>
              </a:solidFill>
            </a:endParaRPr>
          </a:p>
        </p:txBody>
      </p:sp>
      <p:sp>
        <p:nvSpPr>
          <p:cNvPr id="18437" name="Slide Number Placeholder 5"/>
          <p:cNvSpPr txBox="1">
            <a:spLocks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E8BF4D0-4A08-4952-AF1B-66F655F1581B}" type="slidenum">
              <a:rPr lang="en-GB" sz="1400">
                <a:solidFill>
                  <a:srgbClr val="FFFF99"/>
                </a:solidFill>
              </a:rPr>
              <a:pPr algn="r"/>
              <a:t>15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50" y="0"/>
            <a:ext cx="3903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FF0000"/>
                </a:solidFill>
                <a:latin typeface="+mn-lt"/>
              </a:rPr>
              <a:t>Arrangement of Cells on Facade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57750" y="1143000"/>
            <a:ext cx="3989388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Individual cells are connected horizontally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6165850"/>
            <a:ext cx="369887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As shadow covers one column all cells are inactive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3200" y="3721100"/>
            <a:ext cx="4295775" cy="2300288"/>
            <a:chOff x="153" y="393"/>
            <a:chExt cx="3175" cy="1769"/>
          </a:xfrm>
        </p:grpSpPr>
        <p:grpSp>
          <p:nvGrpSpPr>
            <p:cNvPr id="18613" name="Group 11"/>
            <p:cNvGrpSpPr>
              <a:grpSpLocks/>
            </p:cNvGrpSpPr>
            <p:nvPr/>
          </p:nvGrpSpPr>
          <p:grpSpPr bwMode="auto">
            <a:xfrm>
              <a:off x="153" y="459"/>
              <a:ext cx="3175" cy="1608"/>
              <a:chOff x="2807" y="2911"/>
              <a:chExt cx="6448" cy="3023"/>
            </a:xfrm>
          </p:grpSpPr>
          <p:grpSp>
            <p:nvGrpSpPr>
              <p:cNvPr id="18665" name="Group 12"/>
              <p:cNvGrpSpPr>
                <a:grpSpLocks/>
              </p:cNvGrpSpPr>
              <p:nvPr/>
            </p:nvGrpSpPr>
            <p:grpSpPr bwMode="auto">
              <a:xfrm>
                <a:off x="2807" y="2911"/>
                <a:ext cx="6448" cy="2325"/>
                <a:chOff x="2807" y="2911"/>
                <a:chExt cx="6448" cy="2325"/>
              </a:xfrm>
            </p:grpSpPr>
            <p:sp>
              <p:nvSpPr>
                <p:cNvPr id="18671" name="Line 13"/>
                <p:cNvSpPr>
                  <a:spLocks noChangeShapeType="1"/>
                </p:cNvSpPr>
                <p:nvPr/>
              </p:nvSpPr>
              <p:spPr bwMode="auto">
                <a:xfrm>
                  <a:off x="2828" y="2911"/>
                  <a:ext cx="3225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2" name="Line 14"/>
                <p:cNvSpPr>
                  <a:spLocks noChangeShapeType="1"/>
                </p:cNvSpPr>
                <p:nvPr/>
              </p:nvSpPr>
              <p:spPr bwMode="auto">
                <a:xfrm>
                  <a:off x="2836" y="3210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3" name="Line 15"/>
                <p:cNvSpPr>
                  <a:spLocks noChangeShapeType="1"/>
                </p:cNvSpPr>
                <p:nvPr/>
              </p:nvSpPr>
              <p:spPr bwMode="auto">
                <a:xfrm>
                  <a:off x="6023" y="2911"/>
                  <a:ext cx="3225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4" name="Line 16"/>
                <p:cNvSpPr>
                  <a:spLocks noChangeShapeType="1"/>
                </p:cNvSpPr>
                <p:nvPr/>
              </p:nvSpPr>
              <p:spPr bwMode="auto">
                <a:xfrm>
                  <a:off x="6031" y="3210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5" name="Line 17"/>
                <p:cNvSpPr>
                  <a:spLocks noChangeShapeType="1"/>
                </p:cNvSpPr>
                <p:nvPr/>
              </p:nvSpPr>
              <p:spPr bwMode="auto">
                <a:xfrm>
                  <a:off x="2821" y="3579"/>
                  <a:ext cx="3225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6" name="Line 18"/>
                <p:cNvSpPr>
                  <a:spLocks noChangeShapeType="1"/>
                </p:cNvSpPr>
                <p:nvPr/>
              </p:nvSpPr>
              <p:spPr bwMode="auto">
                <a:xfrm>
                  <a:off x="2829" y="3878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7" name="Line 19"/>
                <p:cNvSpPr>
                  <a:spLocks noChangeShapeType="1"/>
                </p:cNvSpPr>
                <p:nvPr/>
              </p:nvSpPr>
              <p:spPr bwMode="auto">
                <a:xfrm>
                  <a:off x="6016" y="3579"/>
                  <a:ext cx="3225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8" name="Line 20"/>
                <p:cNvSpPr>
                  <a:spLocks noChangeShapeType="1"/>
                </p:cNvSpPr>
                <p:nvPr/>
              </p:nvSpPr>
              <p:spPr bwMode="auto">
                <a:xfrm>
                  <a:off x="6024" y="3878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9" name="Line 21"/>
                <p:cNvSpPr>
                  <a:spLocks noChangeShapeType="1"/>
                </p:cNvSpPr>
                <p:nvPr/>
              </p:nvSpPr>
              <p:spPr bwMode="auto">
                <a:xfrm>
                  <a:off x="2815" y="4261"/>
                  <a:ext cx="3225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0" name="Line 22"/>
                <p:cNvSpPr>
                  <a:spLocks noChangeShapeType="1"/>
                </p:cNvSpPr>
                <p:nvPr/>
              </p:nvSpPr>
              <p:spPr bwMode="auto">
                <a:xfrm>
                  <a:off x="2823" y="4560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1" name="Line 23"/>
                <p:cNvSpPr>
                  <a:spLocks noChangeShapeType="1"/>
                </p:cNvSpPr>
                <p:nvPr/>
              </p:nvSpPr>
              <p:spPr bwMode="auto">
                <a:xfrm>
                  <a:off x="6010" y="4261"/>
                  <a:ext cx="3225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2" name="Line 24"/>
                <p:cNvSpPr>
                  <a:spLocks noChangeShapeType="1"/>
                </p:cNvSpPr>
                <p:nvPr/>
              </p:nvSpPr>
              <p:spPr bwMode="auto">
                <a:xfrm>
                  <a:off x="6018" y="4560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3" name="Line 25"/>
                <p:cNvSpPr>
                  <a:spLocks noChangeShapeType="1"/>
                </p:cNvSpPr>
                <p:nvPr/>
              </p:nvSpPr>
              <p:spPr bwMode="auto">
                <a:xfrm>
                  <a:off x="2807" y="4936"/>
                  <a:ext cx="3225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4" name="Line 26"/>
                <p:cNvSpPr>
                  <a:spLocks noChangeShapeType="1"/>
                </p:cNvSpPr>
                <p:nvPr/>
              </p:nvSpPr>
              <p:spPr bwMode="auto">
                <a:xfrm>
                  <a:off x="2815" y="5235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5" name="Line 27"/>
                <p:cNvSpPr>
                  <a:spLocks noChangeShapeType="1"/>
                </p:cNvSpPr>
                <p:nvPr/>
              </p:nvSpPr>
              <p:spPr bwMode="auto">
                <a:xfrm>
                  <a:off x="6002" y="4936"/>
                  <a:ext cx="3225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86" name="Line 28"/>
                <p:cNvSpPr>
                  <a:spLocks noChangeShapeType="1"/>
                </p:cNvSpPr>
                <p:nvPr/>
              </p:nvSpPr>
              <p:spPr bwMode="auto">
                <a:xfrm>
                  <a:off x="6010" y="5235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8666" name="Group 29"/>
              <p:cNvGrpSpPr>
                <a:grpSpLocks/>
              </p:cNvGrpSpPr>
              <p:nvPr/>
            </p:nvGrpSpPr>
            <p:grpSpPr bwMode="auto">
              <a:xfrm>
                <a:off x="2809" y="5634"/>
                <a:ext cx="6427" cy="300"/>
                <a:chOff x="2809" y="5634"/>
                <a:chExt cx="6427" cy="300"/>
              </a:xfrm>
            </p:grpSpPr>
            <p:sp>
              <p:nvSpPr>
                <p:cNvPr id="18667" name="Line 30"/>
                <p:cNvSpPr>
                  <a:spLocks noChangeShapeType="1"/>
                </p:cNvSpPr>
                <p:nvPr/>
              </p:nvSpPr>
              <p:spPr bwMode="auto">
                <a:xfrm>
                  <a:off x="6004" y="5634"/>
                  <a:ext cx="3225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68" name="Line 31"/>
                <p:cNvSpPr>
                  <a:spLocks noChangeShapeType="1"/>
                </p:cNvSpPr>
                <p:nvPr/>
              </p:nvSpPr>
              <p:spPr bwMode="auto">
                <a:xfrm>
                  <a:off x="6012" y="5933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69" name="Line 32" descr="TEXTURE1"/>
                <p:cNvSpPr>
                  <a:spLocks noChangeShapeType="1"/>
                </p:cNvSpPr>
                <p:nvPr/>
              </p:nvSpPr>
              <p:spPr bwMode="auto">
                <a:xfrm>
                  <a:off x="2809" y="5634"/>
                  <a:ext cx="3225" cy="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70" name="Line 33" descr="TEXTURE1"/>
                <p:cNvSpPr>
                  <a:spLocks noChangeShapeType="1"/>
                </p:cNvSpPr>
                <p:nvPr/>
              </p:nvSpPr>
              <p:spPr bwMode="auto">
                <a:xfrm>
                  <a:off x="2817" y="5933"/>
                  <a:ext cx="3224" cy="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8614" name="Group 34"/>
            <p:cNvGrpSpPr>
              <a:grpSpLocks/>
            </p:cNvGrpSpPr>
            <p:nvPr/>
          </p:nvGrpSpPr>
          <p:grpSpPr bwMode="auto">
            <a:xfrm>
              <a:off x="187" y="396"/>
              <a:ext cx="3067" cy="1772"/>
              <a:chOff x="2898" y="2740"/>
              <a:chExt cx="6231" cy="3327"/>
            </a:xfrm>
          </p:grpSpPr>
          <p:grpSp>
            <p:nvGrpSpPr>
              <p:cNvPr id="18615" name="Group 35"/>
              <p:cNvGrpSpPr>
                <a:grpSpLocks/>
              </p:cNvGrpSpPr>
              <p:nvPr/>
            </p:nvGrpSpPr>
            <p:grpSpPr bwMode="auto">
              <a:xfrm>
                <a:off x="2919" y="2743"/>
                <a:ext cx="3015" cy="601"/>
                <a:chOff x="3332" y="3256"/>
                <a:chExt cx="2613" cy="521"/>
              </a:xfrm>
            </p:grpSpPr>
            <p:sp>
              <p:nvSpPr>
                <p:cNvPr id="18661" name="Rectangle 36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2" name="Rectangle 37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3" name="Rectangle 38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4" name="Rectangle 39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6" name="Group 40"/>
              <p:cNvGrpSpPr>
                <a:grpSpLocks/>
              </p:cNvGrpSpPr>
              <p:nvPr/>
            </p:nvGrpSpPr>
            <p:grpSpPr bwMode="auto">
              <a:xfrm>
                <a:off x="6114" y="2740"/>
                <a:ext cx="3015" cy="602"/>
                <a:chOff x="3332" y="3256"/>
                <a:chExt cx="2613" cy="521"/>
              </a:xfrm>
            </p:grpSpPr>
            <p:sp>
              <p:nvSpPr>
                <p:cNvPr id="18657" name="Rectangle 4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8" name="Rectangle 4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9" name="Rectangle 4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0" name="Rectangle 4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7" name="Group 45"/>
              <p:cNvGrpSpPr>
                <a:grpSpLocks/>
              </p:cNvGrpSpPr>
              <p:nvPr/>
            </p:nvGrpSpPr>
            <p:grpSpPr bwMode="auto">
              <a:xfrm>
                <a:off x="2912" y="3411"/>
                <a:ext cx="3015" cy="601"/>
                <a:chOff x="3332" y="3256"/>
                <a:chExt cx="2613" cy="521"/>
              </a:xfrm>
            </p:grpSpPr>
            <p:sp>
              <p:nvSpPr>
                <p:cNvPr id="18653" name="Rectangle 46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4" name="Rectangle 47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5" name="Rectangle 48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6" name="Rectangle 49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8" name="Group 50"/>
              <p:cNvGrpSpPr>
                <a:grpSpLocks/>
              </p:cNvGrpSpPr>
              <p:nvPr/>
            </p:nvGrpSpPr>
            <p:grpSpPr bwMode="auto">
              <a:xfrm>
                <a:off x="6107" y="3408"/>
                <a:ext cx="3015" cy="602"/>
                <a:chOff x="3332" y="3256"/>
                <a:chExt cx="2613" cy="521"/>
              </a:xfrm>
            </p:grpSpPr>
            <p:sp>
              <p:nvSpPr>
                <p:cNvPr id="18649" name="Rectangle 5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0" name="Rectangle 5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1" name="Rectangle 5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2" name="Rectangle 5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9" name="Group 55"/>
              <p:cNvGrpSpPr>
                <a:grpSpLocks/>
              </p:cNvGrpSpPr>
              <p:nvPr/>
            </p:nvGrpSpPr>
            <p:grpSpPr bwMode="auto">
              <a:xfrm>
                <a:off x="2906" y="4093"/>
                <a:ext cx="3015" cy="601"/>
                <a:chOff x="3332" y="3256"/>
                <a:chExt cx="2613" cy="521"/>
              </a:xfrm>
            </p:grpSpPr>
            <p:sp>
              <p:nvSpPr>
                <p:cNvPr id="18645" name="Rectangle 56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" name="Rectangle 57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7" name="Rectangle 58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8" name="Rectangle 59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0" name="Group 60"/>
              <p:cNvGrpSpPr>
                <a:grpSpLocks/>
              </p:cNvGrpSpPr>
              <p:nvPr/>
            </p:nvGrpSpPr>
            <p:grpSpPr bwMode="auto">
              <a:xfrm>
                <a:off x="6101" y="4090"/>
                <a:ext cx="3015" cy="602"/>
                <a:chOff x="3332" y="3256"/>
                <a:chExt cx="2613" cy="521"/>
              </a:xfrm>
            </p:grpSpPr>
            <p:sp>
              <p:nvSpPr>
                <p:cNvPr id="18641" name="Rectangle 6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Rectangle 6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" name="Rectangle 6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" name="Rectangle 6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1" name="Group 65"/>
              <p:cNvGrpSpPr>
                <a:grpSpLocks/>
              </p:cNvGrpSpPr>
              <p:nvPr/>
            </p:nvGrpSpPr>
            <p:grpSpPr bwMode="auto">
              <a:xfrm>
                <a:off x="2898" y="4768"/>
                <a:ext cx="3015" cy="601"/>
                <a:chOff x="3332" y="3256"/>
                <a:chExt cx="2613" cy="521"/>
              </a:xfrm>
            </p:grpSpPr>
            <p:sp>
              <p:nvSpPr>
                <p:cNvPr id="18637" name="Rectangle 66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Rectangle 67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9" name="Rectangle 68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Rectangle 69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2" name="Group 70"/>
              <p:cNvGrpSpPr>
                <a:grpSpLocks/>
              </p:cNvGrpSpPr>
              <p:nvPr/>
            </p:nvGrpSpPr>
            <p:grpSpPr bwMode="auto">
              <a:xfrm>
                <a:off x="6093" y="4765"/>
                <a:ext cx="3015" cy="602"/>
                <a:chOff x="3332" y="3256"/>
                <a:chExt cx="2613" cy="521"/>
              </a:xfrm>
            </p:grpSpPr>
            <p:sp>
              <p:nvSpPr>
                <p:cNvPr id="18633" name="Rectangle 7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Rectangle 7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5" name="Rectangle 7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6" name="Rectangle 7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3" name="Group 75"/>
              <p:cNvGrpSpPr>
                <a:grpSpLocks/>
              </p:cNvGrpSpPr>
              <p:nvPr/>
            </p:nvGrpSpPr>
            <p:grpSpPr bwMode="auto">
              <a:xfrm>
                <a:off x="2898" y="5466"/>
                <a:ext cx="3014" cy="601"/>
                <a:chOff x="2898" y="5466"/>
                <a:chExt cx="3014" cy="601"/>
              </a:xfrm>
            </p:grpSpPr>
            <p:sp>
              <p:nvSpPr>
                <p:cNvPr id="18629" name="Rectangle 76" descr="TEXTURE1"/>
                <p:cNvSpPr>
                  <a:spLocks noChangeArrowheads="1"/>
                </p:cNvSpPr>
                <p:nvPr/>
              </p:nvSpPr>
              <p:spPr bwMode="auto">
                <a:xfrm>
                  <a:off x="2898" y="5496"/>
                  <a:ext cx="622" cy="571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0" name="Rectangle 77" descr="TEXTURE1"/>
                <p:cNvSpPr>
                  <a:spLocks noChangeArrowheads="1"/>
                </p:cNvSpPr>
                <p:nvPr/>
              </p:nvSpPr>
              <p:spPr bwMode="auto">
                <a:xfrm>
                  <a:off x="3700" y="5488"/>
                  <a:ext cx="621" cy="571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1" name="Rectangle 78" descr="TEXTURE1"/>
                <p:cNvSpPr>
                  <a:spLocks noChangeArrowheads="1"/>
                </p:cNvSpPr>
                <p:nvPr/>
              </p:nvSpPr>
              <p:spPr bwMode="auto">
                <a:xfrm>
                  <a:off x="4496" y="5473"/>
                  <a:ext cx="621" cy="571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2" name="Rectangle 79" descr="TEXTURE1"/>
                <p:cNvSpPr>
                  <a:spLocks noChangeArrowheads="1"/>
                </p:cNvSpPr>
                <p:nvPr/>
              </p:nvSpPr>
              <p:spPr bwMode="auto">
                <a:xfrm>
                  <a:off x="5291" y="5466"/>
                  <a:ext cx="621" cy="571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24" name="Group 80"/>
              <p:cNvGrpSpPr>
                <a:grpSpLocks/>
              </p:cNvGrpSpPr>
              <p:nvPr/>
            </p:nvGrpSpPr>
            <p:grpSpPr bwMode="auto">
              <a:xfrm>
                <a:off x="6095" y="5463"/>
                <a:ext cx="3015" cy="602"/>
                <a:chOff x="3332" y="3256"/>
                <a:chExt cx="2613" cy="521"/>
              </a:xfrm>
            </p:grpSpPr>
            <p:sp>
              <p:nvSpPr>
                <p:cNvPr id="18625" name="Rectangle 8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Rectangle 8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Rectangle 8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Rectangle 8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277813" y="3717925"/>
            <a:ext cx="4151312" cy="2300288"/>
            <a:chOff x="2896" y="2742"/>
            <a:chExt cx="6230" cy="3325"/>
          </a:xfrm>
        </p:grpSpPr>
        <p:grpSp>
          <p:nvGrpSpPr>
            <p:cNvPr id="18563" name="Group 86"/>
            <p:cNvGrpSpPr>
              <a:grpSpLocks/>
            </p:cNvGrpSpPr>
            <p:nvPr/>
          </p:nvGrpSpPr>
          <p:grpSpPr bwMode="auto">
            <a:xfrm>
              <a:off x="2919" y="2743"/>
              <a:ext cx="3015" cy="601"/>
              <a:chOff x="3332" y="3256"/>
              <a:chExt cx="2613" cy="521"/>
            </a:xfrm>
          </p:grpSpPr>
          <p:sp>
            <p:nvSpPr>
              <p:cNvPr id="18609" name="Rectangle 87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Rectangle 88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Rectangle 89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Rectangle 90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4" name="Group 91"/>
            <p:cNvGrpSpPr>
              <a:grpSpLocks/>
            </p:cNvGrpSpPr>
            <p:nvPr/>
          </p:nvGrpSpPr>
          <p:grpSpPr bwMode="auto">
            <a:xfrm>
              <a:off x="6114" y="2740"/>
              <a:ext cx="3015" cy="602"/>
              <a:chOff x="3332" y="3256"/>
              <a:chExt cx="2613" cy="521"/>
            </a:xfrm>
          </p:grpSpPr>
          <p:sp>
            <p:nvSpPr>
              <p:cNvPr id="18605" name="Rectangle 92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Rectangle 93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Rectangle 94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Rectangle 95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5" name="Group 96"/>
            <p:cNvGrpSpPr>
              <a:grpSpLocks/>
            </p:cNvGrpSpPr>
            <p:nvPr/>
          </p:nvGrpSpPr>
          <p:grpSpPr bwMode="auto">
            <a:xfrm>
              <a:off x="2912" y="3411"/>
              <a:ext cx="3015" cy="601"/>
              <a:chOff x="3332" y="3256"/>
              <a:chExt cx="2613" cy="521"/>
            </a:xfrm>
          </p:grpSpPr>
          <p:sp>
            <p:nvSpPr>
              <p:cNvPr id="18601" name="Rectangle 97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Rectangle 98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Rectangle 99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Rectangle 100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6" name="Group 101"/>
            <p:cNvGrpSpPr>
              <a:grpSpLocks/>
            </p:cNvGrpSpPr>
            <p:nvPr/>
          </p:nvGrpSpPr>
          <p:grpSpPr bwMode="auto">
            <a:xfrm>
              <a:off x="6107" y="3408"/>
              <a:ext cx="3015" cy="602"/>
              <a:chOff x="3332" y="3256"/>
              <a:chExt cx="2613" cy="521"/>
            </a:xfrm>
          </p:grpSpPr>
          <p:sp>
            <p:nvSpPr>
              <p:cNvPr id="18597" name="Rectangle 102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Rectangle 103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Rectangle 104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Rectangle 105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7" name="Group 106"/>
            <p:cNvGrpSpPr>
              <a:grpSpLocks/>
            </p:cNvGrpSpPr>
            <p:nvPr/>
          </p:nvGrpSpPr>
          <p:grpSpPr bwMode="auto">
            <a:xfrm>
              <a:off x="2906" y="4093"/>
              <a:ext cx="3015" cy="601"/>
              <a:chOff x="3332" y="3256"/>
              <a:chExt cx="2613" cy="521"/>
            </a:xfrm>
          </p:grpSpPr>
          <p:sp>
            <p:nvSpPr>
              <p:cNvPr id="18593" name="Rectangle 107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Rectangle 108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Rectangle 109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Rectangle 110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8" name="Group 111"/>
            <p:cNvGrpSpPr>
              <a:grpSpLocks/>
            </p:cNvGrpSpPr>
            <p:nvPr/>
          </p:nvGrpSpPr>
          <p:grpSpPr bwMode="auto">
            <a:xfrm>
              <a:off x="6101" y="4090"/>
              <a:ext cx="3015" cy="602"/>
              <a:chOff x="3332" y="3256"/>
              <a:chExt cx="2613" cy="521"/>
            </a:xfrm>
          </p:grpSpPr>
          <p:sp>
            <p:nvSpPr>
              <p:cNvPr id="18589" name="Rectangle 112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Rectangle 113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Rectangle 114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Rectangle 115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9" name="Group 116"/>
            <p:cNvGrpSpPr>
              <a:grpSpLocks/>
            </p:cNvGrpSpPr>
            <p:nvPr/>
          </p:nvGrpSpPr>
          <p:grpSpPr bwMode="auto">
            <a:xfrm>
              <a:off x="2898" y="4768"/>
              <a:ext cx="3015" cy="601"/>
              <a:chOff x="3332" y="3256"/>
              <a:chExt cx="2613" cy="521"/>
            </a:xfrm>
          </p:grpSpPr>
          <p:sp>
            <p:nvSpPr>
              <p:cNvPr id="18585" name="Rectangle 117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Rectangle 118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Rectangle 119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Rectangle 120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0" name="Group 121"/>
            <p:cNvGrpSpPr>
              <a:grpSpLocks/>
            </p:cNvGrpSpPr>
            <p:nvPr/>
          </p:nvGrpSpPr>
          <p:grpSpPr bwMode="auto">
            <a:xfrm>
              <a:off x="6093" y="4765"/>
              <a:ext cx="3015" cy="602"/>
              <a:chOff x="3332" y="3256"/>
              <a:chExt cx="2613" cy="521"/>
            </a:xfrm>
          </p:grpSpPr>
          <p:sp>
            <p:nvSpPr>
              <p:cNvPr id="18581" name="Rectangle 122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Rectangle 123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Rectangle 124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Rectangle 125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1" name="Group 126"/>
            <p:cNvGrpSpPr>
              <a:grpSpLocks/>
            </p:cNvGrpSpPr>
            <p:nvPr/>
          </p:nvGrpSpPr>
          <p:grpSpPr bwMode="auto">
            <a:xfrm>
              <a:off x="2898" y="5466"/>
              <a:ext cx="3014" cy="601"/>
              <a:chOff x="2898" y="5466"/>
              <a:chExt cx="3014" cy="601"/>
            </a:xfrm>
          </p:grpSpPr>
          <p:sp>
            <p:nvSpPr>
              <p:cNvPr id="18577" name="Rectangle 127" descr="Purple mesh"/>
              <p:cNvSpPr>
                <a:spLocks noChangeArrowheads="1"/>
              </p:cNvSpPr>
              <p:nvPr/>
            </p:nvSpPr>
            <p:spPr bwMode="auto">
              <a:xfrm>
                <a:off x="2898" y="5496"/>
                <a:ext cx="622" cy="571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Rectangle 128" descr="Purple mesh"/>
              <p:cNvSpPr>
                <a:spLocks noChangeArrowheads="1"/>
              </p:cNvSpPr>
              <p:nvPr/>
            </p:nvSpPr>
            <p:spPr bwMode="auto">
              <a:xfrm>
                <a:off x="3700" y="5488"/>
                <a:ext cx="621" cy="571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Rectangle 129" descr="Purple mesh"/>
              <p:cNvSpPr>
                <a:spLocks noChangeArrowheads="1"/>
              </p:cNvSpPr>
              <p:nvPr/>
            </p:nvSpPr>
            <p:spPr bwMode="auto">
              <a:xfrm>
                <a:off x="4496" y="5473"/>
                <a:ext cx="621" cy="571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Rectangle 130" descr="Purple mesh"/>
              <p:cNvSpPr>
                <a:spLocks noChangeArrowheads="1"/>
              </p:cNvSpPr>
              <p:nvPr/>
            </p:nvSpPr>
            <p:spPr bwMode="auto">
              <a:xfrm>
                <a:off x="5291" y="5466"/>
                <a:ext cx="621" cy="571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2" name="Group 131"/>
            <p:cNvGrpSpPr>
              <a:grpSpLocks/>
            </p:cNvGrpSpPr>
            <p:nvPr/>
          </p:nvGrpSpPr>
          <p:grpSpPr bwMode="auto">
            <a:xfrm>
              <a:off x="6095" y="5463"/>
              <a:ext cx="3015" cy="602"/>
              <a:chOff x="3332" y="3256"/>
              <a:chExt cx="2613" cy="521"/>
            </a:xfrm>
          </p:grpSpPr>
          <p:sp>
            <p:nvSpPr>
              <p:cNvPr id="18573" name="Rectangle 132" descr="Purple mesh"/>
              <p:cNvSpPr>
                <a:spLocks noChangeArrowheads="1"/>
              </p:cNvSpPr>
              <p:nvPr/>
            </p:nvSpPr>
            <p:spPr bwMode="auto">
              <a:xfrm>
                <a:off x="3332" y="328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Rectangle 133" descr="Purple mesh"/>
              <p:cNvSpPr>
                <a:spLocks noChangeArrowheads="1"/>
              </p:cNvSpPr>
              <p:nvPr/>
            </p:nvSpPr>
            <p:spPr bwMode="auto">
              <a:xfrm>
                <a:off x="4027" y="3275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Rectangle 134" descr="Purple mesh"/>
              <p:cNvSpPr>
                <a:spLocks noChangeArrowheads="1"/>
              </p:cNvSpPr>
              <p:nvPr/>
            </p:nvSpPr>
            <p:spPr bwMode="auto">
              <a:xfrm>
                <a:off x="4717" y="3262"/>
                <a:ext cx="539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Rectangle 135" descr="Purple mesh"/>
              <p:cNvSpPr>
                <a:spLocks noChangeArrowheads="1"/>
              </p:cNvSpPr>
              <p:nvPr/>
            </p:nvSpPr>
            <p:spPr bwMode="auto">
              <a:xfrm>
                <a:off x="5407" y="3256"/>
                <a:ext cx="538" cy="495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" name="Rectangle 136"/>
          <p:cNvSpPr>
            <a:spLocks noChangeArrowheads="1"/>
          </p:cNvSpPr>
          <p:nvPr/>
        </p:nvSpPr>
        <p:spPr bwMode="auto">
          <a:xfrm>
            <a:off x="250825" y="3644900"/>
            <a:ext cx="1046163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37"/>
          <p:cNvSpPr>
            <a:spLocks noChangeArrowheads="1"/>
          </p:cNvSpPr>
          <p:nvPr/>
        </p:nvSpPr>
        <p:spPr bwMode="auto">
          <a:xfrm>
            <a:off x="2339975" y="3644900"/>
            <a:ext cx="1079500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8"/>
          <p:cNvSpPr>
            <a:spLocks noChangeArrowheads="1"/>
          </p:cNvSpPr>
          <p:nvPr/>
        </p:nvSpPr>
        <p:spPr bwMode="auto">
          <a:xfrm>
            <a:off x="2843213" y="3644900"/>
            <a:ext cx="1079500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139"/>
          <p:cNvSpPr>
            <a:spLocks noChangeArrowheads="1"/>
          </p:cNvSpPr>
          <p:nvPr/>
        </p:nvSpPr>
        <p:spPr bwMode="auto">
          <a:xfrm>
            <a:off x="3419475" y="3644900"/>
            <a:ext cx="1152525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8" name="Picture 140" descr="64020030"/>
          <p:cNvPicPr>
            <a:picLocks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5775" y="142875"/>
            <a:ext cx="4229100" cy="3171825"/>
          </a:xfrm>
          <a:noFill/>
        </p:spPr>
      </p:pic>
      <p:sp>
        <p:nvSpPr>
          <p:cNvPr id="139" name="Line 141"/>
          <p:cNvSpPr>
            <a:spLocks noChangeShapeType="1"/>
          </p:cNvSpPr>
          <p:nvPr/>
        </p:nvSpPr>
        <p:spPr bwMode="auto">
          <a:xfrm flipH="1">
            <a:off x="214313" y="1214438"/>
            <a:ext cx="557212" cy="46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0" name="Line 142"/>
          <p:cNvSpPr>
            <a:spLocks noChangeShapeType="1"/>
          </p:cNvSpPr>
          <p:nvPr/>
        </p:nvSpPr>
        <p:spPr bwMode="auto">
          <a:xfrm flipH="1">
            <a:off x="214313" y="1785938"/>
            <a:ext cx="498475" cy="63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1" name="Line 143"/>
          <p:cNvSpPr>
            <a:spLocks noChangeShapeType="1"/>
          </p:cNvSpPr>
          <p:nvPr/>
        </p:nvSpPr>
        <p:spPr bwMode="auto">
          <a:xfrm flipH="1">
            <a:off x="214313" y="2571750"/>
            <a:ext cx="525462" cy="46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2" name="Line 144"/>
          <p:cNvSpPr>
            <a:spLocks noChangeShapeType="1"/>
          </p:cNvSpPr>
          <p:nvPr/>
        </p:nvSpPr>
        <p:spPr bwMode="auto">
          <a:xfrm flipH="1">
            <a:off x="214313" y="3143250"/>
            <a:ext cx="481012" cy="65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8452" name="Group 249"/>
          <p:cNvGrpSpPr>
            <a:grpSpLocks/>
          </p:cNvGrpSpPr>
          <p:nvPr/>
        </p:nvGrpSpPr>
        <p:grpSpPr bwMode="auto">
          <a:xfrm>
            <a:off x="5786438" y="500063"/>
            <a:ext cx="3028950" cy="498475"/>
            <a:chOff x="5849956" y="1165194"/>
            <a:chExt cx="3028950" cy="498475"/>
          </a:xfrm>
        </p:grpSpPr>
        <p:grpSp>
          <p:nvGrpSpPr>
            <p:cNvPr id="18554" name="Group 146"/>
            <p:cNvGrpSpPr>
              <a:grpSpLocks/>
            </p:cNvGrpSpPr>
            <p:nvPr/>
          </p:nvGrpSpPr>
          <p:grpSpPr bwMode="auto">
            <a:xfrm rot="5400000">
              <a:off x="7245368" y="-120679"/>
              <a:ext cx="238125" cy="3028950"/>
              <a:chOff x="3131" y="6627"/>
              <a:chExt cx="300" cy="3985"/>
            </a:xfrm>
          </p:grpSpPr>
          <p:sp>
            <p:nvSpPr>
              <p:cNvPr id="18561" name="Line 147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62" name="Line 148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555" name="Group 247"/>
            <p:cNvGrpSpPr>
              <a:grpSpLocks/>
            </p:cNvGrpSpPr>
            <p:nvPr/>
          </p:nvGrpSpPr>
          <p:grpSpPr bwMode="auto">
            <a:xfrm>
              <a:off x="5959494" y="1165194"/>
              <a:ext cx="2900363" cy="498475"/>
              <a:chOff x="5952331" y="1238220"/>
              <a:chExt cx="2900363" cy="498475"/>
            </a:xfrm>
          </p:grpSpPr>
          <p:sp>
            <p:nvSpPr>
              <p:cNvPr id="18556" name="Rectangle 151" descr="TEXTURE1"/>
              <p:cNvSpPr>
                <a:spLocks noChangeArrowheads="1"/>
              </p:cNvSpPr>
              <p:nvPr/>
            </p:nvSpPr>
            <p:spPr bwMode="auto">
              <a:xfrm rot="10800000">
                <a:off x="8379875" y="1238220"/>
                <a:ext cx="472819" cy="468146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Rectangle 152" descr="TEXTURE1"/>
              <p:cNvSpPr>
                <a:spLocks noChangeArrowheads="1"/>
              </p:cNvSpPr>
              <p:nvPr/>
            </p:nvSpPr>
            <p:spPr bwMode="auto">
              <a:xfrm rot="10800000">
                <a:off x="7770212" y="1244840"/>
                <a:ext cx="472819" cy="468146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Rectangle 153" descr="TEXTURE1"/>
              <p:cNvSpPr>
                <a:spLocks noChangeArrowheads="1"/>
              </p:cNvSpPr>
              <p:nvPr/>
            </p:nvSpPr>
            <p:spPr bwMode="auto">
              <a:xfrm rot="10800000">
                <a:off x="7164934" y="1257135"/>
                <a:ext cx="472819" cy="468146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Rectangle 154" descr="TEXTURE1"/>
              <p:cNvSpPr>
                <a:spLocks noChangeArrowheads="1"/>
              </p:cNvSpPr>
              <p:nvPr/>
            </p:nvSpPr>
            <p:spPr bwMode="auto">
              <a:xfrm rot="10800000">
                <a:off x="6560533" y="1262810"/>
                <a:ext cx="471941" cy="468146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Rectangle 155" descr="TEXTURE1"/>
              <p:cNvSpPr>
                <a:spLocks noChangeArrowheads="1"/>
              </p:cNvSpPr>
              <p:nvPr/>
            </p:nvSpPr>
            <p:spPr bwMode="auto">
              <a:xfrm rot="10800000">
                <a:off x="5952331" y="1267735"/>
                <a:ext cx="472877" cy="468960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" name="Rectangle 8"/>
          <p:cNvSpPr>
            <a:spLocks noChangeArrowheads="1"/>
          </p:cNvSpPr>
          <p:nvPr/>
        </p:nvSpPr>
        <p:spPr bwMode="auto">
          <a:xfrm>
            <a:off x="1258888" y="3646488"/>
            <a:ext cx="1081087" cy="2446337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Rectangle 7"/>
          <p:cNvSpPr>
            <a:spLocks noChangeArrowheads="1"/>
          </p:cNvSpPr>
          <p:nvPr/>
        </p:nvSpPr>
        <p:spPr bwMode="auto">
          <a:xfrm>
            <a:off x="682625" y="3644900"/>
            <a:ext cx="1079500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6"/>
          <p:cNvSpPr>
            <a:spLocks noChangeArrowheads="1"/>
          </p:cNvSpPr>
          <p:nvPr/>
        </p:nvSpPr>
        <p:spPr bwMode="auto">
          <a:xfrm>
            <a:off x="250825" y="3644900"/>
            <a:ext cx="493713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Rectangle 9"/>
          <p:cNvSpPr>
            <a:spLocks noChangeArrowheads="1"/>
          </p:cNvSpPr>
          <p:nvPr/>
        </p:nvSpPr>
        <p:spPr bwMode="auto">
          <a:xfrm>
            <a:off x="1763713" y="3644900"/>
            <a:ext cx="1150937" cy="24479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8" name="Group 156"/>
          <p:cNvGrpSpPr>
            <a:grpSpLocks/>
          </p:cNvGrpSpPr>
          <p:nvPr/>
        </p:nvGrpSpPr>
        <p:grpSpPr bwMode="auto">
          <a:xfrm>
            <a:off x="4929188" y="3214688"/>
            <a:ext cx="3970337" cy="2590800"/>
            <a:chOff x="2997" y="6550"/>
            <a:chExt cx="5774" cy="4062"/>
          </a:xfrm>
        </p:grpSpPr>
        <p:grpSp>
          <p:nvGrpSpPr>
            <p:cNvPr id="18474" name="Group 157"/>
            <p:cNvGrpSpPr>
              <a:grpSpLocks/>
            </p:cNvGrpSpPr>
            <p:nvPr/>
          </p:nvGrpSpPr>
          <p:grpSpPr bwMode="auto">
            <a:xfrm>
              <a:off x="3131" y="6627"/>
              <a:ext cx="300" cy="3985"/>
              <a:chOff x="3131" y="6627"/>
              <a:chExt cx="300" cy="3985"/>
            </a:xfrm>
          </p:grpSpPr>
          <p:sp>
            <p:nvSpPr>
              <p:cNvPr id="18552" name="Line 158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53" name="Line 159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75" name="Group 160"/>
            <p:cNvGrpSpPr>
              <a:grpSpLocks/>
            </p:cNvGrpSpPr>
            <p:nvPr/>
          </p:nvGrpSpPr>
          <p:grpSpPr bwMode="auto">
            <a:xfrm>
              <a:off x="2997" y="6717"/>
              <a:ext cx="608" cy="3815"/>
              <a:chOff x="2997" y="6717"/>
              <a:chExt cx="608" cy="3815"/>
            </a:xfrm>
          </p:grpSpPr>
          <p:grpSp>
            <p:nvGrpSpPr>
              <p:cNvPr id="18546" name="Group 161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48" name="Rectangle 162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Rectangle 163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Rectangle 164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Rectangle 165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7" name="Rectangle 166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6" name="Group 167"/>
            <p:cNvGrpSpPr>
              <a:grpSpLocks/>
            </p:cNvGrpSpPr>
            <p:nvPr/>
          </p:nvGrpSpPr>
          <p:grpSpPr bwMode="auto">
            <a:xfrm>
              <a:off x="3860" y="6605"/>
              <a:ext cx="300" cy="3985"/>
              <a:chOff x="3131" y="6627"/>
              <a:chExt cx="300" cy="3985"/>
            </a:xfrm>
          </p:grpSpPr>
          <p:sp>
            <p:nvSpPr>
              <p:cNvPr id="18544" name="Line 168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5" name="Line 169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77" name="Group 170"/>
            <p:cNvGrpSpPr>
              <a:grpSpLocks/>
            </p:cNvGrpSpPr>
            <p:nvPr/>
          </p:nvGrpSpPr>
          <p:grpSpPr bwMode="auto">
            <a:xfrm>
              <a:off x="3726" y="6695"/>
              <a:ext cx="608" cy="3815"/>
              <a:chOff x="2997" y="6717"/>
              <a:chExt cx="608" cy="3815"/>
            </a:xfrm>
          </p:grpSpPr>
          <p:grpSp>
            <p:nvGrpSpPr>
              <p:cNvPr id="18538" name="Group 171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40" name="Rectangle 172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1" name="Rectangle 173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2" name="Rectangle 174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3" name="Rectangle 175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39" name="Rectangle 176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78" name="Group 177"/>
            <p:cNvGrpSpPr>
              <a:grpSpLocks/>
            </p:cNvGrpSpPr>
            <p:nvPr/>
          </p:nvGrpSpPr>
          <p:grpSpPr bwMode="auto">
            <a:xfrm>
              <a:off x="4613" y="6584"/>
              <a:ext cx="300" cy="3985"/>
              <a:chOff x="3131" y="6627"/>
              <a:chExt cx="300" cy="3985"/>
            </a:xfrm>
          </p:grpSpPr>
          <p:sp>
            <p:nvSpPr>
              <p:cNvPr id="18536" name="Line 178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7" name="Line 179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79" name="Group 180"/>
            <p:cNvGrpSpPr>
              <a:grpSpLocks/>
            </p:cNvGrpSpPr>
            <p:nvPr/>
          </p:nvGrpSpPr>
          <p:grpSpPr bwMode="auto">
            <a:xfrm>
              <a:off x="4479" y="6695"/>
              <a:ext cx="608" cy="3815"/>
              <a:chOff x="2997" y="6717"/>
              <a:chExt cx="608" cy="3815"/>
            </a:xfrm>
          </p:grpSpPr>
          <p:grpSp>
            <p:nvGrpSpPr>
              <p:cNvPr id="18530" name="Group 181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32" name="Rectangle 182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3" name="Rectangle 183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4" name="Rectangle 184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5" name="Rectangle 185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31" name="Rectangle 186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0" name="Group 187"/>
            <p:cNvGrpSpPr>
              <a:grpSpLocks/>
            </p:cNvGrpSpPr>
            <p:nvPr/>
          </p:nvGrpSpPr>
          <p:grpSpPr bwMode="auto">
            <a:xfrm>
              <a:off x="5333" y="6605"/>
              <a:ext cx="300" cy="3985"/>
              <a:chOff x="3131" y="6627"/>
              <a:chExt cx="300" cy="3985"/>
            </a:xfrm>
          </p:grpSpPr>
          <p:sp>
            <p:nvSpPr>
              <p:cNvPr id="18528" name="Line 188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9" name="Line 189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81" name="Group 190"/>
            <p:cNvGrpSpPr>
              <a:grpSpLocks/>
            </p:cNvGrpSpPr>
            <p:nvPr/>
          </p:nvGrpSpPr>
          <p:grpSpPr bwMode="auto">
            <a:xfrm>
              <a:off x="5199" y="6695"/>
              <a:ext cx="608" cy="3815"/>
              <a:chOff x="2997" y="6717"/>
              <a:chExt cx="608" cy="3815"/>
            </a:xfrm>
          </p:grpSpPr>
          <p:grpSp>
            <p:nvGrpSpPr>
              <p:cNvPr id="18522" name="Group 191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24" name="Rectangle 192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5" name="Rectangle 193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6" name="Rectangle 194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7" name="Rectangle 195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23" name="Rectangle 196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2" name="Group 197"/>
            <p:cNvGrpSpPr>
              <a:grpSpLocks/>
            </p:cNvGrpSpPr>
            <p:nvPr/>
          </p:nvGrpSpPr>
          <p:grpSpPr bwMode="auto">
            <a:xfrm>
              <a:off x="6069" y="6593"/>
              <a:ext cx="300" cy="3985"/>
              <a:chOff x="3131" y="6627"/>
              <a:chExt cx="300" cy="3985"/>
            </a:xfrm>
          </p:grpSpPr>
          <p:sp>
            <p:nvSpPr>
              <p:cNvPr id="18520" name="Line 198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1" name="Line 199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83" name="Group 200"/>
            <p:cNvGrpSpPr>
              <a:grpSpLocks/>
            </p:cNvGrpSpPr>
            <p:nvPr/>
          </p:nvGrpSpPr>
          <p:grpSpPr bwMode="auto">
            <a:xfrm>
              <a:off x="6798" y="6571"/>
              <a:ext cx="300" cy="3985"/>
              <a:chOff x="3131" y="6627"/>
              <a:chExt cx="300" cy="3985"/>
            </a:xfrm>
          </p:grpSpPr>
          <p:sp>
            <p:nvSpPr>
              <p:cNvPr id="18518" name="Line 201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9" name="Line 202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84" name="Group 203"/>
            <p:cNvGrpSpPr>
              <a:grpSpLocks/>
            </p:cNvGrpSpPr>
            <p:nvPr/>
          </p:nvGrpSpPr>
          <p:grpSpPr bwMode="auto">
            <a:xfrm>
              <a:off x="7551" y="6550"/>
              <a:ext cx="300" cy="3985"/>
              <a:chOff x="3131" y="6627"/>
              <a:chExt cx="300" cy="3985"/>
            </a:xfrm>
          </p:grpSpPr>
          <p:sp>
            <p:nvSpPr>
              <p:cNvPr id="18516" name="Line 204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7" name="Line 205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85" name="Group 206"/>
            <p:cNvGrpSpPr>
              <a:grpSpLocks/>
            </p:cNvGrpSpPr>
            <p:nvPr/>
          </p:nvGrpSpPr>
          <p:grpSpPr bwMode="auto">
            <a:xfrm>
              <a:off x="8271" y="6571"/>
              <a:ext cx="300" cy="3985"/>
              <a:chOff x="3131" y="6627"/>
              <a:chExt cx="300" cy="3985"/>
            </a:xfrm>
          </p:grpSpPr>
          <p:sp>
            <p:nvSpPr>
              <p:cNvPr id="18514" name="Line 207"/>
              <p:cNvSpPr>
                <a:spLocks noChangeShapeType="1"/>
              </p:cNvSpPr>
              <p:nvPr/>
            </p:nvSpPr>
            <p:spPr bwMode="auto">
              <a:xfrm rot="5400000">
                <a:off x="1441" y="8615"/>
                <a:ext cx="3978" cy="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5" name="Line 208"/>
              <p:cNvSpPr>
                <a:spLocks noChangeShapeType="1"/>
              </p:cNvSpPr>
              <p:nvPr/>
            </p:nvSpPr>
            <p:spPr bwMode="auto">
              <a:xfrm rot="5400000" flipV="1">
                <a:off x="1158" y="8608"/>
                <a:ext cx="3977" cy="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86" name="Group 209"/>
            <p:cNvGrpSpPr>
              <a:grpSpLocks/>
            </p:cNvGrpSpPr>
            <p:nvPr/>
          </p:nvGrpSpPr>
          <p:grpSpPr bwMode="auto">
            <a:xfrm>
              <a:off x="5961" y="6673"/>
              <a:ext cx="608" cy="3815"/>
              <a:chOff x="2997" y="6717"/>
              <a:chExt cx="608" cy="3815"/>
            </a:xfrm>
          </p:grpSpPr>
          <p:grpSp>
            <p:nvGrpSpPr>
              <p:cNvPr id="18508" name="Group 210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10" name="Rectangle 211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1" name="Rectangle 212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2" name="Rectangle 213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3" name="Rectangle 214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09" name="Rectangle 215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7" name="Group 216"/>
            <p:cNvGrpSpPr>
              <a:grpSpLocks/>
            </p:cNvGrpSpPr>
            <p:nvPr/>
          </p:nvGrpSpPr>
          <p:grpSpPr bwMode="auto">
            <a:xfrm>
              <a:off x="6690" y="6651"/>
              <a:ext cx="608" cy="3815"/>
              <a:chOff x="2997" y="6717"/>
              <a:chExt cx="608" cy="3815"/>
            </a:xfrm>
          </p:grpSpPr>
          <p:grpSp>
            <p:nvGrpSpPr>
              <p:cNvPr id="18502" name="Group 217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504" name="Rectangle 218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5" name="Rectangle 219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6" name="Rectangle 220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7" name="Rectangle 221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03" name="Rectangle 222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8" name="Group 223"/>
            <p:cNvGrpSpPr>
              <a:grpSpLocks/>
            </p:cNvGrpSpPr>
            <p:nvPr/>
          </p:nvGrpSpPr>
          <p:grpSpPr bwMode="auto">
            <a:xfrm>
              <a:off x="7443" y="6651"/>
              <a:ext cx="608" cy="3815"/>
              <a:chOff x="2997" y="6717"/>
              <a:chExt cx="608" cy="3815"/>
            </a:xfrm>
          </p:grpSpPr>
          <p:grpSp>
            <p:nvGrpSpPr>
              <p:cNvPr id="18496" name="Group 224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498" name="Rectangle 225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9" name="Rectangle 226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0" name="Rectangle 227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1" name="Rectangle 228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97" name="Rectangle 229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9" name="Group 230"/>
            <p:cNvGrpSpPr>
              <a:grpSpLocks/>
            </p:cNvGrpSpPr>
            <p:nvPr/>
          </p:nvGrpSpPr>
          <p:grpSpPr bwMode="auto">
            <a:xfrm>
              <a:off x="8163" y="6651"/>
              <a:ext cx="608" cy="3815"/>
              <a:chOff x="2997" y="6717"/>
              <a:chExt cx="608" cy="3815"/>
            </a:xfrm>
          </p:grpSpPr>
          <p:grpSp>
            <p:nvGrpSpPr>
              <p:cNvPr id="18490" name="Group 231"/>
              <p:cNvGrpSpPr>
                <a:grpSpLocks/>
              </p:cNvGrpSpPr>
              <p:nvPr/>
            </p:nvGrpSpPr>
            <p:grpSpPr bwMode="auto">
              <a:xfrm rot="5400000">
                <a:off x="1790" y="7924"/>
                <a:ext cx="3015" cy="601"/>
                <a:chOff x="3332" y="3256"/>
                <a:chExt cx="2613" cy="521"/>
              </a:xfrm>
            </p:grpSpPr>
            <p:sp>
              <p:nvSpPr>
                <p:cNvPr id="18492" name="Rectangle 232" descr="TEXTURE1"/>
                <p:cNvSpPr>
                  <a:spLocks noChangeArrowheads="1"/>
                </p:cNvSpPr>
                <p:nvPr/>
              </p:nvSpPr>
              <p:spPr bwMode="auto">
                <a:xfrm>
                  <a:off x="3332" y="328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3" name="Rectangle 233" descr="TEXTURE1"/>
                <p:cNvSpPr>
                  <a:spLocks noChangeArrowheads="1"/>
                </p:cNvSpPr>
                <p:nvPr/>
              </p:nvSpPr>
              <p:spPr bwMode="auto">
                <a:xfrm>
                  <a:off x="4027" y="3275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4" name="Rectangle 234" descr="TEXTURE1"/>
                <p:cNvSpPr>
                  <a:spLocks noChangeArrowheads="1"/>
                </p:cNvSpPr>
                <p:nvPr/>
              </p:nvSpPr>
              <p:spPr bwMode="auto">
                <a:xfrm>
                  <a:off x="4717" y="3262"/>
                  <a:ext cx="539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5" name="Rectangle 235" descr="TEXTURE1"/>
                <p:cNvSpPr>
                  <a:spLocks noChangeArrowheads="1"/>
                </p:cNvSpPr>
                <p:nvPr/>
              </p:nvSpPr>
              <p:spPr bwMode="auto">
                <a:xfrm>
                  <a:off x="5407" y="3256"/>
                  <a:ext cx="538" cy="49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91" name="Rectangle 236" descr="TEXTURE1"/>
              <p:cNvSpPr>
                <a:spLocks noChangeArrowheads="1"/>
              </p:cNvSpPr>
              <p:nvPr/>
            </p:nvSpPr>
            <p:spPr bwMode="auto">
              <a:xfrm rot="5400000">
                <a:off x="3008" y="9935"/>
                <a:ext cx="622" cy="572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9" name="Rectangle 237"/>
          <p:cNvSpPr>
            <a:spLocks noChangeArrowheads="1"/>
          </p:cNvSpPr>
          <p:nvPr/>
        </p:nvSpPr>
        <p:spPr bwMode="auto">
          <a:xfrm>
            <a:off x="4867275" y="3214688"/>
            <a:ext cx="503238" cy="2595562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Rectangle 238"/>
          <p:cNvSpPr>
            <a:spLocks noChangeArrowheads="1"/>
          </p:cNvSpPr>
          <p:nvPr/>
        </p:nvSpPr>
        <p:spPr bwMode="auto">
          <a:xfrm>
            <a:off x="4867275" y="3214688"/>
            <a:ext cx="1008063" cy="2668587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239"/>
          <p:cNvSpPr>
            <a:spLocks noChangeArrowheads="1"/>
          </p:cNvSpPr>
          <p:nvPr/>
        </p:nvSpPr>
        <p:spPr bwMode="auto">
          <a:xfrm>
            <a:off x="5370513" y="3214688"/>
            <a:ext cx="1008062" cy="26638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Rectangle 240"/>
          <p:cNvSpPr>
            <a:spLocks noChangeArrowheads="1"/>
          </p:cNvSpPr>
          <p:nvPr/>
        </p:nvSpPr>
        <p:spPr bwMode="auto">
          <a:xfrm>
            <a:off x="5875338" y="3214688"/>
            <a:ext cx="1079500" cy="26638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Rectangle 241"/>
          <p:cNvSpPr>
            <a:spLocks noChangeArrowheads="1"/>
          </p:cNvSpPr>
          <p:nvPr/>
        </p:nvSpPr>
        <p:spPr bwMode="auto">
          <a:xfrm>
            <a:off x="6378575" y="3214688"/>
            <a:ext cx="1081088" cy="26638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Rectangle 242"/>
          <p:cNvSpPr>
            <a:spLocks noChangeArrowheads="1"/>
          </p:cNvSpPr>
          <p:nvPr/>
        </p:nvSpPr>
        <p:spPr bwMode="auto">
          <a:xfrm>
            <a:off x="6883400" y="3214688"/>
            <a:ext cx="1079500" cy="2592387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Rectangle 243"/>
          <p:cNvSpPr>
            <a:spLocks noChangeArrowheads="1"/>
          </p:cNvSpPr>
          <p:nvPr/>
        </p:nvSpPr>
        <p:spPr bwMode="auto">
          <a:xfrm>
            <a:off x="7962900" y="3214688"/>
            <a:ext cx="1008063" cy="26638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244"/>
          <p:cNvSpPr>
            <a:spLocks noChangeArrowheads="1"/>
          </p:cNvSpPr>
          <p:nvPr/>
        </p:nvSpPr>
        <p:spPr bwMode="auto">
          <a:xfrm>
            <a:off x="7386638" y="3214688"/>
            <a:ext cx="1081087" cy="2663825"/>
          </a:xfrm>
          <a:prstGeom prst="rect">
            <a:avLst/>
          </a:prstGeom>
          <a:solidFill>
            <a:srgbClr val="969696">
              <a:alpha val="78822"/>
            </a:srgbClr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45"/>
          <p:cNvSpPr>
            <a:spLocks noChangeArrowheads="1"/>
          </p:cNvSpPr>
          <p:nvPr/>
        </p:nvSpPr>
        <p:spPr bwMode="auto">
          <a:xfrm>
            <a:off x="4857750" y="6034088"/>
            <a:ext cx="39608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If individual cells are connected vertically, only those cells actually in shadow are affected.</a:t>
            </a:r>
          </a:p>
        </p:txBody>
      </p:sp>
      <p:grpSp>
        <p:nvGrpSpPr>
          <p:cNvPr id="18463" name="Group 251"/>
          <p:cNvGrpSpPr>
            <a:grpSpLocks/>
          </p:cNvGrpSpPr>
          <p:nvPr/>
        </p:nvGrpSpPr>
        <p:grpSpPr bwMode="auto">
          <a:xfrm>
            <a:off x="5199063" y="1955800"/>
            <a:ext cx="3302000" cy="414338"/>
            <a:chOff x="5198326" y="1955696"/>
            <a:chExt cx="3302764" cy="413876"/>
          </a:xfrm>
        </p:grpSpPr>
        <p:sp>
          <p:nvSpPr>
            <p:cNvPr id="18472" name="Rectangle 54" descr="TEXTURE1"/>
            <p:cNvSpPr>
              <a:spLocks noChangeArrowheads="1"/>
            </p:cNvSpPr>
            <p:nvPr/>
          </p:nvSpPr>
          <p:spPr bwMode="auto">
            <a:xfrm>
              <a:off x="5198326" y="1955696"/>
              <a:ext cx="413413" cy="396123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TextBox 249"/>
            <p:cNvSpPr txBox="1">
              <a:spLocks noChangeArrowheads="1"/>
            </p:cNvSpPr>
            <p:nvPr/>
          </p:nvSpPr>
          <p:spPr bwMode="auto">
            <a:xfrm>
              <a:off x="5786446" y="2000240"/>
              <a:ext cx="2714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FFFF00"/>
                  </a:solidFill>
                </a:rPr>
                <a:t>Cells active</a:t>
              </a:r>
            </a:p>
          </p:txBody>
        </p:sp>
      </p:grpSp>
      <p:grpSp>
        <p:nvGrpSpPr>
          <p:cNvPr id="18464" name="Group 252"/>
          <p:cNvGrpSpPr>
            <a:grpSpLocks/>
          </p:cNvGrpSpPr>
          <p:nvPr/>
        </p:nvGrpSpPr>
        <p:grpSpPr bwMode="auto">
          <a:xfrm>
            <a:off x="5214938" y="2500313"/>
            <a:ext cx="3500437" cy="646112"/>
            <a:chOff x="5214942" y="2500306"/>
            <a:chExt cx="3500462" cy="646331"/>
          </a:xfrm>
        </p:grpSpPr>
        <p:sp>
          <p:nvSpPr>
            <p:cNvPr id="18470" name="Rectangle 105" descr="Purple mesh"/>
            <p:cNvSpPr>
              <a:spLocks noChangeArrowheads="1"/>
            </p:cNvSpPr>
            <p:nvPr/>
          </p:nvSpPr>
          <p:spPr bwMode="auto">
            <a:xfrm>
              <a:off x="5214942" y="2571744"/>
              <a:ext cx="413645" cy="395689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Box 250"/>
            <p:cNvSpPr txBox="1">
              <a:spLocks noChangeArrowheads="1"/>
            </p:cNvSpPr>
            <p:nvPr/>
          </p:nvSpPr>
          <p:spPr bwMode="auto">
            <a:xfrm>
              <a:off x="5715008" y="2500306"/>
              <a:ext cx="30003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FFFF00"/>
                  </a:solidFill>
                </a:rPr>
                <a:t>Cells inactive even though not covered by shadow</a:t>
              </a:r>
            </a:p>
          </p:txBody>
        </p:sp>
      </p:grpSp>
      <p:sp>
        <p:nvSpPr>
          <p:cNvPr id="18469" name="Slide Number Placeholder 25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9" grpId="0" animBg="1"/>
      <p:bldP spid="140" grpId="0" animBg="1"/>
      <p:bldP spid="141" grpId="0" animBg="1"/>
      <p:bldP spid="142" grpId="0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19250" y="44450"/>
            <a:ext cx="6192838" cy="396875"/>
          </a:xfrm>
          <a:prstGeom prst="rect">
            <a:avLst/>
          </a:prstGeom>
          <a:solidFill>
            <a:srgbClr val="A0FEA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Use of PV generated energy</a:t>
            </a:r>
            <a:endParaRPr lang="zh-CN" altLang="en-GB" sz="24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" name="Picture 3" descr="IN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49275"/>
            <a:ext cx="42497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OL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49275"/>
            <a:ext cx="482282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3644900"/>
            <a:ext cx="4752975" cy="11525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4149725"/>
            <a:ext cx="43211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Sometimes electricity is exported</a:t>
            </a:r>
            <a:endParaRPr lang="zh-CN" altLang="en-GB" sz="1600" b="1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4437063"/>
            <a:ext cx="446405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Inverters are only 91% efficient</a:t>
            </a:r>
            <a:endParaRPr lang="en-GB" altLang="zh-CN" sz="1600" b="1">
              <a:solidFill>
                <a:srgbClr val="0033CC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0975" y="5056188"/>
            <a:ext cx="4319588" cy="1801812"/>
          </a:xfrm>
          <a:prstGeom prst="rect">
            <a:avLst/>
          </a:prstGeom>
          <a:solidFill>
            <a:srgbClr val="FFFF99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1788" y="5157788"/>
            <a:ext cx="38798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Most use is for computers</a:t>
            </a:r>
            <a:endParaRPr lang="zh-CN" altLang="en-GB" sz="20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850" y="5518150"/>
            <a:ext cx="387985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DC power packs are inefficient typically less than 60% efficient</a:t>
            </a:r>
            <a:endParaRPr lang="en-GB" altLang="zh-CN" sz="20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1788" y="6345238"/>
            <a:ext cx="39528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Need an integrated approach</a:t>
            </a:r>
            <a:endParaRPr lang="zh-CN" altLang="en-GB" sz="20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9388" y="3789363"/>
            <a:ext cx="3455987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Peak output is 34 kW</a:t>
            </a:r>
            <a:r>
              <a:rPr lang="en-GB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GB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峰值</a:t>
            </a:r>
            <a:r>
              <a:rPr lang="en-GB" b="1">
                <a:solidFill>
                  <a:srgbClr val="FF0000"/>
                </a:solidFill>
              </a:rPr>
              <a:t>34 kW</a:t>
            </a:r>
            <a:r>
              <a:rPr lang="en-GB" altLang="zh-CN">
                <a:ea typeface="宋体" pitchFamily="2" charset="-122"/>
              </a:rPr>
              <a:t> </a:t>
            </a:r>
            <a:endParaRPr lang="zh-CN" altLang="en-GB">
              <a:ea typeface="宋体" pitchFamily="2" charset="-122"/>
            </a:endParaRPr>
          </a:p>
        </p:txBody>
      </p:sp>
      <p:pic>
        <p:nvPicPr>
          <p:cNvPr id="13" name="Picture 13" descr="INVER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406775"/>
            <a:ext cx="16732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Slide Number Placeholder 1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7CCE77-A59E-42EF-AB2E-ADA299C65AEC}" type="slidenum">
              <a:rPr lang="en-GB" sz="1400">
                <a:solidFill>
                  <a:srgbClr val="FFFF99"/>
                </a:solidFill>
              </a:rPr>
              <a:pPr algn="r"/>
              <a:t>16</a:t>
            </a:fld>
            <a:endParaRPr lang="en-GB" sz="140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" y="995363"/>
            <a:ext cx="5430838" cy="5024437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 descr="Granite"/>
          <p:cNvSpPr>
            <a:spLocks noChangeArrowheads="1"/>
          </p:cNvSpPr>
          <p:nvPr/>
        </p:nvSpPr>
        <p:spPr bwMode="auto">
          <a:xfrm>
            <a:off x="1014413" y="4262438"/>
            <a:ext cx="2100262" cy="203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 descr="Granite"/>
          <p:cNvSpPr>
            <a:spLocks noChangeArrowheads="1"/>
          </p:cNvSpPr>
          <p:nvPr/>
        </p:nvSpPr>
        <p:spPr bwMode="auto">
          <a:xfrm>
            <a:off x="3808413" y="4243388"/>
            <a:ext cx="1466850" cy="203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041650" y="3786188"/>
            <a:ext cx="809625" cy="212725"/>
            <a:chOff x="2653" y="2379"/>
            <a:chExt cx="588" cy="154"/>
          </a:xfrm>
        </p:grpSpPr>
        <p:sp>
          <p:nvSpPr>
            <p:cNvPr id="20546" name="Rectangle 6"/>
            <p:cNvSpPr>
              <a:spLocks noChangeArrowheads="1"/>
            </p:cNvSpPr>
            <p:nvPr/>
          </p:nvSpPr>
          <p:spPr bwMode="auto">
            <a:xfrm>
              <a:off x="2653" y="2428"/>
              <a:ext cx="588" cy="5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Rectangle 7"/>
            <p:cNvSpPr>
              <a:spLocks noChangeArrowheads="1"/>
            </p:cNvSpPr>
            <p:nvPr/>
          </p:nvSpPr>
          <p:spPr bwMode="auto">
            <a:xfrm rot="5400000">
              <a:off x="2925" y="2439"/>
              <a:ext cx="150" cy="3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Rectangle 8"/>
            <p:cNvSpPr>
              <a:spLocks noChangeArrowheads="1"/>
            </p:cNvSpPr>
            <p:nvPr/>
          </p:nvSpPr>
          <p:spPr bwMode="auto">
            <a:xfrm rot="5400000">
              <a:off x="2962" y="2443"/>
              <a:ext cx="150" cy="3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2760663" y="2892425"/>
            <a:ext cx="425450" cy="638175"/>
            <a:chOff x="2433" y="1785"/>
            <a:chExt cx="309" cy="461"/>
          </a:xfrm>
        </p:grpSpPr>
        <p:sp>
          <p:nvSpPr>
            <p:cNvPr id="20544" name="Freeform 10"/>
            <p:cNvSpPr>
              <a:spLocks/>
            </p:cNvSpPr>
            <p:nvPr/>
          </p:nvSpPr>
          <p:spPr bwMode="auto">
            <a:xfrm>
              <a:off x="2433" y="1785"/>
              <a:ext cx="309" cy="423"/>
            </a:xfrm>
            <a:custGeom>
              <a:avLst/>
              <a:gdLst>
                <a:gd name="T0" fmla="*/ 0 w 309"/>
                <a:gd name="T1" fmla="*/ 423 h 423"/>
                <a:gd name="T2" fmla="*/ 3 w 309"/>
                <a:gd name="T3" fmla="*/ 282 h 423"/>
                <a:gd name="T4" fmla="*/ 201 w 309"/>
                <a:gd name="T5" fmla="*/ 285 h 423"/>
                <a:gd name="T6" fmla="*/ 201 w 309"/>
                <a:gd name="T7" fmla="*/ 207 h 423"/>
                <a:gd name="T8" fmla="*/ 167 w 309"/>
                <a:gd name="T9" fmla="*/ 209 h 423"/>
                <a:gd name="T10" fmla="*/ 165 w 309"/>
                <a:gd name="T11" fmla="*/ 134 h 423"/>
                <a:gd name="T12" fmla="*/ 192 w 309"/>
                <a:gd name="T13" fmla="*/ 132 h 423"/>
                <a:gd name="T14" fmla="*/ 191 w 309"/>
                <a:gd name="T15" fmla="*/ 78 h 423"/>
                <a:gd name="T16" fmla="*/ 218 w 309"/>
                <a:gd name="T17" fmla="*/ 78 h 423"/>
                <a:gd name="T18" fmla="*/ 218 w 309"/>
                <a:gd name="T19" fmla="*/ 2 h 423"/>
                <a:gd name="T20" fmla="*/ 263 w 309"/>
                <a:gd name="T21" fmla="*/ 0 h 423"/>
                <a:gd name="T22" fmla="*/ 263 w 309"/>
                <a:gd name="T23" fmla="*/ 78 h 423"/>
                <a:gd name="T24" fmla="*/ 296 w 309"/>
                <a:gd name="T25" fmla="*/ 77 h 423"/>
                <a:gd name="T26" fmla="*/ 297 w 309"/>
                <a:gd name="T27" fmla="*/ 200 h 423"/>
                <a:gd name="T28" fmla="*/ 264 w 309"/>
                <a:gd name="T29" fmla="*/ 201 h 423"/>
                <a:gd name="T30" fmla="*/ 264 w 309"/>
                <a:gd name="T31" fmla="*/ 278 h 423"/>
                <a:gd name="T32" fmla="*/ 306 w 309"/>
                <a:gd name="T33" fmla="*/ 279 h 423"/>
                <a:gd name="T34" fmla="*/ 309 w 309"/>
                <a:gd name="T35" fmla="*/ 423 h 423"/>
                <a:gd name="T36" fmla="*/ 0 w 309"/>
                <a:gd name="T37" fmla="*/ 423 h 4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9"/>
                <a:gd name="T58" fmla="*/ 0 h 423"/>
                <a:gd name="T59" fmla="*/ 309 w 309"/>
                <a:gd name="T60" fmla="*/ 423 h 4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9" h="423">
                  <a:moveTo>
                    <a:pt x="0" y="423"/>
                  </a:moveTo>
                  <a:lnTo>
                    <a:pt x="3" y="282"/>
                  </a:lnTo>
                  <a:lnTo>
                    <a:pt x="201" y="285"/>
                  </a:lnTo>
                  <a:lnTo>
                    <a:pt x="201" y="207"/>
                  </a:lnTo>
                  <a:lnTo>
                    <a:pt x="167" y="209"/>
                  </a:lnTo>
                  <a:lnTo>
                    <a:pt x="165" y="134"/>
                  </a:lnTo>
                  <a:lnTo>
                    <a:pt x="192" y="132"/>
                  </a:lnTo>
                  <a:lnTo>
                    <a:pt x="191" y="78"/>
                  </a:lnTo>
                  <a:lnTo>
                    <a:pt x="218" y="78"/>
                  </a:lnTo>
                  <a:lnTo>
                    <a:pt x="218" y="2"/>
                  </a:lnTo>
                  <a:lnTo>
                    <a:pt x="263" y="0"/>
                  </a:lnTo>
                  <a:lnTo>
                    <a:pt x="263" y="78"/>
                  </a:lnTo>
                  <a:lnTo>
                    <a:pt x="296" y="77"/>
                  </a:lnTo>
                  <a:lnTo>
                    <a:pt x="297" y="200"/>
                  </a:lnTo>
                  <a:lnTo>
                    <a:pt x="264" y="201"/>
                  </a:lnTo>
                  <a:lnTo>
                    <a:pt x="264" y="278"/>
                  </a:lnTo>
                  <a:lnTo>
                    <a:pt x="306" y="279"/>
                  </a:lnTo>
                  <a:lnTo>
                    <a:pt x="309" y="423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5" name="Rectangle 11"/>
            <p:cNvSpPr>
              <a:spLocks noChangeArrowheads="1"/>
            </p:cNvSpPr>
            <p:nvPr/>
          </p:nvSpPr>
          <p:spPr bwMode="auto">
            <a:xfrm>
              <a:off x="2498" y="2208"/>
              <a:ext cx="106" cy="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7" name="Group 12"/>
          <p:cNvGrpSpPr>
            <a:grpSpLocks/>
          </p:cNvGrpSpPr>
          <p:nvPr/>
        </p:nvGrpSpPr>
        <p:grpSpPr bwMode="auto">
          <a:xfrm>
            <a:off x="1150938" y="3871913"/>
            <a:ext cx="1857375" cy="257175"/>
            <a:chOff x="1282" y="2437"/>
            <a:chExt cx="1348" cy="186"/>
          </a:xfrm>
        </p:grpSpPr>
        <p:grpSp>
          <p:nvGrpSpPr>
            <p:cNvPr id="20534" name="Group 13"/>
            <p:cNvGrpSpPr>
              <a:grpSpLocks/>
            </p:cNvGrpSpPr>
            <p:nvPr/>
          </p:nvGrpSpPr>
          <p:grpSpPr bwMode="auto">
            <a:xfrm>
              <a:off x="1422" y="2437"/>
              <a:ext cx="1070" cy="186"/>
              <a:chOff x="1422" y="2437"/>
              <a:chExt cx="1070" cy="186"/>
            </a:xfrm>
          </p:grpSpPr>
          <p:sp>
            <p:nvSpPr>
              <p:cNvPr id="20541" name="Rectangle 14"/>
              <p:cNvSpPr>
                <a:spLocks noChangeArrowheads="1"/>
              </p:cNvSpPr>
              <p:nvPr/>
            </p:nvSpPr>
            <p:spPr bwMode="auto">
              <a:xfrm>
                <a:off x="1458" y="2439"/>
                <a:ext cx="996" cy="18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2" name="Freeform 15"/>
              <p:cNvSpPr>
                <a:spLocks/>
              </p:cNvSpPr>
              <p:nvPr/>
            </p:nvSpPr>
            <p:spPr bwMode="auto">
              <a:xfrm>
                <a:off x="1422" y="2437"/>
                <a:ext cx="34" cy="185"/>
              </a:xfrm>
              <a:custGeom>
                <a:avLst/>
                <a:gdLst>
                  <a:gd name="T0" fmla="*/ 33 w 34"/>
                  <a:gd name="T1" fmla="*/ 185 h 185"/>
                  <a:gd name="T2" fmla="*/ 3 w 34"/>
                  <a:gd name="T3" fmla="*/ 143 h 185"/>
                  <a:gd name="T4" fmla="*/ 0 w 34"/>
                  <a:gd name="T5" fmla="*/ 74 h 185"/>
                  <a:gd name="T6" fmla="*/ 34 w 34"/>
                  <a:gd name="T7" fmla="*/ 0 h 185"/>
                  <a:gd name="T8" fmla="*/ 33 w 34"/>
                  <a:gd name="T9" fmla="*/ 185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5"/>
                  <a:gd name="T17" fmla="*/ 34 w 34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5">
                    <a:moveTo>
                      <a:pt x="33" y="185"/>
                    </a:moveTo>
                    <a:lnTo>
                      <a:pt x="3" y="143"/>
                    </a:lnTo>
                    <a:lnTo>
                      <a:pt x="0" y="74"/>
                    </a:lnTo>
                    <a:lnTo>
                      <a:pt x="34" y="0"/>
                    </a:lnTo>
                    <a:lnTo>
                      <a:pt x="33" y="185"/>
                    </a:lnTo>
                    <a:close/>
                  </a:path>
                </a:pathLst>
              </a:custGeom>
              <a:solidFill>
                <a:srgbClr val="FF66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3" name="Freeform 16"/>
              <p:cNvSpPr>
                <a:spLocks/>
              </p:cNvSpPr>
              <p:nvPr/>
            </p:nvSpPr>
            <p:spPr bwMode="auto">
              <a:xfrm rot="10800000">
                <a:off x="2458" y="2438"/>
                <a:ext cx="34" cy="185"/>
              </a:xfrm>
              <a:custGeom>
                <a:avLst/>
                <a:gdLst>
                  <a:gd name="T0" fmla="*/ 33 w 34"/>
                  <a:gd name="T1" fmla="*/ 185 h 185"/>
                  <a:gd name="T2" fmla="*/ 3 w 34"/>
                  <a:gd name="T3" fmla="*/ 143 h 185"/>
                  <a:gd name="T4" fmla="*/ 0 w 34"/>
                  <a:gd name="T5" fmla="*/ 74 h 185"/>
                  <a:gd name="T6" fmla="*/ 34 w 34"/>
                  <a:gd name="T7" fmla="*/ 0 h 185"/>
                  <a:gd name="T8" fmla="*/ 33 w 34"/>
                  <a:gd name="T9" fmla="*/ 185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5"/>
                  <a:gd name="T17" fmla="*/ 34 w 34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5">
                    <a:moveTo>
                      <a:pt x="33" y="185"/>
                    </a:moveTo>
                    <a:lnTo>
                      <a:pt x="3" y="143"/>
                    </a:lnTo>
                    <a:lnTo>
                      <a:pt x="0" y="74"/>
                    </a:lnTo>
                    <a:lnTo>
                      <a:pt x="34" y="0"/>
                    </a:lnTo>
                    <a:lnTo>
                      <a:pt x="33" y="185"/>
                    </a:lnTo>
                    <a:close/>
                  </a:path>
                </a:pathLst>
              </a:custGeom>
              <a:solidFill>
                <a:srgbClr val="FF66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35" name="Group 17"/>
            <p:cNvGrpSpPr>
              <a:grpSpLocks/>
            </p:cNvGrpSpPr>
            <p:nvPr/>
          </p:nvGrpSpPr>
          <p:grpSpPr bwMode="auto">
            <a:xfrm>
              <a:off x="2490" y="2490"/>
              <a:ext cx="140" cy="73"/>
              <a:chOff x="1266" y="2210"/>
              <a:chExt cx="168" cy="105"/>
            </a:xfrm>
          </p:grpSpPr>
          <p:sp>
            <p:nvSpPr>
              <p:cNvPr id="20539" name="Freeform 18"/>
              <p:cNvSpPr>
                <a:spLocks/>
              </p:cNvSpPr>
              <p:nvPr/>
            </p:nvSpPr>
            <p:spPr bwMode="auto">
              <a:xfrm rot="5400000">
                <a:off x="1360" y="2256"/>
                <a:ext cx="57" cy="41"/>
              </a:xfrm>
              <a:custGeom>
                <a:avLst/>
                <a:gdLst>
                  <a:gd name="T0" fmla="*/ 0 w 53"/>
                  <a:gd name="T1" fmla="*/ 83 h 37"/>
                  <a:gd name="T2" fmla="*/ 46 w 53"/>
                  <a:gd name="T3" fmla="*/ 4 h 37"/>
                  <a:gd name="T4" fmla="*/ 95 w 53"/>
                  <a:gd name="T5" fmla="*/ 1 h 37"/>
                  <a:gd name="T6" fmla="*/ 163 w 53"/>
                  <a:gd name="T7" fmla="*/ 45 h 37"/>
                  <a:gd name="T8" fmla="*/ 137 w 53"/>
                  <a:gd name="T9" fmla="*/ 113 h 37"/>
                  <a:gd name="T10" fmla="*/ 98 w 53"/>
                  <a:gd name="T11" fmla="*/ 185 h 37"/>
                  <a:gd name="T12" fmla="*/ 37 w 53"/>
                  <a:gd name="T13" fmla="*/ 164 h 37"/>
                  <a:gd name="T14" fmla="*/ 0 w 53"/>
                  <a:gd name="T15" fmla="*/ 83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37"/>
                  <a:gd name="T26" fmla="*/ 53 w 53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37">
                    <a:moveTo>
                      <a:pt x="0" y="16"/>
                    </a:moveTo>
                    <a:cubicBezTo>
                      <a:pt x="0" y="12"/>
                      <a:pt x="10" y="6"/>
                      <a:pt x="15" y="4"/>
                    </a:cubicBezTo>
                    <a:cubicBezTo>
                      <a:pt x="20" y="2"/>
                      <a:pt x="24" y="0"/>
                      <a:pt x="30" y="1"/>
                    </a:cubicBezTo>
                    <a:cubicBezTo>
                      <a:pt x="36" y="2"/>
                      <a:pt x="49" y="6"/>
                      <a:pt x="51" y="9"/>
                    </a:cubicBezTo>
                    <a:cubicBezTo>
                      <a:pt x="53" y="12"/>
                      <a:pt x="46" y="18"/>
                      <a:pt x="43" y="22"/>
                    </a:cubicBezTo>
                    <a:cubicBezTo>
                      <a:pt x="40" y="26"/>
                      <a:pt x="36" y="35"/>
                      <a:pt x="31" y="36"/>
                    </a:cubicBezTo>
                    <a:cubicBezTo>
                      <a:pt x="26" y="37"/>
                      <a:pt x="17" y="33"/>
                      <a:pt x="12" y="31"/>
                    </a:cubicBezTo>
                    <a:cubicBezTo>
                      <a:pt x="7" y="29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0" name="Freeform 19"/>
              <p:cNvSpPr>
                <a:spLocks/>
              </p:cNvSpPr>
              <p:nvPr/>
            </p:nvSpPr>
            <p:spPr bwMode="auto">
              <a:xfrm rot="5400000">
                <a:off x="1297" y="2179"/>
                <a:ext cx="105" cy="168"/>
              </a:xfrm>
              <a:custGeom>
                <a:avLst/>
                <a:gdLst>
                  <a:gd name="T0" fmla="*/ 0 w 105"/>
                  <a:gd name="T1" fmla="*/ 24 h 168"/>
                  <a:gd name="T2" fmla="*/ 0 w 105"/>
                  <a:gd name="T3" fmla="*/ 168 h 168"/>
                  <a:gd name="T4" fmla="*/ 102 w 105"/>
                  <a:gd name="T5" fmla="*/ 166 h 168"/>
                  <a:gd name="T6" fmla="*/ 105 w 105"/>
                  <a:gd name="T7" fmla="*/ 34 h 168"/>
                  <a:gd name="T8" fmla="*/ 90 w 105"/>
                  <a:gd name="T9" fmla="*/ 48 h 168"/>
                  <a:gd name="T10" fmla="*/ 66 w 105"/>
                  <a:gd name="T11" fmla="*/ 55 h 168"/>
                  <a:gd name="T12" fmla="*/ 41 w 105"/>
                  <a:gd name="T13" fmla="*/ 36 h 168"/>
                  <a:gd name="T14" fmla="*/ 29 w 105"/>
                  <a:gd name="T15" fmla="*/ 24 h 168"/>
                  <a:gd name="T16" fmla="*/ 0 w 105"/>
                  <a:gd name="T17" fmla="*/ 24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168"/>
                  <a:gd name="T29" fmla="*/ 105 w 10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168">
                    <a:moveTo>
                      <a:pt x="0" y="24"/>
                    </a:moveTo>
                    <a:lnTo>
                      <a:pt x="0" y="168"/>
                    </a:lnTo>
                    <a:lnTo>
                      <a:pt x="102" y="166"/>
                    </a:lnTo>
                    <a:lnTo>
                      <a:pt x="105" y="34"/>
                    </a:lnTo>
                    <a:cubicBezTo>
                      <a:pt x="103" y="14"/>
                      <a:pt x="96" y="45"/>
                      <a:pt x="90" y="48"/>
                    </a:cubicBezTo>
                    <a:cubicBezTo>
                      <a:pt x="84" y="51"/>
                      <a:pt x="74" y="57"/>
                      <a:pt x="66" y="55"/>
                    </a:cubicBezTo>
                    <a:cubicBezTo>
                      <a:pt x="58" y="53"/>
                      <a:pt x="47" y="41"/>
                      <a:pt x="41" y="36"/>
                    </a:cubicBezTo>
                    <a:cubicBezTo>
                      <a:pt x="35" y="31"/>
                      <a:pt x="35" y="26"/>
                      <a:pt x="29" y="24"/>
                    </a:cubicBezTo>
                    <a:cubicBezTo>
                      <a:pt x="23" y="22"/>
                      <a:pt x="5" y="0"/>
                      <a:pt x="0" y="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36" name="Group 20"/>
            <p:cNvGrpSpPr>
              <a:grpSpLocks/>
            </p:cNvGrpSpPr>
            <p:nvPr/>
          </p:nvGrpSpPr>
          <p:grpSpPr bwMode="auto">
            <a:xfrm rot="10800000">
              <a:off x="1282" y="2506"/>
              <a:ext cx="140" cy="73"/>
              <a:chOff x="1266" y="2210"/>
              <a:chExt cx="168" cy="105"/>
            </a:xfrm>
          </p:grpSpPr>
          <p:sp>
            <p:nvSpPr>
              <p:cNvPr id="20537" name="Freeform 21"/>
              <p:cNvSpPr>
                <a:spLocks/>
              </p:cNvSpPr>
              <p:nvPr/>
            </p:nvSpPr>
            <p:spPr bwMode="auto">
              <a:xfrm rot="5400000">
                <a:off x="1360" y="2256"/>
                <a:ext cx="57" cy="41"/>
              </a:xfrm>
              <a:custGeom>
                <a:avLst/>
                <a:gdLst>
                  <a:gd name="T0" fmla="*/ 0 w 53"/>
                  <a:gd name="T1" fmla="*/ 83 h 37"/>
                  <a:gd name="T2" fmla="*/ 46 w 53"/>
                  <a:gd name="T3" fmla="*/ 4 h 37"/>
                  <a:gd name="T4" fmla="*/ 95 w 53"/>
                  <a:gd name="T5" fmla="*/ 1 h 37"/>
                  <a:gd name="T6" fmla="*/ 163 w 53"/>
                  <a:gd name="T7" fmla="*/ 45 h 37"/>
                  <a:gd name="T8" fmla="*/ 137 w 53"/>
                  <a:gd name="T9" fmla="*/ 113 h 37"/>
                  <a:gd name="T10" fmla="*/ 98 w 53"/>
                  <a:gd name="T11" fmla="*/ 185 h 37"/>
                  <a:gd name="T12" fmla="*/ 37 w 53"/>
                  <a:gd name="T13" fmla="*/ 164 h 37"/>
                  <a:gd name="T14" fmla="*/ 0 w 53"/>
                  <a:gd name="T15" fmla="*/ 83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37"/>
                  <a:gd name="T26" fmla="*/ 53 w 53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37">
                    <a:moveTo>
                      <a:pt x="0" y="16"/>
                    </a:moveTo>
                    <a:cubicBezTo>
                      <a:pt x="0" y="12"/>
                      <a:pt x="10" y="6"/>
                      <a:pt x="15" y="4"/>
                    </a:cubicBezTo>
                    <a:cubicBezTo>
                      <a:pt x="20" y="2"/>
                      <a:pt x="24" y="0"/>
                      <a:pt x="30" y="1"/>
                    </a:cubicBezTo>
                    <a:cubicBezTo>
                      <a:pt x="36" y="2"/>
                      <a:pt x="49" y="6"/>
                      <a:pt x="51" y="9"/>
                    </a:cubicBezTo>
                    <a:cubicBezTo>
                      <a:pt x="53" y="12"/>
                      <a:pt x="46" y="18"/>
                      <a:pt x="43" y="22"/>
                    </a:cubicBezTo>
                    <a:cubicBezTo>
                      <a:pt x="40" y="26"/>
                      <a:pt x="36" y="35"/>
                      <a:pt x="31" y="36"/>
                    </a:cubicBezTo>
                    <a:cubicBezTo>
                      <a:pt x="26" y="37"/>
                      <a:pt x="17" y="33"/>
                      <a:pt x="12" y="31"/>
                    </a:cubicBezTo>
                    <a:cubicBezTo>
                      <a:pt x="7" y="29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8" name="Freeform 22"/>
              <p:cNvSpPr>
                <a:spLocks/>
              </p:cNvSpPr>
              <p:nvPr/>
            </p:nvSpPr>
            <p:spPr bwMode="auto">
              <a:xfrm rot="5400000">
                <a:off x="1297" y="2179"/>
                <a:ext cx="105" cy="168"/>
              </a:xfrm>
              <a:custGeom>
                <a:avLst/>
                <a:gdLst>
                  <a:gd name="T0" fmla="*/ 0 w 105"/>
                  <a:gd name="T1" fmla="*/ 24 h 168"/>
                  <a:gd name="T2" fmla="*/ 0 w 105"/>
                  <a:gd name="T3" fmla="*/ 168 h 168"/>
                  <a:gd name="T4" fmla="*/ 102 w 105"/>
                  <a:gd name="T5" fmla="*/ 166 h 168"/>
                  <a:gd name="T6" fmla="*/ 105 w 105"/>
                  <a:gd name="T7" fmla="*/ 34 h 168"/>
                  <a:gd name="T8" fmla="*/ 90 w 105"/>
                  <a:gd name="T9" fmla="*/ 48 h 168"/>
                  <a:gd name="T10" fmla="*/ 66 w 105"/>
                  <a:gd name="T11" fmla="*/ 55 h 168"/>
                  <a:gd name="T12" fmla="*/ 41 w 105"/>
                  <a:gd name="T13" fmla="*/ 36 h 168"/>
                  <a:gd name="T14" fmla="*/ 29 w 105"/>
                  <a:gd name="T15" fmla="*/ 24 h 168"/>
                  <a:gd name="T16" fmla="*/ 0 w 105"/>
                  <a:gd name="T17" fmla="*/ 24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168"/>
                  <a:gd name="T29" fmla="*/ 105 w 105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168">
                    <a:moveTo>
                      <a:pt x="0" y="24"/>
                    </a:moveTo>
                    <a:lnTo>
                      <a:pt x="0" y="168"/>
                    </a:lnTo>
                    <a:lnTo>
                      <a:pt x="102" y="166"/>
                    </a:lnTo>
                    <a:lnTo>
                      <a:pt x="105" y="34"/>
                    </a:lnTo>
                    <a:cubicBezTo>
                      <a:pt x="103" y="14"/>
                      <a:pt x="96" y="45"/>
                      <a:pt x="90" y="48"/>
                    </a:cubicBezTo>
                    <a:cubicBezTo>
                      <a:pt x="84" y="51"/>
                      <a:pt x="74" y="57"/>
                      <a:pt x="66" y="55"/>
                    </a:cubicBezTo>
                    <a:cubicBezTo>
                      <a:pt x="58" y="53"/>
                      <a:pt x="47" y="41"/>
                      <a:pt x="41" y="36"/>
                    </a:cubicBezTo>
                    <a:cubicBezTo>
                      <a:pt x="35" y="31"/>
                      <a:pt x="35" y="26"/>
                      <a:pt x="29" y="24"/>
                    </a:cubicBezTo>
                    <a:cubicBezTo>
                      <a:pt x="23" y="22"/>
                      <a:pt x="5" y="0"/>
                      <a:pt x="0" y="24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488" name="Group 23"/>
          <p:cNvGrpSpPr>
            <a:grpSpLocks/>
          </p:cNvGrpSpPr>
          <p:nvPr/>
        </p:nvGrpSpPr>
        <p:grpSpPr bwMode="auto">
          <a:xfrm>
            <a:off x="1020763" y="3222625"/>
            <a:ext cx="2017712" cy="1009650"/>
            <a:chOff x="1185" y="1959"/>
            <a:chExt cx="1464" cy="729"/>
          </a:xfrm>
        </p:grpSpPr>
        <p:grpSp>
          <p:nvGrpSpPr>
            <p:cNvPr id="20529" name="Group 24"/>
            <p:cNvGrpSpPr>
              <a:grpSpLocks/>
            </p:cNvGrpSpPr>
            <p:nvPr/>
          </p:nvGrpSpPr>
          <p:grpSpPr bwMode="auto">
            <a:xfrm>
              <a:off x="1185" y="1959"/>
              <a:ext cx="1464" cy="729"/>
              <a:chOff x="1185" y="1959"/>
              <a:chExt cx="1464" cy="729"/>
            </a:xfrm>
          </p:grpSpPr>
          <p:sp>
            <p:nvSpPr>
              <p:cNvPr id="20531" name="Freeform 25"/>
              <p:cNvSpPr>
                <a:spLocks/>
              </p:cNvSpPr>
              <p:nvPr/>
            </p:nvSpPr>
            <p:spPr bwMode="auto">
              <a:xfrm>
                <a:off x="1239" y="2103"/>
                <a:ext cx="1410" cy="585"/>
              </a:xfrm>
              <a:custGeom>
                <a:avLst/>
                <a:gdLst>
                  <a:gd name="T0" fmla="*/ 0 w 1410"/>
                  <a:gd name="T1" fmla="*/ 585 h 585"/>
                  <a:gd name="T2" fmla="*/ 0 w 1410"/>
                  <a:gd name="T3" fmla="*/ 12 h 585"/>
                  <a:gd name="T4" fmla="*/ 1098 w 1410"/>
                  <a:gd name="T5" fmla="*/ 0 h 585"/>
                  <a:gd name="T6" fmla="*/ 1101 w 1410"/>
                  <a:gd name="T7" fmla="*/ 150 h 585"/>
                  <a:gd name="T8" fmla="*/ 1410 w 1410"/>
                  <a:gd name="T9" fmla="*/ 147 h 585"/>
                  <a:gd name="T10" fmla="*/ 1410 w 1410"/>
                  <a:gd name="T11" fmla="*/ 582 h 585"/>
                  <a:gd name="T12" fmla="*/ 0 w 1410"/>
                  <a:gd name="T13" fmla="*/ 585 h 5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0"/>
                  <a:gd name="T22" fmla="*/ 0 h 585"/>
                  <a:gd name="T23" fmla="*/ 1410 w 1410"/>
                  <a:gd name="T24" fmla="*/ 585 h 5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0" h="585">
                    <a:moveTo>
                      <a:pt x="0" y="585"/>
                    </a:moveTo>
                    <a:lnTo>
                      <a:pt x="0" y="12"/>
                    </a:lnTo>
                    <a:lnTo>
                      <a:pt x="1098" y="0"/>
                    </a:lnTo>
                    <a:lnTo>
                      <a:pt x="1101" y="150"/>
                    </a:lnTo>
                    <a:lnTo>
                      <a:pt x="1410" y="147"/>
                    </a:lnTo>
                    <a:lnTo>
                      <a:pt x="1410" y="582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chemeClr val="accent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2" name="Freeform 26"/>
              <p:cNvSpPr>
                <a:spLocks/>
              </p:cNvSpPr>
              <p:nvPr/>
            </p:nvSpPr>
            <p:spPr bwMode="auto">
              <a:xfrm>
                <a:off x="1267" y="1959"/>
                <a:ext cx="1043" cy="148"/>
              </a:xfrm>
              <a:custGeom>
                <a:avLst/>
                <a:gdLst>
                  <a:gd name="T0" fmla="*/ 0 w 1043"/>
                  <a:gd name="T1" fmla="*/ 148 h 148"/>
                  <a:gd name="T2" fmla="*/ 38 w 1043"/>
                  <a:gd name="T3" fmla="*/ 9 h 148"/>
                  <a:gd name="T4" fmla="*/ 986 w 1043"/>
                  <a:gd name="T5" fmla="*/ 0 h 148"/>
                  <a:gd name="T6" fmla="*/ 1043 w 1043"/>
                  <a:gd name="T7" fmla="*/ 144 h 148"/>
                  <a:gd name="T8" fmla="*/ 0 w 1043"/>
                  <a:gd name="T9" fmla="*/ 148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3"/>
                  <a:gd name="T16" fmla="*/ 0 h 148"/>
                  <a:gd name="T17" fmla="*/ 1043 w 1043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3" h="148">
                    <a:moveTo>
                      <a:pt x="0" y="148"/>
                    </a:moveTo>
                    <a:lnTo>
                      <a:pt x="38" y="9"/>
                    </a:lnTo>
                    <a:lnTo>
                      <a:pt x="986" y="0"/>
                    </a:lnTo>
                    <a:lnTo>
                      <a:pt x="1043" y="14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33" name="Freeform 27"/>
              <p:cNvSpPr>
                <a:spLocks/>
              </p:cNvSpPr>
              <p:nvPr/>
            </p:nvSpPr>
            <p:spPr bwMode="auto">
              <a:xfrm>
                <a:off x="1185" y="2295"/>
                <a:ext cx="50" cy="358"/>
              </a:xfrm>
              <a:custGeom>
                <a:avLst/>
                <a:gdLst>
                  <a:gd name="T0" fmla="*/ 50 w 50"/>
                  <a:gd name="T1" fmla="*/ 358 h 358"/>
                  <a:gd name="T2" fmla="*/ 3 w 50"/>
                  <a:gd name="T3" fmla="*/ 303 h 358"/>
                  <a:gd name="T4" fmla="*/ 0 w 50"/>
                  <a:gd name="T5" fmla="*/ 60 h 358"/>
                  <a:gd name="T6" fmla="*/ 48 w 50"/>
                  <a:gd name="T7" fmla="*/ 0 h 358"/>
                  <a:gd name="T8" fmla="*/ 50 w 50"/>
                  <a:gd name="T9" fmla="*/ 358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58"/>
                  <a:gd name="T17" fmla="*/ 50 w 50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58">
                    <a:moveTo>
                      <a:pt x="50" y="358"/>
                    </a:moveTo>
                    <a:lnTo>
                      <a:pt x="3" y="303"/>
                    </a:lnTo>
                    <a:lnTo>
                      <a:pt x="0" y="60"/>
                    </a:lnTo>
                    <a:lnTo>
                      <a:pt x="48" y="0"/>
                    </a:lnTo>
                    <a:lnTo>
                      <a:pt x="50" y="358"/>
                    </a:lnTo>
                    <a:close/>
                  </a:path>
                </a:pathLst>
              </a:custGeom>
              <a:solidFill>
                <a:schemeClr val="accent1">
                  <a:alpha val="5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30" name="Text Box 28"/>
            <p:cNvSpPr txBox="1">
              <a:spLocks noChangeArrowheads="1"/>
            </p:cNvSpPr>
            <p:nvPr/>
          </p:nvSpPr>
          <p:spPr bwMode="auto">
            <a:xfrm>
              <a:off x="1484" y="2200"/>
              <a:ext cx="576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1600">
                  <a:latin typeface="Times New Roman" pitchFamily="18" charset="0"/>
                  <a:ea typeface="宋体" pitchFamily="2" charset="-122"/>
                </a:rPr>
                <a:t>Engine</a:t>
              </a:r>
            </a:p>
          </p:txBody>
        </p:sp>
      </p:grpSp>
      <p:grpSp>
        <p:nvGrpSpPr>
          <p:cNvPr id="20489" name="Group 29"/>
          <p:cNvGrpSpPr>
            <a:grpSpLocks/>
          </p:cNvGrpSpPr>
          <p:nvPr/>
        </p:nvGrpSpPr>
        <p:grpSpPr bwMode="auto">
          <a:xfrm>
            <a:off x="3867150" y="3559175"/>
            <a:ext cx="1368425" cy="655638"/>
            <a:chOff x="2628" y="2234"/>
            <a:chExt cx="862" cy="413"/>
          </a:xfrm>
        </p:grpSpPr>
        <p:grpSp>
          <p:nvGrpSpPr>
            <p:cNvPr id="20522" name="Group 30"/>
            <p:cNvGrpSpPr>
              <a:grpSpLocks/>
            </p:cNvGrpSpPr>
            <p:nvPr/>
          </p:nvGrpSpPr>
          <p:grpSpPr bwMode="auto">
            <a:xfrm>
              <a:off x="2628" y="2234"/>
              <a:ext cx="862" cy="413"/>
              <a:chOff x="3232" y="2196"/>
              <a:chExt cx="993" cy="473"/>
            </a:xfrm>
          </p:grpSpPr>
          <p:sp>
            <p:nvSpPr>
              <p:cNvPr id="20524" name="Rectangle 31" descr="Newsprint"/>
              <p:cNvSpPr>
                <a:spLocks noChangeArrowheads="1"/>
              </p:cNvSpPr>
              <p:nvPr/>
            </p:nvSpPr>
            <p:spPr bwMode="auto">
              <a:xfrm>
                <a:off x="3329" y="2234"/>
                <a:ext cx="801" cy="399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32" descr="Newsprint"/>
              <p:cNvSpPr>
                <a:spLocks noChangeArrowheads="1"/>
              </p:cNvSpPr>
              <p:nvPr/>
            </p:nvSpPr>
            <p:spPr bwMode="auto">
              <a:xfrm rot="5400000">
                <a:off x="3200" y="2396"/>
                <a:ext cx="468" cy="78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33" descr="Newsprint"/>
              <p:cNvSpPr>
                <a:spLocks noChangeArrowheads="1"/>
              </p:cNvSpPr>
              <p:nvPr/>
            </p:nvSpPr>
            <p:spPr bwMode="auto">
              <a:xfrm rot="5400000">
                <a:off x="3756" y="2391"/>
                <a:ext cx="468" cy="78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Freeform 34" descr="Newsprint"/>
              <p:cNvSpPr>
                <a:spLocks/>
              </p:cNvSpPr>
              <p:nvPr/>
            </p:nvSpPr>
            <p:spPr bwMode="auto">
              <a:xfrm>
                <a:off x="3232" y="2244"/>
                <a:ext cx="95" cy="384"/>
              </a:xfrm>
              <a:custGeom>
                <a:avLst/>
                <a:gdLst>
                  <a:gd name="T0" fmla="*/ 95 w 95"/>
                  <a:gd name="T1" fmla="*/ 384 h 384"/>
                  <a:gd name="T2" fmla="*/ 3 w 95"/>
                  <a:gd name="T3" fmla="*/ 322 h 384"/>
                  <a:gd name="T4" fmla="*/ 0 w 95"/>
                  <a:gd name="T5" fmla="*/ 79 h 384"/>
                  <a:gd name="T6" fmla="*/ 92 w 95"/>
                  <a:gd name="T7" fmla="*/ 0 h 384"/>
                  <a:gd name="T8" fmla="*/ 95 w 95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4"/>
                  <a:gd name="T17" fmla="*/ 95 w 95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4">
                    <a:moveTo>
                      <a:pt x="95" y="384"/>
                    </a:moveTo>
                    <a:lnTo>
                      <a:pt x="3" y="322"/>
                    </a:lnTo>
                    <a:lnTo>
                      <a:pt x="0" y="79"/>
                    </a:lnTo>
                    <a:lnTo>
                      <a:pt x="92" y="0"/>
                    </a:lnTo>
                    <a:lnTo>
                      <a:pt x="95" y="384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28" name="Freeform 35" descr="Newsprint"/>
              <p:cNvSpPr>
                <a:spLocks/>
              </p:cNvSpPr>
              <p:nvPr/>
            </p:nvSpPr>
            <p:spPr bwMode="auto">
              <a:xfrm rot="10800000">
                <a:off x="4130" y="2236"/>
                <a:ext cx="95" cy="390"/>
              </a:xfrm>
              <a:custGeom>
                <a:avLst/>
                <a:gdLst>
                  <a:gd name="T0" fmla="*/ 95 w 95"/>
                  <a:gd name="T1" fmla="*/ 491 h 384"/>
                  <a:gd name="T2" fmla="*/ 3 w 95"/>
                  <a:gd name="T3" fmla="*/ 412 h 384"/>
                  <a:gd name="T4" fmla="*/ 0 w 95"/>
                  <a:gd name="T5" fmla="*/ 95 h 384"/>
                  <a:gd name="T6" fmla="*/ 92 w 95"/>
                  <a:gd name="T7" fmla="*/ 0 h 384"/>
                  <a:gd name="T8" fmla="*/ 95 w 95"/>
                  <a:gd name="T9" fmla="*/ 491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4"/>
                  <a:gd name="T17" fmla="*/ 95 w 95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4">
                    <a:moveTo>
                      <a:pt x="95" y="384"/>
                    </a:moveTo>
                    <a:lnTo>
                      <a:pt x="3" y="322"/>
                    </a:lnTo>
                    <a:lnTo>
                      <a:pt x="0" y="79"/>
                    </a:lnTo>
                    <a:lnTo>
                      <a:pt x="92" y="0"/>
                    </a:lnTo>
                    <a:lnTo>
                      <a:pt x="95" y="384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523" name="Text Box 36"/>
            <p:cNvSpPr txBox="1">
              <a:spLocks noChangeArrowheads="1"/>
            </p:cNvSpPr>
            <p:nvPr/>
          </p:nvSpPr>
          <p:spPr bwMode="auto">
            <a:xfrm>
              <a:off x="2786" y="2350"/>
              <a:ext cx="54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1600">
                  <a:latin typeface="Times New Roman" pitchFamily="18" charset="0"/>
                  <a:ea typeface="宋体" pitchFamily="2" charset="-122"/>
                </a:rPr>
                <a:t>Generator</a:t>
              </a:r>
            </a:p>
          </p:txBody>
        </p:sp>
      </p:grpSp>
      <p:grpSp>
        <p:nvGrpSpPr>
          <p:cNvPr id="20490" name="Group 72"/>
          <p:cNvGrpSpPr>
            <a:grpSpLocks/>
          </p:cNvGrpSpPr>
          <p:nvPr/>
        </p:nvGrpSpPr>
        <p:grpSpPr bwMode="auto">
          <a:xfrm>
            <a:off x="3800475" y="4175125"/>
            <a:ext cx="1492250" cy="1230313"/>
            <a:chOff x="2394" y="2630"/>
            <a:chExt cx="940" cy="775"/>
          </a:xfrm>
        </p:grpSpPr>
        <p:sp>
          <p:nvSpPr>
            <p:cNvPr id="20520" name="Freeform 38"/>
            <p:cNvSpPr>
              <a:spLocks/>
            </p:cNvSpPr>
            <p:nvPr/>
          </p:nvSpPr>
          <p:spPr bwMode="auto">
            <a:xfrm>
              <a:off x="2664" y="2630"/>
              <a:ext cx="358" cy="601"/>
            </a:xfrm>
            <a:custGeom>
              <a:avLst/>
              <a:gdLst>
                <a:gd name="T0" fmla="*/ 12 w 399"/>
                <a:gd name="T1" fmla="*/ 57 h 690"/>
                <a:gd name="T2" fmla="*/ 12 w 399"/>
                <a:gd name="T3" fmla="*/ 3 h 690"/>
                <a:gd name="T4" fmla="*/ 59 w 399"/>
                <a:gd name="T5" fmla="*/ 0 h 690"/>
                <a:gd name="T6" fmla="*/ 58 w 399"/>
                <a:gd name="T7" fmla="*/ 57 h 690"/>
                <a:gd name="T8" fmla="*/ 71 w 399"/>
                <a:gd name="T9" fmla="*/ 57 h 690"/>
                <a:gd name="T10" fmla="*/ 35 w 399"/>
                <a:gd name="T11" fmla="*/ 76 h 690"/>
                <a:gd name="T12" fmla="*/ 0 w 399"/>
                <a:gd name="T13" fmla="*/ 59 h 690"/>
                <a:gd name="T14" fmla="*/ 12 w 399"/>
                <a:gd name="T15" fmla="*/ 57 h 6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9"/>
                <a:gd name="T25" fmla="*/ 0 h 690"/>
                <a:gd name="T26" fmla="*/ 399 w 399"/>
                <a:gd name="T27" fmla="*/ 690 h 6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9" h="690">
                  <a:moveTo>
                    <a:pt x="69" y="528"/>
                  </a:moveTo>
                  <a:lnTo>
                    <a:pt x="66" y="3"/>
                  </a:lnTo>
                  <a:lnTo>
                    <a:pt x="336" y="0"/>
                  </a:lnTo>
                  <a:lnTo>
                    <a:pt x="333" y="522"/>
                  </a:lnTo>
                  <a:lnTo>
                    <a:pt x="399" y="519"/>
                  </a:lnTo>
                  <a:lnTo>
                    <a:pt x="198" y="690"/>
                  </a:lnTo>
                  <a:lnTo>
                    <a:pt x="0" y="531"/>
                  </a:lnTo>
                  <a:lnTo>
                    <a:pt x="69" y="52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1" name="Text Box 39"/>
            <p:cNvSpPr txBox="1">
              <a:spLocks noChangeArrowheads="1"/>
            </p:cNvSpPr>
            <p:nvPr/>
          </p:nvSpPr>
          <p:spPr bwMode="auto">
            <a:xfrm>
              <a:off x="2394" y="3231"/>
              <a:ext cx="940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FA4242"/>
                  </a:solidFill>
                  <a:latin typeface="Times New Roman" pitchFamily="18" charset="0"/>
                </a:rPr>
                <a:t>36% </a:t>
              </a:r>
              <a:r>
                <a:rPr lang="en-GB" altLang="zh-CN" sz="1600" b="1">
                  <a:solidFill>
                    <a:srgbClr val="FA4242"/>
                  </a:solidFill>
                  <a:latin typeface="Times New Roman" pitchFamily="18" charset="0"/>
                  <a:ea typeface="宋体" pitchFamily="2" charset="-122"/>
                </a:rPr>
                <a:t>Electricity</a:t>
              </a: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36538" y="2413000"/>
            <a:ext cx="2187575" cy="3557588"/>
            <a:chOff x="627" y="1344"/>
            <a:chExt cx="1587" cy="2441"/>
          </a:xfrm>
        </p:grpSpPr>
        <p:sp>
          <p:nvSpPr>
            <p:cNvPr id="20518" name="Freeform 41"/>
            <p:cNvSpPr>
              <a:spLocks/>
            </p:cNvSpPr>
            <p:nvPr/>
          </p:nvSpPr>
          <p:spPr bwMode="auto">
            <a:xfrm>
              <a:off x="627" y="1344"/>
              <a:ext cx="1515" cy="2217"/>
            </a:xfrm>
            <a:custGeom>
              <a:avLst/>
              <a:gdLst>
                <a:gd name="T0" fmla="*/ 570 w 1515"/>
                <a:gd name="T1" fmla="*/ 285 h 2217"/>
                <a:gd name="T2" fmla="*/ 402 w 1515"/>
                <a:gd name="T3" fmla="*/ 285 h 2217"/>
                <a:gd name="T4" fmla="*/ 324 w 1515"/>
                <a:gd name="T5" fmla="*/ 318 h 2217"/>
                <a:gd name="T6" fmla="*/ 312 w 1515"/>
                <a:gd name="T7" fmla="*/ 357 h 2217"/>
                <a:gd name="T8" fmla="*/ 309 w 1515"/>
                <a:gd name="T9" fmla="*/ 489 h 2217"/>
                <a:gd name="T10" fmla="*/ 315 w 1515"/>
                <a:gd name="T11" fmla="*/ 1353 h 2217"/>
                <a:gd name="T12" fmla="*/ 318 w 1515"/>
                <a:gd name="T13" fmla="*/ 1536 h 2217"/>
                <a:gd name="T14" fmla="*/ 402 w 1515"/>
                <a:gd name="T15" fmla="*/ 1614 h 2217"/>
                <a:gd name="T16" fmla="*/ 591 w 1515"/>
                <a:gd name="T17" fmla="*/ 1623 h 2217"/>
                <a:gd name="T18" fmla="*/ 828 w 1515"/>
                <a:gd name="T19" fmla="*/ 1617 h 2217"/>
                <a:gd name="T20" fmla="*/ 1002 w 1515"/>
                <a:gd name="T21" fmla="*/ 1635 h 2217"/>
                <a:gd name="T22" fmla="*/ 1110 w 1515"/>
                <a:gd name="T23" fmla="*/ 1707 h 2217"/>
                <a:gd name="T24" fmla="*/ 1194 w 1515"/>
                <a:gd name="T25" fmla="*/ 1812 h 2217"/>
                <a:gd name="T26" fmla="*/ 1221 w 1515"/>
                <a:gd name="T27" fmla="*/ 1860 h 2217"/>
                <a:gd name="T28" fmla="*/ 1227 w 1515"/>
                <a:gd name="T29" fmla="*/ 1830 h 2217"/>
                <a:gd name="T30" fmla="*/ 1227 w 1515"/>
                <a:gd name="T31" fmla="*/ 1713 h 2217"/>
                <a:gd name="T32" fmla="*/ 1218 w 1515"/>
                <a:gd name="T33" fmla="*/ 1311 h 2217"/>
                <a:gd name="T34" fmla="*/ 1452 w 1515"/>
                <a:gd name="T35" fmla="*/ 1311 h 2217"/>
                <a:gd name="T36" fmla="*/ 1449 w 1515"/>
                <a:gd name="T37" fmla="*/ 1968 h 2217"/>
                <a:gd name="T38" fmla="*/ 1515 w 1515"/>
                <a:gd name="T39" fmla="*/ 1968 h 2217"/>
                <a:gd name="T40" fmla="*/ 1194 w 1515"/>
                <a:gd name="T41" fmla="*/ 2217 h 2217"/>
                <a:gd name="T42" fmla="*/ 867 w 1515"/>
                <a:gd name="T43" fmla="*/ 1977 h 2217"/>
                <a:gd name="T44" fmla="*/ 918 w 1515"/>
                <a:gd name="T45" fmla="*/ 1977 h 2217"/>
                <a:gd name="T46" fmla="*/ 918 w 1515"/>
                <a:gd name="T47" fmla="*/ 1923 h 2217"/>
                <a:gd name="T48" fmla="*/ 903 w 1515"/>
                <a:gd name="T49" fmla="*/ 1890 h 2217"/>
                <a:gd name="T50" fmla="*/ 849 w 1515"/>
                <a:gd name="T51" fmla="*/ 1875 h 2217"/>
                <a:gd name="T52" fmla="*/ 654 w 1515"/>
                <a:gd name="T53" fmla="*/ 1875 h 2217"/>
                <a:gd name="T54" fmla="*/ 216 w 1515"/>
                <a:gd name="T55" fmla="*/ 1854 h 2217"/>
                <a:gd name="T56" fmla="*/ 75 w 1515"/>
                <a:gd name="T57" fmla="*/ 1767 h 2217"/>
                <a:gd name="T58" fmla="*/ 12 w 1515"/>
                <a:gd name="T59" fmla="*/ 1641 h 2217"/>
                <a:gd name="T60" fmla="*/ 6 w 1515"/>
                <a:gd name="T61" fmla="*/ 1365 h 2217"/>
                <a:gd name="T62" fmla="*/ 6 w 1515"/>
                <a:gd name="T63" fmla="*/ 411 h 2217"/>
                <a:gd name="T64" fmla="*/ 6 w 1515"/>
                <a:gd name="T65" fmla="*/ 249 h 2217"/>
                <a:gd name="T66" fmla="*/ 18 w 1515"/>
                <a:gd name="T67" fmla="*/ 201 h 2217"/>
                <a:gd name="T68" fmla="*/ 42 w 1515"/>
                <a:gd name="T69" fmla="*/ 150 h 2217"/>
                <a:gd name="T70" fmla="*/ 108 w 1515"/>
                <a:gd name="T71" fmla="*/ 72 h 2217"/>
                <a:gd name="T72" fmla="*/ 210 w 1515"/>
                <a:gd name="T73" fmla="*/ 15 h 2217"/>
                <a:gd name="T74" fmla="*/ 306 w 1515"/>
                <a:gd name="T75" fmla="*/ 3 h 2217"/>
                <a:gd name="T76" fmla="*/ 576 w 1515"/>
                <a:gd name="T77" fmla="*/ 0 h 2217"/>
                <a:gd name="T78" fmla="*/ 570 w 1515"/>
                <a:gd name="T79" fmla="*/ 285 h 22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15"/>
                <a:gd name="T121" fmla="*/ 0 h 2217"/>
                <a:gd name="T122" fmla="*/ 1515 w 1515"/>
                <a:gd name="T123" fmla="*/ 2217 h 22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15" h="2217">
                  <a:moveTo>
                    <a:pt x="570" y="285"/>
                  </a:moveTo>
                  <a:lnTo>
                    <a:pt x="402" y="285"/>
                  </a:lnTo>
                  <a:cubicBezTo>
                    <a:pt x="361" y="290"/>
                    <a:pt x="339" y="306"/>
                    <a:pt x="324" y="318"/>
                  </a:cubicBezTo>
                  <a:cubicBezTo>
                    <a:pt x="309" y="330"/>
                    <a:pt x="314" y="329"/>
                    <a:pt x="312" y="357"/>
                  </a:cubicBezTo>
                  <a:cubicBezTo>
                    <a:pt x="310" y="385"/>
                    <a:pt x="309" y="323"/>
                    <a:pt x="309" y="489"/>
                  </a:cubicBezTo>
                  <a:lnTo>
                    <a:pt x="315" y="1353"/>
                  </a:lnTo>
                  <a:cubicBezTo>
                    <a:pt x="316" y="1527"/>
                    <a:pt x="303" y="1492"/>
                    <a:pt x="318" y="1536"/>
                  </a:cubicBezTo>
                  <a:cubicBezTo>
                    <a:pt x="333" y="1580"/>
                    <a:pt x="357" y="1600"/>
                    <a:pt x="402" y="1614"/>
                  </a:cubicBezTo>
                  <a:cubicBezTo>
                    <a:pt x="447" y="1628"/>
                    <a:pt x="520" y="1622"/>
                    <a:pt x="591" y="1623"/>
                  </a:cubicBezTo>
                  <a:cubicBezTo>
                    <a:pt x="662" y="1624"/>
                    <a:pt x="760" y="1615"/>
                    <a:pt x="828" y="1617"/>
                  </a:cubicBezTo>
                  <a:cubicBezTo>
                    <a:pt x="896" y="1619"/>
                    <a:pt x="955" y="1620"/>
                    <a:pt x="1002" y="1635"/>
                  </a:cubicBezTo>
                  <a:cubicBezTo>
                    <a:pt x="1049" y="1650"/>
                    <a:pt x="1078" y="1678"/>
                    <a:pt x="1110" y="1707"/>
                  </a:cubicBezTo>
                  <a:cubicBezTo>
                    <a:pt x="1142" y="1736"/>
                    <a:pt x="1175" y="1786"/>
                    <a:pt x="1194" y="1812"/>
                  </a:cubicBezTo>
                  <a:cubicBezTo>
                    <a:pt x="1213" y="1838"/>
                    <a:pt x="1216" y="1857"/>
                    <a:pt x="1221" y="1860"/>
                  </a:cubicBezTo>
                  <a:cubicBezTo>
                    <a:pt x="1226" y="1863"/>
                    <a:pt x="1226" y="1854"/>
                    <a:pt x="1227" y="1830"/>
                  </a:cubicBezTo>
                  <a:cubicBezTo>
                    <a:pt x="1228" y="1806"/>
                    <a:pt x="1228" y="1799"/>
                    <a:pt x="1227" y="1713"/>
                  </a:cubicBezTo>
                  <a:lnTo>
                    <a:pt x="1218" y="1311"/>
                  </a:lnTo>
                  <a:lnTo>
                    <a:pt x="1452" y="1311"/>
                  </a:lnTo>
                  <a:lnTo>
                    <a:pt x="1449" y="1968"/>
                  </a:lnTo>
                  <a:lnTo>
                    <a:pt x="1515" y="1968"/>
                  </a:lnTo>
                  <a:lnTo>
                    <a:pt x="1194" y="2217"/>
                  </a:lnTo>
                  <a:lnTo>
                    <a:pt x="867" y="1977"/>
                  </a:lnTo>
                  <a:lnTo>
                    <a:pt x="918" y="1977"/>
                  </a:lnTo>
                  <a:lnTo>
                    <a:pt x="918" y="1923"/>
                  </a:lnTo>
                  <a:lnTo>
                    <a:pt x="903" y="1890"/>
                  </a:lnTo>
                  <a:cubicBezTo>
                    <a:pt x="892" y="1882"/>
                    <a:pt x="890" y="1877"/>
                    <a:pt x="849" y="1875"/>
                  </a:cubicBezTo>
                  <a:cubicBezTo>
                    <a:pt x="808" y="1873"/>
                    <a:pt x="759" y="1878"/>
                    <a:pt x="654" y="1875"/>
                  </a:cubicBezTo>
                  <a:cubicBezTo>
                    <a:pt x="549" y="1872"/>
                    <a:pt x="312" y="1872"/>
                    <a:pt x="216" y="1854"/>
                  </a:cubicBezTo>
                  <a:cubicBezTo>
                    <a:pt x="120" y="1836"/>
                    <a:pt x="109" y="1802"/>
                    <a:pt x="75" y="1767"/>
                  </a:cubicBezTo>
                  <a:cubicBezTo>
                    <a:pt x="41" y="1732"/>
                    <a:pt x="24" y="1708"/>
                    <a:pt x="12" y="1641"/>
                  </a:cubicBezTo>
                  <a:cubicBezTo>
                    <a:pt x="0" y="1574"/>
                    <a:pt x="7" y="1570"/>
                    <a:pt x="6" y="1365"/>
                  </a:cubicBezTo>
                  <a:cubicBezTo>
                    <a:pt x="5" y="1160"/>
                    <a:pt x="6" y="597"/>
                    <a:pt x="6" y="411"/>
                  </a:cubicBezTo>
                  <a:cubicBezTo>
                    <a:pt x="6" y="225"/>
                    <a:pt x="4" y="284"/>
                    <a:pt x="6" y="249"/>
                  </a:cubicBezTo>
                  <a:cubicBezTo>
                    <a:pt x="8" y="214"/>
                    <a:pt x="12" y="217"/>
                    <a:pt x="18" y="201"/>
                  </a:cubicBezTo>
                  <a:cubicBezTo>
                    <a:pt x="24" y="185"/>
                    <a:pt x="27" y="171"/>
                    <a:pt x="42" y="150"/>
                  </a:cubicBezTo>
                  <a:cubicBezTo>
                    <a:pt x="57" y="129"/>
                    <a:pt x="80" y="94"/>
                    <a:pt x="108" y="72"/>
                  </a:cubicBezTo>
                  <a:cubicBezTo>
                    <a:pt x="136" y="50"/>
                    <a:pt x="177" y="26"/>
                    <a:pt x="210" y="15"/>
                  </a:cubicBezTo>
                  <a:cubicBezTo>
                    <a:pt x="243" y="4"/>
                    <a:pt x="245" y="6"/>
                    <a:pt x="306" y="3"/>
                  </a:cubicBezTo>
                  <a:lnTo>
                    <a:pt x="576" y="0"/>
                  </a:lnTo>
                  <a:lnTo>
                    <a:pt x="570" y="285"/>
                  </a:lnTo>
                  <a:close/>
                </a:path>
              </a:pathLst>
            </a:custGeom>
            <a:solidFill>
              <a:srgbClr val="FA424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9" name="Text Box 42"/>
            <p:cNvSpPr txBox="1">
              <a:spLocks noChangeArrowheads="1"/>
            </p:cNvSpPr>
            <p:nvPr/>
          </p:nvSpPr>
          <p:spPr bwMode="auto">
            <a:xfrm>
              <a:off x="1484" y="3596"/>
              <a:ext cx="730" cy="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solidFill>
                    <a:srgbClr val="FA4242"/>
                  </a:solidFill>
                  <a:latin typeface="Times New Roman" pitchFamily="18" charset="0"/>
                </a:rPr>
                <a:t>50% </a:t>
              </a:r>
              <a:r>
                <a:rPr lang="en-GB" altLang="zh-CN" sz="1600" b="1">
                  <a:solidFill>
                    <a:srgbClr val="FA4242"/>
                  </a:solidFill>
                  <a:latin typeface="Times New Roman" pitchFamily="18" charset="0"/>
                  <a:ea typeface="宋体" pitchFamily="2" charset="-122"/>
                </a:rPr>
                <a:t>Heat</a:t>
              </a:r>
            </a:p>
          </p:txBody>
        </p:sp>
      </p:grpSp>
      <p:grpSp>
        <p:nvGrpSpPr>
          <p:cNvPr id="20492" name="Group 43"/>
          <p:cNvGrpSpPr>
            <a:grpSpLocks/>
          </p:cNvGrpSpPr>
          <p:nvPr/>
        </p:nvGrpSpPr>
        <p:grpSpPr bwMode="auto">
          <a:xfrm>
            <a:off x="2557463" y="1720850"/>
            <a:ext cx="1017587" cy="1146175"/>
            <a:chOff x="2289" y="936"/>
            <a:chExt cx="738" cy="828"/>
          </a:xfrm>
        </p:grpSpPr>
        <p:sp>
          <p:nvSpPr>
            <p:cNvPr id="20516" name="Freeform 44"/>
            <p:cNvSpPr>
              <a:spLocks/>
            </p:cNvSpPr>
            <p:nvPr/>
          </p:nvSpPr>
          <p:spPr bwMode="auto">
            <a:xfrm>
              <a:off x="2289" y="936"/>
              <a:ext cx="738" cy="828"/>
            </a:xfrm>
            <a:custGeom>
              <a:avLst/>
              <a:gdLst>
                <a:gd name="T0" fmla="*/ 66 w 738"/>
                <a:gd name="T1" fmla="*/ 564 h 828"/>
                <a:gd name="T2" fmla="*/ 64 w 738"/>
                <a:gd name="T3" fmla="*/ 10 h 828"/>
                <a:gd name="T4" fmla="*/ 666 w 738"/>
                <a:gd name="T5" fmla="*/ 0 h 828"/>
                <a:gd name="T6" fmla="*/ 663 w 738"/>
                <a:gd name="T7" fmla="*/ 552 h 828"/>
                <a:gd name="T8" fmla="*/ 738 w 738"/>
                <a:gd name="T9" fmla="*/ 552 h 828"/>
                <a:gd name="T10" fmla="*/ 390 w 738"/>
                <a:gd name="T11" fmla="*/ 828 h 828"/>
                <a:gd name="T12" fmla="*/ 0 w 738"/>
                <a:gd name="T13" fmla="*/ 570 h 828"/>
                <a:gd name="T14" fmla="*/ 66 w 738"/>
                <a:gd name="T15" fmla="*/ 564 h 8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8"/>
                <a:gd name="T25" fmla="*/ 0 h 828"/>
                <a:gd name="T26" fmla="*/ 738 w 738"/>
                <a:gd name="T27" fmla="*/ 828 h 8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8" h="828">
                  <a:moveTo>
                    <a:pt x="66" y="564"/>
                  </a:moveTo>
                  <a:lnTo>
                    <a:pt x="64" y="10"/>
                  </a:lnTo>
                  <a:lnTo>
                    <a:pt x="666" y="0"/>
                  </a:lnTo>
                  <a:lnTo>
                    <a:pt x="663" y="552"/>
                  </a:lnTo>
                  <a:lnTo>
                    <a:pt x="738" y="552"/>
                  </a:lnTo>
                  <a:lnTo>
                    <a:pt x="390" y="828"/>
                  </a:lnTo>
                  <a:lnTo>
                    <a:pt x="0" y="570"/>
                  </a:lnTo>
                  <a:lnTo>
                    <a:pt x="66" y="5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Text Box 45"/>
            <p:cNvSpPr txBox="1">
              <a:spLocks noChangeArrowheads="1"/>
            </p:cNvSpPr>
            <p:nvPr/>
          </p:nvSpPr>
          <p:spPr bwMode="auto">
            <a:xfrm>
              <a:off x="2397" y="1044"/>
              <a:ext cx="493" cy="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200" b="1">
                <a:latin typeface="Times New Roman" pitchFamily="18" charset="0"/>
              </a:endParaRPr>
            </a:p>
            <a:p>
              <a:pPr algn="ctr"/>
              <a:r>
                <a:rPr lang="en-GB" altLang="zh-CN" b="1">
                  <a:latin typeface="Times New Roman" pitchFamily="18" charset="0"/>
                  <a:ea typeface="宋体" pitchFamily="2" charset="-122"/>
                </a:rPr>
                <a:t>Gas</a:t>
              </a:r>
            </a:p>
          </p:txBody>
        </p:sp>
      </p:grp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1414463" y="3933825"/>
            <a:ext cx="1069975" cy="184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1000">
                <a:latin typeface="Times New Roman" pitchFamily="18" charset="0"/>
                <a:ea typeface="宋体" pitchFamily="2" charset="-122"/>
              </a:rPr>
              <a:t>Heat Exchanger</a:t>
            </a:r>
          </a:p>
        </p:txBody>
      </p:sp>
      <p:sp>
        <p:nvSpPr>
          <p:cNvPr id="20494" name="Rectangle 47"/>
          <p:cNvSpPr>
            <a:spLocks noChangeArrowheads="1"/>
          </p:cNvSpPr>
          <p:nvPr/>
        </p:nvSpPr>
        <p:spPr bwMode="auto">
          <a:xfrm>
            <a:off x="1035050" y="2324100"/>
            <a:ext cx="665163" cy="503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5" name="Group 48"/>
          <p:cNvGrpSpPr>
            <a:grpSpLocks/>
          </p:cNvGrpSpPr>
          <p:nvPr/>
        </p:nvGrpSpPr>
        <p:grpSpPr bwMode="auto">
          <a:xfrm>
            <a:off x="338138" y="1190625"/>
            <a:ext cx="1382712" cy="2062163"/>
            <a:chOff x="213" y="750"/>
            <a:chExt cx="871" cy="1299"/>
          </a:xfrm>
        </p:grpSpPr>
        <p:grpSp>
          <p:nvGrpSpPr>
            <p:cNvPr id="20505" name="Group 49"/>
            <p:cNvGrpSpPr>
              <a:grpSpLocks/>
            </p:cNvGrpSpPr>
            <p:nvPr/>
          </p:nvGrpSpPr>
          <p:grpSpPr bwMode="auto">
            <a:xfrm>
              <a:off x="643" y="1235"/>
              <a:ext cx="431" cy="814"/>
              <a:chOff x="1245" y="1031"/>
              <a:chExt cx="460" cy="928"/>
            </a:xfrm>
          </p:grpSpPr>
          <p:sp>
            <p:nvSpPr>
              <p:cNvPr id="20510" name="Freeform 50"/>
              <p:cNvSpPr>
                <a:spLocks/>
              </p:cNvSpPr>
              <p:nvPr/>
            </p:nvSpPr>
            <p:spPr bwMode="auto">
              <a:xfrm>
                <a:off x="1245" y="1203"/>
                <a:ext cx="456" cy="96"/>
              </a:xfrm>
              <a:custGeom>
                <a:avLst/>
                <a:gdLst>
                  <a:gd name="T0" fmla="*/ 0 w 456"/>
                  <a:gd name="T1" fmla="*/ 96 h 96"/>
                  <a:gd name="T2" fmla="*/ 165 w 456"/>
                  <a:gd name="T3" fmla="*/ 0 h 96"/>
                  <a:gd name="T4" fmla="*/ 285 w 456"/>
                  <a:gd name="T5" fmla="*/ 0 h 96"/>
                  <a:gd name="T6" fmla="*/ 456 w 456"/>
                  <a:gd name="T7" fmla="*/ 90 h 96"/>
                  <a:gd name="T8" fmla="*/ 0 w 45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96"/>
                  <a:gd name="T17" fmla="*/ 456 w 4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96">
                    <a:moveTo>
                      <a:pt x="0" y="96"/>
                    </a:moveTo>
                    <a:lnTo>
                      <a:pt x="165" y="0"/>
                    </a:lnTo>
                    <a:lnTo>
                      <a:pt x="285" y="0"/>
                    </a:lnTo>
                    <a:lnTo>
                      <a:pt x="456" y="9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1" name="Freeform 51"/>
              <p:cNvSpPr>
                <a:spLocks/>
              </p:cNvSpPr>
              <p:nvPr/>
            </p:nvSpPr>
            <p:spPr bwMode="auto">
              <a:xfrm rot="10800000">
                <a:off x="1249" y="1660"/>
                <a:ext cx="456" cy="96"/>
              </a:xfrm>
              <a:custGeom>
                <a:avLst/>
                <a:gdLst>
                  <a:gd name="T0" fmla="*/ 0 w 456"/>
                  <a:gd name="T1" fmla="*/ 96 h 96"/>
                  <a:gd name="T2" fmla="*/ 165 w 456"/>
                  <a:gd name="T3" fmla="*/ 0 h 96"/>
                  <a:gd name="T4" fmla="*/ 285 w 456"/>
                  <a:gd name="T5" fmla="*/ 0 h 96"/>
                  <a:gd name="T6" fmla="*/ 456 w 456"/>
                  <a:gd name="T7" fmla="*/ 90 h 96"/>
                  <a:gd name="T8" fmla="*/ 0 w 456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96"/>
                  <a:gd name="T17" fmla="*/ 456 w 4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96">
                    <a:moveTo>
                      <a:pt x="0" y="96"/>
                    </a:moveTo>
                    <a:lnTo>
                      <a:pt x="165" y="0"/>
                    </a:lnTo>
                    <a:lnTo>
                      <a:pt x="285" y="0"/>
                    </a:lnTo>
                    <a:lnTo>
                      <a:pt x="456" y="9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12" name="Rectangle 52"/>
              <p:cNvSpPr>
                <a:spLocks noChangeArrowheads="1"/>
              </p:cNvSpPr>
              <p:nvPr/>
            </p:nvSpPr>
            <p:spPr bwMode="auto">
              <a:xfrm rot="5400000">
                <a:off x="1380" y="1808"/>
                <a:ext cx="201" cy="10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13" name="Group 53"/>
              <p:cNvGrpSpPr>
                <a:grpSpLocks/>
              </p:cNvGrpSpPr>
              <p:nvPr/>
            </p:nvGrpSpPr>
            <p:grpSpPr bwMode="auto">
              <a:xfrm>
                <a:off x="1413" y="1031"/>
                <a:ext cx="105" cy="168"/>
                <a:chOff x="1413" y="1031"/>
                <a:chExt cx="105" cy="168"/>
              </a:xfrm>
            </p:grpSpPr>
            <p:sp>
              <p:nvSpPr>
                <p:cNvPr id="20514" name="Freeform 54"/>
                <p:cNvSpPr>
                  <a:spLocks/>
                </p:cNvSpPr>
                <p:nvPr/>
              </p:nvSpPr>
              <p:spPr bwMode="auto">
                <a:xfrm>
                  <a:off x="1413" y="1031"/>
                  <a:ext cx="105" cy="168"/>
                </a:xfrm>
                <a:custGeom>
                  <a:avLst/>
                  <a:gdLst>
                    <a:gd name="T0" fmla="*/ 0 w 105"/>
                    <a:gd name="T1" fmla="*/ 24 h 168"/>
                    <a:gd name="T2" fmla="*/ 0 w 105"/>
                    <a:gd name="T3" fmla="*/ 168 h 168"/>
                    <a:gd name="T4" fmla="*/ 102 w 105"/>
                    <a:gd name="T5" fmla="*/ 166 h 168"/>
                    <a:gd name="T6" fmla="*/ 105 w 105"/>
                    <a:gd name="T7" fmla="*/ 34 h 168"/>
                    <a:gd name="T8" fmla="*/ 90 w 105"/>
                    <a:gd name="T9" fmla="*/ 48 h 168"/>
                    <a:gd name="T10" fmla="*/ 66 w 105"/>
                    <a:gd name="T11" fmla="*/ 55 h 168"/>
                    <a:gd name="T12" fmla="*/ 41 w 105"/>
                    <a:gd name="T13" fmla="*/ 36 h 168"/>
                    <a:gd name="T14" fmla="*/ 29 w 105"/>
                    <a:gd name="T15" fmla="*/ 24 h 168"/>
                    <a:gd name="T16" fmla="*/ 0 w 105"/>
                    <a:gd name="T17" fmla="*/ 24 h 1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68"/>
                    <a:gd name="T29" fmla="*/ 105 w 105"/>
                    <a:gd name="T30" fmla="*/ 168 h 1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68">
                      <a:moveTo>
                        <a:pt x="0" y="24"/>
                      </a:moveTo>
                      <a:lnTo>
                        <a:pt x="0" y="168"/>
                      </a:lnTo>
                      <a:lnTo>
                        <a:pt x="102" y="166"/>
                      </a:lnTo>
                      <a:lnTo>
                        <a:pt x="105" y="34"/>
                      </a:lnTo>
                      <a:cubicBezTo>
                        <a:pt x="103" y="14"/>
                        <a:pt x="96" y="45"/>
                        <a:pt x="90" y="48"/>
                      </a:cubicBezTo>
                      <a:cubicBezTo>
                        <a:pt x="84" y="51"/>
                        <a:pt x="74" y="57"/>
                        <a:pt x="66" y="55"/>
                      </a:cubicBezTo>
                      <a:cubicBezTo>
                        <a:pt x="58" y="53"/>
                        <a:pt x="47" y="41"/>
                        <a:pt x="41" y="36"/>
                      </a:cubicBezTo>
                      <a:cubicBezTo>
                        <a:pt x="35" y="31"/>
                        <a:pt x="35" y="26"/>
                        <a:pt x="29" y="24"/>
                      </a:cubicBezTo>
                      <a:cubicBezTo>
                        <a:pt x="23" y="22"/>
                        <a:pt x="5" y="0"/>
                        <a:pt x="0" y="24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5" name="Freeform 55"/>
                <p:cNvSpPr>
                  <a:spLocks/>
                </p:cNvSpPr>
                <p:nvPr/>
              </p:nvSpPr>
              <p:spPr bwMode="auto">
                <a:xfrm>
                  <a:off x="1460" y="1052"/>
                  <a:ext cx="57" cy="41"/>
                </a:xfrm>
                <a:custGeom>
                  <a:avLst/>
                  <a:gdLst>
                    <a:gd name="T0" fmla="*/ 0 w 53"/>
                    <a:gd name="T1" fmla="*/ 83 h 37"/>
                    <a:gd name="T2" fmla="*/ 46 w 53"/>
                    <a:gd name="T3" fmla="*/ 4 h 37"/>
                    <a:gd name="T4" fmla="*/ 95 w 53"/>
                    <a:gd name="T5" fmla="*/ 1 h 37"/>
                    <a:gd name="T6" fmla="*/ 163 w 53"/>
                    <a:gd name="T7" fmla="*/ 45 h 37"/>
                    <a:gd name="T8" fmla="*/ 137 w 53"/>
                    <a:gd name="T9" fmla="*/ 113 h 37"/>
                    <a:gd name="T10" fmla="*/ 98 w 53"/>
                    <a:gd name="T11" fmla="*/ 185 h 37"/>
                    <a:gd name="T12" fmla="*/ 37 w 53"/>
                    <a:gd name="T13" fmla="*/ 164 h 37"/>
                    <a:gd name="T14" fmla="*/ 0 w 53"/>
                    <a:gd name="T15" fmla="*/ 83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37"/>
                    <a:gd name="T26" fmla="*/ 53 w 53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37">
                      <a:moveTo>
                        <a:pt x="0" y="16"/>
                      </a:moveTo>
                      <a:cubicBezTo>
                        <a:pt x="0" y="12"/>
                        <a:pt x="10" y="6"/>
                        <a:pt x="15" y="4"/>
                      </a:cubicBezTo>
                      <a:cubicBezTo>
                        <a:pt x="20" y="2"/>
                        <a:pt x="24" y="0"/>
                        <a:pt x="30" y="1"/>
                      </a:cubicBezTo>
                      <a:cubicBezTo>
                        <a:pt x="36" y="2"/>
                        <a:pt x="49" y="6"/>
                        <a:pt x="51" y="9"/>
                      </a:cubicBezTo>
                      <a:cubicBezTo>
                        <a:pt x="53" y="12"/>
                        <a:pt x="46" y="18"/>
                        <a:pt x="43" y="22"/>
                      </a:cubicBezTo>
                      <a:cubicBezTo>
                        <a:pt x="40" y="26"/>
                        <a:pt x="36" y="35"/>
                        <a:pt x="31" y="36"/>
                      </a:cubicBezTo>
                      <a:cubicBezTo>
                        <a:pt x="26" y="37"/>
                        <a:pt x="17" y="33"/>
                        <a:pt x="12" y="31"/>
                      </a:cubicBezTo>
                      <a:cubicBezTo>
                        <a:pt x="7" y="29"/>
                        <a:pt x="0" y="20"/>
                        <a:pt x="0" y="16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0506" name="Text Box 56"/>
            <p:cNvSpPr txBox="1">
              <a:spLocks noChangeArrowheads="1"/>
            </p:cNvSpPr>
            <p:nvPr/>
          </p:nvSpPr>
          <p:spPr bwMode="auto">
            <a:xfrm>
              <a:off x="659" y="1470"/>
              <a:ext cx="425" cy="3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>
                  <a:latin typeface="Times New Roman" pitchFamily="18" charset="0"/>
                </a:rPr>
                <a:t>Exhaust Heat Exchanger</a:t>
              </a:r>
            </a:p>
          </p:txBody>
        </p:sp>
        <p:grpSp>
          <p:nvGrpSpPr>
            <p:cNvPr id="20507" name="Group 57"/>
            <p:cNvGrpSpPr>
              <a:grpSpLocks/>
            </p:cNvGrpSpPr>
            <p:nvPr/>
          </p:nvGrpSpPr>
          <p:grpSpPr bwMode="auto">
            <a:xfrm>
              <a:off x="213" y="750"/>
              <a:ext cx="781" cy="484"/>
              <a:chOff x="213" y="750"/>
              <a:chExt cx="781" cy="484"/>
            </a:xfrm>
          </p:grpSpPr>
          <p:sp>
            <p:nvSpPr>
              <p:cNvPr id="20508" name="Freeform 58"/>
              <p:cNvSpPr>
                <a:spLocks/>
              </p:cNvSpPr>
              <p:nvPr/>
            </p:nvSpPr>
            <p:spPr bwMode="auto">
              <a:xfrm>
                <a:off x="743" y="895"/>
                <a:ext cx="202" cy="339"/>
              </a:xfrm>
              <a:custGeom>
                <a:avLst/>
                <a:gdLst>
                  <a:gd name="T0" fmla="*/ 22 w 216"/>
                  <a:gd name="T1" fmla="*/ 47 h 386"/>
                  <a:gd name="T2" fmla="*/ 21 w 216"/>
                  <a:gd name="T3" fmla="*/ 11 h 386"/>
                  <a:gd name="T4" fmla="*/ 0 w 216"/>
                  <a:gd name="T5" fmla="*/ 12 h 386"/>
                  <a:gd name="T6" fmla="*/ 38 w 216"/>
                  <a:gd name="T7" fmla="*/ 0 h 386"/>
                  <a:gd name="T8" fmla="*/ 74 w 216"/>
                  <a:gd name="T9" fmla="*/ 12 h 386"/>
                  <a:gd name="T10" fmla="*/ 48 w 216"/>
                  <a:gd name="T11" fmla="*/ 12 h 386"/>
                  <a:gd name="T12" fmla="*/ 47 w 216"/>
                  <a:gd name="T13" fmla="*/ 47 h 386"/>
                  <a:gd name="T14" fmla="*/ 22 w 216"/>
                  <a:gd name="T15" fmla="*/ 47 h 3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"/>
                  <a:gd name="T25" fmla="*/ 0 h 386"/>
                  <a:gd name="T26" fmla="*/ 216 w 216"/>
                  <a:gd name="T27" fmla="*/ 386 h 3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" h="386">
                    <a:moveTo>
                      <a:pt x="65" y="386"/>
                    </a:moveTo>
                    <a:lnTo>
                      <a:pt x="63" y="93"/>
                    </a:lnTo>
                    <a:lnTo>
                      <a:pt x="0" y="96"/>
                    </a:lnTo>
                    <a:lnTo>
                      <a:pt x="111" y="0"/>
                    </a:lnTo>
                    <a:lnTo>
                      <a:pt x="216" y="96"/>
                    </a:lnTo>
                    <a:lnTo>
                      <a:pt x="138" y="96"/>
                    </a:lnTo>
                    <a:lnTo>
                      <a:pt x="137" y="383"/>
                    </a:lnTo>
                    <a:lnTo>
                      <a:pt x="65" y="386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09" name="Text Box 59"/>
              <p:cNvSpPr txBox="1">
                <a:spLocks noChangeArrowheads="1"/>
              </p:cNvSpPr>
              <p:nvPr/>
            </p:nvSpPr>
            <p:spPr bwMode="auto">
              <a:xfrm>
                <a:off x="213" y="750"/>
                <a:ext cx="781" cy="1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8000" tIns="10800" rIns="18000" bIns="10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200" b="1">
                    <a:solidFill>
                      <a:srgbClr val="FA4242"/>
                    </a:solidFill>
                    <a:latin typeface="Times New Roman" pitchFamily="18" charset="0"/>
                  </a:rPr>
                  <a:t>11% Flue Losses</a:t>
                </a:r>
              </a:p>
            </p:txBody>
          </p:sp>
        </p:grpSp>
      </p:grpSp>
      <p:grpSp>
        <p:nvGrpSpPr>
          <p:cNvPr id="20496" name="Group 71"/>
          <p:cNvGrpSpPr>
            <a:grpSpLocks/>
          </p:cNvGrpSpPr>
          <p:nvPr/>
        </p:nvGrpSpPr>
        <p:grpSpPr bwMode="auto">
          <a:xfrm>
            <a:off x="1660525" y="1020763"/>
            <a:ext cx="1616075" cy="2159000"/>
            <a:chOff x="1046" y="643"/>
            <a:chExt cx="1018" cy="1360"/>
          </a:xfrm>
        </p:grpSpPr>
        <p:sp>
          <p:nvSpPr>
            <p:cNvPr id="20503" name="Freeform 61"/>
            <p:cNvSpPr>
              <a:spLocks/>
            </p:cNvSpPr>
            <p:nvPr/>
          </p:nvSpPr>
          <p:spPr bwMode="auto">
            <a:xfrm>
              <a:off x="1237" y="889"/>
              <a:ext cx="193" cy="1114"/>
            </a:xfrm>
            <a:custGeom>
              <a:avLst/>
              <a:gdLst>
                <a:gd name="T0" fmla="*/ 12 w 216"/>
                <a:gd name="T1" fmla="*/ 143 h 1277"/>
                <a:gd name="T2" fmla="*/ 11 w 216"/>
                <a:gd name="T3" fmla="*/ 10 h 1277"/>
                <a:gd name="T4" fmla="*/ 0 w 216"/>
                <a:gd name="T5" fmla="*/ 11 h 1277"/>
                <a:gd name="T6" fmla="*/ 19 w 216"/>
                <a:gd name="T7" fmla="*/ 0 h 1277"/>
                <a:gd name="T8" fmla="*/ 36 w 216"/>
                <a:gd name="T9" fmla="*/ 11 h 1277"/>
                <a:gd name="T10" fmla="*/ 23 w 216"/>
                <a:gd name="T11" fmla="*/ 11 h 1277"/>
                <a:gd name="T12" fmla="*/ 23 w 216"/>
                <a:gd name="T13" fmla="*/ 143 h 1277"/>
                <a:gd name="T14" fmla="*/ 12 w 216"/>
                <a:gd name="T15" fmla="*/ 143 h 1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"/>
                <a:gd name="T25" fmla="*/ 0 h 1277"/>
                <a:gd name="T26" fmla="*/ 216 w 216"/>
                <a:gd name="T27" fmla="*/ 1277 h 12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" h="1277">
                  <a:moveTo>
                    <a:pt x="70" y="1276"/>
                  </a:moveTo>
                  <a:lnTo>
                    <a:pt x="63" y="93"/>
                  </a:lnTo>
                  <a:lnTo>
                    <a:pt x="0" y="96"/>
                  </a:lnTo>
                  <a:lnTo>
                    <a:pt x="111" y="0"/>
                  </a:lnTo>
                  <a:lnTo>
                    <a:pt x="216" y="96"/>
                  </a:lnTo>
                  <a:lnTo>
                    <a:pt x="138" y="96"/>
                  </a:lnTo>
                  <a:lnTo>
                    <a:pt x="143" y="1277"/>
                  </a:lnTo>
                  <a:lnTo>
                    <a:pt x="70" y="1276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Text Box 62"/>
            <p:cNvSpPr txBox="1">
              <a:spLocks noChangeArrowheads="1"/>
            </p:cNvSpPr>
            <p:nvPr/>
          </p:nvSpPr>
          <p:spPr bwMode="auto">
            <a:xfrm>
              <a:off x="1046" y="643"/>
              <a:ext cx="1018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>
                  <a:solidFill>
                    <a:srgbClr val="FA4242"/>
                  </a:solidFill>
                  <a:latin typeface="Times New Roman" pitchFamily="18" charset="0"/>
                </a:rPr>
                <a:t>3% </a:t>
              </a:r>
              <a:r>
                <a:rPr lang="en-GB" altLang="zh-CN" sz="1200" b="1">
                  <a:solidFill>
                    <a:srgbClr val="FA4242"/>
                  </a:solidFill>
                  <a:latin typeface="Times New Roman" pitchFamily="18" charset="0"/>
                  <a:ea typeface="宋体" pitchFamily="2" charset="-122"/>
                </a:rPr>
                <a:t>Radiation Losses</a:t>
              </a:r>
              <a:endParaRPr lang="en-GB" sz="1200" b="1">
                <a:solidFill>
                  <a:srgbClr val="FA4242"/>
                </a:solidFill>
                <a:latin typeface="Times New Roman" pitchFamily="18" charset="0"/>
              </a:endParaRPr>
            </a:p>
          </p:txBody>
        </p:sp>
      </p:grp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3803650" y="1206500"/>
            <a:ext cx="16002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Times New Roman" pitchFamily="18" charset="0"/>
              </a:rPr>
              <a:t>86%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GB" altLang="zh-CN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6384" name="Text Box 64"/>
          <p:cNvSpPr txBox="1">
            <a:spLocks noChangeArrowheads="1"/>
          </p:cNvSpPr>
          <p:nvPr/>
        </p:nvSpPr>
        <p:spPr bwMode="auto">
          <a:xfrm>
            <a:off x="5580063" y="981075"/>
            <a:ext cx="37322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Localised generation makes use of waste heat.</a:t>
            </a:r>
            <a:endParaRPr lang="en-GB" altLang="zh-CN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Reduces conversion losses significantly</a:t>
            </a:r>
            <a:endParaRPr lang="en-GB" altLang="zh-CN" b="1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499" name="Text Box 66"/>
          <p:cNvSpPr txBox="1">
            <a:spLocks noChangeArrowheads="1"/>
          </p:cNvSpPr>
          <p:nvPr/>
        </p:nvSpPr>
        <p:spPr bwMode="auto">
          <a:xfrm>
            <a:off x="395288" y="188913"/>
            <a:ext cx="8208962" cy="3143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  <a:cs typeface="Times New Roman" pitchFamily="18" charset="0"/>
              </a:rPr>
              <a:t>Conversion efficiency improvements – Building Scale CHP</a:t>
            </a:r>
            <a:endParaRPr lang="en-GB" altLang="zh-CN" sz="20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346075" y="1192213"/>
            <a:ext cx="1257300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A4242"/>
                </a:solidFill>
                <a:latin typeface="Times New Roman" pitchFamily="18" charset="0"/>
                <a:cs typeface="Arial" charset="0"/>
              </a:rPr>
              <a:t>61% </a:t>
            </a:r>
            <a:r>
              <a:rPr lang="en-GB" altLang="zh-CN" sz="1200" b="1">
                <a:solidFill>
                  <a:srgbClr val="FA4242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Flue Losses </a:t>
            </a:r>
          </a:p>
        </p:txBody>
      </p:sp>
      <p:sp>
        <p:nvSpPr>
          <p:cNvPr id="56388" name="Text Box 68"/>
          <p:cNvSpPr txBox="1">
            <a:spLocks noChangeArrowheads="1"/>
          </p:cNvSpPr>
          <p:nvPr/>
        </p:nvSpPr>
        <p:spPr bwMode="auto">
          <a:xfrm>
            <a:off x="3733800" y="1187450"/>
            <a:ext cx="168910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36%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endParaRPr lang="zh-CN" altLang="en-GB" sz="2400" b="1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sp>
        <p:nvSpPr>
          <p:cNvPr id="20502" name="Slide Number Placeholder 6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F5528-7275-4229-AFD4-FA4F0EB23953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6" grpId="0" animBg="1"/>
      <p:bldP spid="56383" grpId="0"/>
      <p:bldP spid="56384" grpId="0" build="p"/>
      <p:bldP spid="56387" grpId="0" animBg="1"/>
      <p:bldP spid="56387" grpId="1" animBg="1"/>
      <p:bldP spid="56388" grpId="0"/>
      <p:bldP spid="5638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4263" y="0"/>
            <a:ext cx="7772400" cy="714375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FF00"/>
                </a:solidFill>
              </a:rPr>
              <a:t>UEA’s Combined Heat and Power</a:t>
            </a:r>
          </a:p>
        </p:txBody>
      </p:sp>
      <p:pic>
        <p:nvPicPr>
          <p:cNvPr id="21507" name="Picture 3" descr="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7788" y="714375"/>
            <a:ext cx="6840537" cy="4895850"/>
          </a:xfrm>
          <a:noFill/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61938" y="5864225"/>
            <a:ext cx="870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 units each generating up to 1.0 MW electricity  and 1.4 MW heat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A259B-5FD5-4EF0-9C7D-BCB70EF3F711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BF7C0AF-C7C0-4E83-9DF7-48B684D88DF0}" type="slidenum">
              <a:rPr lang="en-GB" sz="1400">
                <a:solidFill>
                  <a:srgbClr val="FFFF99"/>
                </a:solidFill>
              </a:rPr>
              <a:pPr algn="r"/>
              <a:t>19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393825" y="469900"/>
            <a:ext cx="6192838" cy="37465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Conversion efficiency improvements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915988" y="1219200"/>
          <a:ext cx="7832725" cy="1584960"/>
        </p:xfrm>
        <a:graphic>
          <a:graphicData uri="http://schemas.openxmlformats.org/drawingml/2006/table">
            <a:tbl>
              <a:tblPr/>
              <a:tblGrid>
                <a:gridCol w="2011362"/>
                <a:gridCol w="1108075"/>
                <a:gridCol w="1177925"/>
                <a:gridCol w="1108075"/>
                <a:gridCol w="1179513"/>
                <a:gridCol w="124777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1997/98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Emission factor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kg/kWh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Carbon dioxide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Tonnes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EFAA0"/>
                        </a:gs>
                        <a:gs pos="100000">
                          <a:srgbClr val="76744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Group 39"/>
          <p:cNvGraphicFramePr>
            <a:graphicFrameLocks noGrp="1"/>
          </p:cNvGraphicFramePr>
          <p:nvPr/>
        </p:nvGraphicFramePr>
        <p:xfrm>
          <a:off x="574675" y="2884488"/>
          <a:ext cx="8569325" cy="2668003"/>
        </p:xfrm>
        <a:graphic>
          <a:graphicData uri="http://schemas.openxmlformats.org/drawingml/2006/table">
            <a:tbl>
              <a:tblPr/>
              <a:tblGrid>
                <a:gridCol w="1008063"/>
                <a:gridCol w="936625"/>
                <a:gridCol w="719137"/>
                <a:gridCol w="1152525"/>
                <a:gridCol w="719138"/>
                <a:gridCol w="865187"/>
                <a:gridCol w="1008063"/>
                <a:gridCol w="719137"/>
                <a:gridCol w="649288"/>
                <a:gridCol w="79216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1999/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site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CHP generation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boilers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CHP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oil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MWh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20437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15630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977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5783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14510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28263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Emission factor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kg/kWh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-0.46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0.46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0.277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Tonnes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-449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2660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2699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5257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10422</a:t>
                      </a:r>
                    </a:p>
                  </a:txBody>
                  <a:tcPr marL="18000" marR="18000" marT="72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FFF"/>
                        </a:gs>
                        <a:gs pos="100000">
                          <a:srgbClr val="764A7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217488" y="7905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Before installation</a:t>
            </a:r>
          </a:p>
        </p:txBody>
      </p:sp>
      <p:sp>
        <p:nvSpPr>
          <p:cNvPr id="9" name="Text Box 107"/>
          <p:cNvSpPr txBox="1">
            <a:spLocks noChangeArrowheads="1"/>
          </p:cNvSpPr>
          <p:nvPr/>
        </p:nvSpPr>
        <p:spPr bwMode="auto">
          <a:xfrm>
            <a:off x="547688" y="2895600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After installation</a:t>
            </a:r>
          </a:p>
        </p:txBody>
      </p:sp>
      <p:sp>
        <p:nvSpPr>
          <p:cNvPr id="10" name="Text Box 108"/>
          <p:cNvSpPr txBox="1">
            <a:spLocks noChangeArrowheads="1"/>
          </p:cNvSpPr>
          <p:nvPr/>
        </p:nvSpPr>
        <p:spPr bwMode="auto">
          <a:xfrm>
            <a:off x="574675" y="554990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  <a:latin typeface="Times New Roman" pitchFamily="18" charset="0"/>
              </a:rPr>
              <a:t>This represents a 33% saving in carbon dioxide</a:t>
            </a:r>
          </a:p>
        </p:txBody>
      </p:sp>
      <p:sp>
        <p:nvSpPr>
          <p:cNvPr id="11" name="Oval 109"/>
          <p:cNvSpPr>
            <a:spLocks noChangeArrowheads="1"/>
          </p:cNvSpPr>
          <p:nvPr/>
        </p:nvSpPr>
        <p:spPr bwMode="auto">
          <a:xfrm>
            <a:off x="7445375" y="2278063"/>
            <a:ext cx="1393825" cy="69691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0"/>
          <p:cNvSpPr>
            <a:spLocks noChangeArrowheads="1"/>
          </p:cNvSpPr>
          <p:nvPr/>
        </p:nvSpPr>
        <p:spPr bwMode="auto">
          <a:xfrm>
            <a:off x="7994650" y="4743450"/>
            <a:ext cx="1393825" cy="69691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42F5D-6E04-4543-B07D-D3426C742C0B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D6757F-A066-48C3-A9C0-4BDCCB2CB02D}" type="slidenum">
              <a:rPr lang="en-GB" sz="1400">
                <a:solidFill>
                  <a:srgbClr val="FFFF99"/>
                </a:solidFill>
              </a:rPr>
              <a:pPr algn="r"/>
              <a:t>2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3" name="Picture 4" descr="U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Freeform 5"/>
          <p:cNvSpPr>
            <a:spLocks/>
          </p:cNvSpPr>
          <p:nvPr/>
        </p:nvSpPr>
        <p:spPr bwMode="auto">
          <a:xfrm>
            <a:off x="923925" y="4192588"/>
            <a:ext cx="3195638" cy="1060450"/>
          </a:xfrm>
          <a:custGeom>
            <a:avLst/>
            <a:gdLst>
              <a:gd name="T0" fmla="*/ 2147483647 w 2013"/>
              <a:gd name="T1" fmla="*/ 2147483647 h 668"/>
              <a:gd name="T2" fmla="*/ 2147483647 w 2013"/>
              <a:gd name="T3" fmla="*/ 2147483647 h 668"/>
              <a:gd name="T4" fmla="*/ 2147483647 w 2013"/>
              <a:gd name="T5" fmla="*/ 2147483647 h 668"/>
              <a:gd name="T6" fmla="*/ 2147483647 w 2013"/>
              <a:gd name="T7" fmla="*/ 2147483647 h 668"/>
              <a:gd name="T8" fmla="*/ 2147483647 w 2013"/>
              <a:gd name="T9" fmla="*/ 2147483647 h 668"/>
              <a:gd name="T10" fmla="*/ 2147483647 w 2013"/>
              <a:gd name="T11" fmla="*/ 2147483647 h 668"/>
              <a:gd name="T12" fmla="*/ 2147483647 w 2013"/>
              <a:gd name="T13" fmla="*/ 2147483647 h 668"/>
              <a:gd name="T14" fmla="*/ 2147483647 w 2013"/>
              <a:gd name="T15" fmla="*/ 2147483647 h 668"/>
              <a:gd name="T16" fmla="*/ 2147483647 w 2013"/>
              <a:gd name="T17" fmla="*/ 2147483647 h 668"/>
              <a:gd name="T18" fmla="*/ 2147483647 w 2013"/>
              <a:gd name="T19" fmla="*/ 2147483647 h 668"/>
              <a:gd name="T20" fmla="*/ 2147483647 w 2013"/>
              <a:gd name="T21" fmla="*/ 2147483647 h 668"/>
              <a:gd name="T22" fmla="*/ 2147483647 w 2013"/>
              <a:gd name="T23" fmla="*/ 2147483647 h 668"/>
              <a:gd name="T24" fmla="*/ 2147483647 w 2013"/>
              <a:gd name="T25" fmla="*/ 2147483647 h 668"/>
              <a:gd name="T26" fmla="*/ 2147483647 w 2013"/>
              <a:gd name="T27" fmla="*/ 2147483647 h 668"/>
              <a:gd name="T28" fmla="*/ 2147483647 w 2013"/>
              <a:gd name="T29" fmla="*/ 2147483647 h 668"/>
              <a:gd name="T30" fmla="*/ 2147483647 w 2013"/>
              <a:gd name="T31" fmla="*/ 2147483647 h 6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3"/>
              <a:gd name="T49" fmla="*/ 0 h 668"/>
              <a:gd name="T50" fmla="*/ 2013 w 2013"/>
              <a:gd name="T51" fmla="*/ 668 h 66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3" h="668">
                <a:moveTo>
                  <a:pt x="121" y="608"/>
                </a:moveTo>
                <a:cubicBezTo>
                  <a:pt x="166" y="638"/>
                  <a:pt x="234" y="668"/>
                  <a:pt x="302" y="653"/>
                </a:cubicBezTo>
                <a:cubicBezTo>
                  <a:pt x="370" y="638"/>
                  <a:pt x="454" y="555"/>
                  <a:pt x="529" y="517"/>
                </a:cubicBezTo>
                <a:cubicBezTo>
                  <a:pt x="604" y="479"/>
                  <a:pt x="658" y="441"/>
                  <a:pt x="756" y="426"/>
                </a:cubicBezTo>
                <a:cubicBezTo>
                  <a:pt x="854" y="411"/>
                  <a:pt x="1006" y="426"/>
                  <a:pt x="1119" y="426"/>
                </a:cubicBezTo>
                <a:cubicBezTo>
                  <a:pt x="1232" y="426"/>
                  <a:pt x="1338" y="441"/>
                  <a:pt x="1436" y="426"/>
                </a:cubicBezTo>
                <a:cubicBezTo>
                  <a:pt x="1534" y="411"/>
                  <a:pt x="1617" y="380"/>
                  <a:pt x="1708" y="335"/>
                </a:cubicBezTo>
                <a:cubicBezTo>
                  <a:pt x="1799" y="290"/>
                  <a:pt x="1947" y="203"/>
                  <a:pt x="1980" y="154"/>
                </a:cubicBezTo>
                <a:cubicBezTo>
                  <a:pt x="2013" y="105"/>
                  <a:pt x="1953" y="67"/>
                  <a:pt x="1908" y="44"/>
                </a:cubicBezTo>
                <a:cubicBezTo>
                  <a:pt x="1863" y="21"/>
                  <a:pt x="1786" y="0"/>
                  <a:pt x="1708" y="18"/>
                </a:cubicBezTo>
                <a:cubicBezTo>
                  <a:pt x="1630" y="36"/>
                  <a:pt x="1549" y="131"/>
                  <a:pt x="1436" y="154"/>
                </a:cubicBezTo>
                <a:cubicBezTo>
                  <a:pt x="1323" y="177"/>
                  <a:pt x="1164" y="147"/>
                  <a:pt x="1028" y="154"/>
                </a:cubicBezTo>
                <a:cubicBezTo>
                  <a:pt x="892" y="161"/>
                  <a:pt x="741" y="169"/>
                  <a:pt x="620" y="199"/>
                </a:cubicBezTo>
                <a:cubicBezTo>
                  <a:pt x="499" y="229"/>
                  <a:pt x="400" y="290"/>
                  <a:pt x="302" y="335"/>
                </a:cubicBezTo>
                <a:cubicBezTo>
                  <a:pt x="204" y="380"/>
                  <a:pt x="60" y="427"/>
                  <a:pt x="30" y="472"/>
                </a:cubicBezTo>
                <a:cubicBezTo>
                  <a:pt x="0" y="517"/>
                  <a:pt x="76" y="578"/>
                  <a:pt x="121" y="60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5" name="Freeform 6"/>
          <p:cNvSpPr>
            <a:spLocks/>
          </p:cNvSpPr>
          <p:nvPr/>
        </p:nvSpPr>
        <p:spPr bwMode="auto">
          <a:xfrm>
            <a:off x="7281863" y="1792288"/>
            <a:ext cx="1622425" cy="558800"/>
          </a:xfrm>
          <a:custGeom>
            <a:avLst/>
            <a:gdLst>
              <a:gd name="T0" fmla="*/ 2147483647 w 1022"/>
              <a:gd name="T1" fmla="*/ 2147483647 h 352"/>
              <a:gd name="T2" fmla="*/ 2147483647 w 1022"/>
              <a:gd name="T3" fmla="*/ 2147483647 h 352"/>
              <a:gd name="T4" fmla="*/ 2147483647 w 1022"/>
              <a:gd name="T5" fmla="*/ 2147483647 h 352"/>
              <a:gd name="T6" fmla="*/ 2147483647 w 1022"/>
              <a:gd name="T7" fmla="*/ 2147483647 h 352"/>
              <a:gd name="T8" fmla="*/ 2147483647 w 1022"/>
              <a:gd name="T9" fmla="*/ 2147483647 h 352"/>
              <a:gd name="T10" fmla="*/ 2147483647 w 1022"/>
              <a:gd name="T11" fmla="*/ 2147483647 h 352"/>
              <a:gd name="T12" fmla="*/ 2147483647 w 1022"/>
              <a:gd name="T13" fmla="*/ 2147483647 h 352"/>
              <a:gd name="T14" fmla="*/ 2147483647 w 1022"/>
              <a:gd name="T15" fmla="*/ 2147483647 h 352"/>
              <a:gd name="T16" fmla="*/ 2147483647 w 1022"/>
              <a:gd name="T17" fmla="*/ 2147483647 h 352"/>
              <a:gd name="T18" fmla="*/ 2147483647 w 1022"/>
              <a:gd name="T19" fmla="*/ 2147483647 h 352"/>
              <a:gd name="T20" fmla="*/ 2147483647 w 1022"/>
              <a:gd name="T21" fmla="*/ 2147483647 h 352"/>
              <a:gd name="T22" fmla="*/ 2147483647 w 1022"/>
              <a:gd name="T23" fmla="*/ 2147483647 h 352"/>
              <a:gd name="T24" fmla="*/ 2147483647 w 1022"/>
              <a:gd name="T25" fmla="*/ 2147483647 h 3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2"/>
              <a:gd name="T40" fmla="*/ 0 h 352"/>
              <a:gd name="T41" fmla="*/ 1022 w 1022"/>
              <a:gd name="T42" fmla="*/ 352 h 3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2" h="352">
                <a:moveTo>
                  <a:pt x="546" y="294"/>
                </a:moveTo>
                <a:cubicBezTo>
                  <a:pt x="622" y="269"/>
                  <a:pt x="523" y="196"/>
                  <a:pt x="555" y="175"/>
                </a:cubicBezTo>
                <a:cubicBezTo>
                  <a:pt x="587" y="154"/>
                  <a:pt x="693" y="154"/>
                  <a:pt x="741" y="167"/>
                </a:cubicBezTo>
                <a:cubicBezTo>
                  <a:pt x="789" y="180"/>
                  <a:pt x="802" y="239"/>
                  <a:pt x="843" y="252"/>
                </a:cubicBezTo>
                <a:cubicBezTo>
                  <a:pt x="884" y="265"/>
                  <a:pt x="959" y="254"/>
                  <a:pt x="987" y="243"/>
                </a:cubicBezTo>
                <a:cubicBezTo>
                  <a:pt x="1015" y="232"/>
                  <a:pt x="1022" y="214"/>
                  <a:pt x="1012" y="184"/>
                </a:cubicBezTo>
                <a:cubicBezTo>
                  <a:pt x="1002" y="154"/>
                  <a:pt x="959" y="94"/>
                  <a:pt x="927" y="65"/>
                </a:cubicBezTo>
                <a:cubicBezTo>
                  <a:pt x="895" y="36"/>
                  <a:pt x="910" y="12"/>
                  <a:pt x="817" y="6"/>
                </a:cubicBezTo>
                <a:cubicBezTo>
                  <a:pt x="724" y="0"/>
                  <a:pt x="450" y="8"/>
                  <a:pt x="368" y="31"/>
                </a:cubicBezTo>
                <a:cubicBezTo>
                  <a:pt x="286" y="54"/>
                  <a:pt x="381" y="122"/>
                  <a:pt x="326" y="142"/>
                </a:cubicBezTo>
                <a:cubicBezTo>
                  <a:pt x="271" y="162"/>
                  <a:pt x="76" y="119"/>
                  <a:pt x="38" y="150"/>
                </a:cubicBezTo>
                <a:cubicBezTo>
                  <a:pt x="0" y="181"/>
                  <a:pt x="12" y="304"/>
                  <a:pt x="97" y="328"/>
                </a:cubicBezTo>
                <a:cubicBezTo>
                  <a:pt x="182" y="352"/>
                  <a:pt x="470" y="319"/>
                  <a:pt x="546" y="294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6659563" y="1125538"/>
            <a:ext cx="2484437" cy="4572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Nelson Court</a:t>
            </a:r>
            <a:endParaRPr lang="zh-CN" altLang="en-GB" sz="2400">
              <a:solidFill>
                <a:srgbClr val="000066"/>
              </a:solidFill>
              <a:ea typeface="宋体" pitchFamily="2" charset="-122"/>
            </a:endParaRP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68313" y="3141663"/>
            <a:ext cx="3167062" cy="4572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Constable Terrace</a:t>
            </a:r>
            <a:endParaRPr lang="zh-CN" altLang="en-GB" sz="2400">
              <a:solidFill>
                <a:srgbClr val="000066"/>
              </a:solidFill>
              <a:ea typeface="宋体" pitchFamily="2" charset="-122"/>
            </a:endParaRPr>
          </a:p>
        </p:txBody>
      </p:sp>
      <p:sp>
        <p:nvSpPr>
          <p:cNvPr id="7178" name="Slide Number Placeholder 8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5F9A9B-35DC-41E6-B5D7-1C9210D0AEA3}" type="slidenum">
              <a:rPr lang="en-GB" sz="1400" b="1">
                <a:solidFill>
                  <a:srgbClr val="FFFF99"/>
                </a:solidFill>
              </a:rPr>
              <a:pPr algn="r"/>
              <a:t>2</a:t>
            </a:fld>
            <a:endParaRPr lang="en-GB" sz="1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3" grpId="0" animBg="1"/>
      <p:bldP spid="1730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59C6F8-BBDD-4A03-B1B2-C979E97ACB72}" type="slidenum">
              <a:rPr lang="en-GB" sz="1400">
                <a:solidFill>
                  <a:srgbClr val="FFFF99"/>
                </a:solidFill>
              </a:rPr>
              <a:pPr algn="r"/>
              <a:t>20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23555" name="Slide Number Placeholder 5"/>
          <p:cNvSpPr txBox="1">
            <a:spLocks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CCBDB0-5CBD-4778-9708-672CA2B7CFE7}" type="slidenum">
              <a:rPr lang="en-GB" sz="1400">
                <a:solidFill>
                  <a:srgbClr val="FFFF99"/>
                </a:solidFill>
              </a:rPr>
              <a:pPr algn="r"/>
              <a:t>20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393825" y="469900"/>
            <a:ext cx="6192838" cy="374650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Conversion efficiency improvements</a:t>
            </a:r>
          </a:p>
        </p:txBody>
      </p:sp>
      <p:pic>
        <p:nvPicPr>
          <p:cNvPr id="23557" name="Picture 3" descr="LFA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933450"/>
            <a:ext cx="66960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941388" y="3975100"/>
            <a:ext cx="763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latin typeface="Times New Roman" pitchFamily="18" charset="0"/>
              </a:rPr>
              <a:t>Load Factor of CHP Plant at UEA</a:t>
            </a: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107950" y="5229225"/>
            <a:ext cx="8893175" cy="749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1650" y="5191125"/>
            <a:ext cx="8642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Times New Roman" pitchFamily="18" charset="0"/>
              </a:rPr>
              <a:t> </a:t>
            </a:r>
            <a:r>
              <a:rPr lang="en-GB" sz="2000">
                <a:latin typeface="Times New Roman" pitchFamily="18" charset="0"/>
              </a:rPr>
              <a:t>Demand for Heat is low in summer:  plant cannot be used effectively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61975" y="5549900"/>
            <a:ext cx="492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More electricity could be generated in summer</a:t>
            </a:r>
          </a:p>
        </p:txBody>
      </p:sp>
      <p:sp>
        <p:nvSpPr>
          <p:cNvPr id="2356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D6B80-AE08-4961-A1F8-2A38283D9A8F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5581650"/>
            <a:ext cx="7026275" cy="400050"/>
          </a:xfrm>
          <a:prstGeom prst="rect">
            <a:avLst/>
          </a:prstGeom>
          <a:solidFill>
            <a:srgbClr val="F5FEA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A typical Air conditioning/Refrigeration Unit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92138" y="2530475"/>
            <a:ext cx="1452562" cy="1689100"/>
            <a:chOff x="373" y="1594"/>
            <a:chExt cx="915" cy="1064"/>
          </a:xfrm>
        </p:grpSpPr>
        <p:grpSp>
          <p:nvGrpSpPr>
            <p:cNvPr id="24634" name="Group 7"/>
            <p:cNvGrpSpPr>
              <a:grpSpLocks/>
            </p:cNvGrpSpPr>
            <p:nvPr/>
          </p:nvGrpSpPr>
          <p:grpSpPr bwMode="auto">
            <a:xfrm>
              <a:off x="914" y="1594"/>
              <a:ext cx="332" cy="260"/>
              <a:chOff x="2130" y="3505"/>
              <a:chExt cx="713" cy="482"/>
            </a:xfrm>
          </p:grpSpPr>
          <p:grpSp>
            <p:nvGrpSpPr>
              <p:cNvPr id="24646" name="Group 8"/>
              <p:cNvGrpSpPr>
                <a:grpSpLocks/>
              </p:cNvGrpSpPr>
              <p:nvPr/>
            </p:nvGrpSpPr>
            <p:grpSpPr bwMode="auto">
              <a:xfrm>
                <a:off x="2130" y="3505"/>
                <a:ext cx="713" cy="482"/>
                <a:chOff x="2130" y="3505"/>
                <a:chExt cx="713" cy="482"/>
              </a:xfrm>
            </p:grpSpPr>
            <p:sp>
              <p:nvSpPr>
                <p:cNvPr id="24648" name="Line 9"/>
                <p:cNvSpPr>
                  <a:spLocks noChangeShapeType="1"/>
                </p:cNvSpPr>
                <p:nvPr/>
              </p:nvSpPr>
              <p:spPr bwMode="auto">
                <a:xfrm>
                  <a:off x="2140" y="3515"/>
                  <a:ext cx="3" cy="47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49" name="Line 10"/>
                <p:cNvSpPr>
                  <a:spLocks noChangeShapeType="1"/>
                </p:cNvSpPr>
                <p:nvPr/>
              </p:nvSpPr>
              <p:spPr bwMode="auto">
                <a:xfrm>
                  <a:off x="2130" y="3505"/>
                  <a:ext cx="713" cy="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647" name="Line 11"/>
              <p:cNvSpPr>
                <a:spLocks noChangeShapeType="1"/>
              </p:cNvSpPr>
              <p:nvPr/>
            </p:nvSpPr>
            <p:spPr bwMode="auto">
              <a:xfrm flipH="1">
                <a:off x="2460" y="3509"/>
                <a:ext cx="220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635" name="Group 12"/>
            <p:cNvGrpSpPr>
              <a:grpSpLocks/>
            </p:cNvGrpSpPr>
            <p:nvPr/>
          </p:nvGrpSpPr>
          <p:grpSpPr bwMode="auto">
            <a:xfrm>
              <a:off x="914" y="2263"/>
              <a:ext cx="374" cy="395"/>
              <a:chOff x="2130" y="4745"/>
              <a:chExt cx="803" cy="732"/>
            </a:xfrm>
          </p:grpSpPr>
          <p:grpSp>
            <p:nvGrpSpPr>
              <p:cNvPr id="24642" name="Group 13"/>
              <p:cNvGrpSpPr>
                <a:grpSpLocks/>
              </p:cNvGrpSpPr>
              <p:nvPr/>
            </p:nvGrpSpPr>
            <p:grpSpPr bwMode="auto">
              <a:xfrm>
                <a:off x="2130" y="4745"/>
                <a:ext cx="803" cy="732"/>
                <a:chOff x="2130" y="4745"/>
                <a:chExt cx="803" cy="732"/>
              </a:xfrm>
            </p:grpSpPr>
            <p:sp>
              <p:nvSpPr>
                <p:cNvPr id="2464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153" y="4745"/>
                  <a:ext cx="7" cy="72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45" name="Line 15"/>
                <p:cNvSpPr>
                  <a:spLocks noChangeShapeType="1"/>
                </p:cNvSpPr>
                <p:nvPr/>
              </p:nvSpPr>
              <p:spPr bwMode="auto">
                <a:xfrm>
                  <a:off x="2130" y="5475"/>
                  <a:ext cx="803" cy="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643" name="Line 16"/>
              <p:cNvSpPr>
                <a:spLocks noChangeShapeType="1"/>
              </p:cNvSpPr>
              <p:nvPr/>
            </p:nvSpPr>
            <p:spPr bwMode="auto">
              <a:xfrm flipH="1">
                <a:off x="2407" y="5465"/>
                <a:ext cx="220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636" name="Group 17"/>
            <p:cNvGrpSpPr>
              <a:grpSpLocks/>
            </p:cNvGrpSpPr>
            <p:nvPr/>
          </p:nvGrpSpPr>
          <p:grpSpPr bwMode="auto">
            <a:xfrm>
              <a:off x="770" y="1864"/>
              <a:ext cx="298" cy="398"/>
              <a:chOff x="4027" y="2100"/>
              <a:chExt cx="2921" cy="3734"/>
            </a:xfrm>
          </p:grpSpPr>
          <p:sp>
            <p:nvSpPr>
              <p:cNvPr id="24640" name="Freeform 18"/>
              <p:cNvSpPr>
                <a:spLocks/>
              </p:cNvSpPr>
              <p:nvPr/>
            </p:nvSpPr>
            <p:spPr bwMode="auto">
              <a:xfrm>
                <a:off x="4412" y="2100"/>
                <a:ext cx="2536" cy="1872"/>
              </a:xfrm>
              <a:custGeom>
                <a:avLst/>
                <a:gdLst>
                  <a:gd name="T0" fmla="*/ 126 w 2925"/>
                  <a:gd name="T1" fmla="*/ 218 h 2160"/>
                  <a:gd name="T2" fmla="*/ 0 w 2925"/>
                  <a:gd name="T3" fmla="*/ 0 h 2160"/>
                  <a:gd name="T4" fmla="*/ 298 w 2925"/>
                  <a:gd name="T5" fmla="*/ 0 h 2160"/>
                  <a:gd name="T6" fmla="*/ 127 w 2925"/>
                  <a:gd name="T7" fmla="*/ 218 h 2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5"/>
                  <a:gd name="T13" fmla="*/ 0 h 2160"/>
                  <a:gd name="T14" fmla="*/ 2925 w 2925"/>
                  <a:gd name="T15" fmla="*/ 2160 h 2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5" h="2160">
                    <a:moveTo>
                      <a:pt x="1230" y="2160"/>
                    </a:moveTo>
                    <a:lnTo>
                      <a:pt x="0" y="0"/>
                    </a:lnTo>
                    <a:lnTo>
                      <a:pt x="2925" y="0"/>
                    </a:lnTo>
                    <a:lnTo>
                      <a:pt x="1245" y="2145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41" name="Freeform 19"/>
              <p:cNvSpPr>
                <a:spLocks/>
              </p:cNvSpPr>
              <p:nvPr/>
            </p:nvSpPr>
            <p:spPr bwMode="auto">
              <a:xfrm rot="10800000">
                <a:off x="4027" y="3962"/>
                <a:ext cx="2535" cy="1872"/>
              </a:xfrm>
              <a:custGeom>
                <a:avLst/>
                <a:gdLst>
                  <a:gd name="T0" fmla="*/ 125 w 2925"/>
                  <a:gd name="T1" fmla="*/ 218 h 2160"/>
                  <a:gd name="T2" fmla="*/ 0 w 2925"/>
                  <a:gd name="T3" fmla="*/ 0 h 2160"/>
                  <a:gd name="T4" fmla="*/ 296 w 2925"/>
                  <a:gd name="T5" fmla="*/ 0 h 2160"/>
                  <a:gd name="T6" fmla="*/ 126 w 2925"/>
                  <a:gd name="T7" fmla="*/ 218 h 2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5"/>
                  <a:gd name="T13" fmla="*/ 0 h 2160"/>
                  <a:gd name="T14" fmla="*/ 2925 w 2925"/>
                  <a:gd name="T15" fmla="*/ 2160 h 2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5" h="2160">
                    <a:moveTo>
                      <a:pt x="1230" y="2160"/>
                    </a:moveTo>
                    <a:lnTo>
                      <a:pt x="0" y="0"/>
                    </a:lnTo>
                    <a:lnTo>
                      <a:pt x="2925" y="0"/>
                    </a:lnTo>
                    <a:lnTo>
                      <a:pt x="1245" y="2145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4637" name="Group 20"/>
            <p:cNvGrpSpPr>
              <a:grpSpLocks/>
            </p:cNvGrpSpPr>
            <p:nvPr/>
          </p:nvGrpSpPr>
          <p:grpSpPr bwMode="auto">
            <a:xfrm>
              <a:off x="373" y="1870"/>
              <a:ext cx="411" cy="423"/>
              <a:chOff x="245" y="1651"/>
              <a:chExt cx="411" cy="423"/>
            </a:xfrm>
          </p:grpSpPr>
          <p:sp>
            <p:nvSpPr>
              <p:cNvPr id="24638" name="Text Box 21"/>
              <p:cNvSpPr txBox="1">
                <a:spLocks noChangeArrowheads="1"/>
              </p:cNvSpPr>
              <p:nvPr/>
            </p:nvSpPr>
            <p:spPr bwMode="auto">
              <a:xfrm>
                <a:off x="245" y="1651"/>
                <a:ext cx="408" cy="171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zh-CN" altLang="en-GB" sz="1200" b="1">
                    <a:ea typeface="宋体" pitchFamily="2" charset="-122"/>
                  </a:rPr>
                  <a:t>节流阀</a:t>
                </a:r>
                <a:endParaRPr lang="zh-CN" altLang="en-GB">
                  <a:ea typeface="宋体" pitchFamily="2" charset="-122"/>
                </a:endParaRPr>
              </a:p>
            </p:txBody>
          </p:sp>
          <p:sp>
            <p:nvSpPr>
              <p:cNvPr id="24639" name="Text Box 22"/>
              <p:cNvSpPr txBox="1">
                <a:spLocks noChangeArrowheads="1"/>
              </p:cNvSpPr>
              <p:nvPr/>
            </p:nvSpPr>
            <p:spPr bwMode="auto">
              <a:xfrm>
                <a:off x="248" y="1812"/>
                <a:ext cx="408" cy="262"/>
              </a:xfrm>
              <a:prstGeom prst="rect">
                <a:avLst/>
              </a:prstGeom>
              <a:solidFill>
                <a:srgbClr val="F5FEA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GB" sz="1200" b="1"/>
                  <a:t>Throttle Valve</a:t>
                </a:r>
                <a:endParaRPr lang="en-GB"/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003425" y="1530350"/>
            <a:ext cx="1597025" cy="1766888"/>
            <a:chOff x="1262" y="964"/>
            <a:chExt cx="1006" cy="1113"/>
          </a:xfrm>
        </p:grpSpPr>
        <p:grpSp>
          <p:nvGrpSpPr>
            <p:cNvPr id="24622" name="Group 24"/>
            <p:cNvGrpSpPr>
              <a:grpSpLocks/>
            </p:cNvGrpSpPr>
            <p:nvPr/>
          </p:nvGrpSpPr>
          <p:grpSpPr bwMode="auto">
            <a:xfrm>
              <a:off x="1262" y="1061"/>
              <a:ext cx="1006" cy="680"/>
              <a:chOff x="2877" y="2518"/>
              <a:chExt cx="2160" cy="1259"/>
            </a:xfrm>
          </p:grpSpPr>
          <p:sp>
            <p:nvSpPr>
              <p:cNvPr id="24627" name="Rectangle 25"/>
              <p:cNvSpPr>
                <a:spLocks noChangeArrowheads="1"/>
              </p:cNvSpPr>
              <p:nvPr/>
            </p:nvSpPr>
            <p:spPr bwMode="auto">
              <a:xfrm>
                <a:off x="2877" y="3237"/>
                <a:ext cx="2160" cy="5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28" name="Group 26"/>
              <p:cNvGrpSpPr>
                <a:grpSpLocks/>
              </p:cNvGrpSpPr>
              <p:nvPr/>
            </p:nvGrpSpPr>
            <p:grpSpPr bwMode="auto">
              <a:xfrm>
                <a:off x="3098" y="2518"/>
                <a:ext cx="1690" cy="1056"/>
                <a:chOff x="3098" y="2518"/>
                <a:chExt cx="1690" cy="1056"/>
              </a:xfrm>
            </p:grpSpPr>
            <p:sp>
              <p:nvSpPr>
                <p:cNvPr id="24629" name="Freeform 27"/>
                <p:cNvSpPr>
                  <a:spLocks/>
                </p:cNvSpPr>
                <p:nvPr/>
              </p:nvSpPr>
              <p:spPr bwMode="auto">
                <a:xfrm>
                  <a:off x="3099" y="3266"/>
                  <a:ext cx="1689" cy="308"/>
                </a:xfrm>
                <a:custGeom>
                  <a:avLst/>
                  <a:gdLst>
                    <a:gd name="T0" fmla="*/ 0 w 1689"/>
                    <a:gd name="T1" fmla="*/ 0 h 308"/>
                    <a:gd name="T2" fmla="*/ 12 w 1689"/>
                    <a:gd name="T3" fmla="*/ 77 h 308"/>
                    <a:gd name="T4" fmla="*/ 244 w 1689"/>
                    <a:gd name="T5" fmla="*/ 283 h 308"/>
                    <a:gd name="T6" fmla="*/ 334 w 1689"/>
                    <a:gd name="T7" fmla="*/ 193 h 308"/>
                    <a:gd name="T8" fmla="*/ 411 w 1689"/>
                    <a:gd name="T9" fmla="*/ 141 h 308"/>
                    <a:gd name="T10" fmla="*/ 475 w 1689"/>
                    <a:gd name="T11" fmla="*/ 167 h 308"/>
                    <a:gd name="T12" fmla="*/ 527 w 1689"/>
                    <a:gd name="T13" fmla="*/ 218 h 308"/>
                    <a:gd name="T14" fmla="*/ 552 w 1689"/>
                    <a:gd name="T15" fmla="*/ 257 h 308"/>
                    <a:gd name="T16" fmla="*/ 630 w 1689"/>
                    <a:gd name="T17" fmla="*/ 308 h 308"/>
                    <a:gd name="T18" fmla="*/ 732 w 1689"/>
                    <a:gd name="T19" fmla="*/ 231 h 308"/>
                    <a:gd name="T20" fmla="*/ 819 w 1689"/>
                    <a:gd name="T21" fmla="*/ 139 h 308"/>
                    <a:gd name="T22" fmla="*/ 903 w 1689"/>
                    <a:gd name="T23" fmla="*/ 169 h 308"/>
                    <a:gd name="T24" fmla="*/ 964 w 1689"/>
                    <a:gd name="T25" fmla="*/ 231 h 308"/>
                    <a:gd name="T26" fmla="*/ 1026 w 1689"/>
                    <a:gd name="T27" fmla="*/ 286 h 308"/>
                    <a:gd name="T28" fmla="*/ 1118 w 1689"/>
                    <a:gd name="T29" fmla="*/ 218 h 308"/>
                    <a:gd name="T30" fmla="*/ 1146 w 1689"/>
                    <a:gd name="T31" fmla="*/ 187 h 308"/>
                    <a:gd name="T32" fmla="*/ 1170 w 1689"/>
                    <a:gd name="T33" fmla="*/ 167 h 308"/>
                    <a:gd name="T34" fmla="*/ 1221 w 1689"/>
                    <a:gd name="T35" fmla="*/ 141 h 308"/>
                    <a:gd name="T36" fmla="*/ 1302 w 1689"/>
                    <a:gd name="T37" fmla="*/ 175 h 308"/>
                    <a:gd name="T38" fmla="*/ 1427 w 1689"/>
                    <a:gd name="T39" fmla="*/ 295 h 308"/>
                    <a:gd name="T40" fmla="*/ 1530 w 1689"/>
                    <a:gd name="T41" fmla="*/ 283 h 308"/>
                    <a:gd name="T42" fmla="*/ 1671 w 1689"/>
                    <a:gd name="T43" fmla="*/ 103 h 308"/>
                    <a:gd name="T44" fmla="*/ 1684 w 1689"/>
                    <a:gd name="T45" fmla="*/ 13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89"/>
                    <a:gd name="T70" fmla="*/ 0 h 308"/>
                    <a:gd name="T71" fmla="*/ 1689 w 1689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89" h="308">
                      <a:moveTo>
                        <a:pt x="0" y="0"/>
                      </a:moveTo>
                      <a:cubicBezTo>
                        <a:pt x="4" y="26"/>
                        <a:pt x="2" y="53"/>
                        <a:pt x="12" y="77"/>
                      </a:cubicBezTo>
                      <a:cubicBezTo>
                        <a:pt x="49" y="165"/>
                        <a:pt x="162" y="242"/>
                        <a:pt x="244" y="283"/>
                      </a:cubicBezTo>
                      <a:cubicBezTo>
                        <a:pt x="311" y="260"/>
                        <a:pt x="275" y="281"/>
                        <a:pt x="334" y="193"/>
                      </a:cubicBezTo>
                      <a:cubicBezTo>
                        <a:pt x="351" y="167"/>
                        <a:pt x="411" y="141"/>
                        <a:pt x="411" y="141"/>
                      </a:cubicBezTo>
                      <a:cubicBezTo>
                        <a:pt x="432" y="150"/>
                        <a:pt x="453" y="159"/>
                        <a:pt x="475" y="167"/>
                      </a:cubicBezTo>
                      <a:cubicBezTo>
                        <a:pt x="494" y="180"/>
                        <a:pt x="514" y="203"/>
                        <a:pt x="527" y="218"/>
                      </a:cubicBezTo>
                      <a:cubicBezTo>
                        <a:pt x="534" y="232"/>
                        <a:pt x="540" y="247"/>
                        <a:pt x="552" y="257"/>
                      </a:cubicBezTo>
                      <a:cubicBezTo>
                        <a:pt x="575" y="277"/>
                        <a:pt x="630" y="308"/>
                        <a:pt x="630" y="308"/>
                      </a:cubicBezTo>
                      <a:cubicBezTo>
                        <a:pt x="677" y="277"/>
                        <a:pt x="679" y="249"/>
                        <a:pt x="732" y="231"/>
                      </a:cubicBezTo>
                      <a:cubicBezTo>
                        <a:pt x="781" y="184"/>
                        <a:pt x="769" y="189"/>
                        <a:pt x="819" y="139"/>
                      </a:cubicBezTo>
                      <a:cubicBezTo>
                        <a:pt x="832" y="152"/>
                        <a:pt x="893" y="154"/>
                        <a:pt x="903" y="169"/>
                      </a:cubicBezTo>
                      <a:cubicBezTo>
                        <a:pt x="931" y="212"/>
                        <a:pt x="919" y="193"/>
                        <a:pt x="964" y="231"/>
                      </a:cubicBezTo>
                      <a:cubicBezTo>
                        <a:pt x="979" y="243"/>
                        <a:pt x="1009" y="277"/>
                        <a:pt x="1026" y="286"/>
                      </a:cubicBezTo>
                      <a:cubicBezTo>
                        <a:pt x="1062" y="279"/>
                        <a:pt x="1092" y="250"/>
                        <a:pt x="1118" y="218"/>
                      </a:cubicBezTo>
                      <a:cubicBezTo>
                        <a:pt x="1126" y="208"/>
                        <a:pt x="1136" y="196"/>
                        <a:pt x="1146" y="187"/>
                      </a:cubicBezTo>
                      <a:cubicBezTo>
                        <a:pt x="1156" y="177"/>
                        <a:pt x="1157" y="172"/>
                        <a:pt x="1170" y="167"/>
                      </a:cubicBezTo>
                      <a:cubicBezTo>
                        <a:pt x="1188" y="159"/>
                        <a:pt x="1204" y="150"/>
                        <a:pt x="1221" y="141"/>
                      </a:cubicBezTo>
                      <a:cubicBezTo>
                        <a:pt x="1299" y="167"/>
                        <a:pt x="1242" y="115"/>
                        <a:pt x="1302" y="175"/>
                      </a:cubicBezTo>
                      <a:cubicBezTo>
                        <a:pt x="1345" y="218"/>
                        <a:pt x="1383" y="252"/>
                        <a:pt x="1427" y="295"/>
                      </a:cubicBezTo>
                      <a:cubicBezTo>
                        <a:pt x="1461" y="291"/>
                        <a:pt x="1497" y="292"/>
                        <a:pt x="1530" y="283"/>
                      </a:cubicBezTo>
                      <a:cubicBezTo>
                        <a:pt x="1608" y="262"/>
                        <a:pt x="1632" y="160"/>
                        <a:pt x="1671" y="103"/>
                      </a:cubicBezTo>
                      <a:cubicBezTo>
                        <a:pt x="1689" y="48"/>
                        <a:pt x="1684" y="78"/>
                        <a:pt x="1684" y="1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3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099" y="2544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3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787" y="2518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32" name="Line 30"/>
                <p:cNvSpPr>
                  <a:spLocks noChangeShapeType="1"/>
                </p:cNvSpPr>
                <p:nvPr/>
              </p:nvSpPr>
              <p:spPr bwMode="auto">
                <a:xfrm>
                  <a:off x="3098" y="26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3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782" y="25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4623" name="Text Box 32"/>
            <p:cNvSpPr txBox="1">
              <a:spLocks noChangeArrowheads="1"/>
            </p:cNvSpPr>
            <p:nvPr/>
          </p:nvSpPr>
          <p:spPr bwMode="auto">
            <a:xfrm>
              <a:off x="1392" y="1762"/>
              <a:ext cx="687" cy="18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冷凝器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4624" name="Text Box 33"/>
            <p:cNvSpPr txBox="1">
              <a:spLocks noChangeArrowheads="1"/>
            </p:cNvSpPr>
            <p:nvPr/>
          </p:nvSpPr>
          <p:spPr bwMode="auto">
            <a:xfrm>
              <a:off x="1410" y="964"/>
              <a:ext cx="687" cy="18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绝热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4625" name="Text Box 34"/>
            <p:cNvSpPr txBox="1">
              <a:spLocks noChangeArrowheads="1"/>
            </p:cNvSpPr>
            <p:nvPr/>
          </p:nvSpPr>
          <p:spPr bwMode="auto">
            <a:xfrm>
              <a:off x="1377" y="1895"/>
              <a:ext cx="687" cy="182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200" b="1"/>
                <a:t>Condenser</a:t>
              </a:r>
              <a:endParaRPr lang="en-GB"/>
            </a:p>
          </p:txBody>
        </p:sp>
        <p:sp>
          <p:nvSpPr>
            <p:cNvPr id="24626" name="Text Box 35"/>
            <p:cNvSpPr txBox="1">
              <a:spLocks noChangeArrowheads="1"/>
            </p:cNvSpPr>
            <p:nvPr/>
          </p:nvSpPr>
          <p:spPr bwMode="auto">
            <a:xfrm>
              <a:off x="1413" y="1152"/>
              <a:ext cx="687" cy="182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 b="1"/>
                <a:t>Heat rejected</a:t>
              </a:r>
              <a:endParaRPr lang="en-GB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2038350" y="3371850"/>
            <a:ext cx="1597025" cy="2055813"/>
            <a:chOff x="1284" y="2124"/>
            <a:chExt cx="1006" cy="1295"/>
          </a:xfrm>
        </p:grpSpPr>
        <p:sp>
          <p:nvSpPr>
            <p:cNvPr id="24610" name="Text Box 37"/>
            <p:cNvSpPr txBox="1">
              <a:spLocks noChangeArrowheads="1"/>
            </p:cNvSpPr>
            <p:nvPr/>
          </p:nvSpPr>
          <p:spPr bwMode="auto">
            <a:xfrm>
              <a:off x="1417" y="2124"/>
              <a:ext cx="688" cy="183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GB" sz="1400" b="1">
                  <a:ea typeface="宋体" pitchFamily="2" charset="-122"/>
                </a:rPr>
                <a:t>蒸发器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4611" name="Text Box 38"/>
            <p:cNvSpPr txBox="1">
              <a:spLocks noChangeArrowheads="1"/>
            </p:cNvSpPr>
            <p:nvPr/>
          </p:nvSpPr>
          <p:spPr bwMode="auto">
            <a:xfrm>
              <a:off x="1445" y="2872"/>
              <a:ext cx="688" cy="249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为冷却进行热提取</a:t>
              </a:r>
            </a:p>
          </p:txBody>
        </p:sp>
        <p:grpSp>
          <p:nvGrpSpPr>
            <p:cNvPr id="24612" name="Group 39"/>
            <p:cNvGrpSpPr>
              <a:grpSpLocks/>
            </p:cNvGrpSpPr>
            <p:nvPr/>
          </p:nvGrpSpPr>
          <p:grpSpPr bwMode="auto">
            <a:xfrm rot="10800000">
              <a:off x="1284" y="2511"/>
              <a:ext cx="1006" cy="680"/>
              <a:chOff x="2877" y="2518"/>
              <a:chExt cx="2160" cy="1259"/>
            </a:xfrm>
          </p:grpSpPr>
          <p:sp>
            <p:nvSpPr>
              <p:cNvPr id="24615" name="Rectangle 40"/>
              <p:cNvSpPr>
                <a:spLocks noChangeArrowheads="1"/>
              </p:cNvSpPr>
              <p:nvPr/>
            </p:nvSpPr>
            <p:spPr bwMode="auto">
              <a:xfrm>
                <a:off x="2877" y="3237"/>
                <a:ext cx="2160" cy="5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16" name="Group 41"/>
              <p:cNvGrpSpPr>
                <a:grpSpLocks/>
              </p:cNvGrpSpPr>
              <p:nvPr/>
            </p:nvGrpSpPr>
            <p:grpSpPr bwMode="auto">
              <a:xfrm>
                <a:off x="3098" y="2518"/>
                <a:ext cx="1690" cy="1056"/>
                <a:chOff x="3098" y="2518"/>
                <a:chExt cx="1690" cy="1056"/>
              </a:xfrm>
            </p:grpSpPr>
            <p:sp>
              <p:nvSpPr>
                <p:cNvPr id="24617" name="Freeform 42"/>
                <p:cNvSpPr>
                  <a:spLocks/>
                </p:cNvSpPr>
                <p:nvPr/>
              </p:nvSpPr>
              <p:spPr bwMode="auto">
                <a:xfrm>
                  <a:off x="3099" y="3266"/>
                  <a:ext cx="1689" cy="308"/>
                </a:xfrm>
                <a:custGeom>
                  <a:avLst/>
                  <a:gdLst>
                    <a:gd name="T0" fmla="*/ 0 w 1689"/>
                    <a:gd name="T1" fmla="*/ 0 h 308"/>
                    <a:gd name="T2" fmla="*/ 12 w 1689"/>
                    <a:gd name="T3" fmla="*/ 77 h 308"/>
                    <a:gd name="T4" fmla="*/ 244 w 1689"/>
                    <a:gd name="T5" fmla="*/ 283 h 308"/>
                    <a:gd name="T6" fmla="*/ 334 w 1689"/>
                    <a:gd name="T7" fmla="*/ 193 h 308"/>
                    <a:gd name="T8" fmla="*/ 411 w 1689"/>
                    <a:gd name="T9" fmla="*/ 141 h 308"/>
                    <a:gd name="T10" fmla="*/ 475 w 1689"/>
                    <a:gd name="T11" fmla="*/ 167 h 308"/>
                    <a:gd name="T12" fmla="*/ 527 w 1689"/>
                    <a:gd name="T13" fmla="*/ 218 h 308"/>
                    <a:gd name="T14" fmla="*/ 552 w 1689"/>
                    <a:gd name="T15" fmla="*/ 257 h 308"/>
                    <a:gd name="T16" fmla="*/ 630 w 1689"/>
                    <a:gd name="T17" fmla="*/ 308 h 308"/>
                    <a:gd name="T18" fmla="*/ 732 w 1689"/>
                    <a:gd name="T19" fmla="*/ 231 h 308"/>
                    <a:gd name="T20" fmla="*/ 819 w 1689"/>
                    <a:gd name="T21" fmla="*/ 139 h 308"/>
                    <a:gd name="T22" fmla="*/ 903 w 1689"/>
                    <a:gd name="T23" fmla="*/ 169 h 308"/>
                    <a:gd name="T24" fmla="*/ 964 w 1689"/>
                    <a:gd name="T25" fmla="*/ 231 h 308"/>
                    <a:gd name="T26" fmla="*/ 1026 w 1689"/>
                    <a:gd name="T27" fmla="*/ 286 h 308"/>
                    <a:gd name="T28" fmla="*/ 1118 w 1689"/>
                    <a:gd name="T29" fmla="*/ 218 h 308"/>
                    <a:gd name="T30" fmla="*/ 1146 w 1689"/>
                    <a:gd name="T31" fmla="*/ 187 h 308"/>
                    <a:gd name="T32" fmla="*/ 1170 w 1689"/>
                    <a:gd name="T33" fmla="*/ 167 h 308"/>
                    <a:gd name="T34" fmla="*/ 1221 w 1689"/>
                    <a:gd name="T35" fmla="*/ 141 h 308"/>
                    <a:gd name="T36" fmla="*/ 1302 w 1689"/>
                    <a:gd name="T37" fmla="*/ 175 h 308"/>
                    <a:gd name="T38" fmla="*/ 1427 w 1689"/>
                    <a:gd name="T39" fmla="*/ 295 h 308"/>
                    <a:gd name="T40" fmla="*/ 1530 w 1689"/>
                    <a:gd name="T41" fmla="*/ 283 h 308"/>
                    <a:gd name="T42" fmla="*/ 1671 w 1689"/>
                    <a:gd name="T43" fmla="*/ 103 h 308"/>
                    <a:gd name="T44" fmla="*/ 1684 w 1689"/>
                    <a:gd name="T45" fmla="*/ 13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89"/>
                    <a:gd name="T70" fmla="*/ 0 h 308"/>
                    <a:gd name="T71" fmla="*/ 1689 w 1689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89" h="308">
                      <a:moveTo>
                        <a:pt x="0" y="0"/>
                      </a:moveTo>
                      <a:cubicBezTo>
                        <a:pt x="4" y="26"/>
                        <a:pt x="2" y="53"/>
                        <a:pt x="12" y="77"/>
                      </a:cubicBezTo>
                      <a:cubicBezTo>
                        <a:pt x="49" y="165"/>
                        <a:pt x="162" y="242"/>
                        <a:pt x="244" y="283"/>
                      </a:cubicBezTo>
                      <a:cubicBezTo>
                        <a:pt x="311" y="260"/>
                        <a:pt x="275" y="281"/>
                        <a:pt x="334" y="193"/>
                      </a:cubicBezTo>
                      <a:cubicBezTo>
                        <a:pt x="351" y="167"/>
                        <a:pt x="411" y="141"/>
                        <a:pt x="411" y="141"/>
                      </a:cubicBezTo>
                      <a:cubicBezTo>
                        <a:pt x="432" y="150"/>
                        <a:pt x="453" y="159"/>
                        <a:pt x="475" y="167"/>
                      </a:cubicBezTo>
                      <a:cubicBezTo>
                        <a:pt x="494" y="180"/>
                        <a:pt x="514" y="203"/>
                        <a:pt x="527" y="218"/>
                      </a:cubicBezTo>
                      <a:cubicBezTo>
                        <a:pt x="534" y="232"/>
                        <a:pt x="540" y="247"/>
                        <a:pt x="552" y="257"/>
                      </a:cubicBezTo>
                      <a:cubicBezTo>
                        <a:pt x="575" y="277"/>
                        <a:pt x="630" y="308"/>
                        <a:pt x="630" y="308"/>
                      </a:cubicBezTo>
                      <a:cubicBezTo>
                        <a:pt x="677" y="277"/>
                        <a:pt x="679" y="249"/>
                        <a:pt x="732" y="231"/>
                      </a:cubicBezTo>
                      <a:cubicBezTo>
                        <a:pt x="781" y="184"/>
                        <a:pt x="769" y="189"/>
                        <a:pt x="819" y="139"/>
                      </a:cubicBezTo>
                      <a:cubicBezTo>
                        <a:pt x="832" y="152"/>
                        <a:pt x="893" y="154"/>
                        <a:pt x="903" y="169"/>
                      </a:cubicBezTo>
                      <a:cubicBezTo>
                        <a:pt x="931" y="212"/>
                        <a:pt x="919" y="193"/>
                        <a:pt x="964" y="231"/>
                      </a:cubicBezTo>
                      <a:cubicBezTo>
                        <a:pt x="979" y="243"/>
                        <a:pt x="1009" y="277"/>
                        <a:pt x="1026" y="286"/>
                      </a:cubicBezTo>
                      <a:cubicBezTo>
                        <a:pt x="1062" y="279"/>
                        <a:pt x="1092" y="250"/>
                        <a:pt x="1118" y="218"/>
                      </a:cubicBezTo>
                      <a:cubicBezTo>
                        <a:pt x="1126" y="208"/>
                        <a:pt x="1136" y="196"/>
                        <a:pt x="1146" y="187"/>
                      </a:cubicBezTo>
                      <a:cubicBezTo>
                        <a:pt x="1156" y="177"/>
                        <a:pt x="1157" y="172"/>
                        <a:pt x="1170" y="167"/>
                      </a:cubicBezTo>
                      <a:cubicBezTo>
                        <a:pt x="1188" y="159"/>
                        <a:pt x="1204" y="150"/>
                        <a:pt x="1221" y="141"/>
                      </a:cubicBezTo>
                      <a:cubicBezTo>
                        <a:pt x="1299" y="167"/>
                        <a:pt x="1242" y="115"/>
                        <a:pt x="1302" y="175"/>
                      </a:cubicBezTo>
                      <a:cubicBezTo>
                        <a:pt x="1345" y="218"/>
                        <a:pt x="1383" y="252"/>
                        <a:pt x="1427" y="295"/>
                      </a:cubicBezTo>
                      <a:cubicBezTo>
                        <a:pt x="1461" y="291"/>
                        <a:pt x="1497" y="292"/>
                        <a:pt x="1530" y="283"/>
                      </a:cubicBezTo>
                      <a:cubicBezTo>
                        <a:pt x="1608" y="262"/>
                        <a:pt x="1632" y="160"/>
                        <a:pt x="1671" y="103"/>
                      </a:cubicBezTo>
                      <a:cubicBezTo>
                        <a:pt x="1689" y="48"/>
                        <a:pt x="1684" y="78"/>
                        <a:pt x="1684" y="1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1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099" y="2544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1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787" y="2518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20" name="Line 45"/>
                <p:cNvSpPr>
                  <a:spLocks noChangeShapeType="1"/>
                </p:cNvSpPr>
                <p:nvPr/>
              </p:nvSpPr>
              <p:spPr bwMode="auto">
                <a:xfrm>
                  <a:off x="3098" y="26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2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782" y="25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4613" name="Text Box 47"/>
            <p:cNvSpPr txBox="1">
              <a:spLocks noChangeArrowheads="1"/>
            </p:cNvSpPr>
            <p:nvPr/>
          </p:nvSpPr>
          <p:spPr bwMode="auto">
            <a:xfrm>
              <a:off x="1411" y="2284"/>
              <a:ext cx="688" cy="183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400" b="1"/>
                <a:t>Evaporator</a:t>
              </a:r>
              <a:endParaRPr lang="en-GB"/>
            </a:p>
          </p:txBody>
        </p:sp>
        <p:sp>
          <p:nvSpPr>
            <p:cNvPr id="24614" name="Text Box 48"/>
            <p:cNvSpPr txBox="1">
              <a:spLocks noChangeArrowheads="1"/>
            </p:cNvSpPr>
            <p:nvPr/>
          </p:nvSpPr>
          <p:spPr bwMode="auto">
            <a:xfrm>
              <a:off x="1439" y="3115"/>
              <a:ext cx="688" cy="304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200" b="1"/>
                <a:t>Heat extracted for cooling</a:t>
              </a:r>
              <a:endParaRPr lang="en-GB"/>
            </a:p>
          </p:txBody>
        </p:sp>
      </p:grp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3608388" y="1700213"/>
            <a:ext cx="1717675" cy="828675"/>
            <a:chOff x="2273" y="1071"/>
            <a:chExt cx="1082" cy="522"/>
          </a:xfrm>
        </p:grpSpPr>
        <p:grpSp>
          <p:nvGrpSpPr>
            <p:cNvPr id="24605" name="Group 50"/>
            <p:cNvGrpSpPr>
              <a:grpSpLocks/>
            </p:cNvGrpSpPr>
            <p:nvPr/>
          </p:nvGrpSpPr>
          <p:grpSpPr bwMode="auto">
            <a:xfrm>
              <a:off x="2273" y="1593"/>
              <a:ext cx="1082" cy="0"/>
              <a:chOff x="5040" y="3495"/>
              <a:chExt cx="2325" cy="0"/>
            </a:xfrm>
          </p:grpSpPr>
          <p:sp>
            <p:nvSpPr>
              <p:cNvPr id="24608" name="Line 51"/>
              <p:cNvSpPr>
                <a:spLocks noChangeShapeType="1"/>
              </p:cNvSpPr>
              <p:nvPr/>
            </p:nvSpPr>
            <p:spPr bwMode="auto">
              <a:xfrm flipH="1">
                <a:off x="5040" y="3495"/>
                <a:ext cx="232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09" name="Line 52"/>
              <p:cNvSpPr>
                <a:spLocks noChangeShapeType="1"/>
              </p:cNvSpPr>
              <p:nvPr/>
            </p:nvSpPr>
            <p:spPr bwMode="auto">
              <a:xfrm flipH="1">
                <a:off x="6195" y="3495"/>
                <a:ext cx="675" cy="0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06" name="Text Box 53"/>
            <p:cNvSpPr txBox="1">
              <a:spLocks noChangeArrowheads="1"/>
            </p:cNvSpPr>
            <p:nvPr/>
          </p:nvSpPr>
          <p:spPr bwMode="auto">
            <a:xfrm>
              <a:off x="2340" y="1071"/>
              <a:ext cx="918" cy="203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高温高压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4607" name="Text Box 54"/>
            <p:cNvSpPr txBox="1">
              <a:spLocks noChangeArrowheads="1"/>
            </p:cNvSpPr>
            <p:nvPr/>
          </p:nvSpPr>
          <p:spPr bwMode="auto">
            <a:xfrm>
              <a:off x="2324" y="1259"/>
              <a:ext cx="918" cy="286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GB" sz="1200" b="1"/>
                <a:t>High Temperature</a:t>
              </a:r>
            </a:p>
            <a:p>
              <a:pPr algn="ctr"/>
              <a:r>
                <a:rPr lang="en-GB" sz="1200" b="1"/>
                <a:t>High Pressure</a:t>
              </a:r>
              <a:endParaRPr lang="en-GB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663950" y="2492375"/>
            <a:ext cx="4616450" cy="2030413"/>
            <a:chOff x="2308" y="1570"/>
            <a:chExt cx="2908" cy="1279"/>
          </a:xfrm>
        </p:grpSpPr>
        <p:grpSp>
          <p:nvGrpSpPr>
            <p:cNvPr id="24585" name="Group 81"/>
            <p:cNvGrpSpPr>
              <a:grpSpLocks/>
            </p:cNvGrpSpPr>
            <p:nvPr/>
          </p:nvGrpSpPr>
          <p:grpSpPr bwMode="auto">
            <a:xfrm>
              <a:off x="2308" y="2148"/>
              <a:ext cx="1034" cy="684"/>
              <a:chOff x="2308" y="2148"/>
              <a:chExt cx="1034" cy="684"/>
            </a:xfrm>
          </p:grpSpPr>
          <p:grpSp>
            <p:nvGrpSpPr>
              <p:cNvPr id="24598" name="Group 56"/>
              <p:cNvGrpSpPr>
                <a:grpSpLocks/>
              </p:cNvGrpSpPr>
              <p:nvPr/>
            </p:nvGrpSpPr>
            <p:grpSpPr bwMode="auto">
              <a:xfrm>
                <a:off x="2308" y="2654"/>
                <a:ext cx="1034" cy="178"/>
                <a:chOff x="5115" y="5460"/>
                <a:chExt cx="2221" cy="330"/>
              </a:xfrm>
            </p:grpSpPr>
            <p:sp>
              <p:nvSpPr>
                <p:cNvPr id="24601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5115" y="5475"/>
                  <a:ext cx="181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2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5961" y="5481"/>
                  <a:ext cx="675" cy="0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3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923" y="5460"/>
                  <a:ext cx="12" cy="320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890" y="5787"/>
                  <a:ext cx="446" cy="3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599" name="Text Box 61"/>
              <p:cNvSpPr txBox="1">
                <a:spLocks noChangeArrowheads="1"/>
              </p:cNvSpPr>
              <p:nvPr/>
            </p:nvSpPr>
            <p:spPr bwMode="auto">
              <a:xfrm>
                <a:off x="2317" y="2148"/>
                <a:ext cx="919" cy="196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zh-CN" altLang="en-GB" sz="1200" b="1">
                    <a:ea typeface="宋体" pitchFamily="2" charset="-122"/>
                  </a:rPr>
                  <a:t>低温低压</a:t>
                </a:r>
                <a:endParaRPr lang="en-GB">
                  <a:ea typeface="宋体" pitchFamily="2" charset="-122"/>
                </a:endParaRPr>
              </a:p>
            </p:txBody>
          </p:sp>
          <p:sp>
            <p:nvSpPr>
              <p:cNvPr id="24600" name="Text Box 62"/>
              <p:cNvSpPr txBox="1">
                <a:spLocks noChangeArrowheads="1"/>
              </p:cNvSpPr>
              <p:nvPr/>
            </p:nvSpPr>
            <p:spPr bwMode="auto">
              <a:xfrm>
                <a:off x="2337" y="2355"/>
                <a:ext cx="919" cy="278"/>
              </a:xfrm>
              <a:prstGeom prst="rect">
                <a:avLst/>
              </a:prstGeom>
              <a:solidFill>
                <a:srgbClr val="F5FEA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en-GB" sz="1200" b="1"/>
                  <a:t>Low Temperature</a:t>
                </a:r>
              </a:p>
              <a:p>
                <a:pPr algn="ctr"/>
                <a:r>
                  <a:rPr lang="en-GB" sz="1200" b="1"/>
                  <a:t>Low Pressure</a:t>
                </a:r>
                <a:endParaRPr lang="en-GB"/>
              </a:p>
            </p:txBody>
          </p:sp>
        </p:grpSp>
        <p:grpSp>
          <p:nvGrpSpPr>
            <p:cNvPr id="24586" name="Group 78"/>
            <p:cNvGrpSpPr>
              <a:grpSpLocks/>
            </p:cNvGrpSpPr>
            <p:nvPr/>
          </p:nvGrpSpPr>
          <p:grpSpPr bwMode="auto">
            <a:xfrm>
              <a:off x="3314" y="1570"/>
              <a:ext cx="1902" cy="1279"/>
              <a:chOff x="3314" y="1570"/>
              <a:chExt cx="1902" cy="1279"/>
            </a:xfrm>
          </p:grpSpPr>
          <p:grpSp>
            <p:nvGrpSpPr>
              <p:cNvPr id="24587" name="Group 77"/>
              <p:cNvGrpSpPr>
                <a:grpSpLocks/>
              </p:cNvGrpSpPr>
              <p:nvPr/>
            </p:nvGrpSpPr>
            <p:grpSpPr bwMode="auto">
              <a:xfrm>
                <a:off x="3314" y="1570"/>
                <a:ext cx="1876" cy="1279"/>
                <a:chOff x="3314" y="1570"/>
                <a:chExt cx="1876" cy="1279"/>
              </a:xfrm>
            </p:grpSpPr>
            <p:grpSp>
              <p:nvGrpSpPr>
                <p:cNvPr id="24589" name="Group 76"/>
                <p:cNvGrpSpPr>
                  <a:grpSpLocks/>
                </p:cNvGrpSpPr>
                <p:nvPr/>
              </p:nvGrpSpPr>
              <p:grpSpPr bwMode="auto">
                <a:xfrm>
                  <a:off x="3314" y="1570"/>
                  <a:ext cx="886" cy="1279"/>
                  <a:chOff x="3314" y="1570"/>
                  <a:chExt cx="886" cy="1279"/>
                </a:xfrm>
              </p:grpSpPr>
              <p:sp>
                <p:nvSpPr>
                  <p:cNvPr id="24591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4" y="1580"/>
                    <a:ext cx="576" cy="9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92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2" y="2822"/>
                    <a:ext cx="576" cy="9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9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890" y="1570"/>
                    <a:ext cx="0" cy="32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9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907" y="2529"/>
                    <a:ext cx="0" cy="32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9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578" y="1862"/>
                    <a:ext cx="622" cy="67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9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670" y="1963"/>
                    <a:ext cx="457" cy="48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97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7" y="1954"/>
                    <a:ext cx="366" cy="49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59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272" y="1706"/>
                  <a:ext cx="918" cy="249"/>
                </a:xfrm>
                <a:prstGeom prst="rect">
                  <a:avLst/>
                </a:prstGeom>
                <a:solidFill>
                  <a:srgbClr val="F5FEA0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0" rIns="0"/>
                <a:lstStyle/>
                <a:p>
                  <a:pPr algn="ctr"/>
                  <a:r>
                    <a:rPr lang="en-GB" b="1"/>
                    <a:t>Compressor</a:t>
                  </a:r>
                  <a:endParaRPr lang="zh-CN" altLang="en-GB">
                    <a:ea typeface="宋体" pitchFamily="2" charset="-122"/>
                  </a:endParaRPr>
                </a:p>
              </p:txBody>
            </p:sp>
          </p:grpSp>
          <p:sp>
            <p:nvSpPr>
              <p:cNvPr id="24588" name="Text Box 74"/>
              <p:cNvSpPr txBox="1">
                <a:spLocks noChangeArrowheads="1"/>
              </p:cNvSpPr>
              <p:nvPr/>
            </p:nvSpPr>
            <p:spPr bwMode="auto">
              <a:xfrm>
                <a:off x="4298" y="2234"/>
                <a:ext cx="918" cy="249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/>
                <a:r>
                  <a:rPr lang="zh-CN" altLang="en-GB" b="1">
                    <a:ea typeface="宋体" pitchFamily="2" charset="-122"/>
                  </a:rPr>
                  <a:t>压缩器</a:t>
                </a:r>
                <a:endParaRPr lang="zh-CN" altLang="en-GB">
                  <a:ea typeface="宋体" pitchFamily="2" charset="-122"/>
                </a:endParaRPr>
              </a:p>
            </p:txBody>
          </p:sp>
        </p:grpSp>
      </p:grpSp>
      <p:sp>
        <p:nvSpPr>
          <p:cNvPr id="24584" name="Slide Number Placeholder 7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0F2F3-A6DD-4B06-99C0-F3A50DDFC41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39763" y="61913"/>
            <a:ext cx="3960812" cy="457200"/>
          </a:xfrm>
          <a:prstGeom prst="rect">
            <a:avLst/>
          </a:prstGeom>
          <a:solidFill>
            <a:srgbClr val="FF090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</a:rPr>
              <a:t>Absorption Heat Pump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258888" y="5589588"/>
            <a:ext cx="6954837" cy="7651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Adsorption Heat pump reduces electricity demand and increases electricity generated</a:t>
            </a:r>
          </a:p>
        </p:txBody>
      </p:sp>
      <p:grpSp>
        <p:nvGrpSpPr>
          <p:cNvPr id="25604" name="Group 124"/>
          <p:cNvGrpSpPr>
            <a:grpSpLocks/>
          </p:cNvGrpSpPr>
          <p:nvPr/>
        </p:nvGrpSpPr>
        <p:grpSpPr bwMode="auto">
          <a:xfrm>
            <a:off x="592138" y="2530475"/>
            <a:ext cx="1452562" cy="1689100"/>
            <a:chOff x="373" y="1594"/>
            <a:chExt cx="915" cy="1064"/>
          </a:xfrm>
        </p:grpSpPr>
        <p:grpSp>
          <p:nvGrpSpPr>
            <p:cNvPr id="25704" name="Group 9"/>
            <p:cNvGrpSpPr>
              <a:grpSpLocks/>
            </p:cNvGrpSpPr>
            <p:nvPr/>
          </p:nvGrpSpPr>
          <p:grpSpPr bwMode="auto">
            <a:xfrm>
              <a:off x="914" y="1594"/>
              <a:ext cx="332" cy="260"/>
              <a:chOff x="2130" y="3505"/>
              <a:chExt cx="713" cy="482"/>
            </a:xfrm>
          </p:grpSpPr>
          <p:grpSp>
            <p:nvGrpSpPr>
              <p:cNvPr id="25716" name="Group 10"/>
              <p:cNvGrpSpPr>
                <a:grpSpLocks/>
              </p:cNvGrpSpPr>
              <p:nvPr/>
            </p:nvGrpSpPr>
            <p:grpSpPr bwMode="auto">
              <a:xfrm>
                <a:off x="2130" y="3505"/>
                <a:ext cx="713" cy="482"/>
                <a:chOff x="2130" y="3505"/>
                <a:chExt cx="713" cy="482"/>
              </a:xfrm>
            </p:grpSpPr>
            <p:sp>
              <p:nvSpPr>
                <p:cNvPr id="25718" name="Line 11"/>
                <p:cNvSpPr>
                  <a:spLocks noChangeShapeType="1"/>
                </p:cNvSpPr>
                <p:nvPr/>
              </p:nvSpPr>
              <p:spPr bwMode="auto">
                <a:xfrm>
                  <a:off x="2140" y="3515"/>
                  <a:ext cx="3" cy="47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19" name="Line 12"/>
                <p:cNvSpPr>
                  <a:spLocks noChangeShapeType="1"/>
                </p:cNvSpPr>
                <p:nvPr/>
              </p:nvSpPr>
              <p:spPr bwMode="auto">
                <a:xfrm>
                  <a:off x="2130" y="3505"/>
                  <a:ext cx="713" cy="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717" name="Line 13"/>
              <p:cNvSpPr>
                <a:spLocks noChangeShapeType="1"/>
              </p:cNvSpPr>
              <p:nvPr/>
            </p:nvSpPr>
            <p:spPr bwMode="auto">
              <a:xfrm flipH="1">
                <a:off x="2460" y="3509"/>
                <a:ext cx="220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705" name="Group 14"/>
            <p:cNvGrpSpPr>
              <a:grpSpLocks/>
            </p:cNvGrpSpPr>
            <p:nvPr/>
          </p:nvGrpSpPr>
          <p:grpSpPr bwMode="auto">
            <a:xfrm>
              <a:off x="914" y="2263"/>
              <a:ext cx="374" cy="395"/>
              <a:chOff x="2130" y="4745"/>
              <a:chExt cx="803" cy="732"/>
            </a:xfrm>
          </p:grpSpPr>
          <p:grpSp>
            <p:nvGrpSpPr>
              <p:cNvPr id="25712" name="Group 15"/>
              <p:cNvGrpSpPr>
                <a:grpSpLocks/>
              </p:cNvGrpSpPr>
              <p:nvPr/>
            </p:nvGrpSpPr>
            <p:grpSpPr bwMode="auto">
              <a:xfrm>
                <a:off x="2130" y="4745"/>
                <a:ext cx="803" cy="732"/>
                <a:chOff x="2130" y="4745"/>
                <a:chExt cx="803" cy="732"/>
              </a:xfrm>
            </p:grpSpPr>
            <p:sp>
              <p:nvSpPr>
                <p:cNvPr id="2571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53" y="4745"/>
                  <a:ext cx="7" cy="72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15" name="Line 17"/>
                <p:cNvSpPr>
                  <a:spLocks noChangeShapeType="1"/>
                </p:cNvSpPr>
                <p:nvPr/>
              </p:nvSpPr>
              <p:spPr bwMode="auto">
                <a:xfrm>
                  <a:off x="2130" y="5475"/>
                  <a:ext cx="803" cy="2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713" name="Line 18"/>
              <p:cNvSpPr>
                <a:spLocks noChangeShapeType="1"/>
              </p:cNvSpPr>
              <p:nvPr/>
            </p:nvSpPr>
            <p:spPr bwMode="auto">
              <a:xfrm flipH="1">
                <a:off x="2407" y="5465"/>
                <a:ext cx="220" cy="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706" name="Group 19"/>
            <p:cNvGrpSpPr>
              <a:grpSpLocks/>
            </p:cNvGrpSpPr>
            <p:nvPr/>
          </p:nvGrpSpPr>
          <p:grpSpPr bwMode="auto">
            <a:xfrm>
              <a:off x="770" y="1864"/>
              <a:ext cx="298" cy="398"/>
              <a:chOff x="4027" y="2100"/>
              <a:chExt cx="2921" cy="3734"/>
            </a:xfrm>
          </p:grpSpPr>
          <p:sp>
            <p:nvSpPr>
              <p:cNvPr id="25710" name="Freeform 20"/>
              <p:cNvSpPr>
                <a:spLocks/>
              </p:cNvSpPr>
              <p:nvPr/>
            </p:nvSpPr>
            <p:spPr bwMode="auto">
              <a:xfrm>
                <a:off x="4412" y="2100"/>
                <a:ext cx="2536" cy="1872"/>
              </a:xfrm>
              <a:custGeom>
                <a:avLst/>
                <a:gdLst>
                  <a:gd name="T0" fmla="*/ 126 w 2925"/>
                  <a:gd name="T1" fmla="*/ 218 h 2160"/>
                  <a:gd name="T2" fmla="*/ 0 w 2925"/>
                  <a:gd name="T3" fmla="*/ 0 h 2160"/>
                  <a:gd name="T4" fmla="*/ 298 w 2925"/>
                  <a:gd name="T5" fmla="*/ 0 h 2160"/>
                  <a:gd name="T6" fmla="*/ 127 w 2925"/>
                  <a:gd name="T7" fmla="*/ 218 h 2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5"/>
                  <a:gd name="T13" fmla="*/ 0 h 2160"/>
                  <a:gd name="T14" fmla="*/ 2925 w 2925"/>
                  <a:gd name="T15" fmla="*/ 2160 h 2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5" h="2160">
                    <a:moveTo>
                      <a:pt x="1230" y="2160"/>
                    </a:moveTo>
                    <a:lnTo>
                      <a:pt x="0" y="0"/>
                    </a:lnTo>
                    <a:lnTo>
                      <a:pt x="2925" y="0"/>
                    </a:lnTo>
                    <a:lnTo>
                      <a:pt x="1245" y="2145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1" name="Freeform 21"/>
              <p:cNvSpPr>
                <a:spLocks/>
              </p:cNvSpPr>
              <p:nvPr/>
            </p:nvSpPr>
            <p:spPr bwMode="auto">
              <a:xfrm rot="10800000">
                <a:off x="4027" y="3962"/>
                <a:ext cx="2535" cy="1872"/>
              </a:xfrm>
              <a:custGeom>
                <a:avLst/>
                <a:gdLst>
                  <a:gd name="T0" fmla="*/ 125 w 2925"/>
                  <a:gd name="T1" fmla="*/ 218 h 2160"/>
                  <a:gd name="T2" fmla="*/ 0 w 2925"/>
                  <a:gd name="T3" fmla="*/ 0 h 2160"/>
                  <a:gd name="T4" fmla="*/ 296 w 2925"/>
                  <a:gd name="T5" fmla="*/ 0 h 2160"/>
                  <a:gd name="T6" fmla="*/ 126 w 2925"/>
                  <a:gd name="T7" fmla="*/ 218 h 2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5"/>
                  <a:gd name="T13" fmla="*/ 0 h 2160"/>
                  <a:gd name="T14" fmla="*/ 2925 w 2925"/>
                  <a:gd name="T15" fmla="*/ 2160 h 2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5" h="2160">
                    <a:moveTo>
                      <a:pt x="1230" y="2160"/>
                    </a:moveTo>
                    <a:lnTo>
                      <a:pt x="0" y="0"/>
                    </a:lnTo>
                    <a:lnTo>
                      <a:pt x="2925" y="0"/>
                    </a:lnTo>
                    <a:lnTo>
                      <a:pt x="1245" y="2145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5707" name="Group 22"/>
            <p:cNvGrpSpPr>
              <a:grpSpLocks/>
            </p:cNvGrpSpPr>
            <p:nvPr/>
          </p:nvGrpSpPr>
          <p:grpSpPr bwMode="auto">
            <a:xfrm>
              <a:off x="373" y="1870"/>
              <a:ext cx="411" cy="423"/>
              <a:chOff x="245" y="1651"/>
              <a:chExt cx="411" cy="423"/>
            </a:xfrm>
          </p:grpSpPr>
          <p:sp>
            <p:nvSpPr>
              <p:cNvPr id="25708" name="Text Box 23"/>
              <p:cNvSpPr txBox="1">
                <a:spLocks noChangeArrowheads="1"/>
              </p:cNvSpPr>
              <p:nvPr/>
            </p:nvSpPr>
            <p:spPr bwMode="auto">
              <a:xfrm>
                <a:off x="245" y="1651"/>
                <a:ext cx="408" cy="171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zh-CN" altLang="en-GB" sz="1200" b="1">
                    <a:ea typeface="宋体" pitchFamily="2" charset="-122"/>
                  </a:rPr>
                  <a:t>节流阀</a:t>
                </a:r>
                <a:endParaRPr lang="zh-CN" altLang="en-GB">
                  <a:ea typeface="宋体" pitchFamily="2" charset="-122"/>
                </a:endParaRPr>
              </a:p>
            </p:txBody>
          </p:sp>
          <p:sp>
            <p:nvSpPr>
              <p:cNvPr id="25709" name="Text Box 24"/>
              <p:cNvSpPr txBox="1">
                <a:spLocks noChangeArrowheads="1"/>
              </p:cNvSpPr>
              <p:nvPr/>
            </p:nvSpPr>
            <p:spPr bwMode="auto">
              <a:xfrm>
                <a:off x="248" y="1812"/>
                <a:ext cx="408" cy="262"/>
              </a:xfrm>
              <a:prstGeom prst="rect">
                <a:avLst/>
              </a:prstGeom>
              <a:solidFill>
                <a:srgbClr val="F5FEA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GB" sz="1200" b="1"/>
                  <a:t>Throttle Valve</a:t>
                </a:r>
                <a:endParaRPr lang="en-GB"/>
              </a:p>
            </p:txBody>
          </p:sp>
        </p:grp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2003425" y="1530350"/>
            <a:ext cx="1597025" cy="1766888"/>
            <a:chOff x="1262" y="964"/>
            <a:chExt cx="1006" cy="1113"/>
          </a:xfrm>
        </p:grpSpPr>
        <p:grpSp>
          <p:nvGrpSpPr>
            <p:cNvPr id="25692" name="Group 26"/>
            <p:cNvGrpSpPr>
              <a:grpSpLocks/>
            </p:cNvGrpSpPr>
            <p:nvPr/>
          </p:nvGrpSpPr>
          <p:grpSpPr bwMode="auto">
            <a:xfrm>
              <a:off x="1262" y="1061"/>
              <a:ext cx="1006" cy="680"/>
              <a:chOff x="2877" y="2518"/>
              <a:chExt cx="2160" cy="1259"/>
            </a:xfrm>
          </p:grpSpPr>
          <p:sp>
            <p:nvSpPr>
              <p:cNvPr id="25697" name="Rectangle 27"/>
              <p:cNvSpPr>
                <a:spLocks noChangeArrowheads="1"/>
              </p:cNvSpPr>
              <p:nvPr/>
            </p:nvSpPr>
            <p:spPr bwMode="auto">
              <a:xfrm>
                <a:off x="2877" y="3237"/>
                <a:ext cx="2160" cy="5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98" name="Group 28"/>
              <p:cNvGrpSpPr>
                <a:grpSpLocks/>
              </p:cNvGrpSpPr>
              <p:nvPr/>
            </p:nvGrpSpPr>
            <p:grpSpPr bwMode="auto">
              <a:xfrm>
                <a:off x="3098" y="2518"/>
                <a:ext cx="1690" cy="1056"/>
                <a:chOff x="3098" y="2518"/>
                <a:chExt cx="1690" cy="1056"/>
              </a:xfrm>
            </p:grpSpPr>
            <p:sp>
              <p:nvSpPr>
                <p:cNvPr id="25699" name="Freeform 29"/>
                <p:cNvSpPr>
                  <a:spLocks/>
                </p:cNvSpPr>
                <p:nvPr/>
              </p:nvSpPr>
              <p:spPr bwMode="auto">
                <a:xfrm>
                  <a:off x="3099" y="3266"/>
                  <a:ext cx="1689" cy="308"/>
                </a:xfrm>
                <a:custGeom>
                  <a:avLst/>
                  <a:gdLst>
                    <a:gd name="T0" fmla="*/ 0 w 1689"/>
                    <a:gd name="T1" fmla="*/ 0 h 308"/>
                    <a:gd name="T2" fmla="*/ 12 w 1689"/>
                    <a:gd name="T3" fmla="*/ 77 h 308"/>
                    <a:gd name="T4" fmla="*/ 244 w 1689"/>
                    <a:gd name="T5" fmla="*/ 283 h 308"/>
                    <a:gd name="T6" fmla="*/ 334 w 1689"/>
                    <a:gd name="T7" fmla="*/ 193 h 308"/>
                    <a:gd name="T8" fmla="*/ 411 w 1689"/>
                    <a:gd name="T9" fmla="*/ 141 h 308"/>
                    <a:gd name="T10" fmla="*/ 475 w 1689"/>
                    <a:gd name="T11" fmla="*/ 167 h 308"/>
                    <a:gd name="T12" fmla="*/ 527 w 1689"/>
                    <a:gd name="T13" fmla="*/ 218 h 308"/>
                    <a:gd name="T14" fmla="*/ 552 w 1689"/>
                    <a:gd name="T15" fmla="*/ 257 h 308"/>
                    <a:gd name="T16" fmla="*/ 630 w 1689"/>
                    <a:gd name="T17" fmla="*/ 308 h 308"/>
                    <a:gd name="T18" fmla="*/ 732 w 1689"/>
                    <a:gd name="T19" fmla="*/ 231 h 308"/>
                    <a:gd name="T20" fmla="*/ 819 w 1689"/>
                    <a:gd name="T21" fmla="*/ 139 h 308"/>
                    <a:gd name="T22" fmla="*/ 903 w 1689"/>
                    <a:gd name="T23" fmla="*/ 169 h 308"/>
                    <a:gd name="T24" fmla="*/ 964 w 1689"/>
                    <a:gd name="T25" fmla="*/ 231 h 308"/>
                    <a:gd name="T26" fmla="*/ 1026 w 1689"/>
                    <a:gd name="T27" fmla="*/ 286 h 308"/>
                    <a:gd name="T28" fmla="*/ 1118 w 1689"/>
                    <a:gd name="T29" fmla="*/ 218 h 308"/>
                    <a:gd name="T30" fmla="*/ 1146 w 1689"/>
                    <a:gd name="T31" fmla="*/ 187 h 308"/>
                    <a:gd name="T32" fmla="*/ 1170 w 1689"/>
                    <a:gd name="T33" fmla="*/ 167 h 308"/>
                    <a:gd name="T34" fmla="*/ 1221 w 1689"/>
                    <a:gd name="T35" fmla="*/ 141 h 308"/>
                    <a:gd name="T36" fmla="*/ 1302 w 1689"/>
                    <a:gd name="T37" fmla="*/ 175 h 308"/>
                    <a:gd name="T38" fmla="*/ 1427 w 1689"/>
                    <a:gd name="T39" fmla="*/ 295 h 308"/>
                    <a:gd name="T40" fmla="*/ 1530 w 1689"/>
                    <a:gd name="T41" fmla="*/ 283 h 308"/>
                    <a:gd name="T42" fmla="*/ 1671 w 1689"/>
                    <a:gd name="T43" fmla="*/ 103 h 308"/>
                    <a:gd name="T44" fmla="*/ 1684 w 1689"/>
                    <a:gd name="T45" fmla="*/ 13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89"/>
                    <a:gd name="T70" fmla="*/ 0 h 308"/>
                    <a:gd name="T71" fmla="*/ 1689 w 1689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89" h="308">
                      <a:moveTo>
                        <a:pt x="0" y="0"/>
                      </a:moveTo>
                      <a:cubicBezTo>
                        <a:pt x="4" y="26"/>
                        <a:pt x="2" y="53"/>
                        <a:pt x="12" y="77"/>
                      </a:cubicBezTo>
                      <a:cubicBezTo>
                        <a:pt x="49" y="165"/>
                        <a:pt x="162" y="242"/>
                        <a:pt x="244" y="283"/>
                      </a:cubicBezTo>
                      <a:cubicBezTo>
                        <a:pt x="311" y="260"/>
                        <a:pt x="275" y="281"/>
                        <a:pt x="334" y="193"/>
                      </a:cubicBezTo>
                      <a:cubicBezTo>
                        <a:pt x="351" y="167"/>
                        <a:pt x="411" y="141"/>
                        <a:pt x="411" y="141"/>
                      </a:cubicBezTo>
                      <a:cubicBezTo>
                        <a:pt x="432" y="150"/>
                        <a:pt x="453" y="159"/>
                        <a:pt x="475" y="167"/>
                      </a:cubicBezTo>
                      <a:cubicBezTo>
                        <a:pt x="494" y="180"/>
                        <a:pt x="514" y="203"/>
                        <a:pt x="527" y="218"/>
                      </a:cubicBezTo>
                      <a:cubicBezTo>
                        <a:pt x="534" y="232"/>
                        <a:pt x="540" y="247"/>
                        <a:pt x="552" y="257"/>
                      </a:cubicBezTo>
                      <a:cubicBezTo>
                        <a:pt x="575" y="277"/>
                        <a:pt x="630" y="308"/>
                        <a:pt x="630" y="308"/>
                      </a:cubicBezTo>
                      <a:cubicBezTo>
                        <a:pt x="677" y="277"/>
                        <a:pt x="679" y="249"/>
                        <a:pt x="732" y="231"/>
                      </a:cubicBezTo>
                      <a:cubicBezTo>
                        <a:pt x="781" y="184"/>
                        <a:pt x="769" y="189"/>
                        <a:pt x="819" y="139"/>
                      </a:cubicBezTo>
                      <a:cubicBezTo>
                        <a:pt x="832" y="152"/>
                        <a:pt x="893" y="154"/>
                        <a:pt x="903" y="169"/>
                      </a:cubicBezTo>
                      <a:cubicBezTo>
                        <a:pt x="931" y="212"/>
                        <a:pt x="919" y="193"/>
                        <a:pt x="964" y="231"/>
                      </a:cubicBezTo>
                      <a:cubicBezTo>
                        <a:pt x="979" y="243"/>
                        <a:pt x="1009" y="277"/>
                        <a:pt x="1026" y="286"/>
                      </a:cubicBezTo>
                      <a:cubicBezTo>
                        <a:pt x="1062" y="279"/>
                        <a:pt x="1092" y="250"/>
                        <a:pt x="1118" y="218"/>
                      </a:cubicBezTo>
                      <a:cubicBezTo>
                        <a:pt x="1126" y="208"/>
                        <a:pt x="1136" y="196"/>
                        <a:pt x="1146" y="187"/>
                      </a:cubicBezTo>
                      <a:cubicBezTo>
                        <a:pt x="1156" y="177"/>
                        <a:pt x="1157" y="172"/>
                        <a:pt x="1170" y="167"/>
                      </a:cubicBezTo>
                      <a:cubicBezTo>
                        <a:pt x="1188" y="159"/>
                        <a:pt x="1204" y="150"/>
                        <a:pt x="1221" y="141"/>
                      </a:cubicBezTo>
                      <a:cubicBezTo>
                        <a:pt x="1299" y="167"/>
                        <a:pt x="1242" y="115"/>
                        <a:pt x="1302" y="175"/>
                      </a:cubicBezTo>
                      <a:cubicBezTo>
                        <a:pt x="1345" y="218"/>
                        <a:pt x="1383" y="252"/>
                        <a:pt x="1427" y="295"/>
                      </a:cubicBezTo>
                      <a:cubicBezTo>
                        <a:pt x="1461" y="291"/>
                        <a:pt x="1497" y="292"/>
                        <a:pt x="1530" y="283"/>
                      </a:cubicBezTo>
                      <a:cubicBezTo>
                        <a:pt x="1608" y="262"/>
                        <a:pt x="1632" y="160"/>
                        <a:pt x="1671" y="103"/>
                      </a:cubicBezTo>
                      <a:cubicBezTo>
                        <a:pt x="1689" y="48"/>
                        <a:pt x="1684" y="78"/>
                        <a:pt x="1684" y="1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099" y="2544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787" y="2518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2" name="Line 32"/>
                <p:cNvSpPr>
                  <a:spLocks noChangeShapeType="1"/>
                </p:cNvSpPr>
                <p:nvPr/>
              </p:nvSpPr>
              <p:spPr bwMode="auto">
                <a:xfrm>
                  <a:off x="3098" y="26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0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782" y="25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5693" name="Text Box 34"/>
            <p:cNvSpPr txBox="1">
              <a:spLocks noChangeArrowheads="1"/>
            </p:cNvSpPr>
            <p:nvPr/>
          </p:nvSpPr>
          <p:spPr bwMode="auto">
            <a:xfrm>
              <a:off x="1392" y="1762"/>
              <a:ext cx="687" cy="18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冷凝器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94" name="Text Box 35"/>
            <p:cNvSpPr txBox="1">
              <a:spLocks noChangeArrowheads="1"/>
            </p:cNvSpPr>
            <p:nvPr/>
          </p:nvSpPr>
          <p:spPr bwMode="auto">
            <a:xfrm>
              <a:off x="1410" y="964"/>
              <a:ext cx="687" cy="18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绝热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95" name="Text Box 36"/>
            <p:cNvSpPr txBox="1">
              <a:spLocks noChangeArrowheads="1"/>
            </p:cNvSpPr>
            <p:nvPr/>
          </p:nvSpPr>
          <p:spPr bwMode="auto">
            <a:xfrm>
              <a:off x="1377" y="1895"/>
              <a:ext cx="687" cy="182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200" b="1"/>
                <a:t>Condenser</a:t>
              </a:r>
              <a:endParaRPr lang="en-GB"/>
            </a:p>
          </p:txBody>
        </p:sp>
        <p:sp>
          <p:nvSpPr>
            <p:cNvPr id="25696" name="Text Box 37"/>
            <p:cNvSpPr txBox="1">
              <a:spLocks noChangeArrowheads="1"/>
            </p:cNvSpPr>
            <p:nvPr/>
          </p:nvSpPr>
          <p:spPr bwMode="auto">
            <a:xfrm>
              <a:off x="1413" y="1152"/>
              <a:ext cx="687" cy="182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200" b="1"/>
                <a:t>Heat rejected</a:t>
              </a:r>
              <a:endParaRPr lang="en-GB"/>
            </a:p>
          </p:txBody>
        </p:sp>
      </p:grpSp>
      <p:grpSp>
        <p:nvGrpSpPr>
          <p:cNvPr id="25606" name="Group 38"/>
          <p:cNvGrpSpPr>
            <a:grpSpLocks/>
          </p:cNvGrpSpPr>
          <p:nvPr/>
        </p:nvGrpSpPr>
        <p:grpSpPr bwMode="auto">
          <a:xfrm>
            <a:off x="2038350" y="3371850"/>
            <a:ext cx="1597025" cy="2055813"/>
            <a:chOff x="1284" y="2124"/>
            <a:chExt cx="1006" cy="1295"/>
          </a:xfrm>
        </p:grpSpPr>
        <p:sp>
          <p:nvSpPr>
            <p:cNvPr id="25680" name="Text Box 39"/>
            <p:cNvSpPr txBox="1">
              <a:spLocks noChangeArrowheads="1"/>
            </p:cNvSpPr>
            <p:nvPr/>
          </p:nvSpPr>
          <p:spPr bwMode="auto">
            <a:xfrm>
              <a:off x="1417" y="2124"/>
              <a:ext cx="688" cy="183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CN" altLang="en-GB" sz="1400" b="1">
                  <a:ea typeface="宋体" pitchFamily="2" charset="-122"/>
                </a:rPr>
                <a:t>蒸发器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81" name="Text Box 40"/>
            <p:cNvSpPr txBox="1">
              <a:spLocks noChangeArrowheads="1"/>
            </p:cNvSpPr>
            <p:nvPr/>
          </p:nvSpPr>
          <p:spPr bwMode="auto">
            <a:xfrm>
              <a:off x="1445" y="2872"/>
              <a:ext cx="688" cy="249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为冷却进行热提取</a:t>
              </a:r>
            </a:p>
          </p:txBody>
        </p:sp>
        <p:grpSp>
          <p:nvGrpSpPr>
            <p:cNvPr id="25682" name="Group 41"/>
            <p:cNvGrpSpPr>
              <a:grpSpLocks/>
            </p:cNvGrpSpPr>
            <p:nvPr/>
          </p:nvGrpSpPr>
          <p:grpSpPr bwMode="auto">
            <a:xfrm rot="10800000">
              <a:off x="1284" y="2511"/>
              <a:ext cx="1006" cy="680"/>
              <a:chOff x="2877" y="2518"/>
              <a:chExt cx="2160" cy="1259"/>
            </a:xfrm>
          </p:grpSpPr>
          <p:sp>
            <p:nvSpPr>
              <p:cNvPr id="25685" name="Rectangle 42"/>
              <p:cNvSpPr>
                <a:spLocks noChangeArrowheads="1"/>
              </p:cNvSpPr>
              <p:nvPr/>
            </p:nvSpPr>
            <p:spPr bwMode="auto">
              <a:xfrm>
                <a:off x="2877" y="3237"/>
                <a:ext cx="2160" cy="5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86" name="Group 43"/>
              <p:cNvGrpSpPr>
                <a:grpSpLocks/>
              </p:cNvGrpSpPr>
              <p:nvPr/>
            </p:nvGrpSpPr>
            <p:grpSpPr bwMode="auto">
              <a:xfrm>
                <a:off x="3098" y="2518"/>
                <a:ext cx="1690" cy="1056"/>
                <a:chOff x="3098" y="2518"/>
                <a:chExt cx="1690" cy="1056"/>
              </a:xfrm>
            </p:grpSpPr>
            <p:sp>
              <p:nvSpPr>
                <p:cNvPr id="25687" name="Freeform 44"/>
                <p:cNvSpPr>
                  <a:spLocks/>
                </p:cNvSpPr>
                <p:nvPr/>
              </p:nvSpPr>
              <p:spPr bwMode="auto">
                <a:xfrm>
                  <a:off x="3099" y="3266"/>
                  <a:ext cx="1689" cy="308"/>
                </a:xfrm>
                <a:custGeom>
                  <a:avLst/>
                  <a:gdLst>
                    <a:gd name="T0" fmla="*/ 0 w 1689"/>
                    <a:gd name="T1" fmla="*/ 0 h 308"/>
                    <a:gd name="T2" fmla="*/ 12 w 1689"/>
                    <a:gd name="T3" fmla="*/ 77 h 308"/>
                    <a:gd name="T4" fmla="*/ 244 w 1689"/>
                    <a:gd name="T5" fmla="*/ 283 h 308"/>
                    <a:gd name="T6" fmla="*/ 334 w 1689"/>
                    <a:gd name="T7" fmla="*/ 193 h 308"/>
                    <a:gd name="T8" fmla="*/ 411 w 1689"/>
                    <a:gd name="T9" fmla="*/ 141 h 308"/>
                    <a:gd name="T10" fmla="*/ 475 w 1689"/>
                    <a:gd name="T11" fmla="*/ 167 h 308"/>
                    <a:gd name="T12" fmla="*/ 527 w 1689"/>
                    <a:gd name="T13" fmla="*/ 218 h 308"/>
                    <a:gd name="T14" fmla="*/ 552 w 1689"/>
                    <a:gd name="T15" fmla="*/ 257 h 308"/>
                    <a:gd name="T16" fmla="*/ 630 w 1689"/>
                    <a:gd name="T17" fmla="*/ 308 h 308"/>
                    <a:gd name="T18" fmla="*/ 732 w 1689"/>
                    <a:gd name="T19" fmla="*/ 231 h 308"/>
                    <a:gd name="T20" fmla="*/ 819 w 1689"/>
                    <a:gd name="T21" fmla="*/ 139 h 308"/>
                    <a:gd name="T22" fmla="*/ 903 w 1689"/>
                    <a:gd name="T23" fmla="*/ 169 h 308"/>
                    <a:gd name="T24" fmla="*/ 964 w 1689"/>
                    <a:gd name="T25" fmla="*/ 231 h 308"/>
                    <a:gd name="T26" fmla="*/ 1026 w 1689"/>
                    <a:gd name="T27" fmla="*/ 286 h 308"/>
                    <a:gd name="T28" fmla="*/ 1118 w 1689"/>
                    <a:gd name="T29" fmla="*/ 218 h 308"/>
                    <a:gd name="T30" fmla="*/ 1146 w 1689"/>
                    <a:gd name="T31" fmla="*/ 187 h 308"/>
                    <a:gd name="T32" fmla="*/ 1170 w 1689"/>
                    <a:gd name="T33" fmla="*/ 167 h 308"/>
                    <a:gd name="T34" fmla="*/ 1221 w 1689"/>
                    <a:gd name="T35" fmla="*/ 141 h 308"/>
                    <a:gd name="T36" fmla="*/ 1302 w 1689"/>
                    <a:gd name="T37" fmla="*/ 175 h 308"/>
                    <a:gd name="T38" fmla="*/ 1427 w 1689"/>
                    <a:gd name="T39" fmla="*/ 295 h 308"/>
                    <a:gd name="T40" fmla="*/ 1530 w 1689"/>
                    <a:gd name="T41" fmla="*/ 283 h 308"/>
                    <a:gd name="T42" fmla="*/ 1671 w 1689"/>
                    <a:gd name="T43" fmla="*/ 103 h 308"/>
                    <a:gd name="T44" fmla="*/ 1684 w 1689"/>
                    <a:gd name="T45" fmla="*/ 13 h 30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89"/>
                    <a:gd name="T70" fmla="*/ 0 h 308"/>
                    <a:gd name="T71" fmla="*/ 1689 w 1689"/>
                    <a:gd name="T72" fmla="*/ 308 h 30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89" h="308">
                      <a:moveTo>
                        <a:pt x="0" y="0"/>
                      </a:moveTo>
                      <a:cubicBezTo>
                        <a:pt x="4" y="26"/>
                        <a:pt x="2" y="53"/>
                        <a:pt x="12" y="77"/>
                      </a:cubicBezTo>
                      <a:cubicBezTo>
                        <a:pt x="49" y="165"/>
                        <a:pt x="162" y="242"/>
                        <a:pt x="244" y="283"/>
                      </a:cubicBezTo>
                      <a:cubicBezTo>
                        <a:pt x="311" y="260"/>
                        <a:pt x="275" y="281"/>
                        <a:pt x="334" y="193"/>
                      </a:cubicBezTo>
                      <a:cubicBezTo>
                        <a:pt x="351" y="167"/>
                        <a:pt x="411" y="141"/>
                        <a:pt x="411" y="141"/>
                      </a:cubicBezTo>
                      <a:cubicBezTo>
                        <a:pt x="432" y="150"/>
                        <a:pt x="453" y="159"/>
                        <a:pt x="475" y="167"/>
                      </a:cubicBezTo>
                      <a:cubicBezTo>
                        <a:pt x="494" y="180"/>
                        <a:pt x="514" y="203"/>
                        <a:pt x="527" y="218"/>
                      </a:cubicBezTo>
                      <a:cubicBezTo>
                        <a:pt x="534" y="232"/>
                        <a:pt x="540" y="247"/>
                        <a:pt x="552" y="257"/>
                      </a:cubicBezTo>
                      <a:cubicBezTo>
                        <a:pt x="575" y="277"/>
                        <a:pt x="630" y="308"/>
                        <a:pt x="630" y="308"/>
                      </a:cubicBezTo>
                      <a:cubicBezTo>
                        <a:pt x="677" y="277"/>
                        <a:pt x="679" y="249"/>
                        <a:pt x="732" y="231"/>
                      </a:cubicBezTo>
                      <a:cubicBezTo>
                        <a:pt x="781" y="184"/>
                        <a:pt x="769" y="189"/>
                        <a:pt x="819" y="139"/>
                      </a:cubicBezTo>
                      <a:cubicBezTo>
                        <a:pt x="832" y="152"/>
                        <a:pt x="893" y="154"/>
                        <a:pt x="903" y="169"/>
                      </a:cubicBezTo>
                      <a:cubicBezTo>
                        <a:pt x="931" y="212"/>
                        <a:pt x="919" y="193"/>
                        <a:pt x="964" y="231"/>
                      </a:cubicBezTo>
                      <a:cubicBezTo>
                        <a:pt x="979" y="243"/>
                        <a:pt x="1009" y="277"/>
                        <a:pt x="1026" y="286"/>
                      </a:cubicBezTo>
                      <a:cubicBezTo>
                        <a:pt x="1062" y="279"/>
                        <a:pt x="1092" y="250"/>
                        <a:pt x="1118" y="218"/>
                      </a:cubicBezTo>
                      <a:cubicBezTo>
                        <a:pt x="1126" y="208"/>
                        <a:pt x="1136" y="196"/>
                        <a:pt x="1146" y="187"/>
                      </a:cubicBezTo>
                      <a:cubicBezTo>
                        <a:pt x="1156" y="177"/>
                        <a:pt x="1157" y="172"/>
                        <a:pt x="1170" y="167"/>
                      </a:cubicBezTo>
                      <a:cubicBezTo>
                        <a:pt x="1188" y="159"/>
                        <a:pt x="1204" y="150"/>
                        <a:pt x="1221" y="141"/>
                      </a:cubicBezTo>
                      <a:cubicBezTo>
                        <a:pt x="1299" y="167"/>
                        <a:pt x="1242" y="115"/>
                        <a:pt x="1302" y="175"/>
                      </a:cubicBezTo>
                      <a:cubicBezTo>
                        <a:pt x="1345" y="218"/>
                        <a:pt x="1383" y="252"/>
                        <a:pt x="1427" y="295"/>
                      </a:cubicBezTo>
                      <a:cubicBezTo>
                        <a:pt x="1461" y="291"/>
                        <a:pt x="1497" y="292"/>
                        <a:pt x="1530" y="283"/>
                      </a:cubicBezTo>
                      <a:cubicBezTo>
                        <a:pt x="1608" y="262"/>
                        <a:pt x="1632" y="160"/>
                        <a:pt x="1671" y="103"/>
                      </a:cubicBezTo>
                      <a:cubicBezTo>
                        <a:pt x="1689" y="48"/>
                        <a:pt x="1684" y="78"/>
                        <a:pt x="1684" y="13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8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099" y="2544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8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787" y="2518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90" name="Line 47"/>
                <p:cNvSpPr>
                  <a:spLocks noChangeShapeType="1"/>
                </p:cNvSpPr>
                <p:nvPr/>
              </p:nvSpPr>
              <p:spPr bwMode="auto">
                <a:xfrm>
                  <a:off x="3098" y="26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9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782" y="25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5683" name="Text Box 49"/>
            <p:cNvSpPr txBox="1">
              <a:spLocks noChangeArrowheads="1"/>
            </p:cNvSpPr>
            <p:nvPr/>
          </p:nvSpPr>
          <p:spPr bwMode="auto">
            <a:xfrm>
              <a:off x="1411" y="2284"/>
              <a:ext cx="688" cy="183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400" b="1"/>
                <a:t>Evaporator</a:t>
              </a:r>
              <a:endParaRPr lang="en-GB"/>
            </a:p>
          </p:txBody>
        </p:sp>
        <p:sp>
          <p:nvSpPr>
            <p:cNvPr id="25684" name="Text Box 50"/>
            <p:cNvSpPr txBox="1">
              <a:spLocks noChangeArrowheads="1"/>
            </p:cNvSpPr>
            <p:nvPr/>
          </p:nvSpPr>
          <p:spPr bwMode="auto">
            <a:xfrm>
              <a:off x="1439" y="3115"/>
              <a:ext cx="688" cy="304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200" b="1"/>
                <a:t>Heat extracted for cooling</a:t>
              </a:r>
              <a:endParaRPr lang="en-GB"/>
            </a:p>
          </p:txBody>
        </p:sp>
      </p:grpSp>
      <p:grpSp>
        <p:nvGrpSpPr>
          <p:cNvPr id="25607" name="Group 125"/>
          <p:cNvGrpSpPr>
            <a:grpSpLocks/>
          </p:cNvGrpSpPr>
          <p:nvPr/>
        </p:nvGrpSpPr>
        <p:grpSpPr bwMode="auto">
          <a:xfrm>
            <a:off x="3608388" y="1700213"/>
            <a:ext cx="1717675" cy="828675"/>
            <a:chOff x="2273" y="1071"/>
            <a:chExt cx="1082" cy="522"/>
          </a:xfrm>
        </p:grpSpPr>
        <p:grpSp>
          <p:nvGrpSpPr>
            <p:cNvPr id="25675" name="Group 52"/>
            <p:cNvGrpSpPr>
              <a:grpSpLocks/>
            </p:cNvGrpSpPr>
            <p:nvPr/>
          </p:nvGrpSpPr>
          <p:grpSpPr bwMode="auto">
            <a:xfrm>
              <a:off x="2273" y="1593"/>
              <a:ext cx="1082" cy="0"/>
              <a:chOff x="5040" y="3495"/>
              <a:chExt cx="2325" cy="0"/>
            </a:xfrm>
          </p:grpSpPr>
          <p:sp>
            <p:nvSpPr>
              <p:cNvPr id="25678" name="Line 53"/>
              <p:cNvSpPr>
                <a:spLocks noChangeShapeType="1"/>
              </p:cNvSpPr>
              <p:nvPr/>
            </p:nvSpPr>
            <p:spPr bwMode="auto">
              <a:xfrm flipH="1">
                <a:off x="5040" y="3495"/>
                <a:ext cx="232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9" name="Line 54"/>
              <p:cNvSpPr>
                <a:spLocks noChangeShapeType="1"/>
              </p:cNvSpPr>
              <p:nvPr/>
            </p:nvSpPr>
            <p:spPr bwMode="auto">
              <a:xfrm flipH="1">
                <a:off x="6195" y="3495"/>
                <a:ext cx="675" cy="0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76" name="Text Box 55"/>
            <p:cNvSpPr txBox="1">
              <a:spLocks noChangeArrowheads="1"/>
            </p:cNvSpPr>
            <p:nvPr/>
          </p:nvSpPr>
          <p:spPr bwMode="auto">
            <a:xfrm>
              <a:off x="2340" y="1071"/>
              <a:ext cx="918" cy="203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高温高压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77" name="Text Box 56"/>
            <p:cNvSpPr txBox="1">
              <a:spLocks noChangeArrowheads="1"/>
            </p:cNvSpPr>
            <p:nvPr/>
          </p:nvSpPr>
          <p:spPr bwMode="auto">
            <a:xfrm>
              <a:off x="2324" y="1259"/>
              <a:ext cx="918" cy="286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GB" sz="1200" b="1"/>
                <a:t>High Temperature</a:t>
              </a:r>
            </a:p>
            <a:p>
              <a:pPr algn="ctr"/>
              <a:r>
                <a:rPr lang="en-GB" sz="1200" b="1"/>
                <a:t>High Pressure</a:t>
              </a:r>
              <a:endParaRPr lang="en-GB"/>
            </a:p>
          </p:txBody>
        </p:sp>
      </p:grpSp>
      <p:grpSp>
        <p:nvGrpSpPr>
          <p:cNvPr id="25608" name="Group 127"/>
          <p:cNvGrpSpPr>
            <a:grpSpLocks/>
          </p:cNvGrpSpPr>
          <p:nvPr/>
        </p:nvGrpSpPr>
        <p:grpSpPr bwMode="auto">
          <a:xfrm>
            <a:off x="3663950" y="3409950"/>
            <a:ext cx="1641475" cy="1085850"/>
            <a:chOff x="2308" y="2148"/>
            <a:chExt cx="1034" cy="684"/>
          </a:xfrm>
        </p:grpSpPr>
        <p:grpSp>
          <p:nvGrpSpPr>
            <p:cNvPr id="25668" name="Group 58"/>
            <p:cNvGrpSpPr>
              <a:grpSpLocks/>
            </p:cNvGrpSpPr>
            <p:nvPr/>
          </p:nvGrpSpPr>
          <p:grpSpPr bwMode="auto">
            <a:xfrm>
              <a:off x="2308" y="2654"/>
              <a:ext cx="1034" cy="178"/>
              <a:chOff x="5115" y="5460"/>
              <a:chExt cx="2221" cy="330"/>
            </a:xfrm>
          </p:grpSpPr>
          <p:sp>
            <p:nvSpPr>
              <p:cNvPr id="25671" name="Line 59"/>
              <p:cNvSpPr>
                <a:spLocks noChangeShapeType="1"/>
              </p:cNvSpPr>
              <p:nvPr/>
            </p:nvSpPr>
            <p:spPr bwMode="auto">
              <a:xfrm flipH="1">
                <a:off x="5115" y="5475"/>
                <a:ext cx="181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2" name="Line 60"/>
              <p:cNvSpPr>
                <a:spLocks noChangeShapeType="1"/>
              </p:cNvSpPr>
              <p:nvPr/>
            </p:nvSpPr>
            <p:spPr bwMode="auto">
              <a:xfrm flipH="1">
                <a:off x="5961" y="5481"/>
                <a:ext cx="675" cy="0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3" name="Line 61"/>
              <p:cNvSpPr>
                <a:spLocks noChangeShapeType="1"/>
              </p:cNvSpPr>
              <p:nvPr/>
            </p:nvSpPr>
            <p:spPr bwMode="auto">
              <a:xfrm flipH="1">
                <a:off x="6923" y="5460"/>
                <a:ext cx="12" cy="32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4" name="Line 62"/>
              <p:cNvSpPr>
                <a:spLocks noChangeShapeType="1"/>
              </p:cNvSpPr>
              <p:nvPr/>
            </p:nvSpPr>
            <p:spPr bwMode="auto">
              <a:xfrm flipV="1">
                <a:off x="6890" y="5787"/>
                <a:ext cx="446" cy="3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69" name="Text Box 63"/>
            <p:cNvSpPr txBox="1">
              <a:spLocks noChangeArrowheads="1"/>
            </p:cNvSpPr>
            <p:nvPr/>
          </p:nvSpPr>
          <p:spPr bwMode="auto">
            <a:xfrm>
              <a:off x="2317" y="2148"/>
              <a:ext cx="919" cy="196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低温低压</a:t>
              </a:r>
              <a:endParaRPr lang="en-GB">
                <a:ea typeface="宋体" pitchFamily="2" charset="-122"/>
              </a:endParaRPr>
            </a:p>
          </p:txBody>
        </p:sp>
        <p:sp>
          <p:nvSpPr>
            <p:cNvPr id="25670" name="Text Box 64"/>
            <p:cNvSpPr txBox="1">
              <a:spLocks noChangeArrowheads="1"/>
            </p:cNvSpPr>
            <p:nvPr/>
          </p:nvSpPr>
          <p:spPr bwMode="auto">
            <a:xfrm>
              <a:off x="2337" y="2355"/>
              <a:ext cx="919" cy="278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GB" sz="1200" b="1"/>
                <a:t>Low Temperature</a:t>
              </a:r>
            </a:p>
            <a:p>
              <a:pPr algn="ctr"/>
              <a:r>
                <a:rPr lang="en-GB" sz="1200" b="1"/>
                <a:t>Low Pressure</a:t>
              </a:r>
              <a:endParaRPr lang="en-GB"/>
            </a:p>
          </p:txBody>
        </p:sp>
      </p:grpSp>
      <p:sp>
        <p:nvSpPr>
          <p:cNvPr id="25609" name="Rectangle 65"/>
          <p:cNvSpPr>
            <a:spLocks noChangeArrowheads="1"/>
          </p:cNvSpPr>
          <p:nvPr/>
        </p:nvSpPr>
        <p:spPr bwMode="auto">
          <a:xfrm>
            <a:off x="5219700" y="404813"/>
            <a:ext cx="2598738" cy="4733925"/>
          </a:xfrm>
          <a:prstGeom prst="rect">
            <a:avLst/>
          </a:prstGeom>
          <a:solidFill>
            <a:schemeClr val="accent1">
              <a:alpha val="16862"/>
            </a:schemeClr>
          </a:solidFill>
          <a:ln w="222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" name="Group 128"/>
          <p:cNvGrpSpPr>
            <a:grpSpLocks/>
          </p:cNvGrpSpPr>
          <p:nvPr/>
        </p:nvGrpSpPr>
        <p:grpSpPr bwMode="auto">
          <a:xfrm>
            <a:off x="5370513" y="520700"/>
            <a:ext cx="1430337" cy="1541463"/>
            <a:chOff x="3383" y="328"/>
            <a:chExt cx="901" cy="971"/>
          </a:xfrm>
        </p:grpSpPr>
        <p:sp>
          <p:nvSpPr>
            <p:cNvPr id="25665" name="Text Box 67"/>
            <p:cNvSpPr txBox="1">
              <a:spLocks noChangeArrowheads="1"/>
            </p:cNvSpPr>
            <p:nvPr/>
          </p:nvSpPr>
          <p:spPr bwMode="auto">
            <a:xfrm>
              <a:off x="3398" y="328"/>
              <a:ext cx="844" cy="178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zh-CN" altLang="en-GB" sz="1200" b="1">
                  <a:ea typeface="宋体" pitchFamily="2" charset="-122"/>
                </a:rPr>
                <a:t>外部热</a:t>
              </a:r>
              <a:endParaRPr lang="en-GB">
                <a:ea typeface="宋体" pitchFamily="2" charset="-122"/>
              </a:endParaRPr>
            </a:p>
          </p:txBody>
        </p:sp>
        <p:sp>
          <p:nvSpPr>
            <p:cNvPr id="25666" name="Line 68"/>
            <p:cNvSpPr>
              <a:spLocks noChangeShapeType="1"/>
            </p:cNvSpPr>
            <p:nvPr/>
          </p:nvSpPr>
          <p:spPr bwMode="auto">
            <a:xfrm flipH="1">
              <a:off x="3522" y="813"/>
              <a:ext cx="171" cy="48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7" name="Text Box 69"/>
            <p:cNvSpPr txBox="1">
              <a:spLocks noChangeArrowheads="1"/>
            </p:cNvSpPr>
            <p:nvPr/>
          </p:nvSpPr>
          <p:spPr bwMode="auto">
            <a:xfrm>
              <a:off x="3383" y="507"/>
              <a:ext cx="901" cy="306"/>
            </a:xfrm>
            <a:prstGeom prst="rect">
              <a:avLst/>
            </a:pr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10800" rIns="0" bIns="10800"/>
            <a:lstStyle/>
            <a:p>
              <a:pPr algn="ctr"/>
              <a:r>
                <a:rPr lang="en-GB" sz="1600" b="1">
                  <a:latin typeface="Times New Roman" pitchFamily="18" charset="0"/>
                </a:rPr>
                <a:t>Heat from external source</a:t>
              </a:r>
              <a:endParaRPr lang="en-GB" sz="1600">
                <a:latin typeface="Times New Roman" pitchFamily="18" charset="0"/>
              </a:endParaRPr>
            </a:p>
          </p:txBody>
        </p:sp>
      </p:grpSp>
      <p:grpSp>
        <p:nvGrpSpPr>
          <p:cNvPr id="20" name="Group 133"/>
          <p:cNvGrpSpPr>
            <a:grpSpLocks/>
          </p:cNvGrpSpPr>
          <p:nvPr/>
        </p:nvGrpSpPr>
        <p:grpSpPr bwMode="auto">
          <a:xfrm>
            <a:off x="6330950" y="3941763"/>
            <a:ext cx="1149350" cy="409575"/>
            <a:chOff x="3988" y="2483"/>
            <a:chExt cx="724" cy="258"/>
          </a:xfrm>
        </p:grpSpPr>
        <p:sp>
          <p:nvSpPr>
            <p:cNvPr id="25663" name="Line 71"/>
            <p:cNvSpPr>
              <a:spLocks noChangeShapeType="1"/>
            </p:cNvSpPr>
            <p:nvPr/>
          </p:nvSpPr>
          <p:spPr bwMode="auto">
            <a:xfrm flipH="1">
              <a:off x="3988" y="2483"/>
              <a:ext cx="2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4" name="Text Box 72"/>
            <p:cNvSpPr txBox="1">
              <a:spLocks noChangeArrowheads="1"/>
            </p:cNvSpPr>
            <p:nvPr/>
          </p:nvSpPr>
          <p:spPr bwMode="auto">
            <a:xfrm>
              <a:off x="4010" y="2538"/>
              <a:ext cx="702" cy="20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b="1"/>
                <a:t>W ~ 0</a:t>
              </a:r>
              <a:endParaRPr lang="en-GB"/>
            </a:p>
          </p:txBody>
        </p:sp>
      </p:grpSp>
      <p:grpSp>
        <p:nvGrpSpPr>
          <p:cNvPr id="25612" name="Group 132"/>
          <p:cNvGrpSpPr>
            <a:grpSpLocks/>
          </p:cNvGrpSpPr>
          <p:nvPr/>
        </p:nvGrpSpPr>
        <p:grpSpPr bwMode="auto">
          <a:xfrm>
            <a:off x="5278438" y="1954213"/>
            <a:ext cx="2033587" cy="3160712"/>
            <a:chOff x="3325" y="1231"/>
            <a:chExt cx="1281" cy="1991"/>
          </a:xfrm>
        </p:grpSpPr>
        <p:grpSp>
          <p:nvGrpSpPr>
            <p:cNvPr id="25614" name="Group 131"/>
            <p:cNvGrpSpPr>
              <a:grpSpLocks/>
            </p:cNvGrpSpPr>
            <p:nvPr/>
          </p:nvGrpSpPr>
          <p:grpSpPr bwMode="auto">
            <a:xfrm>
              <a:off x="3325" y="1231"/>
              <a:ext cx="634" cy="1859"/>
              <a:chOff x="3325" y="1231"/>
              <a:chExt cx="634" cy="1859"/>
            </a:xfrm>
          </p:grpSpPr>
          <p:grpSp>
            <p:nvGrpSpPr>
              <p:cNvPr id="25621" name="Group 75"/>
              <p:cNvGrpSpPr>
                <a:grpSpLocks/>
              </p:cNvGrpSpPr>
              <p:nvPr/>
            </p:nvGrpSpPr>
            <p:grpSpPr bwMode="auto">
              <a:xfrm>
                <a:off x="3437" y="2359"/>
                <a:ext cx="161" cy="130"/>
                <a:chOff x="4027" y="2100"/>
                <a:chExt cx="2921" cy="3734"/>
              </a:xfrm>
            </p:grpSpPr>
            <p:sp>
              <p:nvSpPr>
                <p:cNvPr id="25661" name="Freeform 76"/>
                <p:cNvSpPr>
                  <a:spLocks/>
                </p:cNvSpPr>
                <p:nvPr/>
              </p:nvSpPr>
              <p:spPr bwMode="auto">
                <a:xfrm>
                  <a:off x="4412" y="2100"/>
                  <a:ext cx="2536" cy="1872"/>
                </a:xfrm>
                <a:custGeom>
                  <a:avLst/>
                  <a:gdLst>
                    <a:gd name="T0" fmla="*/ 126 w 2925"/>
                    <a:gd name="T1" fmla="*/ 218 h 2160"/>
                    <a:gd name="T2" fmla="*/ 0 w 2925"/>
                    <a:gd name="T3" fmla="*/ 0 h 2160"/>
                    <a:gd name="T4" fmla="*/ 298 w 2925"/>
                    <a:gd name="T5" fmla="*/ 0 h 2160"/>
                    <a:gd name="T6" fmla="*/ 127 w 2925"/>
                    <a:gd name="T7" fmla="*/ 218 h 21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25"/>
                    <a:gd name="T13" fmla="*/ 0 h 2160"/>
                    <a:gd name="T14" fmla="*/ 2925 w 2925"/>
                    <a:gd name="T15" fmla="*/ 2160 h 21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25" h="2160">
                      <a:moveTo>
                        <a:pt x="1230" y="2160"/>
                      </a:moveTo>
                      <a:lnTo>
                        <a:pt x="0" y="0"/>
                      </a:lnTo>
                      <a:lnTo>
                        <a:pt x="2925" y="0"/>
                      </a:lnTo>
                      <a:lnTo>
                        <a:pt x="1245" y="214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62" name="Freeform 77"/>
                <p:cNvSpPr>
                  <a:spLocks/>
                </p:cNvSpPr>
                <p:nvPr/>
              </p:nvSpPr>
              <p:spPr bwMode="auto">
                <a:xfrm rot="10800000">
                  <a:off x="4027" y="3962"/>
                  <a:ext cx="2535" cy="1872"/>
                </a:xfrm>
                <a:custGeom>
                  <a:avLst/>
                  <a:gdLst>
                    <a:gd name="T0" fmla="*/ 125 w 2925"/>
                    <a:gd name="T1" fmla="*/ 218 h 2160"/>
                    <a:gd name="T2" fmla="*/ 0 w 2925"/>
                    <a:gd name="T3" fmla="*/ 0 h 2160"/>
                    <a:gd name="T4" fmla="*/ 296 w 2925"/>
                    <a:gd name="T5" fmla="*/ 0 h 2160"/>
                    <a:gd name="T6" fmla="*/ 126 w 2925"/>
                    <a:gd name="T7" fmla="*/ 218 h 21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25"/>
                    <a:gd name="T13" fmla="*/ 0 h 2160"/>
                    <a:gd name="T14" fmla="*/ 2925 w 2925"/>
                    <a:gd name="T15" fmla="*/ 2160 h 21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25" h="2160">
                      <a:moveTo>
                        <a:pt x="1230" y="2160"/>
                      </a:moveTo>
                      <a:lnTo>
                        <a:pt x="0" y="0"/>
                      </a:lnTo>
                      <a:lnTo>
                        <a:pt x="2925" y="0"/>
                      </a:lnTo>
                      <a:lnTo>
                        <a:pt x="1245" y="214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25622" name="Group 130"/>
              <p:cNvGrpSpPr>
                <a:grpSpLocks/>
              </p:cNvGrpSpPr>
              <p:nvPr/>
            </p:nvGrpSpPr>
            <p:grpSpPr bwMode="auto">
              <a:xfrm>
                <a:off x="3325" y="1231"/>
                <a:ext cx="634" cy="1859"/>
                <a:chOff x="3325" y="1231"/>
                <a:chExt cx="634" cy="1859"/>
              </a:xfrm>
            </p:grpSpPr>
            <p:grpSp>
              <p:nvGrpSpPr>
                <p:cNvPr id="25623" name="Group 79"/>
                <p:cNvGrpSpPr>
                  <a:grpSpLocks/>
                </p:cNvGrpSpPr>
                <p:nvPr/>
              </p:nvGrpSpPr>
              <p:grpSpPr bwMode="auto">
                <a:xfrm>
                  <a:off x="3325" y="1343"/>
                  <a:ext cx="346" cy="1747"/>
                  <a:chOff x="3341" y="970"/>
                  <a:chExt cx="411" cy="1949"/>
                </a:xfrm>
              </p:grpSpPr>
              <p:sp>
                <p:nvSpPr>
                  <p:cNvPr id="25657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5" y="1245"/>
                    <a:ext cx="407" cy="326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8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1" y="2476"/>
                    <a:ext cx="407" cy="432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9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2268"/>
                    <a:ext cx="407" cy="651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6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45" y="970"/>
                    <a:ext cx="407" cy="602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624" name="Group 129"/>
                <p:cNvGrpSpPr>
                  <a:grpSpLocks/>
                </p:cNvGrpSpPr>
                <p:nvPr/>
              </p:nvGrpSpPr>
              <p:grpSpPr bwMode="auto">
                <a:xfrm>
                  <a:off x="3471" y="1231"/>
                  <a:ext cx="488" cy="1579"/>
                  <a:chOff x="3471" y="1231"/>
                  <a:chExt cx="488" cy="1579"/>
                </a:xfrm>
              </p:grpSpPr>
              <p:grpSp>
                <p:nvGrpSpPr>
                  <p:cNvPr id="25625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471" y="1231"/>
                    <a:ext cx="374" cy="1579"/>
                    <a:chOff x="7683" y="2573"/>
                    <a:chExt cx="788" cy="2925"/>
                  </a:xfrm>
                </p:grpSpPr>
                <p:sp>
                  <p:nvSpPr>
                    <p:cNvPr id="25630" name="Line 8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026" y="2580"/>
                      <a:ext cx="4" cy="2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25631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3" y="2573"/>
                      <a:ext cx="788" cy="2925"/>
                      <a:chOff x="7680" y="2573"/>
                      <a:chExt cx="788" cy="2925"/>
                    </a:xfrm>
                  </p:grpSpPr>
                  <p:grpSp>
                    <p:nvGrpSpPr>
                      <p:cNvPr id="25633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0" y="2573"/>
                        <a:ext cx="788" cy="2925"/>
                        <a:chOff x="7680" y="2573"/>
                        <a:chExt cx="788" cy="2925"/>
                      </a:xfrm>
                    </p:grpSpPr>
                    <p:grpSp>
                      <p:nvGrpSpPr>
                        <p:cNvPr id="25635" name="Group 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680" y="2573"/>
                          <a:ext cx="788" cy="2925"/>
                          <a:chOff x="7680" y="2573"/>
                          <a:chExt cx="788" cy="2925"/>
                        </a:xfrm>
                      </p:grpSpPr>
                      <p:grpSp>
                        <p:nvGrpSpPr>
                          <p:cNvPr id="25637" name="Group 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680" y="3795"/>
                            <a:ext cx="683" cy="789"/>
                            <a:chOff x="7680" y="3795"/>
                            <a:chExt cx="683" cy="789"/>
                          </a:xfrm>
                        </p:grpSpPr>
                        <p:sp>
                          <p:nvSpPr>
                            <p:cNvPr id="25649" name="Line 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7680" y="4077"/>
                              <a:ext cx="603" cy="3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25650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0" y="4077"/>
                              <a:ext cx="150" cy="507"/>
                              <a:chOff x="8160" y="4077"/>
                              <a:chExt cx="150" cy="507"/>
                            </a:xfrm>
                          </p:grpSpPr>
                          <p:sp>
                            <p:nvSpPr>
                              <p:cNvPr id="25653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166" y="4077"/>
                                <a:ext cx="117" cy="135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54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163" y="4215"/>
                                <a:ext cx="129" cy="117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55" name="Line 9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166" y="4338"/>
                                <a:ext cx="126" cy="108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56" name="Line 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160" y="4446"/>
                                <a:ext cx="150" cy="138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5651" name="Line 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7685" y="3795"/>
                              <a:ext cx="0" cy="2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5652" name="Line 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7760" y="4580"/>
                              <a:ext cx="603" cy="3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grpSp>
                        <p:nvGrpSpPr>
                          <p:cNvPr id="25638" name="Group 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30" y="2573"/>
                            <a:ext cx="423" cy="2022"/>
                            <a:chOff x="8030" y="2573"/>
                            <a:chExt cx="423" cy="2022"/>
                          </a:xfrm>
                        </p:grpSpPr>
                        <p:grpSp>
                          <p:nvGrpSpPr>
                            <p:cNvPr id="25642" name="Group 1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03" y="4088"/>
                              <a:ext cx="150" cy="507"/>
                              <a:chOff x="8160" y="4077"/>
                              <a:chExt cx="150" cy="507"/>
                            </a:xfrm>
                          </p:grpSpPr>
                          <p:sp>
                            <p:nvSpPr>
                              <p:cNvPr id="25645" name="Line 10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166" y="4077"/>
                                <a:ext cx="117" cy="135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46" name="Line 10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163" y="4215"/>
                                <a:ext cx="129" cy="117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47" name="Line 10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8166" y="4338"/>
                                <a:ext cx="126" cy="108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25648" name="Line 10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160" y="4446"/>
                                <a:ext cx="150" cy="138"/>
                              </a:xfrm>
                              <a:prstGeom prst="line">
                                <a:avLst/>
                              </a:prstGeom>
                              <a:noFill/>
                              <a:ln w="25400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5643" name="Line 10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8030" y="2585"/>
                              <a:ext cx="408" cy="3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25644" name="Line 10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435" y="2573"/>
                              <a:ext cx="3" cy="1482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5639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8142" y="5495"/>
                            <a:ext cx="288" cy="3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5640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443" y="5183"/>
                            <a:ext cx="3" cy="305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25641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465" y="4580"/>
                            <a:ext cx="3" cy="215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25636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36" y="4004"/>
                          <a:ext cx="0" cy="97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25634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880" y="4072"/>
                        <a:ext cx="220" cy="1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25632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88" y="4581"/>
                      <a:ext cx="0" cy="9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25626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3738" y="2377"/>
                    <a:ext cx="221" cy="267"/>
                    <a:chOff x="3757" y="2203"/>
                    <a:chExt cx="217" cy="267"/>
                  </a:xfrm>
                </p:grpSpPr>
                <p:sp>
                  <p:nvSpPr>
                    <p:cNvPr id="25627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4" y="2240"/>
                      <a:ext cx="172" cy="22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381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28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7" y="2215"/>
                      <a:ext cx="217" cy="24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5629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78" y="2203"/>
                      <a:ext cx="182" cy="26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25615" name="Text Box 117"/>
            <p:cNvSpPr txBox="1">
              <a:spLocks noChangeArrowheads="1"/>
            </p:cNvSpPr>
            <p:nvPr/>
          </p:nvSpPr>
          <p:spPr bwMode="auto">
            <a:xfrm>
              <a:off x="3700" y="2844"/>
              <a:ext cx="701" cy="181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400" b="1">
                  <a:ea typeface="宋体" pitchFamily="2" charset="-122"/>
                </a:rPr>
                <a:t>吸收器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16" name="Text Box 118"/>
            <p:cNvSpPr txBox="1">
              <a:spLocks noChangeArrowheads="1"/>
            </p:cNvSpPr>
            <p:nvPr/>
          </p:nvSpPr>
          <p:spPr bwMode="auto">
            <a:xfrm>
              <a:off x="3884" y="1389"/>
              <a:ext cx="701" cy="18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400" b="1">
                  <a:ea typeface="宋体" pitchFamily="2" charset="-122"/>
                </a:rPr>
                <a:t>吸收器</a:t>
              </a:r>
              <a:endParaRPr lang="en-GB">
                <a:ea typeface="宋体" pitchFamily="2" charset="-122"/>
              </a:endParaRPr>
            </a:p>
          </p:txBody>
        </p:sp>
        <p:sp>
          <p:nvSpPr>
            <p:cNvPr id="25617" name="Text Box 119"/>
            <p:cNvSpPr txBox="1">
              <a:spLocks noChangeArrowheads="1"/>
            </p:cNvSpPr>
            <p:nvPr/>
          </p:nvSpPr>
          <p:spPr bwMode="auto">
            <a:xfrm>
              <a:off x="3905" y="1916"/>
              <a:ext cx="701" cy="148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GB" sz="1400" b="1">
                  <a:ea typeface="宋体" pitchFamily="2" charset="-122"/>
                </a:rPr>
                <a:t>热交换器</a:t>
              </a:r>
              <a:endParaRPr lang="zh-CN" altLang="en-GB">
                <a:ea typeface="宋体" pitchFamily="2" charset="-122"/>
              </a:endParaRPr>
            </a:p>
          </p:txBody>
        </p:sp>
        <p:sp>
          <p:nvSpPr>
            <p:cNvPr id="25618" name="Text Box 120"/>
            <p:cNvSpPr txBox="1">
              <a:spLocks noChangeArrowheads="1"/>
            </p:cNvSpPr>
            <p:nvPr/>
          </p:nvSpPr>
          <p:spPr bwMode="auto">
            <a:xfrm>
              <a:off x="3700" y="3041"/>
              <a:ext cx="701" cy="181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400" b="1"/>
                <a:t>Absorber</a:t>
              </a:r>
              <a:endParaRPr lang="en-GB"/>
            </a:p>
          </p:txBody>
        </p:sp>
        <p:sp>
          <p:nvSpPr>
            <p:cNvPr id="25619" name="Text Box 121"/>
            <p:cNvSpPr txBox="1">
              <a:spLocks noChangeArrowheads="1"/>
            </p:cNvSpPr>
            <p:nvPr/>
          </p:nvSpPr>
          <p:spPr bwMode="auto">
            <a:xfrm>
              <a:off x="3887" y="1568"/>
              <a:ext cx="701" cy="182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400" b="1"/>
                <a:t>Desorber</a:t>
              </a:r>
              <a:endParaRPr lang="en-GB"/>
            </a:p>
          </p:txBody>
        </p:sp>
        <p:sp>
          <p:nvSpPr>
            <p:cNvPr id="25620" name="Text Box 122"/>
            <p:cNvSpPr txBox="1">
              <a:spLocks noChangeArrowheads="1"/>
            </p:cNvSpPr>
            <p:nvPr/>
          </p:nvSpPr>
          <p:spPr bwMode="auto">
            <a:xfrm>
              <a:off x="3900" y="2077"/>
              <a:ext cx="701" cy="285"/>
            </a:xfrm>
            <a:prstGeom prst="rect">
              <a:avLst/>
            </a:prstGeom>
            <a:solidFill>
              <a:srgbClr val="F5FEA0"/>
            </a:solidFill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GB" sz="1400" b="1"/>
                <a:t>Heat Exchanger</a:t>
              </a:r>
              <a:endParaRPr lang="en-GB"/>
            </a:p>
          </p:txBody>
        </p:sp>
      </p:grpSp>
      <p:sp>
        <p:nvSpPr>
          <p:cNvPr id="25613" name="Slide Number Placeholder 1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8B54C-CBB6-4D8A-A81A-17E5A325BA91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68425" y="4637088"/>
            <a:ext cx="6408738" cy="14843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A 1 MW Adsorption chiller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716463" y="1085850"/>
            <a:ext cx="308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</a:rPr>
              <a:t>1 MW </a:t>
            </a:r>
            <a:r>
              <a:rPr lang="zh-CN" altLang="en-GB" sz="2400">
                <a:solidFill>
                  <a:srgbClr val="FF0000"/>
                </a:solidFill>
                <a:ea typeface="宋体" pitchFamily="2" charset="-122"/>
              </a:rPr>
              <a:t>吸附冷却器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3850" y="4941888"/>
            <a:ext cx="8612188" cy="1069975"/>
          </a:xfrm>
          <a:prstGeom prst="rect">
            <a:avLst/>
          </a:prstGeom>
          <a:solidFill>
            <a:srgbClr val="F5FEA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  Reduces electricity demand in summer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  Increases electricity generated locally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 Saves ~500 tonnes Carbon Dioxide annually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314825" y="1633538"/>
            <a:ext cx="4611688" cy="1009650"/>
          </a:xfrm>
          <a:prstGeom prst="rect">
            <a:avLst/>
          </a:prstGeom>
          <a:solidFill>
            <a:srgbClr val="F5FEA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FF0000"/>
                </a:solidFill>
                <a:latin typeface="Times New Roman" pitchFamily="18" charset="0"/>
              </a:rPr>
              <a:t>   Uses Waste Heat from CHP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000" b="1">
                <a:solidFill>
                  <a:srgbClr val="0000FF"/>
                </a:solidFill>
                <a:latin typeface="Times New Roman" pitchFamily="18" charset="0"/>
              </a:rPr>
              <a:t>   provides most of chilling requirements in summer</a:t>
            </a:r>
          </a:p>
        </p:txBody>
      </p:sp>
      <p:pic>
        <p:nvPicPr>
          <p:cNvPr id="26631" name="Picture 3" descr="CHILLER PIC"/>
          <p:cNvPicPr>
            <a:picLocks noChangeAspect="1" noChangeArrowheads="1"/>
          </p:cNvPicPr>
          <p:nvPr/>
        </p:nvPicPr>
        <p:blipFill>
          <a:blip r:embed="rId3" cstate="print"/>
          <a:srcRect l="19598" r="10582"/>
          <a:stretch>
            <a:fillRect/>
          </a:stretch>
        </p:blipFill>
        <p:spPr bwMode="auto">
          <a:xfrm>
            <a:off x="142875" y="285750"/>
            <a:ext cx="40719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2C222-87EE-48CA-9F4E-3B109F3B924F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14" grpId="0" build="p" autoUpdateAnimBg="0"/>
      <p:bldP spid="6861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503114D-029F-4541-828A-F90049C6395A}" type="slidenum">
              <a:rPr lang="en-GB" sz="1200">
                <a:solidFill>
                  <a:srgbClr val="898989"/>
                </a:solidFill>
              </a:rPr>
              <a:pPr algn="r"/>
              <a:t>24</a:t>
            </a:fld>
            <a:endParaRPr lang="en-GB" sz="1200">
              <a:solidFill>
                <a:srgbClr val="898989"/>
              </a:solidFill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99D9D4-18F1-4FC5-B72A-F2705D6FF7D7}" type="slidenum">
              <a:rPr lang="en-GB" sz="1400">
                <a:solidFill>
                  <a:srgbClr val="FFFF99"/>
                </a:solidFill>
              </a:rPr>
              <a:pPr algn="r"/>
              <a:t>24</a:t>
            </a:fld>
            <a:endParaRPr lang="en-GB" sz="1400">
              <a:solidFill>
                <a:srgbClr val="FFFF99"/>
              </a:solidFill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A3CE8E4-FD0B-4642-8C58-AAA2F182E2A5}" type="slidenum">
              <a:rPr lang="en-GB" sz="1400" b="1"/>
              <a:pPr algn="r"/>
              <a:t>24</a:t>
            </a:fld>
            <a:endParaRPr lang="en-GB" sz="1400" b="1"/>
          </a:p>
        </p:txBody>
      </p:sp>
      <p:pic>
        <p:nvPicPr>
          <p:cNvPr id="27653" name="Picture 3" descr="0"/>
          <p:cNvPicPr>
            <a:picLocks noChangeAspect="1" noChangeArrowheads="1"/>
          </p:cNvPicPr>
          <p:nvPr/>
        </p:nvPicPr>
        <p:blipFill>
          <a:blip r:embed="rId3" cstate="print"/>
          <a:srcRect r="1041" b="21957"/>
          <a:stretch>
            <a:fillRect/>
          </a:stretch>
        </p:blipFill>
        <p:spPr bwMode="auto">
          <a:xfrm>
            <a:off x="469900" y="1270000"/>
            <a:ext cx="41021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HILLER PIC"/>
          <p:cNvPicPr>
            <a:picLocks noChangeAspect="1" noChangeArrowheads="1"/>
          </p:cNvPicPr>
          <p:nvPr/>
        </p:nvPicPr>
        <p:blipFill>
          <a:blip r:embed="rId4" cstate="print"/>
          <a:srcRect l="19598" t="76" r="4694"/>
          <a:stretch>
            <a:fillRect/>
          </a:stretch>
        </p:blipFill>
        <p:spPr bwMode="auto">
          <a:xfrm>
            <a:off x="4884738" y="1270000"/>
            <a:ext cx="3649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311" name="Group 63"/>
          <p:cNvGraphicFramePr>
            <a:graphicFrameLocks noGrp="1"/>
          </p:cNvGraphicFramePr>
          <p:nvPr/>
        </p:nvGraphicFramePr>
        <p:xfrm>
          <a:off x="292100" y="4292600"/>
          <a:ext cx="8329613" cy="2078039"/>
        </p:xfrm>
        <a:graphic>
          <a:graphicData uri="http://schemas.openxmlformats.org/drawingml/2006/table">
            <a:tbl>
              <a:tblPr/>
              <a:tblGrid>
                <a:gridCol w="1866900"/>
                <a:gridCol w="1157288"/>
                <a:gridCol w="1071562"/>
                <a:gridCol w="1647825"/>
                <a:gridCol w="928688"/>
                <a:gridCol w="165735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since 1990</a:t>
                      </a: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since 1990</a:t>
                      </a:r>
                    </a:p>
                  </a:txBody>
                  <a:tcPr marL="121920" marR="1219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Students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5570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14047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+152%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+187%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Floor Area (m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138000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207000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+50%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220000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+159%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(tonnes)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19420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21652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+11%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kg/m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140.7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104.6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-25.7%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63.6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-54.8%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kg/student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3490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1541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-55.8%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875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-74.9%</a:t>
                      </a:r>
                    </a:p>
                  </a:txBody>
                  <a:tcPr marL="121920" marR="121920" marT="498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27706" name="Text Box 73"/>
          <p:cNvSpPr txBox="1">
            <a:spLocks noChangeArrowheads="1"/>
          </p:cNvSpPr>
          <p:nvPr/>
        </p:nvSpPr>
        <p:spPr bwMode="auto">
          <a:xfrm>
            <a:off x="2667000" y="3587750"/>
            <a:ext cx="163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Efficient CHP</a:t>
            </a:r>
          </a:p>
        </p:txBody>
      </p:sp>
      <p:sp>
        <p:nvSpPr>
          <p:cNvPr id="27707" name="Text Box 74"/>
          <p:cNvSpPr txBox="1">
            <a:spLocks noChangeArrowheads="1"/>
          </p:cNvSpPr>
          <p:nvPr/>
        </p:nvSpPr>
        <p:spPr bwMode="auto">
          <a:xfrm>
            <a:off x="6019800" y="3629025"/>
            <a:ext cx="2468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Absorption Chilling</a:t>
            </a:r>
          </a:p>
        </p:txBody>
      </p:sp>
      <p:sp>
        <p:nvSpPr>
          <p:cNvPr id="27708" name="TextBox 23"/>
          <p:cNvSpPr txBox="1">
            <a:spLocks noChangeArrowheads="1"/>
          </p:cNvSpPr>
          <p:nvPr/>
        </p:nvSpPr>
        <p:spPr bwMode="auto">
          <a:xfrm>
            <a:off x="1257300" y="685800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5C7B"/>
                </a:solidFill>
              </a:rPr>
              <a:t>Trailblazing to a Low Carbon Future</a:t>
            </a:r>
          </a:p>
        </p:txBody>
      </p:sp>
      <p:pic>
        <p:nvPicPr>
          <p:cNvPr id="27709" name="Picture 24" descr="lcic_landscape_2colour reversed green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158750"/>
            <a:ext cx="2387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0" name="Picture 25" descr="1.75808!uea_horizontal_blu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38" y="171450"/>
            <a:ext cx="27225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09AB90A-DB5E-442F-9884-E4C0343B904A}" type="slidenum">
              <a:rPr lang="en-GB" sz="1400">
                <a:solidFill>
                  <a:srgbClr val="FFFF99"/>
                </a:solidFill>
              </a:rPr>
              <a:pPr algn="r"/>
              <a:t>3</a:t>
            </a:fld>
            <a:endParaRPr lang="en-GB" sz="1400">
              <a:solidFill>
                <a:srgbClr val="FFFF99"/>
              </a:solidFill>
            </a:endParaRPr>
          </a:p>
        </p:txBody>
      </p:sp>
      <p:pic>
        <p:nvPicPr>
          <p:cNvPr id="8195" name="Picture 2" descr="U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-73025" y="-26988"/>
            <a:ext cx="9324975" cy="549276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>
                <a:solidFill>
                  <a:srgbClr val="000066"/>
                </a:solidFill>
              </a:rPr>
              <a:t>Low Energy Educational Buildings</a:t>
            </a:r>
            <a:endParaRPr lang="zh-CN" altLang="en-GB" sz="3000" b="1">
              <a:solidFill>
                <a:srgbClr val="000066"/>
              </a:solidFill>
              <a:ea typeface="宋体" pitchFamily="2" charset="-122"/>
            </a:endParaRPr>
          </a:p>
        </p:txBody>
      </p:sp>
      <p:sp>
        <p:nvSpPr>
          <p:cNvPr id="214021" name="Freeform 5"/>
          <p:cNvSpPr>
            <a:spLocks/>
          </p:cNvSpPr>
          <p:nvPr/>
        </p:nvSpPr>
        <p:spPr bwMode="auto">
          <a:xfrm>
            <a:off x="2614613" y="3946525"/>
            <a:ext cx="863600" cy="503238"/>
          </a:xfrm>
          <a:custGeom>
            <a:avLst/>
            <a:gdLst>
              <a:gd name="T0" fmla="*/ 0 w 544"/>
              <a:gd name="T1" fmla="*/ 2147483647 h 317"/>
              <a:gd name="T2" fmla="*/ 2147483647 w 544"/>
              <a:gd name="T3" fmla="*/ 2147483647 h 317"/>
              <a:gd name="T4" fmla="*/ 2147483647 w 544"/>
              <a:gd name="T5" fmla="*/ 2147483647 h 317"/>
              <a:gd name="T6" fmla="*/ 2147483647 w 544"/>
              <a:gd name="T7" fmla="*/ 2147483647 h 317"/>
              <a:gd name="T8" fmla="*/ 2147483647 w 544"/>
              <a:gd name="T9" fmla="*/ 0 h 317"/>
              <a:gd name="T10" fmla="*/ 0 w 544"/>
              <a:gd name="T11" fmla="*/ 2147483647 h 317"/>
              <a:gd name="T12" fmla="*/ 0 w 544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"/>
              <a:gd name="T22" fmla="*/ 0 h 317"/>
              <a:gd name="T23" fmla="*/ 544 w 544"/>
              <a:gd name="T24" fmla="*/ 317 h 3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" h="317">
                <a:moveTo>
                  <a:pt x="0" y="272"/>
                </a:moveTo>
                <a:lnTo>
                  <a:pt x="91" y="317"/>
                </a:lnTo>
                <a:lnTo>
                  <a:pt x="544" y="136"/>
                </a:lnTo>
                <a:lnTo>
                  <a:pt x="544" y="45"/>
                </a:lnTo>
                <a:lnTo>
                  <a:pt x="454" y="0"/>
                </a:lnTo>
                <a:lnTo>
                  <a:pt x="0" y="181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216275" y="4073525"/>
            <a:ext cx="3446463" cy="822325"/>
            <a:chOff x="2026" y="2566"/>
            <a:chExt cx="2171" cy="518"/>
          </a:xfrm>
        </p:grpSpPr>
        <p:sp>
          <p:nvSpPr>
            <p:cNvPr id="8225" name="Text Box 6"/>
            <p:cNvSpPr txBox="1">
              <a:spLocks noChangeArrowheads="1"/>
            </p:cNvSpPr>
            <p:nvPr/>
          </p:nvSpPr>
          <p:spPr bwMode="auto">
            <a:xfrm>
              <a:off x="2972" y="2566"/>
              <a:ext cx="1225" cy="518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Elizabeth Fry Building</a:t>
              </a:r>
              <a:endParaRPr lang="en-GB" altLang="zh-CN" sz="240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226" name="Line 7"/>
            <p:cNvSpPr>
              <a:spLocks noChangeShapeType="1"/>
            </p:cNvSpPr>
            <p:nvPr/>
          </p:nvSpPr>
          <p:spPr bwMode="auto">
            <a:xfrm flipH="1" flipV="1">
              <a:off x="2026" y="2651"/>
              <a:ext cx="978" cy="1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79763"/>
            <a:ext cx="2449513" cy="457200"/>
            <a:chOff x="2789" y="2012"/>
            <a:chExt cx="1366" cy="288"/>
          </a:xfrm>
        </p:grpSpPr>
        <p:sp>
          <p:nvSpPr>
            <p:cNvPr id="8222" name="Freeform 9"/>
            <p:cNvSpPr>
              <a:spLocks/>
            </p:cNvSpPr>
            <p:nvPr/>
          </p:nvSpPr>
          <p:spPr bwMode="auto">
            <a:xfrm>
              <a:off x="2789" y="2069"/>
              <a:ext cx="409" cy="182"/>
            </a:xfrm>
            <a:custGeom>
              <a:avLst/>
              <a:gdLst>
                <a:gd name="T0" fmla="*/ 272 w 409"/>
                <a:gd name="T1" fmla="*/ 0 h 182"/>
                <a:gd name="T2" fmla="*/ 0 w 409"/>
                <a:gd name="T3" fmla="*/ 136 h 182"/>
                <a:gd name="T4" fmla="*/ 136 w 409"/>
                <a:gd name="T5" fmla="*/ 182 h 182"/>
                <a:gd name="T6" fmla="*/ 409 w 409"/>
                <a:gd name="T7" fmla="*/ 46 h 182"/>
                <a:gd name="T8" fmla="*/ 272 w 40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82"/>
                <a:gd name="T17" fmla="*/ 409 w 40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82">
                  <a:moveTo>
                    <a:pt x="272" y="0"/>
                  </a:moveTo>
                  <a:lnTo>
                    <a:pt x="0" y="136"/>
                  </a:lnTo>
                  <a:lnTo>
                    <a:pt x="136" y="182"/>
                  </a:lnTo>
                  <a:lnTo>
                    <a:pt x="409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70195"/>
              </a:schemeClr>
            </a:solidFill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Text Box 10"/>
            <p:cNvSpPr txBox="1">
              <a:spLocks noChangeArrowheads="1"/>
            </p:cNvSpPr>
            <p:nvPr/>
          </p:nvSpPr>
          <p:spPr bwMode="auto">
            <a:xfrm>
              <a:off x="3383" y="2012"/>
              <a:ext cx="772" cy="288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ZICER</a:t>
              </a:r>
              <a:endParaRPr lang="zh-CN" altLang="en-GB" sz="240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224" name="Line 11"/>
            <p:cNvSpPr>
              <a:spLocks noChangeShapeType="1"/>
            </p:cNvSpPr>
            <p:nvPr/>
          </p:nvSpPr>
          <p:spPr bwMode="auto">
            <a:xfrm flipH="1">
              <a:off x="2920" y="2160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0" y="495300"/>
            <a:ext cx="1928813" cy="1275442"/>
            <a:chOff x="0" y="395"/>
            <a:chExt cx="1215" cy="931"/>
          </a:xfrm>
        </p:grpSpPr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0" y="395"/>
              <a:ext cx="1215" cy="931"/>
            </a:xfrm>
            <a:prstGeom prst="rect">
              <a:avLst/>
            </a:prstGeom>
            <a:solidFill>
              <a:srgbClr val="00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  <a:spcBef>
                  <a:spcPts val="1200"/>
                </a:spcBef>
              </a:pPr>
              <a:r>
                <a:rPr lang="en-GB" sz="24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Nursing and Midwifery </a:t>
              </a:r>
              <a:r>
                <a:rPr lang="en-GB" sz="24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School</a:t>
              </a:r>
            </a:p>
            <a:p>
              <a:pPr algn="ctr">
                <a:lnSpc>
                  <a:spcPts val="2400"/>
                </a:lnSpc>
                <a:spcBef>
                  <a:spcPts val="1200"/>
                </a:spcBef>
              </a:pPr>
              <a:endParaRPr lang="zh-CN" altLang="en-GB" sz="2400" dirty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 flipH="1">
              <a:off x="238" y="1149"/>
              <a:ext cx="613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75119" name="Picture 15" descr="AW1 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4964113"/>
            <a:ext cx="2776537" cy="1893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5120" name="Picture 16" descr="AW1 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2888" y="909638"/>
            <a:ext cx="3752850" cy="2265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5121" name="Picture 17" descr="BS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4163" y="3717925"/>
            <a:ext cx="2182812" cy="3140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081213" y="3948113"/>
            <a:ext cx="3700462" cy="2909887"/>
            <a:chOff x="1311" y="2487"/>
            <a:chExt cx="2331" cy="1833"/>
          </a:xfrm>
        </p:grpSpPr>
        <p:sp>
          <p:nvSpPr>
            <p:cNvPr id="8217" name="Freeform 20"/>
            <p:cNvSpPr>
              <a:spLocks/>
            </p:cNvSpPr>
            <p:nvPr/>
          </p:nvSpPr>
          <p:spPr bwMode="auto">
            <a:xfrm>
              <a:off x="1311" y="2487"/>
              <a:ext cx="408" cy="227"/>
            </a:xfrm>
            <a:custGeom>
              <a:avLst/>
              <a:gdLst>
                <a:gd name="T0" fmla="*/ 45 w 408"/>
                <a:gd name="T1" fmla="*/ 227 h 227"/>
                <a:gd name="T2" fmla="*/ 408 w 408"/>
                <a:gd name="T3" fmla="*/ 90 h 227"/>
                <a:gd name="T4" fmla="*/ 408 w 408"/>
                <a:gd name="T5" fmla="*/ 45 h 227"/>
                <a:gd name="T6" fmla="*/ 363 w 408"/>
                <a:gd name="T7" fmla="*/ 0 h 227"/>
                <a:gd name="T8" fmla="*/ 0 w 408"/>
                <a:gd name="T9" fmla="*/ 136 h 227"/>
                <a:gd name="T10" fmla="*/ 0 w 408"/>
                <a:gd name="T11" fmla="*/ 181 h 227"/>
                <a:gd name="T12" fmla="*/ 45 w 408"/>
                <a:gd name="T13" fmla="*/ 22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227"/>
                <a:gd name="T23" fmla="*/ 408 w 408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227">
                  <a:moveTo>
                    <a:pt x="45" y="227"/>
                  </a:moveTo>
                  <a:lnTo>
                    <a:pt x="408" y="90"/>
                  </a:lnTo>
                  <a:lnTo>
                    <a:pt x="408" y="45"/>
                  </a:lnTo>
                  <a:lnTo>
                    <a:pt x="363" y="0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7"/>
                  </a:lnTo>
                  <a:close/>
                </a:path>
              </a:pathLst>
            </a:custGeom>
            <a:solidFill>
              <a:schemeClr val="accent1">
                <a:alpha val="70195"/>
              </a:schemeClr>
            </a:solidFill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Line 21"/>
            <p:cNvSpPr>
              <a:spLocks noChangeShapeType="1"/>
            </p:cNvSpPr>
            <p:nvPr/>
          </p:nvSpPr>
          <p:spPr bwMode="auto">
            <a:xfrm flipH="1" flipV="1">
              <a:off x="1439" y="2677"/>
              <a:ext cx="493" cy="4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Text Box 22"/>
            <p:cNvSpPr txBox="1">
              <a:spLocks noChangeArrowheads="1"/>
            </p:cNvSpPr>
            <p:nvPr/>
          </p:nvSpPr>
          <p:spPr bwMode="auto">
            <a:xfrm>
              <a:off x="1911" y="4109"/>
              <a:ext cx="1731" cy="211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algn="ctr"/>
              <a:r>
                <a:rPr lang="en-GB" sz="2200">
                  <a:solidFill>
                    <a:srgbClr val="000066"/>
                  </a:solidFill>
                </a:rPr>
                <a:t>Medical School</a:t>
              </a:r>
              <a:endParaRPr lang="en-GB" altLang="zh-CN" sz="2200">
                <a:solidFill>
                  <a:srgbClr val="000066"/>
                </a:solidFill>
                <a:ea typeface="宋体" pitchFamily="2" charset="-122"/>
              </a:endParaRPr>
            </a:p>
          </p:txBody>
        </p:sp>
      </p:grpSp>
      <p:sp>
        <p:nvSpPr>
          <p:cNvPr id="8205" name="Slide Number Placeholder 2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B3AA34-6211-4DEE-A4BA-77ED6F250064}" type="slidenum">
              <a:rPr lang="en-GB" sz="1400" b="1">
                <a:solidFill>
                  <a:srgbClr val="FFFF99"/>
                </a:solidFill>
              </a:rPr>
              <a:pPr algn="r"/>
              <a:t>3</a:t>
            </a:fld>
            <a:endParaRPr lang="en-GB" sz="1400" b="1">
              <a:solidFill>
                <a:srgbClr val="FFFF99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0" y="4191000"/>
            <a:ext cx="3011488" cy="2667000"/>
            <a:chOff x="0" y="2640"/>
            <a:chExt cx="1897" cy="1680"/>
          </a:xfrm>
        </p:grpSpPr>
        <p:sp>
          <p:nvSpPr>
            <p:cNvPr id="8213" name="Freeform 18"/>
            <p:cNvSpPr>
              <a:spLocks/>
            </p:cNvSpPr>
            <p:nvPr/>
          </p:nvSpPr>
          <p:spPr bwMode="auto">
            <a:xfrm>
              <a:off x="840" y="2640"/>
              <a:ext cx="536" cy="272"/>
            </a:xfrm>
            <a:custGeom>
              <a:avLst/>
              <a:gdLst>
                <a:gd name="T0" fmla="*/ 2147483647 w 408"/>
                <a:gd name="T1" fmla="*/ 2147483647 h 227"/>
                <a:gd name="T2" fmla="*/ 2147483647 w 408"/>
                <a:gd name="T3" fmla="*/ 2147483647 h 227"/>
                <a:gd name="T4" fmla="*/ 2147483647 w 408"/>
                <a:gd name="T5" fmla="*/ 2147483647 h 227"/>
                <a:gd name="T6" fmla="*/ 2147483647 w 408"/>
                <a:gd name="T7" fmla="*/ 0 h 227"/>
                <a:gd name="T8" fmla="*/ 0 w 408"/>
                <a:gd name="T9" fmla="*/ 2147483647 h 227"/>
                <a:gd name="T10" fmla="*/ 0 w 408"/>
                <a:gd name="T11" fmla="*/ 2147483647 h 227"/>
                <a:gd name="T12" fmla="*/ 2147483647 w 408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227"/>
                <a:gd name="T23" fmla="*/ 408 w 408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227">
                  <a:moveTo>
                    <a:pt x="45" y="227"/>
                  </a:moveTo>
                  <a:lnTo>
                    <a:pt x="408" y="90"/>
                  </a:lnTo>
                  <a:lnTo>
                    <a:pt x="408" y="45"/>
                  </a:lnTo>
                  <a:lnTo>
                    <a:pt x="363" y="0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7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24"/>
            <p:cNvSpPr>
              <a:spLocks noChangeShapeType="1"/>
            </p:cNvSpPr>
            <p:nvPr/>
          </p:nvSpPr>
          <p:spPr bwMode="auto">
            <a:xfrm flipH="1" flipV="1">
              <a:off x="1084" y="2833"/>
              <a:ext cx="41" cy="2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215" name="Picture 34" descr="P1010517s"/>
            <p:cNvPicPr>
              <a:picLocks noChangeAspect="1" noChangeArrowheads="1"/>
            </p:cNvPicPr>
            <p:nvPr/>
          </p:nvPicPr>
          <p:blipFill>
            <a:blip r:embed="rId7" cstate="print"/>
            <a:srcRect b="11177"/>
            <a:stretch>
              <a:fillRect/>
            </a:stretch>
          </p:blipFill>
          <p:spPr bwMode="auto">
            <a:xfrm>
              <a:off x="0" y="3106"/>
              <a:ext cx="1897" cy="121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8216" name="Text Box 26"/>
            <p:cNvSpPr txBox="1">
              <a:spLocks noChangeArrowheads="1"/>
            </p:cNvSpPr>
            <p:nvPr/>
          </p:nvSpPr>
          <p:spPr bwMode="auto">
            <a:xfrm>
              <a:off x="0" y="4090"/>
              <a:ext cx="1869" cy="230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Medical School Phase 2</a:t>
              </a:r>
              <a:endParaRPr lang="zh-CN" altLang="en-GB" sz="2400">
                <a:solidFill>
                  <a:srgbClr val="000066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898650" y="496888"/>
            <a:ext cx="3403600" cy="3541712"/>
            <a:chOff x="1196" y="313"/>
            <a:chExt cx="2144" cy="2231"/>
          </a:xfrm>
        </p:grpSpPr>
        <p:sp>
          <p:nvSpPr>
            <p:cNvPr id="8209" name="Freeform 18"/>
            <p:cNvSpPr>
              <a:spLocks/>
            </p:cNvSpPr>
            <p:nvPr/>
          </p:nvSpPr>
          <p:spPr bwMode="auto">
            <a:xfrm>
              <a:off x="1744" y="2272"/>
              <a:ext cx="536" cy="272"/>
            </a:xfrm>
            <a:custGeom>
              <a:avLst/>
              <a:gdLst>
                <a:gd name="T0" fmla="*/ 2147483647 w 408"/>
                <a:gd name="T1" fmla="*/ 2147483647 h 227"/>
                <a:gd name="T2" fmla="*/ 2147483647 w 408"/>
                <a:gd name="T3" fmla="*/ 2147483647 h 227"/>
                <a:gd name="T4" fmla="*/ 2147483647 w 408"/>
                <a:gd name="T5" fmla="*/ 2147483647 h 227"/>
                <a:gd name="T6" fmla="*/ 2147483647 w 408"/>
                <a:gd name="T7" fmla="*/ 0 h 227"/>
                <a:gd name="T8" fmla="*/ 0 w 408"/>
                <a:gd name="T9" fmla="*/ 2147483647 h 227"/>
                <a:gd name="T10" fmla="*/ 0 w 408"/>
                <a:gd name="T11" fmla="*/ 2147483647 h 227"/>
                <a:gd name="T12" fmla="*/ 2147483647 w 408"/>
                <a:gd name="T13" fmla="*/ 2147483647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8"/>
                <a:gd name="T22" fmla="*/ 0 h 227"/>
                <a:gd name="T23" fmla="*/ 408 w 408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8" h="227">
                  <a:moveTo>
                    <a:pt x="45" y="227"/>
                  </a:moveTo>
                  <a:lnTo>
                    <a:pt x="408" y="90"/>
                  </a:lnTo>
                  <a:lnTo>
                    <a:pt x="408" y="45"/>
                  </a:lnTo>
                  <a:lnTo>
                    <a:pt x="363" y="0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45" y="227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210" name="Picture 37" descr="P1010521s"/>
            <p:cNvPicPr>
              <a:picLocks noChangeAspect="1" noChangeArrowheads="1"/>
            </p:cNvPicPr>
            <p:nvPr/>
          </p:nvPicPr>
          <p:blipFill>
            <a:blip r:embed="rId8" cstate="print"/>
            <a:srcRect b="15649"/>
            <a:stretch>
              <a:fillRect/>
            </a:stretch>
          </p:blipFill>
          <p:spPr bwMode="auto">
            <a:xfrm>
              <a:off x="1196" y="313"/>
              <a:ext cx="2144" cy="135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8211" name="Line 38"/>
            <p:cNvSpPr>
              <a:spLocks noChangeShapeType="1"/>
            </p:cNvSpPr>
            <p:nvPr/>
          </p:nvSpPr>
          <p:spPr bwMode="auto">
            <a:xfrm flipH="1">
              <a:off x="1929" y="1664"/>
              <a:ext cx="201" cy="7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Text Box 39"/>
            <p:cNvSpPr txBox="1">
              <a:spLocks noChangeArrowheads="1"/>
            </p:cNvSpPr>
            <p:nvPr/>
          </p:nvSpPr>
          <p:spPr bwMode="auto">
            <a:xfrm>
              <a:off x="1216" y="1471"/>
              <a:ext cx="2112" cy="206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10800" rIns="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0033CC"/>
                  </a:solidFill>
                </a:rPr>
                <a:t>Thomas Paine Study Centre</a:t>
              </a:r>
            </a:p>
          </p:txBody>
        </p:sp>
      </p:grpSp>
      <p:sp>
        <p:nvSpPr>
          <p:cNvPr id="13347" name="Freeform 35"/>
          <p:cNvSpPr>
            <a:spLocks/>
          </p:cNvSpPr>
          <p:nvPr/>
        </p:nvSpPr>
        <p:spPr bwMode="auto">
          <a:xfrm rot="-395617">
            <a:off x="979488" y="4411663"/>
            <a:ext cx="422275" cy="363537"/>
          </a:xfrm>
          <a:custGeom>
            <a:avLst/>
            <a:gdLst>
              <a:gd name="T0" fmla="*/ 2147483647 w 1770"/>
              <a:gd name="T1" fmla="*/ 2147483647 h 1905"/>
              <a:gd name="T2" fmla="*/ 2147483647 w 1770"/>
              <a:gd name="T3" fmla="*/ 2147483647 h 1905"/>
              <a:gd name="T4" fmla="*/ 2147483647 w 1770"/>
              <a:gd name="T5" fmla="*/ 0 h 1905"/>
              <a:gd name="T6" fmla="*/ 0 w 1770"/>
              <a:gd name="T7" fmla="*/ 2147483647 h 1905"/>
              <a:gd name="T8" fmla="*/ 2147483647 w 1770"/>
              <a:gd name="T9" fmla="*/ 2147483647 h 1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0"/>
              <a:gd name="T16" fmla="*/ 0 h 1905"/>
              <a:gd name="T17" fmla="*/ 1770 w 1770"/>
              <a:gd name="T18" fmla="*/ 1905 h 1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0" h="1905">
                <a:moveTo>
                  <a:pt x="825" y="1905"/>
                </a:moveTo>
                <a:lnTo>
                  <a:pt x="1770" y="1620"/>
                </a:lnTo>
                <a:lnTo>
                  <a:pt x="930" y="0"/>
                </a:lnTo>
                <a:lnTo>
                  <a:pt x="0" y="375"/>
                </a:lnTo>
                <a:lnTo>
                  <a:pt x="825" y="1905"/>
                </a:lnTo>
                <a:close/>
              </a:path>
            </a:pathLst>
          </a:custGeom>
          <a:solidFill>
            <a:srgbClr val="00FFFF"/>
          </a:solidFill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0" y="1872343"/>
            <a:ext cx="1862430" cy="2699656"/>
            <a:chOff x="0" y="1872343"/>
            <a:chExt cx="1862430" cy="2699656"/>
          </a:xfrm>
        </p:grpSpPr>
        <p:pic>
          <p:nvPicPr>
            <p:cNvPr id="8228" name="Picture 36" descr="http://playfoursquare.s3.amazonaws.com/pix/433123115_YSpjllUp9o1UVC7WSmDZ-uNZlyCndpj-pjBzE_qqMDw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t="486" r="16886" b="30045"/>
            <a:stretch>
              <a:fillRect/>
            </a:stretch>
          </p:blipFill>
          <p:spPr bwMode="auto">
            <a:xfrm>
              <a:off x="0" y="1872343"/>
              <a:ext cx="1862430" cy="20755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762679" y="4060926"/>
              <a:ext cx="412977" cy="5110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 autoUpdateAnimBg="0"/>
      <p:bldP spid="1334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68300" y="590550"/>
          <a:ext cx="8369300" cy="4392613"/>
        </p:xfrm>
        <a:graphic>
          <a:graphicData uri="http://schemas.openxmlformats.org/presentationml/2006/ole">
            <p:oleObj spid="_x0000_s1026" name="Chart" r:id="rId4" imgW="5600522" imgH="2943136" progId="Excel.Chart.8">
              <p:embed/>
            </p:oleObj>
          </a:graphicData>
        </a:graphic>
      </p:graphicFrame>
      <p:sp>
        <p:nvSpPr>
          <p:cNvPr id="10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1A65B1-E18C-450F-ACFE-4228D1E4C77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r>
              <a:rPr lang="en-GB" sz="2800" b="1">
                <a:solidFill>
                  <a:srgbClr val="F2F725"/>
                </a:solidFill>
                <a:latin typeface="Times New Roman" pitchFamily="18" charset="0"/>
                <a:cs typeface="Times New Roman" pitchFamily="18" charset="0"/>
              </a:rPr>
              <a:t>Elizabeth Fry: Conservation: management improvements</a:t>
            </a:r>
            <a:endParaRPr lang="en-GB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5202238"/>
            <a:ext cx="8720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2F725"/>
                </a:solidFill>
                <a:latin typeface="Times New Roman" pitchFamily="18" charset="0"/>
                <a:cs typeface="Arial" charset="0"/>
              </a:rPr>
              <a:t>Careful Monitoring and Analysis can reduce energy consumption.</a:t>
            </a: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V="1">
            <a:off x="1204913" y="4208463"/>
            <a:ext cx="536575" cy="885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V="1">
            <a:off x="2147888" y="4265613"/>
            <a:ext cx="317500" cy="7715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V="1">
            <a:off x="2917825" y="4205288"/>
            <a:ext cx="214313" cy="5556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678488"/>
            <a:ext cx="8893175" cy="979487"/>
          </a:xfrm>
          <a:prstGeom prst="rect">
            <a:avLst/>
          </a:prstGeom>
          <a:solidFill>
            <a:srgbClr val="FAFF9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b="1">
                <a:latin typeface="Times New Roman" pitchFamily="18" charset="0"/>
              </a:rPr>
              <a:t>Building cost  ~ 6% more but has heating requirement ~25% of average building at time.</a:t>
            </a:r>
          </a:p>
          <a:p>
            <a:pPr>
              <a:spcBef>
                <a:spcPct val="20000"/>
              </a:spcBef>
            </a:pPr>
            <a:r>
              <a:rPr lang="en-GB" b="1">
                <a:latin typeface="Times New Roman" pitchFamily="18" charset="0"/>
              </a:rPr>
              <a:t>Building Regulations have been updated:  1994,  2002,  2006,  2010 but  building outperforms all of these</a:t>
            </a:r>
            <a:r>
              <a:rPr lang="en-GB" b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en-GB" altLang="zh-CN" b="1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76263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0000"/>
                </a:solidFill>
              </a:rPr>
              <a:t>ZICER Building</a:t>
            </a:r>
            <a:endParaRPr lang="zh-CN" altLang="en-GB" sz="4000" b="1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229225"/>
            <a:ext cx="8713788" cy="1628775"/>
          </a:xfrm>
        </p:spPr>
        <p:txBody>
          <a:bodyPr lIns="18000" rIns="18000"/>
          <a:lstStyle/>
          <a:p>
            <a:pPr eaLnBrk="1" hangingPunct="1">
              <a:spcBef>
                <a:spcPct val="40000"/>
              </a:spcBef>
            </a:pPr>
            <a:r>
              <a:rPr lang="en-GB" sz="2000" b="1" smtClean="0">
                <a:solidFill>
                  <a:srgbClr val="FFFF00"/>
                </a:solidFill>
                <a:latin typeface="Times New Roman" pitchFamily="18" charset="0"/>
              </a:rPr>
              <a:t>Heating Energy consumption as new in 2003 was reduced by further 57% by careful record keeping, management techniques and an adaptive approach to control. </a:t>
            </a:r>
          </a:p>
          <a:p>
            <a:pPr eaLnBrk="1" hangingPunct="1"/>
            <a:r>
              <a:rPr lang="en-GB" sz="2000" b="1" smtClean="0">
                <a:solidFill>
                  <a:srgbClr val="FFFF00"/>
                </a:solidFill>
                <a:latin typeface="Times New Roman" pitchFamily="18" charset="0"/>
              </a:rPr>
              <a:t>Incorporates 34 kW of Solar Panels on top floor</a:t>
            </a:r>
            <a:endParaRPr lang="zh-CN" altLang="en-GB" sz="2000" b="1" smtClean="0">
              <a:solidFill>
                <a:srgbClr val="00FFFF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220" name="Picture 4" descr="ZICER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631825"/>
            <a:ext cx="7581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3" name="Picture 5" descr="carbon_trus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075" y="4365625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7343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Won the Low Energy Building of the Year Award 2005</a:t>
            </a:r>
            <a:endParaRPr lang="en-GB" sz="240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D15E1-E2C5-4CFA-B535-E8912E83EF72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5"/>
      <p:bldP spid="181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8"/>
          <p:cNvSpPr txBox="1">
            <a:spLocks noChangeArrowheads="1"/>
          </p:cNvSpPr>
          <p:nvPr/>
        </p:nvSpPr>
        <p:spPr bwMode="auto">
          <a:xfrm>
            <a:off x="1116013" y="0"/>
            <a:ext cx="442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Operation of Main Building</a:t>
            </a:r>
            <a:endParaRPr lang="en-US" sz="2800" b="1">
              <a:solidFill>
                <a:srgbClr val="00FFFF"/>
              </a:solidFill>
              <a:ea typeface="宋体" pitchFamily="2" charset="-122"/>
            </a:endParaRPr>
          </a:p>
        </p:txBody>
      </p:sp>
      <p:sp>
        <p:nvSpPr>
          <p:cNvPr id="10243" name="Text Box 87"/>
          <p:cNvSpPr txBox="1">
            <a:spLocks noChangeArrowheads="1"/>
          </p:cNvSpPr>
          <p:nvPr/>
        </p:nvSpPr>
        <p:spPr bwMode="auto">
          <a:xfrm>
            <a:off x="179388" y="47625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00"/>
                </a:solidFill>
                <a:cs typeface="Arial" charset="0"/>
              </a:rPr>
              <a:t>  </a:t>
            </a:r>
            <a:r>
              <a:rPr lang="en-GB" sz="2000">
                <a:solidFill>
                  <a:srgbClr val="33CCCC"/>
                </a:solidFill>
                <a:cs typeface="Arial" charset="0"/>
              </a:rPr>
              <a:t>Mechanically ventilated that utilizes hollow core ceiling slabs as supply air ducts to the space</a:t>
            </a:r>
            <a:endParaRPr lang="en-US" altLang="zh-CN" sz="2000" b="1">
              <a:solidFill>
                <a:srgbClr val="FF0000"/>
              </a:solidFill>
              <a:ea typeface="宋体" pitchFamily="2" charset="-122"/>
              <a:cs typeface="Arial" charset="0"/>
            </a:endParaRP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244475" y="2395538"/>
            <a:ext cx="8431213" cy="3629025"/>
            <a:chOff x="154" y="1509"/>
            <a:chExt cx="5311" cy="2286"/>
          </a:xfrm>
        </p:grpSpPr>
        <p:sp>
          <p:nvSpPr>
            <p:cNvPr id="10257" name="Rectangle 4"/>
            <p:cNvSpPr>
              <a:spLocks noChangeArrowheads="1"/>
            </p:cNvSpPr>
            <p:nvPr/>
          </p:nvSpPr>
          <p:spPr bwMode="auto">
            <a:xfrm>
              <a:off x="2664" y="1649"/>
              <a:ext cx="248" cy="66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8" name="Group 5"/>
            <p:cNvGrpSpPr>
              <a:grpSpLocks/>
            </p:cNvGrpSpPr>
            <p:nvPr/>
          </p:nvGrpSpPr>
          <p:grpSpPr bwMode="auto">
            <a:xfrm>
              <a:off x="829" y="1649"/>
              <a:ext cx="278" cy="1491"/>
              <a:chOff x="966" y="1484"/>
              <a:chExt cx="278" cy="1491"/>
            </a:xfrm>
          </p:grpSpPr>
          <p:sp>
            <p:nvSpPr>
              <p:cNvPr id="10324" name="Rectangle 6"/>
              <p:cNvSpPr>
                <a:spLocks noChangeArrowheads="1"/>
              </p:cNvSpPr>
              <p:nvPr/>
            </p:nvSpPr>
            <p:spPr bwMode="auto">
              <a:xfrm>
                <a:off x="968" y="1484"/>
                <a:ext cx="276" cy="149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5" name="Group 7"/>
              <p:cNvGrpSpPr>
                <a:grpSpLocks/>
              </p:cNvGrpSpPr>
              <p:nvPr/>
            </p:nvGrpSpPr>
            <p:grpSpPr bwMode="auto">
              <a:xfrm>
                <a:off x="966" y="1498"/>
                <a:ext cx="278" cy="1465"/>
                <a:chOff x="2742" y="1215"/>
                <a:chExt cx="438" cy="1725"/>
              </a:xfrm>
            </p:grpSpPr>
            <p:sp>
              <p:nvSpPr>
                <p:cNvPr id="10326" name="AutoShape 8" descr="30%"/>
                <p:cNvSpPr>
                  <a:spLocks noChangeArrowheads="1"/>
                </p:cNvSpPr>
                <p:nvPr/>
              </p:nvSpPr>
              <p:spPr bwMode="auto">
                <a:xfrm>
                  <a:off x="2745" y="2040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7" name="AutoShape 9" descr="30%"/>
                <p:cNvSpPr>
                  <a:spLocks noChangeArrowheads="1"/>
                </p:cNvSpPr>
                <p:nvPr/>
              </p:nvSpPr>
              <p:spPr bwMode="auto">
                <a:xfrm rot="10800000">
                  <a:off x="2742" y="1215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9" name="Group 10"/>
            <p:cNvGrpSpPr>
              <a:grpSpLocks/>
            </p:cNvGrpSpPr>
            <p:nvPr/>
          </p:nvGrpSpPr>
          <p:grpSpPr bwMode="auto">
            <a:xfrm>
              <a:off x="1293" y="1649"/>
              <a:ext cx="213" cy="464"/>
              <a:chOff x="3450" y="1230"/>
              <a:chExt cx="390" cy="780"/>
            </a:xfrm>
          </p:grpSpPr>
          <p:sp>
            <p:nvSpPr>
              <p:cNvPr id="10320" name="Rectangle 1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1" name="Group 1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032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3" name="Oval 1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60" name="Line 15"/>
            <p:cNvSpPr>
              <a:spLocks noChangeShapeType="1"/>
            </p:cNvSpPr>
            <p:nvPr/>
          </p:nvSpPr>
          <p:spPr bwMode="auto">
            <a:xfrm flipH="1">
              <a:off x="1103" y="2777"/>
              <a:ext cx="18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1" name="Line 16"/>
            <p:cNvSpPr>
              <a:spLocks noChangeShapeType="1"/>
            </p:cNvSpPr>
            <p:nvPr/>
          </p:nvSpPr>
          <p:spPr bwMode="auto">
            <a:xfrm rot="10800000" flipH="1">
              <a:off x="1116" y="1943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2" name="Group 17"/>
            <p:cNvGrpSpPr>
              <a:grpSpLocks/>
            </p:cNvGrpSpPr>
            <p:nvPr/>
          </p:nvGrpSpPr>
          <p:grpSpPr bwMode="auto">
            <a:xfrm>
              <a:off x="155" y="1942"/>
              <a:ext cx="671" cy="7"/>
              <a:chOff x="1536" y="1470"/>
              <a:chExt cx="1058" cy="8"/>
            </a:xfrm>
          </p:grpSpPr>
          <p:sp>
            <p:nvSpPr>
              <p:cNvPr id="10318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536" y="1470"/>
                <a:ext cx="1058" cy="0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9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927" y="1470"/>
                <a:ext cx="150" cy="8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63" name="Line 20"/>
            <p:cNvSpPr>
              <a:spLocks noChangeShapeType="1"/>
            </p:cNvSpPr>
            <p:nvPr/>
          </p:nvSpPr>
          <p:spPr bwMode="auto">
            <a:xfrm flipH="1">
              <a:off x="154" y="2758"/>
              <a:ext cx="67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4" name="Line 21"/>
            <p:cNvSpPr>
              <a:spLocks noChangeShapeType="1"/>
            </p:cNvSpPr>
            <p:nvPr/>
          </p:nvSpPr>
          <p:spPr bwMode="auto">
            <a:xfrm rot="10800000" flipH="1">
              <a:off x="2493" y="1956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5" name="Line 22"/>
            <p:cNvSpPr>
              <a:spLocks noChangeShapeType="1"/>
            </p:cNvSpPr>
            <p:nvPr/>
          </p:nvSpPr>
          <p:spPr bwMode="auto">
            <a:xfrm>
              <a:off x="1540" y="1962"/>
              <a:ext cx="695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6" name="Line 23"/>
            <p:cNvSpPr>
              <a:spLocks noChangeShapeType="1"/>
            </p:cNvSpPr>
            <p:nvPr/>
          </p:nvSpPr>
          <p:spPr bwMode="auto">
            <a:xfrm>
              <a:off x="1864" y="1975"/>
              <a:ext cx="0" cy="809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7" name="Group 24"/>
            <p:cNvGrpSpPr>
              <a:grpSpLocks/>
            </p:cNvGrpSpPr>
            <p:nvPr/>
          </p:nvGrpSpPr>
          <p:grpSpPr bwMode="auto">
            <a:xfrm>
              <a:off x="2702" y="1509"/>
              <a:ext cx="166" cy="708"/>
              <a:chOff x="5550" y="960"/>
              <a:chExt cx="262" cy="834"/>
            </a:xfrm>
          </p:grpSpPr>
          <p:sp>
            <p:nvSpPr>
              <p:cNvPr id="10312" name="Line 25"/>
              <p:cNvSpPr>
                <a:spLocks noChangeShapeType="1"/>
              </p:cNvSpPr>
              <p:nvPr/>
            </p:nvSpPr>
            <p:spPr bwMode="auto">
              <a:xfrm>
                <a:off x="5550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3" name="Line 26"/>
              <p:cNvSpPr>
                <a:spLocks noChangeShapeType="1"/>
              </p:cNvSpPr>
              <p:nvPr/>
            </p:nvSpPr>
            <p:spPr bwMode="auto">
              <a:xfrm>
                <a:off x="5812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4" name="Line 27"/>
              <p:cNvSpPr>
                <a:spLocks noChangeShapeType="1"/>
              </p:cNvSpPr>
              <p:nvPr/>
            </p:nvSpPr>
            <p:spPr bwMode="auto">
              <a:xfrm flipV="1">
                <a:off x="5558" y="1523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5" name="Line 28"/>
              <p:cNvSpPr>
                <a:spLocks noChangeShapeType="1"/>
              </p:cNvSpPr>
              <p:nvPr/>
            </p:nvSpPr>
            <p:spPr bwMode="auto">
              <a:xfrm flipV="1">
                <a:off x="5678" y="1530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6" name="Line 29"/>
              <p:cNvSpPr>
                <a:spLocks noChangeShapeType="1"/>
              </p:cNvSpPr>
              <p:nvPr/>
            </p:nvSpPr>
            <p:spPr bwMode="auto">
              <a:xfrm flipH="1" flipV="1">
                <a:off x="5610" y="1508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7" name="Line 30"/>
              <p:cNvSpPr>
                <a:spLocks noChangeShapeType="1"/>
              </p:cNvSpPr>
              <p:nvPr/>
            </p:nvSpPr>
            <p:spPr bwMode="auto">
              <a:xfrm flipH="1" flipV="1">
                <a:off x="5737" y="1531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68" name="Group 31"/>
            <p:cNvGrpSpPr>
              <a:grpSpLocks/>
            </p:cNvGrpSpPr>
            <p:nvPr/>
          </p:nvGrpSpPr>
          <p:grpSpPr bwMode="auto">
            <a:xfrm>
              <a:off x="2912" y="1939"/>
              <a:ext cx="1182" cy="1091"/>
              <a:chOff x="5880" y="1466"/>
              <a:chExt cx="4133" cy="1264"/>
            </a:xfrm>
          </p:grpSpPr>
          <p:sp>
            <p:nvSpPr>
              <p:cNvPr id="10309" name="Line 32"/>
              <p:cNvSpPr>
                <a:spLocks noChangeShapeType="1"/>
              </p:cNvSpPr>
              <p:nvPr/>
            </p:nvSpPr>
            <p:spPr bwMode="auto">
              <a:xfrm>
                <a:off x="5880" y="1470"/>
                <a:ext cx="3795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0" name="Freeform 33"/>
              <p:cNvSpPr>
                <a:spLocks/>
              </p:cNvSpPr>
              <p:nvPr/>
            </p:nvSpPr>
            <p:spPr bwMode="auto">
              <a:xfrm>
                <a:off x="9675" y="1466"/>
                <a:ext cx="338" cy="247"/>
              </a:xfrm>
              <a:custGeom>
                <a:avLst/>
                <a:gdLst>
                  <a:gd name="T0" fmla="*/ 0 w 338"/>
                  <a:gd name="T1" fmla="*/ 4 h 247"/>
                  <a:gd name="T2" fmla="*/ 63 w 338"/>
                  <a:gd name="T3" fmla="*/ 4 h 247"/>
                  <a:gd name="T4" fmla="*/ 156 w 338"/>
                  <a:gd name="T5" fmla="*/ 7 h 247"/>
                  <a:gd name="T6" fmla="*/ 243 w 338"/>
                  <a:gd name="T7" fmla="*/ 49 h 247"/>
                  <a:gd name="T8" fmla="*/ 300 w 338"/>
                  <a:gd name="T9" fmla="*/ 100 h 247"/>
                  <a:gd name="T10" fmla="*/ 333 w 338"/>
                  <a:gd name="T11" fmla="*/ 181 h 247"/>
                  <a:gd name="T12" fmla="*/ 333 w 338"/>
                  <a:gd name="T13" fmla="*/ 247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1" name="Line 34"/>
              <p:cNvSpPr>
                <a:spLocks noChangeShapeType="1"/>
              </p:cNvSpPr>
              <p:nvPr/>
            </p:nvSpPr>
            <p:spPr bwMode="auto">
              <a:xfrm flipH="1">
                <a:off x="10006" y="1710"/>
                <a:ext cx="7" cy="10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69" name="Rectangle 35" descr="20%"/>
            <p:cNvSpPr>
              <a:spLocks noChangeArrowheads="1"/>
            </p:cNvSpPr>
            <p:nvPr/>
          </p:nvSpPr>
          <p:spPr bwMode="auto">
            <a:xfrm>
              <a:off x="2240" y="1649"/>
              <a:ext cx="248" cy="663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0" name="Group 36"/>
            <p:cNvGrpSpPr>
              <a:grpSpLocks/>
            </p:cNvGrpSpPr>
            <p:nvPr/>
          </p:nvGrpSpPr>
          <p:grpSpPr bwMode="auto">
            <a:xfrm>
              <a:off x="1683" y="2250"/>
              <a:ext cx="359" cy="279"/>
              <a:chOff x="4110" y="2310"/>
              <a:chExt cx="840" cy="390"/>
            </a:xfrm>
          </p:grpSpPr>
          <p:sp>
            <p:nvSpPr>
              <p:cNvPr id="10305" name="Rectangle 37"/>
              <p:cNvSpPr>
                <a:spLocks noChangeArrowheads="1"/>
              </p:cNvSpPr>
              <p:nvPr/>
            </p:nvSpPr>
            <p:spPr bwMode="auto">
              <a:xfrm>
                <a:off x="4110" y="2310"/>
                <a:ext cx="84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6" name="Group 38"/>
              <p:cNvGrpSpPr>
                <a:grpSpLocks/>
              </p:cNvGrpSpPr>
              <p:nvPr/>
            </p:nvGrpSpPr>
            <p:grpSpPr bwMode="auto">
              <a:xfrm rot="5400000">
                <a:off x="4379" y="2197"/>
                <a:ext cx="255" cy="630"/>
                <a:chOff x="3525" y="1305"/>
                <a:chExt cx="255" cy="630"/>
              </a:xfrm>
            </p:grpSpPr>
            <p:sp>
              <p:nvSpPr>
                <p:cNvPr id="1030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8" name="Oval 40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1" name="Group 41"/>
            <p:cNvGrpSpPr>
              <a:grpSpLocks/>
            </p:cNvGrpSpPr>
            <p:nvPr/>
          </p:nvGrpSpPr>
          <p:grpSpPr bwMode="auto">
            <a:xfrm>
              <a:off x="1520" y="2769"/>
              <a:ext cx="1587" cy="457"/>
              <a:chOff x="1657" y="2604"/>
              <a:chExt cx="1587" cy="457"/>
            </a:xfrm>
          </p:grpSpPr>
          <p:sp>
            <p:nvSpPr>
              <p:cNvPr id="10302" name="Line 42"/>
              <p:cNvSpPr>
                <a:spLocks noChangeShapeType="1"/>
              </p:cNvSpPr>
              <p:nvPr/>
            </p:nvSpPr>
            <p:spPr bwMode="auto">
              <a:xfrm flipH="1">
                <a:off x="1657" y="2608"/>
                <a:ext cx="1468" cy="8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3" name="Freeform 43"/>
              <p:cNvSpPr>
                <a:spLocks/>
              </p:cNvSpPr>
              <p:nvPr/>
            </p:nvSpPr>
            <p:spPr bwMode="auto">
              <a:xfrm>
                <a:off x="3121" y="2604"/>
                <a:ext cx="123" cy="209"/>
              </a:xfrm>
              <a:custGeom>
                <a:avLst/>
                <a:gdLst>
                  <a:gd name="T0" fmla="*/ 0 w 338"/>
                  <a:gd name="T1" fmla="*/ 3 h 247"/>
                  <a:gd name="T2" fmla="*/ 0 w 338"/>
                  <a:gd name="T3" fmla="*/ 3 h 247"/>
                  <a:gd name="T4" fmla="*/ 0 w 338"/>
                  <a:gd name="T5" fmla="*/ 3 h 247"/>
                  <a:gd name="T6" fmla="*/ 0 w 338"/>
                  <a:gd name="T7" fmla="*/ 3 h 247"/>
                  <a:gd name="T8" fmla="*/ 0 w 338"/>
                  <a:gd name="T9" fmla="*/ 3 h 247"/>
                  <a:gd name="T10" fmla="*/ 0 w 338"/>
                  <a:gd name="T11" fmla="*/ 3 h 247"/>
                  <a:gd name="T12" fmla="*/ 0 w 338"/>
                  <a:gd name="T13" fmla="*/ 3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4" name="Line 44"/>
              <p:cNvSpPr>
                <a:spLocks noChangeShapeType="1"/>
              </p:cNvSpPr>
              <p:nvPr/>
            </p:nvSpPr>
            <p:spPr bwMode="auto">
              <a:xfrm>
                <a:off x="3243" y="2768"/>
                <a:ext cx="0" cy="293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72" name="Group 45"/>
            <p:cNvGrpSpPr>
              <a:grpSpLocks/>
            </p:cNvGrpSpPr>
            <p:nvPr/>
          </p:nvGrpSpPr>
          <p:grpSpPr bwMode="auto">
            <a:xfrm>
              <a:off x="2784" y="3187"/>
              <a:ext cx="539" cy="388"/>
              <a:chOff x="2921" y="3022"/>
              <a:chExt cx="539" cy="388"/>
            </a:xfrm>
          </p:grpSpPr>
          <p:grpSp>
            <p:nvGrpSpPr>
              <p:cNvPr id="10296" name="Group 46"/>
              <p:cNvGrpSpPr>
                <a:grpSpLocks/>
              </p:cNvGrpSpPr>
              <p:nvPr/>
            </p:nvGrpSpPr>
            <p:grpSpPr bwMode="auto">
              <a:xfrm>
                <a:off x="2921" y="3022"/>
                <a:ext cx="539" cy="372"/>
                <a:chOff x="7658" y="3007"/>
                <a:chExt cx="772" cy="315"/>
              </a:xfrm>
            </p:grpSpPr>
            <p:sp>
              <p:nvSpPr>
                <p:cNvPr id="1029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658" y="3250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9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658" y="3287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667" y="3007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0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673" y="3032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297" name="Line 51"/>
              <p:cNvSpPr>
                <a:spLocks noChangeShapeType="1"/>
              </p:cNvSpPr>
              <p:nvPr/>
            </p:nvSpPr>
            <p:spPr bwMode="auto">
              <a:xfrm>
                <a:off x="3442" y="3044"/>
                <a:ext cx="0" cy="36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73" name="AutoShape 52"/>
            <p:cNvSpPr>
              <a:spLocks noChangeArrowheads="1"/>
            </p:cNvSpPr>
            <p:nvPr/>
          </p:nvSpPr>
          <p:spPr bwMode="auto">
            <a:xfrm>
              <a:off x="2486" y="3318"/>
              <a:ext cx="207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7 w 21600"/>
                <a:gd name="T13" fmla="*/ 2909 h 21600"/>
                <a:gd name="T14" fmla="*/ 18261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74" name="Group 53"/>
            <p:cNvGrpSpPr>
              <a:grpSpLocks/>
            </p:cNvGrpSpPr>
            <p:nvPr/>
          </p:nvGrpSpPr>
          <p:grpSpPr bwMode="auto">
            <a:xfrm>
              <a:off x="3866" y="3030"/>
              <a:ext cx="1599" cy="765"/>
              <a:chOff x="3866" y="3030"/>
              <a:chExt cx="1599" cy="765"/>
            </a:xfrm>
          </p:grpSpPr>
          <p:sp>
            <p:nvSpPr>
              <p:cNvPr id="10280" name="Oval 54"/>
              <p:cNvSpPr>
                <a:spLocks noChangeArrowheads="1"/>
              </p:cNvSpPr>
              <p:nvPr/>
            </p:nvSpPr>
            <p:spPr bwMode="auto">
              <a:xfrm>
                <a:off x="4425" y="3460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Rectangle 55"/>
              <p:cNvSpPr>
                <a:spLocks noChangeArrowheads="1"/>
              </p:cNvSpPr>
              <p:nvPr/>
            </p:nvSpPr>
            <p:spPr bwMode="auto">
              <a:xfrm>
                <a:off x="3866" y="3096"/>
                <a:ext cx="977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Rectangle 56"/>
              <p:cNvSpPr>
                <a:spLocks noChangeArrowheads="1"/>
              </p:cNvSpPr>
              <p:nvPr/>
            </p:nvSpPr>
            <p:spPr bwMode="auto">
              <a:xfrm>
                <a:off x="3866" y="3030"/>
                <a:ext cx="977" cy="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Line 57"/>
              <p:cNvSpPr>
                <a:spLocks noChangeShapeType="1"/>
              </p:cNvSpPr>
              <p:nvPr/>
            </p:nvSpPr>
            <p:spPr bwMode="auto">
              <a:xfrm>
                <a:off x="4843" y="3360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4" name="Line 58"/>
              <p:cNvSpPr>
                <a:spLocks noChangeShapeType="1"/>
              </p:cNvSpPr>
              <p:nvPr/>
            </p:nvSpPr>
            <p:spPr bwMode="auto">
              <a:xfrm>
                <a:off x="3866" y="3360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5" name="Oval 59"/>
              <p:cNvSpPr>
                <a:spLocks noChangeArrowheads="1"/>
              </p:cNvSpPr>
              <p:nvPr/>
            </p:nvSpPr>
            <p:spPr bwMode="auto">
              <a:xfrm>
                <a:off x="3907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Oval 60"/>
              <p:cNvSpPr>
                <a:spLocks noChangeArrowheads="1"/>
              </p:cNvSpPr>
              <p:nvPr/>
            </p:nvSpPr>
            <p:spPr bwMode="auto">
              <a:xfrm>
                <a:off x="4662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Oval 61"/>
              <p:cNvSpPr>
                <a:spLocks noChangeArrowheads="1"/>
              </p:cNvSpPr>
              <p:nvPr/>
            </p:nvSpPr>
            <p:spPr bwMode="auto">
              <a:xfrm>
                <a:off x="4473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Oval 62"/>
              <p:cNvSpPr>
                <a:spLocks noChangeArrowheads="1"/>
              </p:cNvSpPr>
              <p:nvPr/>
            </p:nvSpPr>
            <p:spPr bwMode="auto">
              <a:xfrm>
                <a:off x="4284" y="3135"/>
                <a:ext cx="134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Oval 63"/>
              <p:cNvSpPr>
                <a:spLocks noChangeArrowheads="1"/>
              </p:cNvSpPr>
              <p:nvPr/>
            </p:nvSpPr>
            <p:spPr bwMode="auto">
              <a:xfrm>
                <a:off x="4096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Oval 64"/>
              <p:cNvSpPr>
                <a:spLocks noChangeArrowheads="1"/>
              </p:cNvSpPr>
              <p:nvPr/>
            </p:nvSpPr>
            <p:spPr bwMode="auto">
              <a:xfrm>
                <a:off x="4425" y="3426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Line 65"/>
              <p:cNvSpPr>
                <a:spLocks noChangeShapeType="1"/>
              </p:cNvSpPr>
              <p:nvPr/>
            </p:nvSpPr>
            <p:spPr bwMode="auto">
              <a:xfrm>
                <a:off x="4443" y="3096"/>
                <a:ext cx="0" cy="1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2" name="Freeform 66"/>
              <p:cNvSpPr>
                <a:spLocks/>
              </p:cNvSpPr>
              <p:nvPr/>
            </p:nvSpPr>
            <p:spPr bwMode="auto">
              <a:xfrm>
                <a:off x="4843" y="3030"/>
                <a:ext cx="622" cy="396"/>
              </a:xfrm>
              <a:custGeom>
                <a:avLst/>
                <a:gdLst>
                  <a:gd name="T0" fmla="*/ 0 w 2520"/>
                  <a:gd name="T1" fmla="*/ 0 h 1080"/>
                  <a:gd name="T2" fmla="*/ 0 w 2520"/>
                  <a:gd name="T3" fmla="*/ 0 h 1080"/>
                  <a:gd name="T4" fmla="*/ 0 w 2520"/>
                  <a:gd name="T5" fmla="*/ 0 h 1080"/>
                  <a:gd name="T6" fmla="*/ 0 w 2520"/>
                  <a:gd name="T7" fmla="*/ 0 h 1080"/>
                  <a:gd name="T8" fmla="*/ 0 w 2520"/>
                  <a:gd name="T9" fmla="*/ 0 h 1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0"/>
                  <a:gd name="T16" fmla="*/ 0 h 1080"/>
                  <a:gd name="T17" fmla="*/ 2520 w 2520"/>
                  <a:gd name="T18" fmla="*/ 1080 h 1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0" h="1080">
                    <a:moveTo>
                      <a:pt x="0" y="180"/>
                    </a:moveTo>
                    <a:lnTo>
                      <a:pt x="0" y="0"/>
                    </a:lnTo>
                    <a:lnTo>
                      <a:pt x="2520" y="900"/>
                    </a:lnTo>
                    <a:lnTo>
                      <a:pt x="2520" y="10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3" name="Freeform 67"/>
              <p:cNvSpPr>
                <a:spLocks/>
              </p:cNvSpPr>
              <p:nvPr/>
            </p:nvSpPr>
            <p:spPr bwMode="auto">
              <a:xfrm>
                <a:off x="3973" y="3167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4" name="Freeform 68"/>
              <p:cNvSpPr>
                <a:spLocks/>
              </p:cNvSpPr>
              <p:nvPr/>
            </p:nvSpPr>
            <p:spPr bwMode="auto">
              <a:xfrm>
                <a:off x="4346" y="3184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5" name="Line 69"/>
              <p:cNvSpPr>
                <a:spLocks noChangeShapeType="1"/>
              </p:cNvSpPr>
              <p:nvPr/>
            </p:nvSpPr>
            <p:spPr bwMode="auto">
              <a:xfrm>
                <a:off x="4532" y="3465"/>
                <a:ext cx="0" cy="3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275" name="Group 70"/>
            <p:cNvGrpSpPr>
              <a:grpSpLocks/>
            </p:cNvGrpSpPr>
            <p:nvPr/>
          </p:nvGrpSpPr>
          <p:grpSpPr bwMode="auto">
            <a:xfrm>
              <a:off x="1299" y="2545"/>
              <a:ext cx="213" cy="464"/>
              <a:chOff x="3450" y="1230"/>
              <a:chExt cx="390" cy="780"/>
            </a:xfrm>
          </p:grpSpPr>
          <p:sp>
            <p:nvSpPr>
              <p:cNvPr id="10276" name="Rectangle 7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7" name="Group 7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0278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79" name="Oval 7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68"/>
          <p:cNvGrpSpPr>
            <a:grpSpLocks/>
          </p:cNvGrpSpPr>
          <p:nvPr/>
        </p:nvGrpSpPr>
        <p:grpSpPr bwMode="auto">
          <a:xfrm>
            <a:off x="1547813" y="1412875"/>
            <a:ext cx="2663825" cy="1152525"/>
            <a:chOff x="975" y="890"/>
            <a:chExt cx="1678" cy="726"/>
          </a:xfrm>
        </p:grpSpPr>
        <p:sp>
          <p:nvSpPr>
            <p:cNvPr id="10255" name="Text Box 161"/>
            <p:cNvSpPr txBox="1">
              <a:spLocks noChangeArrowheads="1"/>
            </p:cNvSpPr>
            <p:nvPr/>
          </p:nvSpPr>
          <p:spPr bwMode="auto">
            <a:xfrm>
              <a:off x="1040" y="890"/>
              <a:ext cx="161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Regenerative heat exchanger</a:t>
              </a:r>
              <a:endParaRPr lang="en-US" altLang="zh-CN" b="1">
                <a:solidFill>
                  <a:srgbClr val="FFFF00"/>
                </a:solidFill>
                <a:ea typeface="宋体" pitchFamily="2" charset="-122"/>
                <a:cs typeface="Arial" charset="0"/>
              </a:endParaRPr>
            </a:p>
          </p:txBody>
        </p:sp>
        <p:sp>
          <p:nvSpPr>
            <p:cNvPr id="10256" name="Line 162"/>
            <p:cNvSpPr>
              <a:spLocks noChangeShapeType="1"/>
            </p:cNvSpPr>
            <p:nvPr/>
          </p:nvSpPr>
          <p:spPr bwMode="auto">
            <a:xfrm flipH="1">
              <a:off x="975" y="1389"/>
              <a:ext cx="816" cy="22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5219700" y="1052513"/>
            <a:ext cx="3503613" cy="2952750"/>
            <a:chOff x="431" y="300"/>
            <a:chExt cx="4490" cy="3357"/>
          </a:xfrm>
        </p:grpSpPr>
        <p:grpSp>
          <p:nvGrpSpPr>
            <p:cNvPr id="10251" name="Group 81"/>
            <p:cNvGrpSpPr>
              <a:grpSpLocks/>
            </p:cNvGrpSpPr>
            <p:nvPr/>
          </p:nvGrpSpPr>
          <p:grpSpPr bwMode="auto">
            <a:xfrm>
              <a:off x="431" y="300"/>
              <a:ext cx="4490" cy="3357"/>
              <a:chOff x="431" y="300"/>
              <a:chExt cx="4989" cy="3313"/>
            </a:xfrm>
          </p:grpSpPr>
          <p:pic>
            <p:nvPicPr>
              <p:cNvPr id="10253" name="Picture 82" descr="Zicer plant room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1" y="300"/>
                <a:ext cx="4989" cy="331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10254" name="Line 83"/>
              <p:cNvSpPr>
                <a:spLocks noChangeShapeType="1"/>
              </p:cNvSpPr>
              <p:nvPr/>
            </p:nvSpPr>
            <p:spPr bwMode="auto">
              <a:xfrm flipV="1">
                <a:off x="1791" y="941"/>
                <a:ext cx="318" cy="2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52" name="Freeform 84"/>
            <p:cNvSpPr>
              <a:spLocks/>
            </p:cNvSpPr>
            <p:nvPr/>
          </p:nvSpPr>
          <p:spPr bwMode="auto">
            <a:xfrm>
              <a:off x="2154" y="300"/>
              <a:ext cx="2178" cy="3357"/>
            </a:xfrm>
            <a:custGeom>
              <a:avLst/>
              <a:gdLst>
                <a:gd name="T0" fmla="*/ 91 w 2178"/>
                <a:gd name="T1" fmla="*/ 363 h 3357"/>
                <a:gd name="T2" fmla="*/ 545 w 2178"/>
                <a:gd name="T3" fmla="*/ 0 h 3357"/>
                <a:gd name="T4" fmla="*/ 2178 w 2178"/>
                <a:gd name="T5" fmla="*/ 0 h 3357"/>
                <a:gd name="T6" fmla="*/ 2041 w 2178"/>
                <a:gd name="T7" fmla="*/ 3357 h 3357"/>
                <a:gd name="T8" fmla="*/ 771 w 2178"/>
                <a:gd name="T9" fmla="*/ 3357 h 3357"/>
                <a:gd name="T10" fmla="*/ 0 w 2178"/>
                <a:gd name="T11" fmla="*/ 2450 h 3357"/>
                <a:gd name="T12" fmla="*/ 0 w 2178"/>
                <a:gd name="T13" fmla="*/ 454 h 3357"/>
                <a:gd name="T14" fmla="*/ 91 w 2178"/>
                <a:gd name="T15" fmla="*/ 363 h 3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8"/>
                <a:gd name="T25" fmla="*/ 0 h 3357"/>
                <a:gd name="T26" fmla="*/ 2178 w 2178"/>
                <a:gd name="T27" fmla="*/ 3357 h 3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8" h="3357">
                  <a:moveTo>
                    <a:pt x="91" y="363"/>
                  </a:moveTo>
                  <a:lnTo>
                    <a:pt x="545" y="0"/>
                  </a:lnTo>
                  <a:lnTo>
                    <a:pt x="2178" y="0"/>
                  </a:lnTo>
                  <a:lnTo>
                    <a:pt x="2041" y="3357"/>
                  </a:lnTo>
                  <a:lnTo>
                    <a:pt x="771" y="3357"/>
                  </a:lnTo>
                  <a:lnTo>
                    <a:pt x="0" y="2450"/>
                  </a:lnTo>
                  <a:lnTo>
                    <a:pt x="0" y="454"/>
                  </a:lnTo>
                  <a:lnTo>
                    <a:pt x="91" y="36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57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167"/>
          <p:cNvGrpSpPr>
            <a:grpSpLocks/>
          </p:cNvGrpSpPr>
          <p:nvPr/>
        </p:nvGrpSpPr>
        <p:grpSpPr bwMode="auto">
          <a:xfrm>
            <a:off x="215900" y="1628775"/>
            <a:ext cx="1187450" cy="1457325"/>
            <a:chOff x="136" y="1026"/>
            <a:chExt cx="748" cy="918"/>
          </a:xfrm>
        </p:grpSpPr>
        <p:sp>
          <p:nvSpPr>
            <p:cNvPr id="10249" name="Text Box 165"/>
            <p:cNvSpPr txBox="1">
              <a:spLocks noChangeArrowheads="1"/>
            </p:cNvSpPr>
            <p:nvPr/>
          </p:nvSpPr>
          <p:spPr bwMode="auto">
            <a:xfrm>
              <a:off x="136" y="1026"/>
              <a:ext cx="748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Incoming air into the AHU</a:t>
              </a:r>
            </a:p>
            <a:p>
              <a:pPr algn="ctr"/>
              <a:endParaRPr lang="zh-CN" altLang="en-US" b="1">
                <a:solidFill>
                  <a:srgbClr val="00FFFF"/>
                </a:solidFill>
                <a:ea typeface="宋体" pitchFamily="2" charset="-122"/>
                <a:cs typeface="Arial" charset="0"/>
              </a:endParaRPr>
            </a:p>
          </p:txBody>
        </p:sp>
        <p:sp>
          <p:nvSpPr>
            <p:cNvPr id="10250" name="Line 166"/>
            <p:cNvSpPr>
              <a:spLocks noChangeShapeType="1"/>
            </p:cNvSpPr>
            <p:nvPr/>
          </p:nvSpPr>
          <p:spPr bwMode="auto">
            <a:xfrm>
              <a:off x="521" y="1717"/>
              <a:ext cx="0" cy="22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48" name="Slide Number Placeholder 8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0E394-01D7-4ED8-81E6-A5C1DD5E9DFF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316413" y="6092825"/>
            <a:ext cx="45481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Air enters the internal occupied space</a:t>
            </a:r>
          </a:p>
          <a:p>
            <a:pPr algn="ctr"/>
            <a:r>
              <a:rPr lang="zh-CN" altLang="en-US" b="1">
                <a:solidFill>
                  <a:srgbClr val="00FFFF"/>
                </a:solidFill>
                <a:ea typeface="宋体" pitchFamily="2" charset="-122"/>
              </a:rPr>
              <a:t>空气进入内部使用空间</a:t>
            </a:r>
          </a:p>
          <a:p>
            <a:pPr algn="ctr">
              <a:spcBef>
                <a:spcPct val="20000"/>
              </a:spcBef>
            </a:pPr>
            <a:endParaRPr 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44475" y="2395538"/>
            <a:ext cx="8431213" cy="3629025"/>
            <a:chOff x="154" y="1509"/>
            <a:chExt cx="5311" cy="2286"/>
          </a:xfrm>
        </p:grpSpPr>
        <p:sp>
          <p:nvSpPr>
            <p:cNvPr id="11281" name="Rectangle 4"/>
            <p:cNvSpPr>
              <a:spLocks noChangeArrowheads="1"/>
            </p:cNvSpPr>
            <p:nvPr/>
          </p:nvSpPr>
          <p:spPr bwMode="auto">
            <a:xfrm>
              <a:off x="2664" y="1649"/>
              <a:ext cx="248" cy="66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2" name="Group 5"/>
            <p:cNvGrpSpPr>
              <a:grpSpLocks/>
            </p:cNvGrpSpPr>
            <p:nvPr/>
          </p:nvGrpSpPr>
          <p:grpSpPr bwMode="auto">
            <a:xfrm>
              <a:off x="829" y="1649"/>
              <a:ext cx="278" cy="1491"/>
              <a:chOff x="966" y="1484"/>
              <a:chExt cx="278" cy="1491"/>
            </a:xfrm>
          </p:grpSpPr>
          <p:sp>
            <p:nvSpPr>
              <p:cNvPr id="11348" name="Rectangle 6"/>
              <p:cNvSpPr>
                <a:spLocks noChangeArrowheads="1"/>
              </p:cNvSpPr>
              <p:nvPr/>
            </p:nvSpPr>
            <p:spPr bwMode="auto">
              <a:xfrm>
                <a:off x="968" y="1484"/>
                <a:ext cx="276" cy="149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9" name="Group 7"/>
              <p:cNvGrpSpPr>
                <a:grpSpLocks/>
              </p:cNvGrpSpPr>
              <p:nvPr/>
            </p:nvGrpSpPr>
            <p:grpSpPr bwMode="auto">
              <a:xfrm>
                <a:off x="966" y="1498"/>
                <a:ext cx="278" cy="1465"/>
                <a:chOff x="2742" y="1215"/>
                <a:chExt cx="438" cy="1725"/>
              </a:xfrm>
            </p:grpSpPr>
            <p:sp>
              <p:nvSpPr>
                <p:cNvPr id="11350" name="AutoShape 8" descr="30%"/>
                <p:cNvSpPr>
                  <a:spLocks noChangeArrowheads="1"/>
                </p:cNvSpPr>
                <p:nvPr/>
              </p:nvSpPr>
              <p:spPr bwMode="auto">
                <a:xfrm>
                  <a:off x="2745" y="2040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AutoShape 9" descr="30%"/>
                <p:cNvSpPr>
                  <a:spLocks noChangeArrowheads="1"/>
                </p:cNvSpPr>
                <p:nvPr/>
              </p:nvSpPr>
              <p:spPr bwMode="auto">
                <a:xfrm rot="10800000">
                  <a:off x="2742" y="1215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3" name="Group 10"/>
            <p:cNvGrpSpPr>
              <a:grpSpLocks/>
            </p:cNvGrpSpPr>
            <p:nvPr/>
          </p:nvGrpSpPr>
          <p:grpSpPr bwMode="auto">
            <a:xfrm>
              <a:off x="1293" y="1649"/>
              <a:ext cx="213" cy="464"/>
              <a:chOff x="3450" y="1230"/>
              <a:chExt cx="390" cy="780"/>
            </a:xfrm>
          </p:grpSpPr>
          <p:sp>
            <p:nvSpPr>
              <p:cNvPr id="11344" name="Rectangle 1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5" name="Group 1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134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47" name="Oval 1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84" name="Line 15"/>
            <p:cNvSpPr>
              <a:spLocks noChangeShapeType="1"/>
            </p:cNvSpPr>
            <p:nvPr/>
          </p:nvSpPr>
          <p:spPr bwMode="auto">
            <a:xfrm flipH="1">
              <a:off x="1103" y="2777"/>
              <a:ext cx="18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5" name="Line 16"/>
            <p:cNvSpPr>
              <a:spLocks noChangeShapeType="1"/>
            </p:cNvSpPr>
            <p:nvPr/>
          </p:nvSpPr>
          <p:spPr bwMode="auto">
            <a:xfrm rot="10800000" flipH="1">
              <a:off x="1116" y="1943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286" name="Group 17"/>
            <p:cNvGrpSpPr>
              <a:grpSpLocks/>
            </p:cNvGrpSpPr>
            <p:nvPr/>
          </p:nvGrpSpPr>
          <p:grpSpPr bwMode="auto">
            <a:xfrm>
              <a:off x="155" y="1942"/>
              <a:ext cx="671" cy="7"/>
              <a:chOff x="1536" y="1470"/>
              <a:chExt cx="1058" cy="8"/>
            </a:xfrm>
          </p:grpSpPr>
          <p:sp>
            <p:nvSpPr>
              <p:cNvPr id="11342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536" y="1470"/>
                <a:ext cx="1058" cy="0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3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927" y="1470"/>
                <a:ext cx="150" cy="8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 flipH="1">
              <a:off x="154" y="2758"/>
              <a:ext cx="67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8" name="Line 21"/>
            <p:cNvSpPr>
              <a:spLocks noChangeShapeType="1"/>
            </p:cNvSpPr>
            <p:nvPr/>
          </p:nvSpPr>
          <p:spPr bwMode="auto">
            <a:xfrm rot="10800000" flipH="1">
              <a:off x="2493" y="1956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89" name="Line 22"/>
            <p:cNvSpPr>
              <a:spLocks noChangeShapeType="1"/>
            </p:cNvSpPr>
            <p:nvPr/>
          </p:nvSpPr>
          <p:spPr bwMode="auto">
            <a:xfrm>
              <a:off x="1540" y="1962"/>
              <a:ext cx="695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90" name="Line 23"/>
            <p:cNvSpPr>
              <a:spLocks noChangeShapeType="1"/>
            </p:cNvSpPr>
            <p:nvPr/>
          </p:nvSpPr>
          <p:spPr bwMode="auto">
            <a:xfrm>
              <a:off x="1864" y="1975"/>
              <a:ext cx="0" cy="809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291" name="Group 24"/>
            <p:cNvGrpSpPr>
              <a:grpSpLocks/>
            </p:cNvGrpSpPr>
            <p:nvPr/>
          </p:nvGrpSpPr>
          <p:grpSpPr bwMode="auto">
            <a:xfrm>
              <a:off x="2702" y="1509"/>
              <a:ext cx="166" cy="708"/>
              <a:chOff x="5550" y="960"/>
              <a:chExt cx="262" cy="834"/>
            </a:xfrm>
          </p:grpSpPr>
          <p:sp>
            <p:nvSpPr>
              <p:cNvPr id="11336" name="Line 25"/>
              <p:cNvSpPr>
                <a:spLocks noChangeShapeType="1"/>
              </p:cNvSpPr>
              <p:nvPr/>
            </p:nvSpPr>
            <p:spPr bwMode="auto">
              <a:xfrm>
                <a:off x="5550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7" name="Line 26"/>
              <p:cNvSpPr>
                <a:spLocks noChangeShapeType="1"/>
              </p:cNvSpPr>
              <p:nvPr/>
            </p:nvSpPr>
            <p:spPr bwMode="auto">
              <a:xfrm>
                <a:off x="5812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8" name="Line 27"/>
              <p:cNvSpPr>
                <a:spLocks noChangeShapeType="1"/>
              </p:cNvSpPr>
              <p:nvPr/>
            </p:nvSpPr>
            <p:spPr bwMode="auto">
              <a:xfrm flipV="1">
                <a:off x="5558" y="1523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9" name="Line 28"/>
              <p:cNvSpPr>
                <a:spLocks noChangeShapeType="1"/>
              </p:cNvSpPr>
              <p:nvPr/>
            </p:nvSpPr>
            <p:spPr bwMode="auto">
              <a:xfrm flipV="1">
                <a:off x="5678" y="1530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0" name="Line 29"/>
              <p:cNvSpPr>
                <a:spLocks noChangeShapeType="1"/>
              </p:cNvSpPr>
              <p:nvPr/>
            </p:nvSpPr>
            <p:spPr bwMode="auto">
              <a:xfrm flipH="1" flipV="1">
                <a:off x="5610" y="1508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1" name="Line 30"/>
              <p:cNvSpPr>
                <a:spLocks noChangeShapeType="1"/>
              </p:cNvSpPr>
              <p:nvPr/>
            </p:nvSpPr>
            <p:spPr bwMode="auto">
              <a:xfrm flipH="1" flipV="1">
                <a:off x="5737" y="1531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92" name="Group 31"/>
            <p:cNvGrpSpPr>
              <a:grpSpLocks/>
            </p:cNvGrpSpPr>
            <p:nvPr/>
          </p:nvGrpSpPr>
          <p:grpSpPr bwMode="auto">
            <a:xfrm>
              <a:off x="2912" y="1939"/>
              <a:ext cx="1182" cy="1091"/>
              <a:chOff x="5880" y="1466"/>
              <a:chExt cx="4133" cy="1264"/>
            </a:xfrm>
          </p:grpSpPr>
          <p:sp>
            <p:nvSpPr>
              <p:cNvPr id="11333" name="Line 32"/>
              <p:cNvSpPr>
                <a:spLocks noChangeShapeType="1"/>
              </p:cNvSpPr>
              <p:nvPr/>
            </p:nvSpPr>
            <p:spPr bwMode="auto">
              <a:xfrm>
                <a:off x="5880" y="1470"/>
                <a:ext cx="3795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4" name="Freeform 33"/>
              <p:cNvSpPr>
                <a:spLocks/>
              </p:cNvSpPr>
              <p:nvPr/>
            </p:nvSpPr>
            <p:spPr bwMode="auto">
              <a:xfrm>
                <a:off x="9675" y="1466"/>
                <a:ext cx="338" cy="247"/>
              </a:xfrm>
              <a:custGeom>
                <a:avLst/>
                <a:gdLst>
                  <a:gd name="T0" fmla="*/ 0 w 338"/>
                  <a:gd name="T1" fmla="*/ 4 h 247"/>
                  <a:gd name="T2" fmla="*/ 63 w 338"/>
                  <a:gd name="T3" fmla="*/ 4 h 247"/>
                  <a:gd name="T4" fmla="*/ 156 w 338"/>
                  <a:gd name="T5" fmla="*/ 7 h 247"/>
                  <a:gd name="T6" fmla="*/ 243 w 338"/>
                  <a:gd name="T7" fmla="*/ 49 h 247"/>
                  <a:gd name="T8" fmla="*/ 300 w 338"/>
                  <a:gd name="T9" fmla="*/ 100 h 247"/>
                  <a:gd name="T10" fmla="*/ 333 w 338"/>
                  <a:gd name="T11" fmla="*/ 181 h 247"/>
                  <a:gd name="T12" fmla="*/ 333 w 338"/>
                  <a:gd name="T13" fmla="*/ 247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5" name="Line 34"/>
              <p:cNvSpPr>
                <a:spLocks noChangeShapeType="1"/>
              </p:cNvSpPr>
              <p:nvPr/>
            </p:nvSpPr>
            <p:spPr bwMode="auto">
              <a:xfrm flipH="1">
                <a:off x="10006" y="1710"/>
                <a:ext cx="7" cy="10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93" name="Rectangle 35" descr="20%"/>
            <p:cNvSpPr>
              <a:spLocks noChangeArrowheads="1"/>
            </p:cNvSpPr>
            <p:nvPr/>
          </p:nvSpPr>
          <p:spPr bwMode="auto">
            <a:xfrm>
              <a:off x="2240" y="1649"/>
              <a:ext cx="248" cy="663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36"/>
            <p:cNvGrpSpPr>
              <a:grpSpLocks/>
            </p:cNvGrpSpPr>
            <p:nvPr/>
          </p:nvGrpSpPr>
          <p:grpSpPr bwMode="auto">
            <a:xfrm>
              <a:off x="1683" y="2250"/>
              <a:ext cx="359" cy="279"/>
              <a:chOff x="4110" y="2310"/>
              <a:chExt cx="840" cy="390"/>
            </a:xfrm>
          </p:grpSpPr>
          <p:sp>
            <p:nvSpPr>
              <p:cNvPr id="11329" name="Rectangle 37"/>
              <p:cNvSpPr>
                <a:spLocks noChangeArrowheads="1"/>
              </p:cNvSpPr>
              <p:nvPr/>
            </p:nvSpPr>
            <p:spPr bwMode="auto">
              <a:xfrm>
                <a:off x="4110" y="2310"/>
                <a:ext cx="84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30" name="Group 38"/>
              <p:cNvGrpSpPr>
                <a:grpSpLocks/>
              </p:cNvGrpSpPr>
              <p:nvPr/>
            </p:nvGrpSpPr>
            <p:grpSpPr bwMode="auto">
              <a:xfrm rot="5400000">
                <a:off x="4379" y="2197"/>
                <a:ext cx="255" cy="630"/>
                <a:chOff x="3525" y="1305"/>
                <a:chExt cx="255" cy="630"/>
              </a:xfrm>
            </p:grpSpPr>
            <p:sp>
              <p:nvSpPr>
                <p:cNvPr id="113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32" name="Oval 40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95" name="Group 41"/>
            <p:cNvGrpSpPr>
              <a:grpSpLocks/>
            </p:cNvGrpSpPr>
            <p:nvPr/>
          </p:nvGrpSpPr>
          <p:grpSpPr bwMode="auto">
            <a:xfrm>
              <a:off x="1520" y="2769"/>
              <a:ext cx="1587" cy="457"/>
              <a:chOff x="1657" y="2604"/>
              <a:chExt cx="1587" cy="457"/>
            </a:xfrm>
          </p:grpSpPr>
          <p:sp>
            <p:nvSpPr>
              <p:cNvPr id="11326" name="Line 42"/>
              <p:cNvSpPr>
                <a:spLocks noChangeShapeType="1"/>
              </p:cNvSpPr>
              <p:nvPr/>
            </p:nvSpPr>
            <p:spPr bwMode="auto">
              <a:xfrm flipH="1">
                <a:off x="1657" y="2608"/>
                <a:ext cx="1468" cy="8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7" name="Freeform 43"/>
              <p:cNvSpPr>
                <a:spLocks/>
              </p:cNvSpPr>
              <p:nvPr/>
            </p:nvSpPr>
            <p:spPr bwMode="auto">
              <a:xfrm>
                <a:off x="3121" y="2604"/>
                <a:ext cx="123" cy="209"/>
              </a:xfrm>
              <a:custGeom>
                <a:avLst/>
                <a:gdLst>
                  <a:gd name="T0" fmla="*/ 0 w 338"/>
                  <a:gd name="T1" fmla="*/ 3 h 247"/>
                  <a:gd name="T2" fmla="*/ 0 w 338"/>
                  <a:gd name="T3" fmla="*/ 3 h 247"/>
                  <a:gd name="T4" fmla="*/ 0 w 338"/>
                  <a:gd name="T5" fmla="*/ 3 h 247"/>
                  <a:gd name="T6" fmla="*/ 0 w 338"/>
                  <a:gd name="T7" fmla="*/ 3 h 247"/>
                  <a:gd name="T8" fmla="*/ 0 w 338"/>
                  <a:gd name="T9" fmla="*/ 3 h 247"/>
                  <a:gd name="T10" fmla="*/ 0 w 338"/>
                  <a:gd name="T11" fmla="*/ 3 h 247"/>
                  <a:gd name="T12" fmla="*/ 0 w 338"/>
                  <a:gd name="T13" fmla="*/ 3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8" name="Line 44"/>
              <p:cNvSpPr>
                <a:spLocks noChangeShapeType="1"/>
              </p:cNvSpPr>
              <p:nvPr/>
            </p:nvSpPr>
            <p:spPr bwMode="auto">
              <a:xfrm>
                <a:off x="3243" y="2768"/>
                <a:ext cx="0" cy="293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96" name="Group 45"/>
            <p:cNvGrpSpPr>
              <a:grpSpLocks/>
            </p:cNvGrpSpPr>
            <p:nvPr/>
          </p:nvGrpSpPr>
          <p:grpSpPr bwMode="auto">
            <a:xfrm>
              <a:off x="2784" y="3187"/>
              <a:ext cx="539" cy="388"/>
              <a:chOff x="2921" y="3022"/>
              <a:chExt cx="539" cy="388"/>
            </a:xfrm>
          </p:grpSpPr>
          <p:grpSp>
            <p:nvGrpSpPr>
              <p:cNvPr id="11320" name="Group 46"/>
              <p:cNvGrpSpPr>
                <a:grpSpLocks/>
              </p:cNvGrpSpPr>
              <p:nvPr/>
            </p:nvGrpSpPr>
            <p:grpSpPr bwMode="auto">
              <a:xfrm>
                <a:off x="2921" y="3022"/>
                <a:ext cx="539" cy="372"/>
                <a:chOff x="7658" y="3007"/>
                <a:chExt cx="772" cy="315"/>
              </a:xfrm>
            </p:grpSpPr>
            <p:sp>
              <p:nvSpPr>
                <p:cNvPr id="113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658" y="3250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658" y="3287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667" y="3007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673" y="3032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1321" name="Line 51"/>
              <p:cNvSpPr>
                <a:spLocks noChangeShapeType="1"/>
              </p:cNvSpPr>
              <p:nvPr/>
            </p:nvSpPr>
            <p:spPr bwMode="auto">
              <a:xfrm>
                <a:off x="3442" y="3044"/>
                <a:ext cx="0" cy="36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297" name="AutoShape 52"/>
            <p:cNvSpPr>
              <a:spLocks noChangeArrowheads="1"/>
            </p:cNvSpPr>
            <p:nvPr/>
          </p:nvSpPr>
          <p:spPr bwMode="auto">
            <a:xfrm>
              <a:off x="2486" y="3318"/>
              <a:ext cx="207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7 w 21600"/>
                <a:gd name="T13" fmla="*/ 2909 h 21600"/>
                <a:gd name="T14" fmla="*/ 18261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298" name="Group 53"/>
            <p:cNvGrpSpPr>
              <a:grpSpLocks/>
            </p:cNvGrpSpPr>
            <p:nvPr/>
          </p:nvGrpSpPr>
          <p:grpSpPr bwMode="auto">
            <a:xfrm>
              <a:off x="3866" y="3030"/>
              <a:ext cx="1599" cy="765"/>
              <a:chOff x="3866" y="3030"/>
              <a:chExt cx="1599" cy="765"/>
            </a:xfrm>
          </p:grpSpPr>
          <p:sp>
            <p:nvSpPr>
              <p:cNvPr id="11304" name="Oval 54"/>
              <p:cNvSpPr>
                <a:spLocks noChangeArrowheads="1"/>
              </p:cNvSpPr>
              <p:nvPr/>
            </p:nvSpPr>
            <p:spPr bwMode="auto">
              <a:xfrm>
                <a:off x="4425" y="3460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Rectangle 55"/>
              <p:cNvSpPr>
                <a:spLocks noChangeArrowheads="1"/>
              </p:cNvSpPr>
              <p:nvPr/>
            </p:nvSpPr>
            <p:spPr bwMode="auto">
              <a:xfrm>
                <a:off x="3866" y="3096"/>
                <a:ext cx="977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Rectangle 56"/>
              <p:cNvSpPr>
                <a:spLocks noChangeArrowheads="1"/>
              </p:cNvSpPr>
              <p:nvPr/>
            </p:nvSpPr>
            <p:spPr bwMode="auto">
              <a:xfrm>
                <a:off x="3866" y="3030"/>
                <a:ext cx="977" cy="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Line 57"/>
              <p:cNvSpPr>
                <a:spLocks noChangeShapeType="1"/>
              </p:cNvSpPr>
              <p:nvPr/>
            </p:nvSpPr>
            <p:spPr bwMode="auto">
              <a:xfrm>
                <a:off x="4843" y="3360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8" name="Line 58"/>
              <p:cNvSpPr>
                <a:spLocks noChangeShapeType="1"/>
              </p:cNvSpPr>
              <p:nvPr/>
            </p:nvSpPr>
            <p:spPr bwMode="auto">
              <a:xfrm>
                <a:off x="3866" y="3360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9" name="Oval 59"/>
              <p:cNvSpPr>
                <a:spLocks noChangeArrowheads="1"/>
              </p:cNvSpPr>
              <p:nvPr/>
            </p:nvSpPr>
            <p:spPr bwMode="auto">
              <a:xfrm>
                <a:off x="3907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Oval 60"/>
              <p:cNvSpPr>
                <a:spLocks noChangeArrowheads="1"/>
              </p:cNvSpPr>
              <p:nvPr/>
            </p:nvSpPr>
            <p:spPr bwMode="auto">
              <a:xfrm>
                <a:off x="4662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Oval 61"/>
              <p:cNvSpPr>
                <a:spLocks noChangeArrowheads="1"/>
              </p:cNvSpPr>
              <p:nvPr/>
            </p:nvSpPr>
            <p:spPr bwMode="auto">
              <a:xfrm>
                <a:off x="4473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Oval 62"/>
              <p:cNvSpPr>
                <a:spLocks noChangeArrowheads="1"/>
              </p:cNvSpPr>
              <p:nvPr/>
            </p:nvSpPr>
            <p:spPr bwMode="auto">
              <a:xfrm>
                <a:off x="4284" y="3135"/>
                <a:ext cx="134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Oval 63"/>
              <p:cNvSpPr>
                <a:spLocks noChangeArrowheads="1"/>
              </p:cNvSpPr>
              <p:nvPr/>
            </p:nvSpPr>
            <p:spPr bwMode="auto">
              <a:xfrm>
                <a:off x="4096" y="3135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Oval 64"/>
              <p:cNvSpPr>
                <a:spLocks noChangeArrowheads="1"/>
              </p:cNvSpPr>
              <p:nvPr/>
            </p:nvSpPr>
            <p:spPr bwMode="auto">
              <a:xfrm>
                <a:off x="4425" y="3426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65"/>
              <p:cNvSpPr>
                <a:spLocks noChangeShapeType="1"/>
              </p:cNvSpPr>
              <p:nvPr/>
            </p:nvSpPr>
            <p:spPr bwMode="auto">
              <a:xfrm>
                <a:off x="4443" y="3096"/>
                <a:ext cx="0" cy="1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6" name="Freeform 66"/>
              <p:cNvSpPr>
                <a:spLocks/>
              </p:cNvSpPr>
              <p:nvPr/>
            </p:nvSpPr>
            <p:spPr bwMode="auto">
              <a:xfrm>
                <a:off x="4843" y="3030"/>
                <a:ext cx="622" cy="396"/>
              </a:xfrm>
              <a:custGeom>
                <a:avLst/>
                <a:gdLst>
                  <a:gd name="T0" fmla="*/ 0 w 2520"/>
                  <a:gd name="T1" fmla="*/ 0 h 1080"/>
                  <a:gd name="T2" fmla="*/ 0 w 2520"/>
                  <a:gd name="T3" fmla="*/ 0 h 1080"/>
                  <a:gd name="T4" fmla="*/ 0 w 2520"/>
                  <a:gd name="T5" fmla="*/ 0 h 1080"/>
                  <a:gd name="T6" fmla="*/ 0 w 2520"/>
                  <a:gd name="T7" fmla="*/ 0 h 1080"/>
                  <a:gd name="T8" fmla="*/ 0 w 2520"/>
                  <a:gd name="T9" fmla="*/ 0 h 1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0"/>
                  <a:gd name="T16" fmla="*/ 0 h 1080"/>
                  <a:gd name="T17" fmla="*/ 2520 w 2520"/>
                  <a:gd name="T18" fmla="*/ 1080 h 1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0" h="1080">
                    <a:moveTo>
                      <a:pt x="0" y="180"/>
                    </a:moveTo>
                    <a:lnTo>
                      <a:pt x="0" y="0"/>
                    </a:lnTo>
                    <a:lnTo>
                      <a:pt x="2520" y="900"/>
                    </a:lnTo>
                    <a:lnTo>
                      <a:pt x="2520" y="10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7" name="Freeform 67"/>
              <p:cNvSpPr>
                <a:spLocks/>
              </p:cNvSpPr>
              <p:nvPr/>
            </p:nvSpPr>
            <p:spPr bwMode="auto">
              <a:xfrm>
                <a:off x="3973" y="3167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8" name="Freeform 68"/>
              <p:cNvSpPr>
                <a:spLocks/>
              </p:cNvSpPr>
              <p:nvPr/>
            </p:nvSpPr>
            <p:spPr bwMode="auto">
              <a:xfrm>
                <a:off x="4346" y="3184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9" name="Line 69"/>
              <p:cNvSpPr>
                <a:spLocks noChangeShapeType="1"/>
              </p:cNvSpPr>
              <p:nvPr/>
            </p:nvSpPr>
            <p:spPr bwMode="auto">
              <a:xfrm>
                <a:off x="4532" y="3465"/>
                <a:ext cx="0" cy="3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299" name="Group 70"/>
            <p:cNvGrpSpPr>
              <a:grpSpLocks/>
            </p:cNvGrpSpPr>
            <p:nvPr/>
          </p:nvGrpSpPr>
          <p:grpSpPr bwMode="auto">
            <a:xfrm>
              <a:off x="1299" y="2545"/>
              <a:ext cx="213" cy="464"/>
              <a:chOff x="3450" y="1230"/>
              <a:chExt cx="390" cy="780"/>
            </a:xfrm>
          </p:grpSpPr>
          <p:sp>
            <p:nvSpPr>
              <p:cNvPr id="11300" name="Rectangle 7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01" name="Group 7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1302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03" name="Oval 7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8" name="Text Box 84"/>
          <p:cNvSpPr txBox="1">
            <a:spLocks noChangeArrowheads="1"/>
          </p:cNvSpPr>
          <p:nvPr/>
        </p:nvSpPr>
        <p:spPr bwMode="auto">
          <a:xfrm>
            <a:off x="2324100" y="-25400"/>
            <a:ext cx="442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Operation of Main Building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821" name="Picture 85" descr="sl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2984500" cy="18811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6822" name="Picture 86" descr="2nd%20floor%20planks%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513" y="544513"/>
            <a:ext cx="3105150" cy="2330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6731000" y="2924175"/>
            <a:ext cx="2233613" cy="1873250"/>
            <a:chOff x="4240" y="1842"/>
            <a:chExt cx="1407" cy="1180"/>
          </a:xfrm>
        </p:grpSpPr>
        <p:sp>
          <p:nvSpPr>
            <p:cNvPr id="11279" name="Text Box 90"/>
            <p:cNvSpPr txBox="1">
              <a:spLocks noChangeArrowheads="1"/>
            </p:cNvSpPr>
            <p:nvPr/>
          </p:nvSpPr>
          <p:spPr bwMode="auto">
            <a:xfrm>
              <a:off x="4240" y="1842"/>
              <a:ext cx="1407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Air passes through hollow cores in the ceiling slabs</a:t>
              </a:r>
            </a:p>
            <a:p>
              <a:pPr algn="ctr"/>
              <a:r>
                <a:rPr lang="zh-CN" altLang="en-US" b="1">
                  <a:solidFill>
                    <a:srgbClr val="00FFFF"/>
                  </a:solidFill>
                  <a:ea typeface="宋体" pitchFamily="2" charset="-122"/>
                  <a:cs typeface="Arial" charset="0"/>
                </a:rPr>
                <a:t>空气通过空心的板层</a:t>
              </a:r>
            </a:p>
          </p:txBody>
        </p:sp>
        <p:sp>
          <p:nvSpPr>
            <p:cNvPr id="11280" name="Line 91"/>
            <p:cNvSpPr>
              <a:spLocks noChangeShapeType="1"/>
            </p:cNvSpPr>
            <p:nvPr/>
          </p:nvSpPr>
          <p:spPr bwMode="auto">
            <a:xfrm flipH="1">
              <a:off x="4432" y="2568"/>
              <a:ext cx="398" cy="45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00"/>
          <p:cNvGrpSpPr>
            <a:grpSpLocks/>
          </p:cNvGrpSpPr>
          <p:nvPr/>
        </p:nvGrpSpPr>
        <p:grpSpPr bwMode="auto">
          <a:xfrm>
            <a:off x="3132138" y="1341438"/>
            <a:ext cx="1009650" cy="1223962"/>
            <a:chOff x="431" y="436"/>
            <a:chExt cx="636" cy="771"/>
          </a:xfrm>
        </p:grpSpPr>
        <p:sp>
          <p:nvSpPr>
            <p:cNvPr id="11277" name="Text Box 95"/>
            <p:cNvSpPr txBox="1">
              <a:spLocks noChangeArrowheads="1"/>
            </p:cNvSpPr>
            <p:nvPr/>
          </p:nvSpPr>
          <p:spPr bwMode="auto">
            <a:xfrm>
              <a:off x="431" y="436"/>
              <a:ext cx="6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Filter</a:t>
              </a:r>
              <a:endParaRPr lang="en-US" altLang="zh-CN" b="1">
                <a:solidFill>
                  <a:srgbClr val="FFFF00"/>
                </a:solidFill>
                <a:ea typeface="宋体" pitchFamily="2" charset="-122"/>
                <a:cs typeface="Arial" charset="0"/>
              </a:endParaRPr>
            </a:p>
            <a:p>
              <a:pPr algn="ctr"/>
              <a:r>
                <a:rPr lang="zh-CN" altLang="en-US" b="1">
                  <a:solidFill>
                    <a:srgbClr val="00FFFF"/>
                  </a:solidFill>
                  <a:ea typeface="宋体" pitchFamily="2" charset="-122"/>
                  <a:cs typeface="Arial" charset="0"/>
                </a:rPr>
                <a:t>过滤器</a:t>
              </a:r>
            </a:p>
          </p:txBody>
        </p:sp>
        <p:sp>
          <p:nvSpPr>
            <p:cNvPr id="11278" name="Line 96"/>
            <p:cNvSpPr>
              <a:spLocks noChangeShapeType="1"/>
            </p:cNvSpPr>
            <p:nvPr/>
          </p:nvSpPr>
          <p:spPr bwMode="auto">
            <a:xfrm>
              <a:off x="740" y="798"/>
              <a:ext cx="0" cy="40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4067175" y="1412875"/>
            <a:ext cx="1009650" cy="1152525"/>
            <a:chOff x="2925" y="663"/>
            <a:chExt cx="636" cy="726"/>
          </a:xfrm>
        </p:grpSpPr>
        <p:sp>
          <p:nvSpPr>
            <p:cNvPr id="11275" name="Text Box 98"/>
            <p:cNvSpPr txBox="1">
              <a:spLocks noChangeArrowheads="1"/>
            </p:cNvSpPr>
            <p:nvPr/>
          </p:nvSpPr>
          <p:spPr bwMode="auto">
            <a:xfrm>
              <a:off x="2925" y="663"/>
              <a:ext cx="63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Heater</a:t>
              </a:r>
              <a:endParaRPr lang="en-US" altLang="zh-CN" b="1">
                <a:solidFill>
                  <a:srgbClr val="FFFF00"/>
                </a:solidFill>
                <a:ea typeface="宋体" pitchFamily="2" charset="-122"/>
                <a:cs typeface="Arial" charset="0"/>
              </a:endParaRPr>
            </a:p>
            <a:p>
              <a:pPr algn="ctr"/>
              <a:r>
                <a:rPr lang="zh-CN" altLang="en-US" b="1">
                  <a:solidFill>
                    <a:srgbClr val="00FFFF"/>
                  </a:solidFill>
                  <a:ea typeface="宋体" pitchFamily="2" charset="-122"/>
                  <a:cs typeface="Arial" charset="0"/>
                </a:rPr>
                <a:t>加热器</a:t>
              </a:r>
            </a:p>
          </p:txBody>
        </p:sp>
        <p:sp>
          <p:nvSpPr>
            <p:cNvPr id="11276" name="Line 99"/>
            <p:cNvSpPr>
              <a:spLocks noChangeShapeType="1"/>
            </p:cNvSpPr>
            <p:nvPr/>
          </p:nvSpPr>
          <p:spPr bwMode="auto">
            <a:xfrm>
              <a:off x="3192" y="1026"/>
              <a:ext cx="0" cy="3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74" name="Slide Number Placeholder 8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D8244-C0EE-4300-B826-519AC1B6D031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4475" y="2395538"/>
            <a:ext cx="8431213" cy="3629025"/>
            <a:chOff x="291" y="1344"/>
            <a:chExt cx="5311" cy="2286"/>
          </a:xfrm>
        </p:grpSpPr>
        <p:sp>
          <p:nvSpPr>
            <p:cNvPr id="12316" name="Rectangle 4"/>
            <p:cNvSpPr>
              <a:spLocks noChangeArrowheads="1"/>
            </p:cNvSpPr>
            <p:nvPr/>
          </p:nvSpPr>
          <p:spPr bwMode="auto">
            <a:xfrm>
              <a:off x="2801" y="1484"/>
              <a:ext cx="248" cy="66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7" name="Group 5"/>
            <p:cNvGrpSpPr>
              <a:grpSpLocks/>
            </p:cNvGrpSpPr>
            <p:nvPr/>
          </p:nvGrpSpPr>
          <p:grpSpPr bwMode="auto">
            <a:xfrm>
              <a:off x="966" y="1484"/>
              <a:ext cx="278" cy="1491"/>
              <a:chOff x="966" y="1484"/>
              <a:chExt cx="278" cy="1491"/>
            </a:xfrm>
          </p:grpSpPr>
          <p:sp>
            <p:nvSpPr>
              <p:cNvPr id="12383" name="Rectangle 6"/>
              <p:cNvSpPr>
                <a:spLocks noChangeArrowheads="1"/>
              </p:cNvSpPr>
              <p:nvPr/>
            </p:nvSpPr>
            <p:spPr bwMode="auto">
              <a:xfrm>
                <a:off x="968" y="1484"/>
                <a:ext cx="276" cy="149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4" name="Group 7"/>
              <p:cNvGrpSpPr>
                <a:grpSpLocks/>
              </p:cNvGrpSpPr>
              <p:nvPr/>
            </p:nvGrpSpPr>
            <p:grpSpPr bwMode="auto">
              <a:xfrm>
                <a:off x="966" y="1498"/>
                <a:ext cx="278" cy="1465"/>
                <a:chOff x="2742" y="1215"/>
                <a:chExt cx="438" cy="1725"/>
              </a:xfrm>
            </p:grpSpPr>
            <p:sp>
              <p:nvSpPr>
                <p:cNvPr id="12385" name="AutoShape 8" descr="30%"/>
                <p:cNvSpPr>
                  <a:spLocks noChangeArrowheads="1"/>
                </p:cNvSpPr>
                <p:nvPr/>
              </p:nvSpPr>
              <p:spPr bwMode="auto">
                <a:xfrm>
                  <a:off x="2745" y="2040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AutoShape 9" descr="30%"/>
                <p:cNvSpPr>
                  <a:spLocks noChangeArrowheads="1"/>
                </p:cNvSpPr>
                <p:nvPr/>
              </p:nvSpPr>
              <p:spPr bwMode="auto">
                <a:xfrm rot="10800000">
                  <a:off x="2742" y="1215"/>
                  <a:ext cx="435" cy="900"/>
                </a:xfrm>
                <a:prstGeom prst="triangle">
                  <a:avLst>
                    <a:gd name="adj" fmla="val 50000"/>
                  </a:avLst>
                </a:prstGeom>
                <a:pattFill prst="pct30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18" name="Group 10"/>
            <p:cNvGrpSpPr>
              <a:grpSpLocks/>
            </p:cNvGrpSpPr>
            <p:nvPr/>
          </p:nvGrpSpPr>
          <p:grpSpPr bwMode="auto">
            <a:xfrm>
              <a:off x="1430" y="1484"/>
              <a:ext cx="213" cy="464"/>
              <a:chOff x="3450" y="1230"/>
              <a:chExt cx="390" cy="780"/>
            </a:xfrm>
          </p:grpSpPr>
          <p:sp>
            <p:nvSpPr>
              <p:cNvPr id="12379" name="Rectangle 1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80" name="Group 1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238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2" name="Oval 1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19" name="Line 15"/>
            <p:cNvSpPr>
              <a:spLocks noChangeShapeType="1"/>
            </p:cNvSpPr>
            <p:nvPr/>
          </p:nvSpPr>
          <p:spPr bwMode="auto">
            <a:xfrm flipH="1">
              <a:off x="1240" y="2612"/>
              <a:ext cx="18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Line 16"/>
            <p:cNvSpPr>
              <a:spLocks noChangeShapeType="1"/>
            </p:cNvSpPr>
            <p:nvPr/>
          </p:nvSpPr>
          <p:spPr bwMode="auto">
            <a:xfrm rot="10800000" flipH="1">
              <a:off x="1253" y="1778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321" name="Group 17"/>
            <p:cNvGrpSpPr>
              <a:grpSpLocks/>
            </p:cNvGrpSpPr>
            <p:nvPr/>
          </p:nvGrpSpPr>
          <p:grpSpPr bwMode="auto">
            <a:xfrm>
              <a:off x="292" y="1777"/>
              <a:ext cx="671" cy="7"/>
              <a:chOff x="1536" y="1470"/>
              <a:chExt cx="1058" cy="8"/>
            </a:xfrm>
          </p:grpSpPr>
          <p:sp>
            <p:nvSpPr>
              <p:cNvPr id="12377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536" y="1470"/>
                <a:ext cx="1058" cy="0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8" name="Line 19"/>
              <p:cNvSpPr>
                <a:spLocks noChangeShapeType="1"/>
              </p:cNvSpPr>
              <p:nvPr/>
            </p:nvSpPr>
            <p:spPr bwMode="auto">
              <a:xfrm rot="10800000" flipH="1">
                <a:off x="1927" y="1470"/>
                <a:ext cx="150" cy="8"/>
              </a:xfrm>
              <a:prstGeom prst="line">
                <a:avLst/>
              </a:prstGeom>
              <a:noFill/>
              <a:ln w="57150">
                <a:solidFill>
                  <a:srgbClr val="66FF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22" name="Line 20"/>
            <p:cNvSpPr>
              <a:spLocks noChangeShapeType="1"/>
            </p:cNvSpPr>
            <p:nvPr/>
          </p:nvSpPr>
          <p:spPr bwMode="auto">
            <a:xfrm flipH="1">
              <a:off x="291" y="2593"/>
              <a:ext cx="671" cy="0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3" name="Line 21"/>
            <p:cNvSpPr>
              <a:spLocks noChangeShapeType="1"/>
            </p:cNvSpPr>
            <p:nvPr/>
          </p:nvSpPr>
          <p:spPr bwMode="auto">
            <a:xfrm rot="10800000" flipH="1">
              <a:off x="2630" y="1791"/>
              <a:ext cx="181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4" name="Line 22"/>
            <p:cNvSpPr>
              <a:spLocks noChangeShapeType="1"/>
            </p:cNvSpPr>
            <p:nvPr/>
          </p:nvSpPr>
          <p:spPr bwMode="auto">
            <a:xfrm>
              <a:off x="1677" y="1797"/>
              <a:ext cx="695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5" name="Line 23"/>
            <p:cNvSpPr>
              <a:spLocks noChangeShapeType="1"/>
            </p:cNvSpPr>
            <p:nvPr/>
          </p:nvSpPr>
          <p:spPr bwMode="auto">
            <a:xfrm>
              <a:off x="2001" y="1810"/>
              <a:ext cx="0" cy="809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326" name="Group 24"/>
            <p:cNvGrpSpPr>
              <a:grpSpLocks/>
            </p:cNvGrpSpPr>
            <p:nvPr/>
          </p:nvGrpSpPr>
          <p:grpSpPr bwMode="auto">
            <a:xfrm>
              <a:off x="2839" y="1344"/>
              <a:ext cx="166" cy="708"/>
              <a:chOff x="5550" y="960"/>
              <a:chExt cx="262" cy="834"/>
            </a:xfrm>
          </p:grpSpPr>
          <p:sp>
            <p:nvSpPr>
              <p:cNvPr id="12371" name="Line 25"/>
              <p:cNvSpPr>
                <a:spLocks noChangeShapeType="1"/>
              </p:cNvSpPr>
              <p:nvPr/>
            </p:nvSpPr>
            <p:spPr bwMode="auto">
              <a:xfrm>
                <a:off x="5550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2" name="Line 26"/>
              <p:cNvSpPr>
                <a:spLocks noChangeShapeType="1"/>
              </p:cNvSpPr>
              <p:nvPr/>
            </p:nvSpPr>
            <p:spPr bwMode="auto">
              <a:xfrm>
                <a:off x="5812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3" name="Line 27"/>
              <p:cNvSpPr>
                <a:spLocks noChangeShapeType="1"/>
              </p:cNvSpPr>
              <p:nvPr/>
            </p:nvSpPr>
            <p:spPr bwMode="auto">
              <a:xfrm flipV="1">
                <a:off x="5558" y="1523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4" name="Line 28"/>
              <p:cNvSpPr>
                <a:spLocks noChangeShapeType="1"/>
              </p:cNvSpPr>
              <p:nvPr/>
            </p:nvSpPr>
            <p:spPr bwMode="auto">
              <a:xfrm flipV="1">
                <a:off x="5678" y="1530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5" name="Line 29"/>
              <p:cNvSpPr>
                <a:spLocks noChangeShapeType="1"/>
              </p:cNvSpPr>
              <p:nvPr/>
            </p:nvSpPr>
            <p:spPr bwMode="auto">
              <a:xfrm flipH="1" flipV="1">
                <a:off x="5610" y="1508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6" name="Line 30"/>
              <p:cNvSpPr>
                <a:spLocks noChangeShapeType="1"/>
              </p:cNvSpPr>
              <p:nvPr/>
            </p:nvSpPr>
            <p:spPr bwMode="auto">
              <a:xfrm flipH="1" flipV="1">
                <a:off x="5737" y="1531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27" name="Group 31"/>
            <p:cNvGrpSpPr>
              <a:grpSpLocks/>
            </p:cNvGrpSpPr>
            <p:nvPr/>
          </p:nvGrpSpPr>
          <p:grpSpPr bwMode="auto">
            <a:xfrm>
              <a:off x="3049" y="1774"/>
              <a:ext cx="1182" cy="1091"/>
              <a:chOff x="5880" y="1466"/>
              <a:chExt cx="4133" cy="1264"/>
            </a:xfrm>
          </p:grpSpPr>
          <p:sp>
            <p:nvSpPr>
              <p:cNvPr id="12368" name="Line 32"/>
              <p:cNvSpPr>
                <a:spLocks noChangeShapeType="1"/>
              </p:cNvSpPr>
              <p:nvPr/>
            </p:nvSpPr>
            <p:spPr bwMode="auto">
              <a:xfrm>
                <a:off x="5880" y="1470"/>
                <a:ext cx="3795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9" name="Freeform 33"/>
              <p:cNvSpPr>
                <a:spLocks/>
              </p:cNvSpPr>
              <p:nvPr/>
            </p:nvSpPr>
            <p:spPr bwMode="auto">
              <a:xfrm>
                <a:off x="9675" y="1466"/>
                <a:ext cx="338" cy="247"/>
              </a:xfrm>
              <a:custGeom>
                <a:avLst/>
                <a:gdLst>
                  <a:gd name="T0" fmla="*/ 0 w 338"/>
                  <a:gd name="T1" fmla="*/ 4 h 247"/>
                  <a:gd name="T2" fmla="*/ 63 w 338"/>
                  <a:gd name="T3" fmla="*/ 4 h 247"/>
                  <a:gd name="T4" fmla="*/ 156 w 338"/>
                  <a:gd name="T5" fmla="*/ 7 h 247"/>
                  <a:gd name="T6" fmla="*/ 243 w 338"/>
                  <a:gd name="T7" fmla="*/ 49 h 247"/>
                  <a:gd name="T8" fmla="*/ 300 w 338"/>
                  <a:gd name="T9" fmla="*/ 100 h 247"/>
                  <a:gd name="T10" fmla="*/ 333 w 338"/>
                  <a:gd name="T11" fmla="*/ 181 h 247"/>
                  <a:gd name="T12" fmla="*/ 333 w 338"/>
                  <a:gd name="T13" fmla="*/ 247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0" name="Line 34"/>
              <p:cNvSpPr>
                <a:spLocks noChangeShapeType="1"/>
              </p:cNvSpPr>
              <p:nvPr/>
            </p:nvSpPr>
            <p:spPr bwMode="auto">
              <a:xfrm flipH="1">
                <a:off x="10006" y="1710"/>
                <a:ext cx="7" cy="10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28" name="Rectangle 35" descr="20%"/>
            <p:cNvSpPr>
              <a:spLocks noChangeArrowheads="1"/>
            </p:cNvSpPr>
            <p:nvPr/>
          </p:nvSpPr>
          <p:spPr bwMode="auto">
            <a:xfrm>
              <a:off x="2377" y="1484"/>
              <a:ext cx="248" cy="663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9" name="Group 36"/>
            <p:cNvGrpSpPr>
              <a:grpSpLocks/>
            </p:cNvGrpSpPr>
            <p:nvPr/>
          </p:nvGrpSpPr>
          <p:grpSpPr bwMode="auto">
            <a:xfrm>
              <a:off x="1820" y="2085"/>
              <a:ext cx="359" cy="279"/>
              <a:chOff x="4110" y="2310"/>
              <a:chExt cx="840" cy="390"/>
            </a:xfrm>
          </p:grpSpPr>
          <p:sp>
            <p:nvSpPr>
              <p:cNvPr id="12364" name="Rectangle 37"/>
              <p:cNvSpPr>
                <a:spLocks noChangeArrowheads="1"/>
              </p:cNvSpPr>
              <p:nvPr/>
            </p:nvSpPr>
            <p:spPr bwMode="auto">
              <a:xfrm>
                <a:off x="4110" y="2310"/>
                <a:ext cx="840" cy="3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5" name="Group 38"/>
              <p:cNvGrpSpPr>
                <a:grpSpLocks/>
              </p:cNvGrpSpPr>
              <p:nvPr/>
            </p:nvGrpSpPr>
            <p:grpSpPr bwMode="auto">
              <a:xfrm rot="5400000">
                <a:off x="4379" y="2197"/>
                <a:ext cx="255" cy="630"/>
                <a:chOff x="3525" y="1305"/>
                <a:chExt cx="255" cy="630"/>
              </a:xfrm>
            </p:grpSpPr>
            <p:sp>
              <p:nvSpPr>
                <p:cNvPr id="1236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67" name="Oval 40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30" name="Group 41"/>
            <p:cNvGrpSpPr>
              <a:grpSpLocks/>
            </p:cNvGrpSpPr>
            <p:nvPr/>
          </p:nvGrpSpPr>
          <p:grpSpPr bwMode="auto">
            <a:xfrm>
              <a:off x="1657" y="2604"/>
              <a:ext cx="1587" cy="457"/>
              <a:chOff x="1657" y="2604"/>
              <a:chExt cx="1587" cy="457"/>
            </a:xfrm>
          </p:grpSpPr>
          <p:sp>
            <p:nvSpPr>
              <p:cNvPr id="12361" name="Line 42"/>
              <p:cNvSpPr>
                <a:spLocks noChangeShapeType="1"/>
              </p:cNvSpPr>
              <p:nvPr/>
            </p:nvSpPr>
            <p:spPr bwMode="auto">
              <a:xfrm flipH="1">
                <a:off x="1657" y="2608"/>
                <a:ext cx="1468" cy="8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2" name="Freeform 43"/>
              <p:cNvSpPr>
                <a:spLocks/>
              </p:cNvSpPr>
              <p:nvPr/>
            </p:nvSpPr>
            <p:spPr bwMode="auto">
              <a:xfrm>
                <a:off x="3121" y="2604"/>
                <a:ext cx="123" cy="209"/>
              </a:xfrm>
              <a:custGeom>
                <a:avLst/>
                <a:gdLst>
                  <a:gd name="T0" fmla="*/ 0 w 338"/>
                  <a:gd name="T1" fmla="*/ 3 h 247"/>
                  <a:gd name="T2" fmla="*/ 0 w 338"/>
                  <a:gd name="T3" fmla="*/ 3 h 247"/>
                  <a:gd name="T4" fmla="*/ 0 w 338"/>
                  <a:gd name="T5" fmla="*/ 3 h 247"/>
                  <a:gd name="T6" fmla="*/ 0 w 338"/>
                  <a:gd name="T7" fmla="*/ 3 h 247"/>
                  <a:gd name="T8" fmla="*/ 0 w 338"/>
                  <a:gd name="T9" fmla="*/ 3 h 247"/>
                  <a:gd name="T10" fmla="*/ 0 w 338"/>
                  <a:gd name="T11" fmla="*/ 3 h 247"/>
                  <a:gd name="T12" fmla="*/ 0 w 338"/>
                  <a:gd name="T13" fmla="*/ 3 h 2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8"/>
                  <a:gd name="T22" fmla="*/ 0 h 247"/>
                  <a:gd name="T23" fmla="*/ 338 w 338"/>
                  <a:gd name="T24" fmla="*/ 247 h 2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8" h="247">
                    <a:moveTo>
                      <a:pt x="0" y="4"/>
                    </a:moveTo>
                    <a:cubicBezTo>
                      <a:pt x="18" y="3"/>
                      <a:pt x="37" y="3"/>
                      <a:pt x="63" y="4"/>
                    </a:cubicBezTo>
                    <a:cubicBezTo>
                      <a:pt x="89" y="5"/>
                      <a:pt x="126" y="0"/>
                      <a:pt x="156" y="7"/>
                    </a:cubicBezTo>
                    <a:cubicBezTo>
                      <a:pt x="186" y="14"/>
                      <a:pt x="219" y="33"/>
                      <a:pt x="243" y="49"/>
                    </a:cubicBezTo>
                    <a:cubicBezTo>
                      <a:pt x="267" y="65"/>
                      <a:pt x="285" y="78"/>
                      <a:pt x="300" y="100"/>
                    </a:cubicBezTo>
                    <a:cubicBezTo>
                      <a:pt x="315" y="122"/>
                      <a:pt x="328" y="157"/>
                      <a:pt x="333" y="181"/>
                    </a:cubicBezTo>
                    <a:cubicBezTo>
                      <a:pt x="338" y="205"/>
                      <a:pt x="333" y="236"/>
                      <a:pt x="333" y="247"/>
                    </a:cubicBezTo>
                  </a:path>
                </a:pathLst>
              </a:cu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3" name="Line 44"/>
              <p:cNvSpPr>
                <a:spLocks noChangeShapeType="1"/>
              </p:cNvSpPr>
              <p:nvPr/>
            </p:nvSpPr>
            <p:spPr bwMode="auto">
              <a:xfrm>
                <a:off x="3243" y="2768"/>
                <a:ext cx="0" cy="293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31" name="Group 45"/>
            <p:cNvGrpSpPr>
              <a:grpSpLocks/>
            </p:cNvGrpSpPr>
            <p:nvPr/>
          </p:nvGrpSpPr>
          <p:grpSpPr bwMode="auto">
            <a:xfrm>
              <a:off x="2921" y="3022"/>
              <a:ext cx="539" cy="388"/>
              <a:chOff x="2921" y="3022"/>
              <a:chExt cx="539" cy="388"/>
            </a:xfrm>
          </p:grpSpPr>
          <p:grpSp>
            <p:nvGrpSpPr>
              <p:cNvPr id="12355" name="Group 46"/>
              <p:cNvGrpSpPr>
                <a:grpSpLocks/>
              </p:cNvGrpSpPr>
              <p:nvPr/>
            </p:nvGrpSpPr>
            <p:grpSpPr bwMode="auto">
              <a:xfrm>
                <a:off x="2921" y="3022"/>
                <a:ext cx="539" cy="372"/>
                <a:chOff x="7658" y="3007"/>
                <a:chExt cx="772" cy="315"/>
              </a:xfrm>
            </p:grpSpPr>
            <p:sp>
              <p:nvSpPr>
                <p:cNvPr id="1235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7658" y="3250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658" y="3287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9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7667" y="3007"/>
                  <a:ext cx="1" cy="72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6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673" y="3032"/>
                  <a:ext cx="757" cy="7"/>
                </a:xfrm>
                <a:prstGeom prst="line">
                  <a:avLst/>
                </a:prstGeom>
                <a:noFill/>
                <a:ln w="571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356" name="Line 51"/>
              <p:cNvSpPr>
                <a:spLocks noChangeShapeType="1"/>
              </p:cNvSpPr>
              <p:nvPr/>
            </p:nvSpPr>
            <p:spPr bwMode="auto">
              <a:xfrm>
                <a:off x="3442" y="3044"/>
                <a:ext cx="0" cy="366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32" name="AutoShape 52"/>
            <p:cNvSpPr>
              <a:spLocks noChangeArrowheads="1"/>
            </p:cNvSpPr>
            <p:nvPr/>
          </p:nvSpPr>
          <p:spPr bwMode="auto">
            <a:xfrm>
              <a:off x="2623" y="3153"/>
              <a:ext cx="207" cy="3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7 w 21600"/>
                <a:gd name="T13" fmla="*/ 2909 h 21600"/>
                <a:gd name="T14" fmla="*/ 18261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333" name="Group 53"/>
            <p:cNvGrpSpPr>
              <a:grpSpLocks/>
            </p:cNvGrpSpPr>
            <p:nvPr/>
          </p:nvGrpSpPr>
          <p:grpSpPr bwMode="auto">
            <a:xfrm>
              <a:off x="4003" y="2865"/>
              <a:ext cx="1599" cy="765"/>
              <a:chOff x="4003" y="2865"/>
              <a:chExt cx="1599" cy="765"/>
            </a:xfrm>
          </p:grpSpPr>
          <p:sp>
            <p:nvSpPr>
              <p:cNvPr id="12339" name="Oval 54"/>
              <p:cNvSpPr>
                <a:spLocks noChangeArrowheads="1"/>
              </p:cNvSpPr>
              <p:nvPr/>
            </p:nvSpPr>
            <p:spPr bwMode="auto">
              <a:xfrm>
                <a:off x="4562" y="3295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Rectangle 55"/>
              <p:cNvSpPr>
                <a:spLocks noChangeArrowheads="1"/>
              </p:cNvSpPr>
              <p:nvPr/>
            </p:nvSpPr>
            <p:spPr bwMode="auto">
              <a:xfrm>
                <a:off x="4003" y="2931"/>
                <a:ext cx="977" cy="2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Rectangle 56"/>
              <p:cNvSpPr>
                <a:spLocks noChangeArrowheads="1"/>
              </p:cNvSpPr>
              <p:nvPr/>
            </p:nvSpPr>
            <p:spPr bwMode="auto">
              <a:xfrm>
                <a:off x="4003" y="2865"/>
                <a:ext cx="977" cy="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57"/>
              <p:cNvSpPr>
                <a:spLocks noChangeShapeType="1"/>
              </p:cNvSpPr>
              <p:nvPr/>
            </p:nvSpPr>
            <p:spPr bwMode="auto">
              <a:xfrm>
                <a:off x="4980" y="3195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3" name="Line 58"/>
              <p:cNvSpPr>
                <a:spLocks noChangeShapeType="1"/>
              </p:cNvSpPr>
              <p:nvPr/>
            </p:nvSpPr>
            <p:spPr bwMode="auto">
              <a:xfrm>
                <a:off x="4003" y="3195"/>
                <a:ext cx="622" cy="33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4" name="Oval 59"/>
              <p:cNvSpPr>
                <a:spLocks noChangeArrowheads="1"/>
              </p:cNvSpPr>
              <p:nvPr/>
            </p:nvSpPr>
            <p:spPr bwMode="auto">
              <a:xfrm>
                <a:off x="4044" y="2970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Oval 60"/>
              <p:cNvSpPr>
                <a:spLocks noChangeArrowheads="1"/>
              </p:cNvSpPr>
              <p:nvPr/>
            </p:nvSpPr>
            <p:spPr bwMode="auto">
              <a:xfrm>
                <a:off x="4799" y="2970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Oval 61"/>
              <p:cNvSpPr>
                <a:spLocks noChangeArrowheads="1"/>
              </p:cNvSpPr>
              <p:nvPr/>
            </p:nvSpPr>
            <p:spPr bwMode="auto">
              <a:xfrm>
                <a:off x="4610" y="2970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Oval 62"/>
              <p:cNvSpPr>
                <a:spLocks noChangeArrowheads="1"/>
              </p:cNvSpPr>
              <p:nvPr/>
            </p:nvSpPr>
            <p:spPr bwMode="auto">
              <a:xfrm>
                <a:off x="4421" y="2970"/>
                <a:ext cx="134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Oval 63"/>
              <p:cNvSpPr>
                <a:spLocks noChangeArrowheads="1"/>
              </p:cNvSpPr>
              <p:nvPr/>
            </p:nvSpPr>
            <p:spPr bwMode="auto">
              <a:xfrm>
                <a:off x="4233" y="2970"/>
                <a:ext cx="133" cy="1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Oval 64"/>
              <p:cNvSpPr>
                <a:spLocks noChangeArrowheads="1"/>
              </p:cNvSpPr>
              <p:nvPr/>
            </p:nvSpPr>
            <p:spPr bwMode="auto">
              <a:xfrm>
                <a:off x="4562" y="3261"/>
                <a:ext cx="222" cy="6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Line 65"/>
              <p:cNvSpPr>
                <a:spLocks noChangeShapeType="1"/>
              </p:cNvSpPr>
              <p:nvPr/>
            </p:nvSpPr>
            <p:spPr bwMode="auto">
              <a:xfrm>
                <a:off x="4580" y="2931"/>
                <a:ext cx="0" cy="1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1" name="Freeform 66"/>
              <p:cNvSpPr>
                <a:spLocks/>
              </p:cNvSpPr>
              <p:nvPr/>
            </p:nvSpPr>
            <p:spPr bwMode="auto">
              <a:xfrm>
                <a:off x="4980" y="2865"/>
                <a:ext cx="622" cy="396"/>
              </a:xfrm>
              <a:custGeom>
                <a:avLst/>
                <a:gdLst>
                  <a:gd name="T0" fmla="*/ 0 w 2520"/>
                  <a:gd name="T1" fmla="*/ 0 h 1080"/>
                  <a:gd name="T2" fmla="*/ 0 w 2520"/>
                  <a:gd name="T3" fmla="*/ 0 h 1080"/>
                  <a:gd name="T4" fmla="*/ 0 w 2520"/>
                  <a:gd name="T5" fmla="*/ 0 h 1080"/>
                  <a:gd name="T6" fmla="*/ 0 w 2520"/>
                  <a:gd name="T7" fmla="*/ 0 h 1080"/>
                  <a:gd name="T8" fmla="*/ 0 w 2520"/>
                  <a:gd name="T9" fmla="*/ 0 h 1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0"/>
                  <a:gd name="T16" fmla="*/ 0 h 1080"/>
                  <a:gd name="T17" fmla="*/ 2520 w 2520"/>
                  <a:gd name="T18" fmla="*/ 1080 h 1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0" h="1080">
                    <a:moveTo>
                      <a:pt x="0" y="180"/>
                    </a:moveTo>
                    <a:lnTo>
                      <a:pt x="0" y="0"/>
                    </a:lnTo>
                    <a:lnTo>
                      <a:pt x="2520" y="900"/>
                    </a:lnTo>
                    <a:lnTo>
                      <a:pt x="2520" y="10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2" name="Freeform 67"/>
              <p:cNvSpPr>
                <a:spLocks/>
              </p:cNvSpPr>
              <p:nvPr/>
            </p:nvSpPr>
            <p:spPr bwMode="auto">
              <a:xfrm>
                <a:off x="4110" y="3002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3" name="Freeform 68"/>
              <p:cNvSpPr>
                <a:spLocks/>
              </p:cNvSpPr>
              <p:nvPr/>
            </p:nvSpPr>
            <p:spPr bwMode="auto">
              <a:xfrm>
                <a:off x="4483" y="3019"/>
                <a:ext cx="213" cy="235"/>
              </a:xfrm>
              <a:custGeom>
                <a:avLst/>
                <a:gdLst>
                  <a:gd name="T0" fmla="*/ 0 w 360"/>
                  <a:gd name="T1" fmla="*/ 0 h 420"/>
                  <a:gd name="T2" fmla="*/ 1 w 360"/>
                  <a:gd name="T3" fmla="*/ 1 h 420"/>
                  <a:gd name="T4" fmla="*/ 1 w 360"/>
                  <a:gd name="T5" fmla="*/ 1 h 420"/>
                  <a:gd name="T6" fmla="*/ 1 w 360"/>
                  <a:gd name="T7" fmla="*/ 0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420"/>
                  <a:gd name="T14" fmla="*/ 360 w 36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420">
                    <a:moveTo>
                      <a:pt x="0" y="0"/>
                    </a:moveTo>
                    <a:cubicBezTo>
                      <a:pt x="40" y="150"/>
                      <a:pt x="80" y="300"/>
                      <a:pt x="120" y="360"/>
                    </a:cubicBezTo>
                    <a:cubicBezTo>
                      <a:pt x="160" y="420"/>
                      <a:pt x="200" y="420"/>
                      <a:pt x="240" y="360"/>
                    </a:cubicBezTo>
                    <a:cubicBezTo>
                      <a:pt x="280" y="300"/>
                      <a:pt x="320" y="150"/>
                      <a:pt x="36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4" name="Line 69"/>
              <p:cNvSpPr>
                <a:spLocks noChangeShapeType="1"/>
              </p:cNvSpPr>
              <p:nvPr/>
            </p:nvSpPr>
            <p:spPr bwMode="auto">
              <a:xfrm>
                <a:off x="4669" y="3300"/>
                <a:ext cx="0" cy="3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34" name="Group 70"/>
            <p:cNvGrpSpPr>
              <a:grpSpLocks/>
            </p:cNvGrpSpPr>
            <p:nvPr/>
          </p:nvGrpSpPr>
          <p:grpSpPr bwMode="auto">
            <a:xfrm>
              <a:off x="1436" y="2380"/>
              <a:ext cx="213" cy="464"/>
              <a:chOff x="3450" y="1230"/>
              <a:chExt cx="390" cy="780"/>
            </a:xfrm>
          </p:grpSpPr>
          <p:sp>
            <p:nvSpPr>
              <p:cNvPr id="12335" name="Rectangle 71"/>
              <p:cNvSpPr>
                <a:spLocks noChangeArrowheads="1"/>
              </p:cNvSpPr>
              <p:nvPr/>
            </p:nvSpPr>
            <p:spPr bwMode="auto">
              <a:xfrm>
                <a:off x="3450" y="1230"/>
                <a:ext cx="390" cy="7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6" name="Group 72"/>
              <p:cNvGrpSpPr>
                <a:grpSpLocks/>
              </p:cNvGrpSpPr>
              <p:nvPr/>
            </p:nvGrpSpPr>
            <p:grpSpPr bwMode="auto">
              <a:xfrm>
                <a:off x="3525" y="1305"/>
                <a:ext cx="255" cy="630"/>
                <a:chOff x="3525" y="1305"/>
                <a:chExt cx="255" cy="630"/>
              </a:xfrm>
            </p:grpSpPr>
            <p:sp>
              <p:nvSpPr>
                <p:cNvPr id="1233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525" y="1305"/>
                  <a:ext cx="255" cy="6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8" name="Oval 74"/>
                <p:cNvSpPr>
                  <a:spLocks noChangeArrowheads="1"/>
                </p:cNvSpPr>
                <p:nvPr/>
              </p:nvSpPr>
              <p:spPr bwMode="auto">
                <a:xfrm>
                  <a:off x="3555" y="1530"/>
                  <a:ext cx="203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1" name="Text Box 79"/>
          <p:cNvSpPr txBox="1">
            <a:spLocks noChangeArrowheads="1"/>
          </p:cNvSpPr>
          <p:nvPr/>
        </p:nvSpPr>
        <p:spPr bwMode="auto">
          <a:xfrm>
            <a:off x="4211638" y="188913"/>
            <a:ext cx="442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Operation of Main Building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323850" y="188913"/>
            <a:ext cx="2663825" cy="2232025"/>
            <a:chOff x="431" y="300"/>
            <a:chExt cx="4490" cy="3357"/>
          </a:xfrm>
        </p:grpSpPr>
        <p:grpSp>
          <p:nvGrpSpPr>
            <p:cNvPr id="12312" name="Group 81"/>
            <p:cNvGrpSpPr>
              <a:grpSpLocks/>
            </p:cNvGrpSpPr>
            <p:nvPr/>
          </p:nvGrpSpPr>
          <p:grpSpPr bwMode="auto">
            <a:xfrm>
              <a:off x="431" y="300"/>
              <a:ext cx="4490" cy="3357"/>
              <a:chOff x="431" y="300"/>
              <a:chExt cx="4989" cy="3313"/>
            </a:xfrm>
          </p:grpSpPr>
          <p:pic>
            <p:nvPicPr>
              <p:cNvPr id="12314" name="Picture 82" descr="Zicer plant room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1" y="300"/>
                <a:ext cx="4989" cy="331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12315" name="Line 83"/>
              <p:cNvSpPr>
                <a:spLocks noChangeShapeType="1"/>
              </p:cNvSpPr>
              <p:nvPr/>
            </p:nvSpPr>
            <p:spPr bwMode="auto">
              <a:xfrm flipV="1">
                <a:off x="1791" y="941"/>
                <a:ext cx="318" cy="2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13" name="Freeform 84"/>
            <p:cNvSpPr>
              <a:spLocks/>
            </p:cNvSpPr>
            <p:nvPr/>
          </p:nvSpPr>
          <p:spPr bwMode="auto">
            <a:xfrm>
              <a:off x="2154" y="300"/>
              <a:ext cx="2178" cy="3357"/>
            </a:xfrm>
            <a:custGeom>
              <a:avLst/>
              <a:gdLst>
                <a:gd name="T0" fmla="*/ 91 w 2178"/>
                <a:gd name="T1" fmla="*/ 363 h 3357"/>
                <a:gd name="T2" fmla="*/ 545 w 2178"/>
                <a:gd name="T3" fmla="*/ 0 h 3357"/>
                <a:gd name="T4" fmla="*/ 2178 w 2178"/>
                <a:gd name="T5" fmla="*/ 0 h 3357"/>
                <a:gd name="T6" fmla="*/ 2041 w 2178"/>
                <a:gd name="T7" fmla="*/ 3357 h 3357"/>
                <a:gd name="T8" fmla="*/ 771 w 2178"/>
                <a:gd name="T9" fmla="*/ 3357 h 3357"/>
                <a:gd name="T10" fmla="*/ 0 w 2178"/>
                <a:gd name="T11" fmla="*/ 2450 h 3357"/>
                <a:gd name="T12" fmla="*/ 0 w 2178"/>
                <a:gd name="T13" fmla="*/ 454 h 3357"/>
                <a:gd name="T14" fmla="*/ 91 w 2178"/>
                <a:gd name="T15" fmla="*/ 363 h 3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8"/>
                <a:gd name="T25" fmla="*/ 0 h 3357"/>
                <a:gd name="T26" fmla="*/ 2178 w 2178"/>
                <a:gd name="T27" fmla="*/ 3357 h 3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8" h="3357">
                  <a:moveTo>
                    <a:pt x="91" y="363"/>
                  </a:moveTo>
                  <a:lnTo>
                    <a:pt x="545" y="0"/>
                  </a:lnTo>
                  <a:lnTo>
                    <a:pt x="2178" y="0"/>
                  </a:lnTo>
                  <a:lnTo>
                    <a:pt x="2041" y="3357"/>
                  </a:lnTo>
                  <a:lnTo>
                    <a:pt x="771" y="3357"/>
                  </a:lnTo>
                  <a:lnTo>
                    <a:pt x="0" y="2450"/>
                  </a:lnTo>
                  <a:lnTo>
                    <a:pt x="0" y="454"/>
                  </a:lnTo>
                  <a:lnTo>
                    <a:pt x="91" y="36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575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5218113" y="2425700"/>
            <a:ext cx="393700" cy="1303338"/>
            <a:chOff x="5309" y="178"/>
            <a:chExt cx="248" cy="821"/>
          </a:xfrm>
        </p:grpSpPr>
        <p:sp>
          <p:nvSpPr>
            <p:cNvPr id="12304" name="Rectangle 87"/>
            <p:cNvSpPr>
              <a:spLocks noChangeArrowheads="1"/>
            </p:cNvSpPr>
            <p:nvPr/>
          </p:nvSpPr>
          <p:spPr bwMode="auto">
            <a:xfrm>
              <a:off x="5309" y="336"/>
              <a:ext cx="248" cy="6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5" name="Group 88"/>
            <p:cNvGrpSpPr>
              <a:grpSpLocks/>
            </p:cNvGrpSpPr>
            <p:nvPr/>
          </p:nvGrpSpPr>
          <p:grpSpPr bwMode="auto">
            <a:xfrm>
              <a:off x="5356" y="178"/>
              <a:ext cx="166" cy="708"/>
              <a:chOff x="5550" y="960"/>
              <a:chExt cx="262" cy="834"/>
            </a:xfrm>
          </p:grpSpPr>
          <p:sp>
            <p:nvSpPr>
              <p:cNvPr id="12306" name="Line 89"/>
              <p:cNvSpPr>
                <a:spLocks noChangeShapeType="1"/>
              </p:cNvSpPr>
              <p:nvPr/>
            </p:nvSpPr>
            <p:spPr bwMode="auto">
              <a:xfrm>
                <a:off x="5550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7" name="Line 90"/>
              <p:cNvSpPr>
                <a:spLocks noChangeShapeType="1"/>
              </p:cNvSpPr>
              <p:nvPr/>
            </p:nvSpPr>
            <p:spPr bwMode="auto">
              <a:xfrm>
                <a:off x="5812" y="960"/>
                <a:ext cx="0" cy="825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8" name="Line 91"/>
              <p:cNvSpPr>
                <a:spLocks noChangeShapeType="1"/>
              </p:cNvSpPr>
              <p:nvPr/>
            </p:nvSpPr>
            <p:spPr bwMode="auto">
              <a:xfrm flipV="1">
                <a:off x="5558" y="1523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9" name="Line 92"/>
              <p:cNvSpPr>
                <a:spLocks noChangeShapeType="1"/>
              </p:cNvSpPr>
              <p:nvPr/>
            </p:nvSpPr>
            <p:spPr bwMode="auto">
              <a:xfrm flipV="1">
                <a:off x="5678" y="1530"/>
                <a:ext cx="52" cy="255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0" name="Line 93"/>
              <p:cNvSpPr>
                <a:spLocks noChangeShapeType="1"/>
              </p:cNvSpPr>
              <p:nvPr/>
            </p:nvSpPr>
            <p:spPr bwMode="auto">
              <a:xfrm flipH="1" flipV="1">
                <a:off x="5610" y="1508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1" name="Line 94"/>
              <p:cNvSpPr>
                <a:spLocks noChangeShapeType="1"/>
              </p:cNvSpPr>
              <p:nvPr/>
            </p:nvSpPr>
            <p:spPr bwMode="auto">
              <a:xfrm flipH="1" flipV="1">
                <a:off x="5737" y="1531"/>
                <a:ext cx="68" cy="263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8879" name="Text Box 95"/>
          <p:cNvSpPr txBox="1">
            <a:spLocks noChangeArrowheads="1"/>
          </p:cNvSpPr>
          <p:nvPr/>
        </p:nvSpPr>
        <p:spPr bwMode="auto">
          <a:xfrm>
            <a:off x="5468938" y="1196975"/>
            <a:ext cx="3513137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3235BC"/>
                </a:solidFill>
                <a:latin typeface="Times New Roman" pitchFamily="18" charset="0"/>
                <a:cs typeface="Times New Roman" pitchFamily="18" charset="0"/>
              </a:rPr>
              <a:t>Recovers 87% of Ventilation Heat Requirement.</a:t>
            </a:r>
            <a:r>
              <a:rPr lang="en-GB" sz="2000" b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5651500" y="2420938"/>
            <a:ext cx="3224213" cy="503237"/>
            <a:chOff x="3560" y="1525"/>
            <a:chExt cx="2031" cy="317"/>
          </a:xfrm>
        </p:grpSpPr>
        <p:sp>
          <p:nvSpPr>
            <p:cNvPr id="12302" name="Text Box 97"/>
            <p:cNvSpPr txBox="1">
              <a:spLocks noChangeArrowheads="1"/>
            </p:cNvSpPr>
            <p:nvPr/>
          </p:nvSpPr>
          <p:spPr bwMode="auto">
            <a:xfrm>
              <a:off x="4288" y="1525"/>
              <a:ext cx="1303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Space for future chilling</a:t>
              </a:r>
            </a:p>
            <a:p>
              <a:pPr algn="ctr">
                <a:spcBef>
                  <a:spcPct val="20000"/>
                </a:spcBef>
              </a:pPr>
              <a:r>
                <a:rPr lang="zh-CN" altLang="en-GB" b="1">
                  <a:solidFill>
                    <a:srgbClr val="00FFFF"/>
                  </a:solidFill>
                  <a:ea typeface="宋体" pitchFamily="2" charset="-122"/>
                </a:rPr>
                <a:t>将来制冷的空间</a:t>
              </a:r>
              <a:r>
                <a:rPr lang="zh-CN" altLang="en-GB">
                  <a:solidFill>
                    <a:srgbClr val="00FFFF"/>
                  </a:solidFill>
                  <a:ea typeface="宋体" pitchFamily="2" charset="-122"/>
                </a:rPr>
                <a:t> </a:t>
              </a:r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12303" name="Line 98"/>
            <p:cNvSpPr>
              <a:spLocks noChangeShapeType="1"/>
            </p:cNvSpPr>
            <p:nvPr/>
          </p:nvSpPr>
          <p:spPr bwMode="auto">
            <a:xfrm flipH="1">
              <a:off x="3560" y="1642"/>
              <a:ext cx="738" cy="15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101" name="Text Box 101"/>
          <p:cNvSpPr txBox="1">
            <a:spLocks noChangeArrowheads="1"/>
          </p:cNvSpPr>
          <p:nvPr/>
        </p:nvSpPr>
        <p:spPr bwMode="auto">
          <a:xfrm>
            <a:off x="0" y="3429000"/>
            <a:ext cx="1368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rgbClr val="FFFF00"/>
                </a:solidFill>
                <a:cs typeface="Arial" charset="0"/>
              </a:rPr>
              <a:t>Out of the building</a:t>
            </a:r>
            <a:endParaRPr lang="en-US" altLang="zh-CN" b="1">
              <a:solidFill>
                <a:srgbClr val="FFFF00"/>
              </a:solidFill>
              <a:ea typeface="宋体" pitchFamily="2" charset="-122"/>
              <a:cs typeface="Arial" charset="0"/>
            </a:endParaRPr>
          </a:p>
          <a:p>
            <a:pPr algn="ctr"/>
            <a:r>
              <a:rPr lang="zh-CN" altLang="en-US" b="1">
                <a:solidFill>
                  <a:srgbClr val="00FFFF"/>
                </a:solidFill>
                <a:ea typeface="宋体" pitchFamily="2" charset="-122"/>
                <a:cs typeface="Arial" charset="0"/>
              </a:rPr>
              <a:t>出建筑物</a:t>
            </a:r>
          </a:p>
        </p:txBody>
      </p:sp>
      <p:sp>
        <p:nvSpPr>
          <p:cNvPr id="256103" name="Text Box 103"/>
          <p:cNvSpPr txBox="1">
            <a:spLocks noChangeArrowheads="1"/>
          </p:cNvSpPr>
          <p:nvPr/>
        </p:nvSpPr>
        <p:spPr bwMode="auto">
          <a:xfrm>
            <a:off x="3276600" y="5949950"/>
            <a:ext cx="36718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>
                <a:solidFill>
                  <a:srgbClr val="FFFF00"/>
                </a:solidFill>
                <a:cs typeface="Arial" charset="0"/>
              </a:rPr>
              <a:t>Return stale air is extracted from each floor </a:t>
            </a:r>
            <a:r>
              <a:rPr lang="zh-CN" altLang="en-US" b="1">
                <a:solidFill>
                  <a:srgbClr val="00FFFF"/>
                </a:solidFill>
                <a:ea typeface="宋体" pitchFamily="2" charset="-122"/>
                <a:cs typeface="Arial" charset="0"/>
              </a:rPr>
              <a:t>从每层出来的回流空气</a:t>
            </a:r>
          </a:p>
        </p:txBody>
      </p: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179388" y="5102225"/>
            <a:ext cx="2881312" cy="1639888"/>
            <a:chOff x="258" y="3032"/>
            <a:chExt cx="1815" cy="1033"/>
          </a:xfrm>
        </p:grpSpPr>
        <p:sp>
          <p:nvSpPr>
            <p:cNvPr id="12300" name="Text Box 106"/>
            <p:cNvSpPr txBox="1">
              <a:spLocks noChangeArrowheads="1"/>
            </p:cNvSpPr>
            <p:nvPr/>
          </p:nvSpPr>
          <p:spPr bwMode="auto">
            <a:xfrm>
              <a:off x="258" y="3294"/>
              <a:ext cx="181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>
                  <a:solidFill>
                    <a:srgbClr val="FFFF00"/>
                  </a:solidFill>
                  <a:cs typeface="Arial" charset="0"/>
                </a:rPr>
                <a:t>The return air passes through the heat exchanger</a:t>
              </a:r>
            </a:p>
            <a:p>
              <a:pPr algn="ctr"/>
              <a:r>
                <a:rPr lang="zh-CN" altLang="en-US" b="1">
                  <a:solidFill>
                    <a:srgbClr val="00FFFF"/>
                  </a:solidFill>
                  <a:ea typeface="宋体" pitchFamily="2" charset="-122"/>
                  <a:cs typeface="Arial" charset="0"/>
                </a:rPr>
                <a:t>空气回流进入热交换器</a:t>
              </a:r>
            </a:p>
          </p:txBody>
        </p:sp>
        <p:sp>
          <p:nvSpPr>
            <p:cNvPr id="12301" name="Line 107"/>
            <p:cNvSpPr>
              <a:spLocks noChangeShapeType="1"/>
            </p:cNvSpPr>
            <p:nvPr/>
          </p:nvSpPr>
          <p:spPr bwMode="auto">
            <a:xfrm flipV="1">
              <a:off x="1111" y="3032"/>
              <a:ext cx="0" cy="3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99" name="Slide Number Placeholder 9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FFB5E-7FE7-468D-B1EC-0C28FD5A6EB0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8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79" grpId="0" animBg="1"/>
      <p:bldP spid="118879" grpId="1" animBg="1"/>
      <p:bldP spid="256101" grpId="0"/>
      <p:bldP spid="256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0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Times New Roman" pitchFamily="18" charset="0"/>
              </a:rPr>
              <a:t>Fabric Cooling: Importance of Hollow Core Ceiling Slabs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9400" y="1008063"/>
            <a:ext cx="8496300" cy="8350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3235BC"/>
                </a:solidFill>
                <a:latin typeface="Times New Roman" pitchFamily="18" charset="0"/>
              </a:rPr>
              <a:t>Hollow core ceiling slabs store heat and cool at different times of the year providing comfortable and stable temperatures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884363" y="2959100"/>
            <a:ext cx="4456112" cy="3636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84363" y="2936875"/>
            <a:ext cx="4456112" cy="271463"/>
            <a:chOff x="1187" y="1850"/>
            <a:chExt cx="2807" cy="171"/>
          </a:xfrm>
        </p:grpSpPr>
        <p:sp>
          <p:nvSpPr>
            <p:cNvPr id="13354" name="Rectangle 7"/>
            <p:cNvSpPr>
              <a:spLocks noChangeArrowheads="1"/>
            </p:cNvSpPr>
            <p:nvPr/>
          </p:nvSpPr>
          <p:spPr bwMode="auto">
            <a:xfrm>
              <a:off x="1187" y="1850"/>
              <a:ext cx="2807" cy="16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Oval 8"/>
            <p:cNvSpPr>
              <a:spLocks noChangeArrowheads="1"/>
            </p:cNvSpPr>
            <p:nvPr/>
          </p:nvSpPr>
          <p:spPr bwMode="auto">
            <a:xfrm>
              <a:off x="1266" y="1857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Oval 9"/>
            <p:cNvSpPr>
              <a:spLocks noChangeArrowheads="1"/>
            </p:cNvSpPr>
            <p:nvPr/>
          </p:nvSpPr>
          <p:spPr bwMode="auto">
            <a:xfrm>
              <a:off x="1561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10"/>
            <p:cNvSpPr>
              <a:spLocks noChangeArrowheads="1"/>
            </p:cNvSpPr>
            <p:nvPr/>
          </p:nvSpPr>
          <p:spPr bwMode="auto">
            <a:xfrm>
              <a:off x="1857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Oval 11"/>
            <p:cNvSpPr>
              <a:spLocks noChangeArrowheads="1"/>
            </p:cNvSpPr>
            <p:nvPr/>
          </p:nvSpPr>
          <p:spPr bwMode="auto">
            <a:xfrm>
              <a:off x="2152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Oval 12"/>
            <p:cNvSpPr>
              <a:spLocks noChangeArrowheads="1"/>
            </p:cNvSpPr>
            <p:nvPr/>
          </p:nvSpPr>
          <p:spPr bwMode="auto">
            <a:xfrm>
              <a:off x="2448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Oval 13"/>
            <p:cNvSpPr>
              <a:spLocks noChangeArrowheads="1"/>
            </p:cNvSpPr>
            <p:nvPr/>
          </p:nvSpPr>
          <p:spPr bwMode="auto">
            <a:xfrm>
              <a:off x="2743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Oval 14"/>
            <p:cNvSpPr>
              <a:spLocks noChangeArrowheads="1"/>
            </p:cNvSpPr>
            <p:nvPr/>
          </p:nvSpPr>
          <p:spPr bwMode="auto">
            <a:xfrm>
              <a:off x="3039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Oval 15"/>
            <p:cNvSpPr>
              <a:spLocks noChangeArrowheads="1"/>
            </p:cNvSpPr>
            <p:nvPr/>
          </p:nvSpPr>
          <p:spPr bwMode="auto">
            <a:xfrm>
              <a:off x="3334" y="1850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Oval 16"/>
            <p:cNvSpPr>
              <a:spLocks noChangeArrowheads="1"/>
            </p:cNvSpPr>
            <p:nvPr/>
          </p:nvSpPr>
          <p:spPr bwMode="auto">
            <a:xfrm>
              <a:off x="3630" y="1850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84363" y="6337300"/>
            <a:ext cx="4456112" cy="271463"/>
            <a:chOff x="1187" y="3992"/>
            <a:chExt cx="2807" cy="171"/>
          </a:xfrm>
        </p:grpSpPr>
        <p:sp>
          <p:nvSpPr>
            <p:cNvPr id="13344" name="Rectangle 18"/>
            <p:cNvSpPr>
              <a:spLocks noChangeArrowheads="1"/>
            </p:cNvSpPr>
            <p:nvPr/>
          </p:nvSpPr>
          <p:spPr bwMode="auto">
            <a:xfrm>
              <a:off x="1187" y="3992"/>
              <a:ext cx="2807" cy="16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Oval 19"/>
            <p:cNvSpPr>
              <a:spLocks noChangeArrowheads="1"/>
            </p:cNvSpPr>
            <p:nvPr/>
          </p:nvSpPr>
          <p:spPr bwMode="auto">
            <a:xfrm>
              <a:off x="1266" y="3999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Oval 20"/>
            <p:cNvSpPr>
              <a:spLocks noChangeArrowheads="1"/>
            </p:cNvSpPr>
            <p:nvPr/>
          </p:nvSpPr>
          <p:spPr bwMode="auto">
            <a:xfrm>
              <a:off x="1561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Oval 21"/>
            <p:cNvSpPr>
              <a:spLocks noChangeArrowheads="1"/>
            </p:cNvSpPr>
            <p:nvPr/>
          </p:nvSpPr>
          <p:spPr bwMode="auto">
            <a:xfrm>
              <a:off x="1857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Oval 22"/>
            <p:cNvSpPr>
              <a:spLocks noChangeArrowheads="1"/>
            </p:cNvSpPr>
            <p:nvPr/>
          </p:nvSpPr>
          <p:spPr bwMode="auto">
            <a:xfrm>
              <a:off x="2152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Oval 23"/>
            <p:cNvSpPr>
              <a:spLocks noChangeArrowheads="1"/>
            </p:cNvSpPr>
            <p:nvPr/>
          </p:nvSpPr>
          <p:spPr bwMode="auto">
            <a:xfrm>
              <a:off x="2448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Oval 24"/>
            <p:cNvSpPr>
              <a:spLocks noChangeArrowheads="1"/>
            </p:cNvSpPr>
            <p:nvPr/>
          </p:nvSpPr>
          <p:spPr bwMode="auto">
            <a:xfrm>
              <a:off x="2743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Oval 25"/>
            <p:cNvSpPr>
              <a:spLocks noChangeArrowheads="1"/>
            </p:cNvSpPr>
            <p:nvPr/>
          </p:nvSpPr>
          <p:spPr bwMode="auto">
            <a:xfrm>
              <a:off x="3039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Oval 26"/>
            <p:cNvSpPr>
              <a:spLocks noChangeArrowheads="1"/>
            </p:cNvSpPr>
            <p:nvPr/>
          </p:nvSpPr>
          <p:spPr bwMode="auto">
            <a:xfrm>
              <a:off x="3334" y="3992"/>
              <a:ext cx="14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Oval 27"/>
            <p:cNvSpPr>
              <a:spLocks noChangeArrowheads="1"/>
            </p:cNvSpPr>
            <p:nvPr/>
          </p:nvSpPr>
          <p:spPr bwMode="auto">
            <a:xfrm>
              <a:off x="3630" y="3992"/>
              <a:ext cx="14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44725" y="3243263"/>
            <a:ext cx="3516313" cy="280987"/>
            <a:chOff x="1837" y="1899"/>
            <a:chExt cx="1940" cy="177"/>
          </a:xfrm>
        </p:grpSpPr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V="1">
              <a:off x="1837" y="1899"/>
              <a:ext cx="647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V="1">
              <a:off x="2497" y="1899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V="1">
              <a:off x="3129" y="1912"/>
              <a:ext cx="648" cy="1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870075" y="4700588"/>
            <a:ext cx="712788" cy="1519237"/>
            <a:chOff x="683" y="2866"/>
            <a:chExt cx="408" cy="882"/>
          </a:xfrm>
        </p:grpSpPr>
        <p:grpSp>
          <p:nvGrpSpPr>
            <p:cNvPr id="13334" name="Group 33"/>
            <p:cNvGrpSpPr>
              <a:grpSpLocks/>
            </p:cNvGrpSpPr>
            <p:nvPr/>
          </p:nvGrpSpPr>
          <p:grpSpPr bwMode="auto">
            <a:xfrm>
              <a:off x="748" y="3521"/>
              <a:ext cx="272" cy="227"/>
              <a:chOff x="748" y="3612"/>
              <a:chExt cx="272" cy="136"/>
            </a:xfrm>
          </p:grpSpPr>
          <p:sp>
            <p:nvSpPr>
              <p:cNvPr id="13339" name="Line 34"/>
              <p:cNvSpPr>
                <a:spLocks noChangeShapeType="1"/>
              </p:cNvSpPr>
              <p:nvPr/>
            </p:nvSpPr>
            <p:spPr bwMode="auto">
              <a:xfrm flipH="1">
                <a:off x="748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0" name="Line 35"/>
              <p:cNvSpPr>
                <a:spLocks noChangeShapeType="1"/>
              </p:cNvSpPr>
              <p:nvPr/>
            </p:nvSpPr>
            <p:spPr bwMode="auto">
              <a:xfrm>
                <a:off x="884" y="361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335" name="AutoShape 36"/>
            <p:cNvSpPr>
              <a:spLocks noChangeArrowheads="1"/>
            </p:cNvSpPr>
            <p:nvPr/>
          </p:nvSpPr>
          <p:spPr bwMode="auto">
            <a:xfrm>
              <a:off x="776" y="2866"/>
              <a:ext cx="226" cy="227"/>
            </a:xfrm>
            <a:prstGeom prst="smileyFace">
              <a:avLst>
                <a:gd name="adj" fmla="val 4653"/>
              </a:avLst>
            </a:prstGeom>
            <a:solidFill>
              <a:srgbClr val="FFE7E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37"/>
            <p:cNvSpPr>
              <a:spLocks noChangeShapeType="1"/>
            </p:cNvSpPr>
            <p:nvPr/>
          </p:nvSpPr>
          <p:spPr bwMode="auto">
            <a:xfrm flipV="1">
              <a:off x="884" y="310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7" name="Freeform 38"/>
            <p:cNvSpPr>
              <a:spLocks/>
            </p:cNvSpPr>
            <p:nvPr/>
          </p:nvSpPr>
          <p:spPr bwMode="auto">
            <a:xfrm>
              <a:off x="683" y="3158"/>
              <a:ext cx="408" cy="136"/>
            </a:xfrm>
            <a:custGeom>
              <a:avLst/>
              <a:gdLst>
                <a:gd name="T0" fmla="*/ 0 w 408"/>
                <a:gd name="T1" fmla="*/ 0 h 136"/>
                <a:gd name="T2" fmla="*/ 136 w 408"/>
                <a:gd name="T3" fmla="*/ 136 h 136"/>
                <a:gd name="T4" fmla="*/ 272 w 408"/>
                <a:gd name="T5" fmla="*/ 136 h 136"/>
                <a:gd name="T6" fmla="*/ 408 w 408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36"/>
                <a:gd name="T14" fmla="*/ 408 w 408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36">
                  <a:moveTo>
                    <a:pt x="0" y="0"/>
                  </a:moveTo>
                  <a:lnTo>
                    <a:pt x="136" y="136"/>
                  </a:lnTo>
                  <a:lnTo>
                    <a:pt x="272" y="136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8" name="AutoShape 39"/>
            <p:cNvSpPr>
              <a:spLocks noChangeArrowheads="1"/>
            </p:cNvSpPr>
            <p:nvPr/>
          </p:nvSpPr>
          <p:spPr bwMode="auto">
            <a:xfrm>
              <a:off x="729" y="3138"/>
              <a:ext cx="317" cy="40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2733675" y="3573463"/>
            <a:ext cx="33512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Heat is transferred to the air before entering the room</a:t>
            </a:r>
          </a:p>
          <a:p>
            <a:pPr algn="ctr">
              <a:spcBef>
                <a:spcPct val="2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Slabs store heat from appliances and body heat.</a:t>
            </a:r>
          </a:p>
          <a:p>
            <a:pPr>
              <a:spcBef>
                <a:spcPct val="50000"/>
              </a:spcBef>
            </a:pPr>
            <a:r>
              <a:rPr lang="zh-CN" altLang="en-GB" sz="2000" b="1">
                <a:solidFill>
                  <a:srgbClr val="FF0000"/>
                </a:solidFill>
                <a:ea typeface="宋体" pitchFamily="2" charset="-122"/>
              </a:rPr>
              <a:t>热量在进入房间之前被传递到空气中</a:t>
            </a:r>
            <a:r>
              <a:rPr lang="zh-CN" altLang="en-GB" sz="2000" b="1">
                <a:ea typeface="宋体" pitchFamily="2" charset="-122"/>
              </a:rPr>
              <a:t> </a:t>
            </a:r>
            <a:endParaRPr lang="en-GB" sz="20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GB" sz="2000" b="1">
                <a:solidFill>
                  <a:srgbClr val="FF0000"/>
                </a:solidFill>
                <a:ea typeface="宋体" pitchFamily="2" charset="-122"/>
              </a:rPr>
              <a:t>板层储存来自于电器以及人体发出的热量 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219075" y="4162425"/>
            <a:ext cx="1441450" cy="831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Winter Day </a:t>
            </a:r>
          </a:p>
        </p:txBody>
      </p:sp>
      <p:sp>
        <p:nvSpPr>
          <p:cNvPr id="124976" name="Text Box 48"/>
          <p:cNvSpPr txBox="1">
            <a:spLocks noChangeArrowheads="1"/>
          </p:cNvSpPr>
          <p:nvPr/>
        </p:nvSpPr>
        <p:spPr bwMode="auto">
          <a:xfrm>
            <a:off x="6443663" y="3544888"/>
            <a:ext cx="2466975" cy="20383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Air Temperature is same as building fabric leading to a more pleasant working environment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5573713" y="2943225"/>
            <a:ext cx="625475" cy="654050"/>
            <a:chOff x="8097" y="8010"/>
            <a:chExt cx="360" cy="450"/>
          </a:xfrm>
        </p:grpSpPr>
        <p:sp>
          <p:nvSpPr>
            <p:cNvPr id="13332" name="Oval 50"/>
            <p:cNvSpPr>
              <a:spLocks noChangeArrowheads="1"/>
            </p:cNvSpPr>
            <p:nvPr/>
          </p:nvSpPr>
          <p:spPr bwMode="auto">
            <a:xfrm>
              <a:off x="8097" y="8010"/>
              <a:ext cx="360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51"/>
            <p:cNvSpPr>
              <a:spLocks noChangeShapeType="1"/>
            </p:cNvSpPr>
            <p:nvPr/>
          </p:nvSpPr>
          <p:spPr bwMode="auto">
            <a:xfrm>
              <a:off x="8277" y="8100"/>
              <a:ext cx="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366713" y="3025775"/>
            <a:ext cx="5718175" cy="3467100"/>
            <a:chOff x="136" y="1906"/>
            <a:chExt cx="3602" cy="2184"/>
          </a:xfrm>
        </p:grpSpPr>
        <p:sp>
          <p:nvSpPr>
            <p:cNvPr id="13328" name="Text Box 53"/>
            <p:cNvSpPr txBox="1">
              <a:spLocks noChangeArrowheads="1"/>
            </p:cNvSpPr>
            <p:nvPr/>
          </p:nvSpPr>
          <p:spPr bwMode="auto">
            <a:xfrm>
              <a:off x="136" y="3802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Warm air</a:t>
              </a:r>
            </a:p>
          </p:txBody>
        </p:sp>
        <p:sp>
          <p:nvSpPr>
            <p:cNvPr id="13329" name="Text Box 54"/>
            <p:cNvSpPr txBox="1">
              <a:spLocks noChangeArrowheads="1"/>
            </p:cNvSpPr>
            <p:nvPr/>
          </p:nvSpPr>
          <p:spPr bwMode="auto">
            <a:xfrm>
              <a:off x="280" y="1906"/>
              <a:ext cx="86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Warm air</a:t>
              </a:r>
            </a:p>
            <a:p>
              <a:pPr>
                <a:spcBef>
                  <a:spcPct val="50000"/>
                </a:spcBef>
              </a:pPr>
              <a:endParaRPr lang="en-GB" sz="2000" b="1">
                <a:solidFill>
                  <a:srgbClr val="FEAB9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0" name="Line 55"/>
            <p:cNvSpPr>
              <a:spLocks noChangeShapeType="1"/>
            </p:cNvSpPr>
            <p:nvPr/>
          </p:nvSpPr>
          <p:spPr bwMode="auto">
            <a:xfrm flipV="1">
              <a:off x="981" y="1931"/>
              <a:ext cx="2753" cy="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31" name="Line 56"/>
            <p:cNvSpPr>
              <a:spLocks noChangeShapeType="1"/>
            </p:cNvSpPr>
            <p:nvPr/>
          </p:nvSpPr>
          <p:spPr bwMode="auto">
            <a:xfrm flipV="1">
              <a:off x="956" y="4053"/>
              <a:ext cx="2782" cy="1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7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C8EED-55C2-4CED-A0F9-00BC8100DC58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4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4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4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24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  <p:bldP spid="124968" grpId="0" build="p"/>
      <p:bldP spid="124969" grpId="0" animBg="1"/>
      <p:bldP spid="124976" grpId="0" animBg="1"/>
    </p:bldLst>
  </p:timing>
</p:sld>
</file>

<file path=ppt/theme/theme1.xml><?xml version="1.0" encoding="utf-8"?>
<a:theme xmlns:a="http://schemas.openxmlformats.org/drawingml/2006/main" name="1_uea">
  <a:themeElements>
    <a:clrScheme name="1_u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ED_template">
  <a:themeElements>
    <a:clrScheme name="CR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E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rlotte">
  <a:themeElements>
    <a:clrScheme name="Charlot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lot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rlo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ot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ot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ot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ot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lot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lot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UCL_lecture</Template>
  <TotalTime>4668</TotalTime>
  <Words>1392</Words>
  <Application>Microsoft Office PowerPoint</Application>
  <PresentationFormat>On-screen Show (4:3)</PresentationFormat>
  <Paragraphs>349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宋体</vt:lpstr>
      <vt:lpstr>1_uea</vt:lpstr>
      <vt:lpstr>CRED_template</vt:lpstr>
      <vt:lpstr>Charlotte</vt:lpstr>
      <vt:lpstr>Microsoft Office Excel Chart</vt:lpstr>
      <vt:lpstr>Microsoft Graph Chart</vt:lpstr>
      <vt:lpstr>Slide 1</vt:lpstr>
      <vt:lpstr>Slide 2</vt:lpstr>
      <vt:lpstr>Slide 3</vt:lpstr>
      <vt:lpstr>Slide 4</vt:lpstr>
      <vt:lpstr>ZICER Building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UEA’s Combined Heat and Power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Tovey</dc:creator>
  <cp:lastModifiedBy>keithj</cp:lastModifiedBy>
  <cp:revision>157</cp:revision>
  <dcterms:created xsi:type="dcterms:W3CDTF">2007-06-26T10:47:37Z</dcterms:created>
  <dcterms:modified xsi:type="dcterms:W3CDTF">2018-02-06T10:04:42Z</dcterms:modified>
</cp:coreProperties>
</file>